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61" r:id="rId2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1A0C"/>
    <a:srgbClr val="00542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32" autoAdjust="0"/>
    <p:restoredTop sz="94660"/>
  </p:normalViewPr>
  <p:slideViewPr>
    <p:cSldViewPr>
      <p:cViewPr>
        <p:scale>
          <a:sx n="76" d="100"/>
          <a:sy n="76" d="100"/>
        </p:scale>
        <p:origin x="-1122" y="1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
        <p:nvSpPr>
          <p:cNvPr id="28" name="Date Placeholder 27"/>
          <p:cNvSpPr>
            <a:spLocks noGrp="1"/>
          </p:cNvSpPr>
          <p:nvPr>
            <p:ph type="dt" sz="half" idx="10"/>
          </p:nvPr>
        </p:nvSpPr>
        <p:spPr/>
        <p:txBody>
          <a:bodyPr/>
          <a:lstStyle/>
          <a:p>
            <a:fld id="{C8C468EC-BC7C-4174-9DAD-242BBB49A03E}" type="datetimeFigureOut">
              <a:rPr lang="en-US" smtClean="0"/>
              <a:pPr/>
              <a:t>04/07/20</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5C42528B-CEE0-4EFC-8604-4AE0228C5F9E}" type="slidenum">
              <a:rPr lang="en-US" smtClean="0"/>
              <a:pPr/>
              <a:t>‹#›</a:t>
            </a:fld>
            <a:endParaRPr lang="en-US"/>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a:t>Click to edit Master title style</a:t>
            </a:r>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C468EC-BC7C-4174-9DAD-242BBB49A03E}" type="datetimeFigureOut">
              <a:rPr lang="en-US" smtClean="0"/>
              <a:pPr/>
              <a:t>04/07/20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528B-CEE0-4EFC-8604-4AE0228C5F9E}" type="slidenum">
              <a:rPr lang="en-US" smtClean="0"/>
              <a:pPr/>
              <a:t>‹#›</a:t>
            </a:fld>
            <a:endParaRPr lang="en-US"/>
          </a:p>
        </p:txBody>
      </p:sp>
    </p:spTree>
  </p:cSld>
  <p:clrMapOvr>
    <a:masterClrMapping/>
  </p:clrMapOvr>
  <p:transition>
    <p:dissolv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C8C468EC-BC7C-4174-9DAD-242BBB49A03E}" type="datetimeFigureOut">
              <a:rPr lang="en-US" smtClean="0"/>
              <a:pPr/>
              <a:t>04/07/20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528B-CEE0-4EFC-8604-4AE0228C5F9E}" type="slidenum">
              <a:rPr lang="en-US" smtClean="0"/>
              <a:pPr/>
              <a:t>‹#›</a:t>
            </a:fld>
            <a:endParaRPr lang="en-US"/>
          </a:p>
        </p:txBody>
      </p:sp>
    </p:spTree>
  </p:cSld>
  <p:clrMapOvr>
    <a:masterClrMapping/>
  </p:clrMapOvr>
  <p:transition>
    <p:dissolv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4" name="Date Placeholder 3"/>
          <p:cNvSpPr>
            <a:spLocks noGrp="1"/>
          </p:cNvSpPr>
          <p:nvPr>
            <p:ph type="dt" sz="half" idx="10"/>
          </p:nvPr>
        </p:nvSpPr>
        <p:spPr/>
        <p:txBody>
          <a:bodyPr/>
          <a:lstStyle/>
          <a:p>
            <a:fld id="{C8C468EC-BC7C-4174-9DAD-242BBB49A03E}" type="datetimeFigureOut">
              <a:rPr lang="en-US" smtClean="0"/>
              <a:pPr/>
              <a:t>04/07/20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C42528B-CEE0-4EFC-8604-4AE0228C5F9E}" type="slidenum">
              <a:rPr lang="en-US" smtClean="0"/>
              <a:pPr/>
              <a:t>‹#›</a:t>
            </a:fld>
            <a:endParaRPr lang="en-US"/>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a:t>Click to edit Master title style</a:t>
            </a:r>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C8C468EC-BC7C-4174-9DAD-242BBB49A03E}" type="datetimeFigureOut">
              <a:rPr lang="en-US" smtClean="0"/>
              <a:pPr/>
              <a:t>04/07/20</a:t>
            </a:fld>
            <a:endParaRPr lang="en-US"/>
          </a:p>
        </p:txBody>
      </p:sp>
      <p:sp>
        <p:nvSpPr>
          <p:cNvPr id="5" name="Footer Placeholder 4"/>
          <p:cNvSpPr>
            <a:spLocks noGrp="1"/>
          </p:cNvSpPr>
          <p:nvPr>
            <p:ph type="ftr" sz="quarter" idx="11"/>
          </p:nvPr>
        </p:nvSpPr>
        <p:spPr>
          <a:xfrm>
            <a:off x="800100" y="6172200"/>
            <a:ext cx="4000500" cy="457200"/>
          </a:xfrm>
        </p:spPr>
        <p:txBody>
          <a:bodyPr/>
          <a:lstStyle/>
          <a:p>
            <a:endParaRPr lang="en-US"/>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5C42528B-CEE0-4EFC-8604-4AE0228C5F9E}"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p:dissolv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5" name="Date Placeholder 4"/>
          <p:cNvSpPr>
            <a:spLocks noGrp="1"/>
          </p:cNvSpPr>
          <p:nvPr>
            <p:ph type="dt" sz="half" idx="10"/>
          </p:nvPr>
        </p:nvSpPr>
        <p:spPr/>
        <p:txBody>
          <a:bodyPr/>
          <a:lstStyle/>
          <a:p>
            <a:fld id="{C8C468EC-BC7C-4174-9DAD-242BBB49A03E}" type="datetimeFigureOut">
              <a:rPr lang="en-US" smtClean="0"/>
              <a:pPr/>
              <a:t>04/07/20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2528B-CEE0-4EFC-8604-4AE0228C5F9E}" type="slidenum">
              <a:rPr lang="en-US" smtClean="0"/>
              <a:pPr/>
              <a:t>‹#›</a:t>
            </a:fld>
            <a:endParaRPr lang="en-US"/>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a:t>Click to edit Master title style</a:t>
            </a:r>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7" name="Date Placeholder 6"/>
          <p:cNvSpPr>
            <a:spLocks noGrp="1"/>
          </p:cNvSpPr>
          <p:nvPr>
            <p:ph type="dt" sz="half" idx="10"/>
          </p:nvPr>
        </p:nvSpPr>
        <p:spPr/>
        <p:txBody>
          <a:bodyPr/>
          <a:lstStyle/>
          <a:p>
            <a:fld id="{C8C468EC-BC7C-4174-9DAD-242BBB49A03E}" type="datetimeFigureOut">
              <a:rPr lang="en-US" smtClean="0"/>
              <a:pPr/>
              <a:t>04/07/20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C42528B-CEE0-4EFC-8604-4AE0228C5F9E}" type="slidenum">
              <a:rPr lang="en-US" smtClean="0"/>
              <a:pPr/>
              <a:t>‹#›</a:t>
            </a:fld>
            <a:endParaRPr lang="en-US"/>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C8C468EC-BC7C-4174-9DAD-242BBB49A03E}" type="datetimeFigureOut">
              <a:rPr lang="en-US" smtClean="0"/>
              <a:pPr/>
              <a:t>04/07/20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C42528B-CEE0-4EFC-8604-4AE0228C5F9E}" type="slidenum">
              <a:rPr lang="en-US" smtClean="0"/>
              <a:pPr/>
              <a:t>‹#›</a:t>
            </a:fld>
            <a:endParaRPr lang="en-US"/>
          </a:p>
        </p:txBody>
      </p:sp>
    </p:spTree>
  </p:cSld>
  <p:clrMapOvr>
    <a:masterClrMapping/>
  </p:clrMapOvr>
  <p:transition>
    <p:dissolv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8C468EC-BC7C-4174-9DAD-242BBB49A03E}" type="datetimeFigureOut">
              <a:rPr lang="en-US" smtClean="0"/>
              <a:pPr/>
              <a:t>04/07/20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C42528B-CEE0-4EFC-8604-4AE0228C5F9E}" type="slidenum">
              <a:rPr lang="en-US" smtClean="0"/>
              <a:pPr/>
              <a:t>‹#›</a:t>
            </a:fld>
            <a:endParaRPr lang="en-US"/>
          </a:p>
        </p:txBody>
      </p:sp>
    </p:spTree>
  </p:cSld>
  <p:clrMapOvr>
    <a:masterClrMapping/>
  </p:clrMapOvr>
  <p:transition>
    <p:dissolv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a:t>Click to edit Master title style</a:t>
            </a:r>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C468EC-BC7C-4174-9DAD-242BBB49A03E}" type="datetimeFigureOut">
              <a:rPr lang="en-US" smtClean="0"/>
              <a:pPr/>
              <a:t>04/07/20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C42528B-CEE0-4EFC-8604-4AE0228C5F9E}" type="slidenum">
              <a:rPr lang="en-US" smtClean="0"/>
              <a:pPr/>
              <a:t>‹#›</a:t>
            </a:fld>
            <a:endParaRPr lang="en-US"/>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Tree>
  </p:cSld>
  <p:clrMapOvr>
    <a:masterClrMapping/>
  </p:clrMapOvr>
  <p:transition>
    <p:dissolv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a:t>Click to edit Master title style</a:t>
            </a:r>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C8C468EC-BC7C-4174-9DAD-242BBB49A03E}" type="datetimeFigureOut">
              <a:rPr lang="en-US" smtClean="0"/>
              <a:pPr/>
              <a:t>04/07/20</a:t>
            </a:fld>
            <a:endParaRPr lang="en-US"/>
          </a:p>
        </p:txBody>
      </p:sp>
      <p:sp>
        <p:nvSpPr>
          <p:cNvPr id="6" name="Footer Placeholder 5"/>
          <p:cNvSpPr>
            <a:spLocks noGrp="1"/>
          </p:cNvSpPr>
          <p:nvPr>
            <p:ph type="ftr" sz="quarter" idx="11"/>
          </p:nvPr>
        </p:nvSpPr>
        <p:spPr>
          <a:xfrm>
            <a:off x="914400" y="6172200"/>
            <a:ext cx="3886200" cy="457200"/>
          </a:xfrm>
        </p:spPr>
        <p:txBody>
          <a:bodyPr/>
          <a:lstStyle/>
          <a:p>
            <a:endParaRPr lang="en-US"/>
          </a:p>
        </p:txBody>
      </p:sp>
      <p:sp>
        <p:nvSpPr>
          <p:cNvPr id="7" name="Slide Number Placeholder 6"/>
          <p:cNvSpPr>
            <a:spLocks noGrp="1"/>
          </p:cNvSpPr>
          <p:nvPr>
            <p:ph type="sldNum" sz="quarter" idx="12"/>
          </p:nvPr>
        </p:nvSpPr>
        <p:spPr>
          <a:xfrm>
            <a:off x="146304" y="6208776"/>
            <a:ext cx="457200" cy="457200"/>
          </a:xfrm>
        </p:spPr>
        <p:txBody>
          <a:bodyPr/>
          <a:lstStyle/>
          <a:p>
            <a:fld id="{5C42528B-CEE0-4EFC-8604-4AE0228C5F9E}" type="slidenum">
              <a:rPr lang="en-US" smtClean="0"/>
              <a:pPr/>
              <a:t>‹#›</a:t>
            </a:fld>
            <a:endParaRPr lang="en-US"/>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a:t>Click icon to add picture</a:t>
            </a:r>
            <a:endParaRPr kumimoji="0" lang="en-US" dirty="0"/>
          </a:p>
        </p:txBody>
      </p:sp>
    </p:spTree>
  </p:cSld>
  <p:clrMapOvr>
    <a:masterClrMapping/>
  </p:clrMapOvr>
  <p:transition>
    <p:dissolv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a:t>Click to edit Master title style</a:t>
            </a:r>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C8C468EC-BC7C-4174-9DAD-242BBB49A03E}" type="datetimeFigureOut">
              <a:rPr lang="en-US" smtClean="0"/>
              <a:pPr/>
              <a:t>04/07/20</a:t>
            </a:fld>
            <a:endParaRPr lang="en-US"/>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US"/>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5C42528B-CEE0-4EFC-8604-4AE0228C5F9E}" type="slidenum">
              <a:rPr lang="en-US" smtClean="0"/>
              <a:pPr/>
              <a:t>‹#›</a:t>
            </a:fld>
            <a:endParaRPr lang="en-US"/>
          </a:p>
        </p:txBody>
      </p:sp>
      <p:pic>
        <p:nvPicPr>
          <p:cNvPr id="10" name="Picture 9" descr="horizontal_01.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3048000" y="6096000"/>
            <a:ext cx="3124200" cy="591609"/>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p:dissolve/>
  </p:transition>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hyperlink" Target="http://www.utahbirds.org/" TargetMode="External"/><Relationship Id="rId7" Type="http://schemas.openxmlformats.org/officeDocument/2006/relationships/hyperlink" Target="http://www.hanoverconservancy.org/" TargetMode="External"/><Relationship Id="rId2" Type="http://schemas.openxmlformats.org/officeDocument/2006/relationships/hyperlink" Target="https://extension.usu.edu/utahmasternaturalist/htm/learn/resources" TargetMode="External"/><Relationship Id="rId1" Type="http://schemas.openxmlformats.org/officeDocument/2006/relationships/slideLayout" Target="../slideLayouts/slideLayout2.xml"/><Relationship Id="rId6" Type="http://schemas.openxmlformats.org/officeDocument/2006/relationships/hyperlink" Target="http://www.allaboutbirds.org/" TargetMode="External"/><Relationship Id="rId5" Type="http://schemas.openxmlformats.org/officeDocument/2006/relationships/hyperlink" Target="http://www.forestviewtreefarms.com/" TargetMode="External"/><Relationship Id="rId4" Type="http://schemas.openxmlformats.org/officeDocument/2006/relationships/hyperlink" Target="essmextension.tamu.edu"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Utah Nature Explorers Logo"/>
          <p:cNvPicPr>
            <a:picLocks noChangeAspect="1"/>
          </p:cNvPicPr>
          <p:nvPr/>
        </p:nvPicPr>
        <p:blipFill>
          <a:blip r:embed="rId2" cstate="print">
            <a:clrChange>
              <a:clrFrom>
                <a:srgbClr val="FFFFFE"/>
              </a:clrFrom>
              <a:clrTo>
                <a:srgbClr val="FFFFFE">
                  <a:alpha val="0"/>
                </a:srgbClr>
              </a:clrTo>
            </a:clrChange>
          </a:blip>
          <a:stretch>
            <a:fillRect/>
          </a:stretch>
        </p:blipFill>
        <p:spPr>
          <a:xfrm>
            <a:off x="1295400" y="3733800"/>
            <a:ext cx="6352032" cy="1828800"/>
          </a:xfrm>
          <a:prstGeom prst="rect">
            <a:avLst/>
          </a:prstGeom>
        </p:spPr>
      </p:pic>
      <p:sp>
        <p:nvSpPr>
          <p:cNvPr id="2" name="Title 1" descr="Does it Live in Utah?"/>
          <p:cNvSpPr>
            <a:spLocks noGrp="1"/>
          </p:cNvSpPr>
          <p:nvPr>
            <p:ph type="ctrTitle"/>
          </p:nvPr>
        </p:nvSpPr>
        <p:spPr/>
        <p:txBody>
          <a:bodyPr/>
          <a:lstStyle/>
          <a:p>
            <a:r>
              <a:rPr lang="en-US" sz="6000" dirty="0"/>
              <a:t>Does it Live in Utah?</a:t>
            </a:r>
            <a:r>
              <a:rPr lang="en-US" dirty="0"/>
              <a:t> </a:t>
            </a:r>
          </a:p>
        </p:txBody>
      </p:sp>
    </p:spTree>
  </p:cSld>
  <p:clrMapOvr>
    <a:masterClrMapping/>
  </p:clrMapOvr>
  <p:transition>
    <p:dissolv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971800" y="2634178"/>
            <a:ext cx="3733800" cy="2092881"/>
          </a:xfrm>
          <a:prstGeom prst="rect">
            <a:avLst/>
          </a:prstGeom>
          <a:noFill/>
        </p:spPr>
        <p:txBody>
          <a:bodyPr wrap="square" rtlCol="0">
            <a:spAutoFit/>
          </a:bodyPr>
          <a:lstStyle/>
          <a:p>
            <a:r>
              <a:rPr lang="en-US" sz="13000" dirty="0"/>
              <a:t>YES!</a:t>
            </a:r>
          </a:p>
        </p:txBody>
      </p:sp>
      <p:pic>
        <p:nvPicPr>
          <p:cNvPr id="6" name="Content Placeholder 5" descr="Image of a Great Blue Heron standing in a field."/>
          <p:cNvPicPr>
            <a:picLocks noGrp="1" noChangeAspect="1"/>
          </p:cNvPicPr>
          <p:nvPr>
            <p:ph sz="quarter" idx="1"/>
          </p:nvPr>
        </p:nvPicPr>
        <p:blipFill>
          <a:blip r:embed="rId2" cstate="print"/>
          <a:stretch>
            <a:fillRect/>
          </a:stretch>
        </p:blipFill>
        <p:spPr>
          <a:xfrm>
            <a:off x="3008722" y="1393285"/>
            <a:ext cx="3265713" cy="4572000"/>
          </a:xfrm>
        </p:spPr>
      </p:pic>
      <p:sp>
        <p:nvSpPr>
          <p:cNvPr id="2" name="Title 1" descr="Great Blue Heron"/>
          <p:cNvSpPr>
            <a:spLocks noGrp="1"/>
          </p:cNvSpPr>
          <p:nvPr>
            <p:ph type="title"/>
          </p:nvPr>
        </p:nvSpPr>
        <p:spPr>
          <a:xfrm>
            <a:off x="685800" y="274638"/>
            <a:ext cx="7772400" cy="1143000"/>
          </a:xfrm>
        </p:spPr>
        <p:txBody>
          <a:bodyPr/>
          <a:lstStyle/>
          <a:p>
            <a:pPr algn="ctr"/>
            <a:r>
              <a:rPr lang="en-US" dirty="0"/>
              <a:t>Great Blue Heron</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6"/>
                                        </p:tgtEl>
                                        <p:attrNameLst>
                                          <p:attrName>ppt_x</p:attrName>
                                        </p:attrNameLst>
                                      </p:cBhvr>
                                      <p:tavLst>
                                        <p:tav tm="0">
                                          <p:val>
                                            <p:strVal val="ppt_x"/>
                                          </p:val>
                                        </p:tav>
                                        <p:tav tm="100000">
                                          <p:val>
                                            <p:strVal val="ppt_x"/>
                                          </p:val>
                                        </p:tav>
                                      </p:tavLst>
                                    </p:anim>
                                    <p:anim calcmode="lin" valueType="num">
                                      <p:cBhvr additive="base">
                                        <p:cTn id="7" dur="500"/>
                                        <p:tgtEl>
                                          <p:spTgt spid="6"/>
                                        </p:tgtEl>
                                        <p:attrNameLst>
                                          <p:attrName>ppt_y</p:attrName>
                                        </p:attrNameLst>
                                      </p:cBhvr>
                                      <p:tavLst>
                                        <p:tav tm="0">
                                          <p:val>
                                            <p:strVal val="ppt_y"/>
                                          </p:val>
                                        </p:tav>
                                        <p:tav tm="100000">
                                          <p:val>
                                            <p:strVal val="1+ppt_h/2"/>
                                          </p:val>
                                        </p:tav>
                                      </p:tavLst>
                                    </p:anim>
                                    <p:set>
                                      <p:cBhvr>
                                        <p:cTn id="8"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1676400"/>
            <a:ext cx="4191000" cy="2862322"/>
          </a:xfrm>
          <a:prstGeom prst="rect">
            <a:avLst/>
          </a:prstGeom>
          <a:noFill/>
        </p:spPr>
        <p:txBody>
          <a:bodyPr wrap="square" rtlCol="0">
            <a:spAutoFit/>
          </a:bodyPr>
          <a:lstStyle/>
          <a:p>
            <a:r>
              <a:rPr lang="en-US" sz="18000" dirty="0"/>
              <a:t>NO!</a:t>
            </a:r>
          </a:p>
        </p:txBody>
      </p:sp>
      <p:pic>
        <p:nvPicPr>
          <p:cNvPr id="22530" name="Picture 2" descr="Image of a Crack Willow Tree."/>
          <p:cNvPicPr>
            <a:picLocks noChangeAspect="1" noChangeArrowheads="1"/>
          </p:cNvPicPr>
          <p:nvPr/>
        </p:nvPicPr>
        <p:blipFill>
          <a:blip r:embed="rId2" cstate="print"/>
          <a:srcRect/>
          <a:stretch>
            <a:fillRect/>
          </a:stretch>
        </p:blipFill>
        <p:spPr bwMode="auto">
          <a:xfrm>
            <a:off x="1547150" y="1524000"/>
            <a:ext cx="6049699" cy="4267200"/>
          </a:xfrm>
          <a:prstGeom prst="rect">
            <a:avLst/>
          </a:prstGeom>
          <a:noFill/>
        </p:spPr>
      </p:pic>
      <p:sp>
        <p:nvSpPr>
          <p:cNvPr id="2" name="Title 1" descr="Crack Willow Tree"/>
          <p:cNvSpPr>
            <a:spLocks noGrp="1"/>
          </p:cNvSpPr>
          <p:nvPr>
            <p:ph type="title"/>
          </p:nvPr>
        </p:nvSpPr>
        <p:spPr>
          <a:xfrm>
            <a:off x="685800" y="274638"/>
            <a:ext cx="7772400" cy="1143000"/>
          </a:xfrm>
        </p:spPr>
        <p:txBody>
          <a:bodyPr/>
          <a:lstStyle/>
          <a:p>
            <a:pPr algn="ctr"/>
            <a:r>
              <a:rPr lang="en-US" dirty="0"/>
              <a:t>Crack Willow Tree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2530"/>
                                        </p:tgtEl>
                                        <p:attrNameLst>
                                          <p:attrName>ppt_x</p:attrName>
                                        </p:attrNameLst>
                                      </p:cBhvr>
                                      <p:tavLst>
                                        <p:tav tm="0">
                                          <p:val>
                                            <p:strVal val="ppt_x"/>
                                          </p:val>
                                        </p:tav>
                                        <p:tav tm="100000">
                                          <p:val>
                                            <p:strVal val="ppt_x"/>
                                          </p:val>
                                        </p:tav>
                                      </p:tavLst>
                                    </p:anim>
                                    <p:anim calcmode="lin" valueType="num">
                                      <p:cBhvr additive="base">
                                        <p:cTn id="7" dur="500"/>
                                        <p:tgtEl>
                                          <p:spTgt spid="22530"/>
                                        </p:tgtEl>
                                        <p:attrNameLst>
                                          <p:attrName>ppt_y</p:attrName>
                                        </p:attrNameLst>
                                      </p:cBhvr>
                                      <p:tavLst>
                                        <p:tav tm="0">
                                          <p:val>
                                            <p:strVal val="ppt_y"/>
                                          </p:val>
                                        </p:tav>
                                        <p:tav tm="100000">
                                          <p:val>
                                            <p:strVal val="1+ppt_h/2"/>
                                          </p:val>
                                        </p:tav>
                                      </p:tavLst>
                                    </p:anim>
                                    <p:set>
                                      <p:cBhvr>
                                        <p:cTn id="8" dur="1" fill="hold">
                                          <p:stCondLst>
                                            <p:cond delay="499"/>
                                          </p:stCondLst>
                                        </p:cTn>
                                        <p:tgtEl>
                                          <p:spTgt spid="2253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1752600"/>
            <a:ext cx="4038600" cy="2246769"/>
          </a:xfrm>
          <a:prstGeom prst="rect">
            <a:avLst/>
          </a:prstGeom>
          <a:noFill/>
        </p:spPr>
        <p:txBody>
          <a:bodyPr wrap="square" rtlCol="0">
            <a:spAutoFit/>
          </a:bodyPr>
          <a:lstStyle/>
          <a:p>
            <a:r>
              <a:rPr lang="en-US" sz="14000" dirty="0"/>
              <a:t>YES!</a:t>
            </a:r>
          </a:p>
        </p:txBody>
      </p:sp>
      <p:pic>
        <p:nvPicPr>
          <p:cNvPr id="27650" name="Picture 2" descr="Image of a Colorado Blue Spruce in a forest."/>
          <p:cNvPicPr>
            <a:picLocks noChangeAspect="1" noChangeArrowheads="1"/>
          </p:cNvPicPr>
          <p:nvPr/>
        </p:nvPicPr>
        <p:blipFill>
          <a:blip r:embed="rId2" cstate="print"/>
          <a:srcRect/>
          <a:stretch>
            <a:fillRect/>
          </a:stretch>
        </p:blipFill>
        <p:spPr bwMode="auto">
          <a:xfrm>
            <a:off x="2829094" y="1295400"/>
            <a:ext cx="3485811" cy="4643809"/>
          </a:xfrm>
          <a:prstGeom prst="rect">
            <a:avLst/>
          </a:prstGeom>
          <a:noFill/>
        </p:spPr>
      </p:pic>
      <p:sp>
        <p:nvSpPr>
          <p:cNvPr id="2" name="Title 1" descr="Colorado Blue Spruce"/>
          <p:cNvSpPr>
            <a:spLocks noGrp="1"/>
          </p:cNvSpPr>
          <p:nvPr>
            <p:ph type="title"/>
          </p:nvPr>
        </p:nvSpPr>
        <p:spPr>
          <a:xfrm>
            <a:off x="685800" y="274638"/>
            <a:ext cx="7772400" cy="1143000"/>
          </a:xfrm>
        </p:spPr>
        <p:txBody>
          <a:bodyPr/>
          <a:lstStyle/>
          <a:p>
            <a:pPr algn="ctr"/>
            <a:r>
              <a:rPr lang="en-US" dirty="0"/>
              <a:t>Colorado Blue Spruce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7650"/>
                                        </p:tgtEl>
                                        <p:attrNameLst>
                                          <p:attrName>ppt_x</p:attrName>
                                        </p:attrNameLst>
                                      </p:cBhvr>
                                      <p:tavLst>
                                        <p:tav tm="0">
                                          <p:val>
                                            <p:strVal val="ppt_x"/>
                                          </p:val>
                                        </p:tav>
                                        <p:tav tm="100000">
                                          <p:val>
                                            <p:strVal val="ppt_x"/>
                                          </p:val>
                                        </p:tav>
                                      </p:tavLst>
                                    </p:anim>
                                    <p:anim calcmode="lin" valueType="num">
                                      <p:cBhvr additive="base">
                                        <p:cTn id="7" dur="500"/>
                                        <p:tgtEl>
                                          <p:spTgt spid="27650"/>
                                        </p:tgtEl>
                                        <p:attrNameLst>
                                          <p:attrName>ppt_y</p:attrName>
                                        </p:attrNameLst>
                                      </p:cBhvr>
                                      <p:tavLst>
                                        <p:tav tm="0">
                                          <p:val>
                                            <p:strVal val="ppt_y"/>
                                          </p:val>
                                        </p:tav>
                                        <p:tav tm="100000">
                                          <p:val>
                                            <p:strVal val="1+ppt_h/2"/>
                                          </p:val>
                                        </p:tav>
                                      </p:tavLst>
                                    </p:anim>
                                    <p:set>
                                      <p:cBhvr>
                                        <p:cTn id="8" dur="1" fill="hold">
                                          <p:stCondLst>
                                            <p:cond delay="499"/>
                                          </p:stCondLst>
                                        </p:cTn>
                                        <p:tgtEl>
                                          <p:spTgt spid="276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048000" y="1981200"/>
            <a:ext cx="3810000" cy="2246769"/>
          </a:xfrm>
          <a:prstGeom prst="rect">
            <a:avLst/>
          </a:prstGeom>
          <a:noFill/>
        </p:spPr>
        <p:txBody>
          <a:bodyPr wrap="square" rtlCol="0">
            <a:spAutoFit/>
          </a:bodyPr>
          <a:lstStyle/>
          <a:p>
            <a:r>
              <a:rPr lang="en-US" sz="14000" dirty="0"/>
              <a:t>YES!</a:t>
            </a:r>
          </a:p>
        </p:txBody>
      </p:sp>
      <p:pic>
        <p:nvPicPr>
          <p:cNvPr id="4" name="Content Placeholder 3" descr="An image of a Lodgepole Pine Tree branches with pinecones attached to its branch."/>
          <p:cNvPicPr>
            <a:picLocks noGrp="1" noChangeAspect="1"/>
          </p:cNvPicPr>
          <p:nvPr>
            <p:ph sz="quarter" idx="1"/>
          </p:nvPr>
        </p:nvPicPr>
        <p:blipFill>
          <a:blip r:embed="rId2" cstate="print"/>
          <a:stretch>
            <a:fillRect/>
          </a:stretch>
        </p:blipFill>
        <p:spPr>
          <a:xfrm>
            <a:off x="3011078" y="1417638"/>
            <a:ext cx="3429000" cy="4572000"/>
          </a:xfrm>
        </p:spPr>
      </p:pic>
      <p:sp>
        <p:nvSpPr>
          <p:cNvPr id="2" name="Title 1" descr="Lodgepole Pine Tree"/>
          <p:cNvSpPr>
            <a:spLocks noGrp="1"/>
          </p:cNvSpPr>
          <p:nvPr>
            <p:ph type="title"/>
          </p:nvPr>
        </p:nvSpPr>
        <p:spPr>
          <a:xfrm>
            <a:off x="685800" y="274638"/>
            <a:ext cx="7772400" cy="1143000"/>
          </a:xfrm>
        </p:spPr>
        <p:txBody>
          <a:bodyPr/>
          <a:lstStyle/>
          <a:p>
            <a:pPr algn="ctr"/>
            <a:r>
              <a:rPr lang="en-US" dirty="0" err="1"/>
              <a:t>Lodgepole</a:t>
            </a:r>
            <a:r>
              <a:rPr lang="en-US" dirty="0"/>
              <a:t> Pine Tree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828800"/>
            <a:ext cx="4114800" cy="2862322"/>
          </a:xfrm>
          <a:prstGeom prst="rect">
            <a:avLst/>
          </a:prstGeom>
          <a:noFill/>
        </p:spPr>
        <p:txBody>
          <a:bodyPr wrap="square" rtlCol="0">
            <a:spAutoFit/>
          </a:bodyPr>
          <a:lstStyle/>
          <a:p>
            <a:r>
              <a:rPr lang="en-US" sz="18000" dirty="0"/>
              <a:t>NO!</a:t>
            </a:r>
          </a:p>
        </p:txBody>
      </p:sp>
      <p:pic>
        <p:nvPicPr>
          <p:cNvPr id="25602" name="Picture 2" descr="An image of a Red and brown House Finch standing next to a tan and dark brown House Finch standing on a branch."/>
          <p:cNvPicPr>
            <a:picLocks noChangeAspect="1" noChangeArrowheads="1"/>
          </p:cNvPicPr>
          <p:nvPr/>
        </p:nvPicPr>
        <p:blipFill>
          <a:blip r:embed="rId2" cstate="print"/>
          <a:srcRect/>
          <a:stretch>
            <a:fillRect/>
          </a:stretch>
        </p:blipFill>
        <p:spPr bwMode="auto">
          <a:xfrm>
            <a:off x="1590704" y="1417638"/>
            <a:ext cx="5962592" cy="4615749"/>
          </a:xfrm>
          <a:prstGeom prst="rect">
            <a:avLst/>
          </a:prstGeom>
          <a:noFill/>
        </p:spPr>
      </p:pic>
      <p:sp>
        <p:nvSpPr>
          <p:cNvPr id="2" name="Title 1" descr="House Finch"/>
          <p:cNvSpPr>
            <a:spLocks noGrp="1"/>
          </p:cNvSpPr>
          <p:nvPr>
            <p:ph type="title"/>
          </p:nvPr>
        </p:nvSpPr>
        <p:spPr>
          <a:xfrm>
            <a:off x="609600" y="274638"/>
            <a:ext cx="7772400" cy="1143000"/>
          </a:xfrm>
        </p:spPr>
        <p:txBody>
          <a:bodyPr/>
          <a:lstStyle/>
          <a:p>
            <a:pPr algn="ctr"/>
            <a:r>
              <a:rPr lang="en-US" dirty="0"/>
              <a:t>House Finch</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5602"/>
                                        </p:tgtEl>
                                        <p:attrNameLst>
                                          <p:attrName>ppt_x</p:attrName>
                                        </p:attrNameLst>
                                      </p:cBhvr>
                                      <p:tavLst>
                                        <p:tav tm="0">
                                          <p:val>
                                            <p:strVal val="ppt_x"/>
                                          </p:val>
                                        </p:tav>
                                        <p:tav tm="100000">
                                          <p:val>
                                            <p:strVal val="ppt_x"/>
                                          </p:val>
                                        </p:tav>
                                      </p:tavLst>
                                    </p:anim>
                                    <p:anim calcmode="lin" valueType="num">
                                      <p:cBhvr additive="base">
                                        <p:cTn id="7" dur="500"/>
                                        <p:tgtEl>
                                          <p:spTgt spid="25602"/>
                                        </p:tgtEl>
                                        <p:attrNameLst>
                                          <p:attrName>ppt_y</p:attrName>
                                        </p:attrNameLst>
                                      </p:cBhvr>
                                      <p:tavLst>
                                        <p:tav tm="0">
                                          <p:val>
                                            <p:strVal val="ppt_y"/>
                                          </p:val>
                                        </p:tav>
                                        <p:tav tm="100000">
                                          <p:val>
                                            <p:strVal val="1+ppt_h/2"/>
                                          </p:val>
                                        </p:tav>
                                      </p:tavLst>
                                    </p:anim>
                                    <p:set>
                                      <p:cBhvr>
                                        <p:cTn id="8" dur="1" fill="hold">
                                          <p:stCondLst>
                                            <p:cond delay="499"/>
                                          </p:stCondLst>
                                        </p:cTn>
                                        <p:tgtEl>
                                          <p:spTgt spid="2560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590800" y="1295400"/>
            <a:ext cx="4876800" cy="2862322"/>
          </a:xfrm>
          <a:prstGeom prst="rect">
            <a:avLst/>
          </a:prstGeom>
          <a:noFill/>
        </p:spPr>
        <p:txBody>
          <a:bodyPr wrap="square" rtlCol="0">
            <a:spAutoFit/>
          </a:bodyPr>
          <a:lstStyle/>
          <a:p>
            <a:r>
              <a:rPr lang="en-US" sz="18000" dirty="0"/>
              <a:t>YES!</a:t>
            </a:r>
          </a:p>
        </p:txBody>
      </p:sp>
      <p:pic>
        <p:nvPicPr>
          <p:cNvPr id="4" name="Content Placeholder 3" descr="An image of a Mountain Bluebird standing on a barbed wire fence."/>
          <p:cNvPicPr>
            <a:picLocks noGrp="1" noChangeAspect="1"/>
          </p:cNvPicPr>
          <p:nvPr>
            <p:ph sz="quarter" idx="1"/>
          </p:nvPr>
        </p:nvPicPr>
        <p:blipFill>
          <a:blip r:embed="rId2" cstate="print"/>
          <a:stretch>
            <a:fillRect/>
          </a:stretch>
        </p:blipFill>
        <p:spPr>
          <a:xfrm>
            <a:off x="990600" y="1326823"/>
            <a:ext cx="6830677" cy="4572000"/>
          </a:xfrm>
        </p:spPr>
      </p:pic>
      <p:sp>
        <p:nvSpPr>
          <p:cNvPr id="2" name="Title 1" descr="Mountain Bluebird"/>
          <p:cNvSpPr>
            <a:spLocks noGrp="1"/>
          </p:cNvSpPr>
          <p:nvPr>
            <p:ph type="title"/>
          </p:nvPr>
        </p:nvSpPr>
        <p:spPr>
          <a:xfrm>
            <a:off x="685800" y="274638"/>
            <a:ext cx="7772400" cy="1143000"/>
          </a:xfrm>
        </p:spPr>
        <p:txBody>
          <a:bodyPr/>
          <a:lstStyle/>
          <a:p>
            <a:pPr algn="ctr"/>
            <a:r>
              <a:rPr lang="en-US" dirty="0"/>
              <a:t>Mountain Bluebird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286000" y="997022"/>
            <a:ext cx="5029200" cy="2862322"/>
          </a:xfrm>
          <a:prstGeom prst="rect">
            <a:avLst/>
          </a:prstGeom>
          <a:noFill/>
        </p:spPr>
        <p:txBody>
          <a:bodyPr wrap="square" rtlCol="0">
            <a:spAutoFit/>
          </a:bodyPr>
          <a:lstStyle/>
          <a:p>
            <a:r>
              <a:rPr lang="en-US" sz="18000" dirty="0"/>
              <a:t>YES!</a:t>
            </a:r>
          </a:p>
        </p:txBody>
      </p:sp>
      <p:pic>
        <p:nvPicPr>
          <p:cNvPr id="33794" name="Picture 2" descr="Image of a white, brown, and gray Belted Kingfisher standing on a branch."/>
          <p:cNvPicPr>
            <a:picLocks noChangeAspect="1" noChangeArrowheads="1"/>
          </p:cNvPicPr>
          <p:nvPr/>
        </p:nvPicPr>
        <p:blipFill>
          <a:blip r:embed="rId2" cstate="print"/>
          <a:srcRect/>
          <a:stretch>
            <a:fillRect/>
          </a:stretch>
        </p:blipFill>
        <p:spPr bwMode="auto">
          <a:xfrm>
            <a:off x="1757835" y="1384633"/>
            <a:ext cx="5628330" cy="4495800"/>
          </a:xfrm>
          <a:prstGeom prst="rect">
            <a:avLst/>
          </a:prstGeom>
          <a:noFill/>
        </p:spPr>
      </p:pic>
      <p:sp>
        <p:nvSpPr>
          <p:cNvPr id="2" name="Title 1" descr="Belted Kingfisher"/>
          <p:cNvSpPr>
            <a:spLocks noGrp="1"/>
          </p:cNvSpPr>
          <p:nvPr>
            <p:ph type="title"/>
          </p:nvPr>
        </p:nvSpPr>
        <p:spPr>
          <a:xfrm>
            <a:off x="685800" y="274638"/>
            <a:ext cx="7772400" cy="1143000"/>
          </a:xfrm>
        </p:spPr>
        <p:txBody>
          <a:bodyPr/>
          <a:lstStyle/>
          <a:p>
            <a:pPr algn="ctr"/>
            <a:r>
              <a:rPr lang="en-US" dirty="0"/>
              <a:t>Belted Kingfisher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3794"/>
                                        </p:tgtEl>
                                        <p:attrNameLst>
                                          <p:attrName>ppt_x</p:attrName>
                                        </p:attrNameLst>
                                      </p:cBhvr>
                                      <p:tavLst>
                                        <p:tav tm="0">
                                          <p:val>
                                            <p:strVal val="ppt_x"/>
                                          </p:val>
                                        </p:tav>
                                        <p:tav tm="100000">
                                          <p:val>
                                            <p:strVal val="ppt_x"/>
                                          </p:val>
                                        </p:tav>
                                      </p:tavLst>
                                    </p:anim>
                                    <p:anim calcmode="lin" valueType="num">
                                      <p:cBhvr additive="base">
                                        <p:cTn id="7" dur="500"/>
                                        <p:tgtEl>
                                          <p:spTgt spid="33794"/>
                                        </p:tgtEl>
                                        <p:attrNameLst>
                                          <p:attrName>ppt_y</p:attrName>
                                        </p:attrNameLst>
                                      </p:cBhvr>
                                      <p:tavLst>
                                        <p:tav tm="0">
                                          <p:val>
                                            <p:strVal val="ppt_y"/>
                                          </p:val>
                                        </p:tav>
                                        <p:tav tm="100000">
                                          <p:val>
                                            <p:strVal val="1+ppt_h/2"/>
                                          </p:val>
                                        </p:tav>
                                      </p:tavLst>
                                    </p:anim>
                                    <p:set>
                                      <p:cBhvr>
                                        <p:cTn id="8" dur="1" fill="hold">
                                          <p:stCondLst>
                                            <p:cond delay="499"/>
                                          </p:stCondLst>
                                        </p:cTn>
                                        <p:tgtEl>
                                          <p:spTgt spid="3379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676400"/>
            <a:ext cx="3962400" cy="2246769"/>
          </a:xfrm>
          <a:prstGeom prst="rect">
            <a:avLst/>
          </a:prstGeom>
          <a:noFill/>
        </p:spPr>
        <p:txBody>
          <a:bodyPr wrap="square" rtlCol="0">
            <a:spAutoFit/>
          </a:bodyPr>
          <a:lstStyle/>
          <a:p>
            <a:r>
              <a:rPr lang="en-US" sz="14000" dirty="0"/>
              <a:t>YES!</a:t>
            </a:r>
          </a:p>
        </p:txBody>
      </p:sp>
      <p:pic>
        <p:nvPicPr>
          <p:cNvPr id="4" name="Content Placeholder 3" descr="An image of a Douglas-fir Tree branch with pinecones attached to branch."/>
          <p:cNvPicPr>
            <a:picLocks noGrp="1" noChangeAspect="1"/>
          </p:cNvPicPr>
          <p:nvPr>
            <p:ph sz="quarter" idx="1"/>
          </p:nvPr>
        </p:nvPicPr>
        <p:blipFill>
          <a:blip r:embed="rId2" cstate="print"/>
          <a:stretch>
            <a:fillRect/>
          </a:stretch>
        </p:blipFill>
        <p:spPr>
          <a:xfrm>
            <a:off x="2895600" y="1295400"/>
            <a:ext cx="3543300" cy="4724400"/>
          </a:xfrm>
        </p:spPr>
      </p:pic>
      <p:sp>
        <p:nvSpPr>
          <p:cNvPr id="2" name="Title 1" descr="Douglas-fir Tree"/>
          <p:cNvSpPr>
            <a:spLocks noGrp="1"/>
          </p:cNvSpPr>
          <p:nvPr>
            <p:ph type="title"/>
          </p:nvPr>
        </p:nvSpPr>
        <p:spPr>
          <a:xfrm>
            <a:off x="685800" y="274638"/>
            <a:ext cx="7772400" cy="1143000"/>
          </a:xfrm>
        </p:spPr>
        <p:txBody>
          <a:bodyPr/>
          <a:lstStyle/>
          <a:p>
            <a:pPr algn="ctr"/>
            <a:r>
              <a:rPr lang="en-US" dirty="0"/>
              <a:t>Douglas-fir Tree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362200" y="1295400"/>
            <a:ext cx="5410200" cy="2862322"/>
          </a:xfrm>
          <a:prstGeom prst="rect">
            <a:avLst/>
          </a:prstGeom>
          <a:noFill/>
        </p:spPr>
        <p:txBody>
          <a:bodyPr wrap="square" rtlCol="0">
            <a:spAutoFit/>
          </a:bodyPr>
          <a:lstStyle/>
          <a:p>
            <a:r>
              <a:rPr lang="en-US" sz="18000" dirty="0"/>
              <a:t>YES!</a:t>
            </a:r>
          </a:p>
        </p:txBody>
      </p:sp>
      <p:pic>
        <p:nvPicPr>
          <p:cNvPr id="31746" name="Picture 2" descr="An image of a Fremont Cottonwood Tree."/>
          <p:cNvPicPr>
            <a:picLocks noChangeAspect="1" noChangeArrowheads="1"/>
          </p:cNvPicPr>
          <p:nvPr/>
        </p:nvPicPr>
        <p:blipFill>
          <a:blip r:embed="rId2" cstate="print"/>
          <a:srcRect/>
          <a:stretch>
            <a:fillRect/>
          </a:stretch>
        </p:blipFill>
        <p:spPr bwMode="auto">
          <a:xfrm>
            <a:off x="1524000" y="1417638"/>
            <a:ext cx="5867400" cy="4400550"/>
          </a:xfrm>
          <a:prstGeom prst="rect">
            <a:avLst/>
          </a:prstGeom>
          <a:noFill/>
        </p:spPr>
      </p:pic>
      <p:sp>
        <p:nvSpPr>
          <p:cNvPr id="2" name="Title 1" descr="Fremont Cottonwood Tree"/>
          <p:cNvSpPr>
            <a:spLocks noGrp="1"/>
          </p:cNvSpPr>
          <p:nvPr>
            <p:ph type="title"/>
          </p:nvPr>
        </p:nvSpPr>
        <p:spPr>
          <a:xfrm>
            <a:off x="685800" y="274638"/>
            <a:ext cx="7772400" cy="1143000"/>
          </a:xfrm>
        </p:spPr>
        <p:txBody>
          <a:bodyPr/>
          <a:lstStyle/>
          <a:p>
            <a:pPr algn="ctr"/>
            <a:r>
              <a:rPr lang="en-US" dirty="0"/>
              <a:t>Fremont Cottonwood Tree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31746"/>
                                        </p:tgtEl>
                                        <p:attrNameLst>
                                          <p:attrName>ppt_x</p:attrName>
                                        </p:attrNameLst>
                                      </p:cBhvr>
                                      <p:tavLst>
                                        <p:tav tm="0">
                                          <p:val>
                                            <p:strVal val="ppt_x"/>
                                          </p:val>
                                        </p:tav>
                                        <p:tav tm="100000">
                                          <p:val>
                                            <p:strVal val="ppt_x"/>
                                          </p:val>
                                        </p:tav>
                                      </p:tavLst>
                                    </p:anim>
                                    <p:anim calcmode="lin" valueType="num">
                                      <p:cBhvr additive="base">
                                        <p:cTn id="7" dur="500"/>
                                        <p:tgtEl>
                                          <p:spTgt spid="31746"/>
                                        </p:tgtEl>
                                        <p:attrNameLst>
                                          <p:attrName>ppt_y</p:attrName>
                                        </p:attrNameLst>
                                      </p:cBhvr>
                                      <p:tavLst>
                                        <p:tav tm="0">
                                          <p:val>
                                            <p:strVal val="ppt_y"/>
                                          </p:val>
                                        </p:tav>
                                        <p:tav tm="100000">
                                          <p:val>
                                            <p:strVal val="1+ppt_h/2"/>
                                          </p:val>
                                        </p:tav>
                                      </p:tavLst>
                                    </p:anim>
                                    <p:set>
                                      <p:cBhvr>
                                        <p:cTn id="8" dur="1" fill="hold">
                                          <p:stCondLst>
                                            <p:cond delay="499"/>
                                          </p:stCondLst>
                                        </p:cTn>
                                        <p:tgtEl>
                                          <p:spTgt spid="3174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667000" y="1371600"/>
            <a:ext cx="4876800" cy="2862322"/>
          </a:xfrm>
          <a:prstGeom prst="rect">
            <a:avLst/>
          </a:prstGeom>
          <a:noFill/>
        </p:spPr>
        <p:txBody>
          <a:bodyPr wrap="square" rtlCol="0">
            <a:spAutoFit/>
          </a:bodyPr>
          <a:lstStyle/>
          <a:p>
            <a:r>
              <a:rPr lang="en-US" sz="18000" dirty="0"/>
              <a:t>YES!</a:t>
            </a:r>
          </a:p>
        </p:txBody>
      </p:sp>
      <p:pic>
        <p:nvPicPr>
          <p:cNvPr id="4" name="Content Placeholder 3" descr="Image of a Red-Winged Blackbird."/>
          <p:cNvPicPr>
            <a:picLocks noGrp="1" noChangeAspect="1"/>
          </p:cNvPicPr>
          <p:nvPr>
            <p:ph sz="quarter" idx="1"/>
          </p:nvPr>
        </p:nvPicPr>
        <p:blipFill>
          <a:blip r:embed="rId2" cstate="print"/>
          <a:stretch>
            <a:fillRect/>
          </a:stretch>
        </p:blipFill>
        <p:spPr>
          <a:xfrm>
            <a:off x="1371600" y="1383591"/>
            <a:ext cx="6858000" cy="4572000"/>
          </a:xfrm>
        </p:spPr>
      </p:pic>
      <p:sp>
        <p:nvSpPr>
          <p:cNvPr id="2" name="Title 1" descr="Red-Winged Blackbird"/>
          <p:cNvSpPr>
            <a:spLocks noGrp="1"/>
          </p:cNvSpPr>
          <p:nvPr>
            <p:ph type="title"/>
          </p:nvPr>
        </p:nvSpPr>
        <p:spPr>
          <a:xfrm>
            <a:off x="685800" y="274638"/>
            <a:ext cx="7772400" cy="1143000"/>
          </a:xfrm>
        </p:spPr>
        <p:txBody>
          <a:bodyPr/>
          <a:lstStyle/>
          <a:p>
            <a:pPr algn="ctr"/>
            <a:r>
              <a:rPr lang="en-US" dirty="0"/>
              <a:t>Red-Winged Blackbird</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Welcome Aboard!</a:t>
            </a:r>
          </a:p>
        </p:txBody>
      </p:sp>
      <p:sp>
        <p:nvSpPr>
          <p:cNvPr id="3" name="Content Placeholder 2"/>
          <p:cNvSpPr>
            <a:spLocks noGrp="1"/>
          </p:cNvSpPr>
          <p:nvPr>
            <p:ph sz="quarter" idx="1"/>
          </p:nvPr>
        </p:nvSpPr>
        <p:spPr/>
        <p:txBody>
          <a:bodyPr/>
          <a:lstStyle/>
          <a:p>
            <a:pPr>
              <a:buClrTx/>
            </a:pPr>
            <a:r>
              <a:rPr lang="en-US" dirty="0"/>
              <a:t>Hi there, Utah Nature Explorers!  Today, we are going to test your knowledge of which trees and birds are native to Utah, and which are not. </a:t>
            </a:r>
          </a:p>
          <a:p>
            <a:endParaRPr lang="en-US" dirty="0"/>
          </a:p>
          <a:p>
            <a:pPr>
              <a:buClrTx/>
            </a:pPr>
            <a:r>
              <a:rPr lang="en-US" dirty="0"/>
              <a:t>We use the word ‘native’ to describe a plant or an animal that is naturally living in Utah, and ‘non-native’ to describe a plant or animal that was introduced to Utah, usually by people. </a:t>
            </a:r>
          </a:p>
        </p:txBody>
      </p:sp>
    </p:spTree>
  </p:cSld>
  <p:clrMapOvr>
    <a:masterClrMapping/>
  </p:clrMapOvr>
  <p:transition>
    <p:dissolv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1524000"/>
            <a:ext cx="4343400" cy="2862322"/>
          </a:xfrm>
          <a:prstGeom prst="rect">
            <a:avLst/>
          </a:prstGeom>
          <a:noFill/>
        </p:spPr>
        <p:txBody>
          <a:bodyPr wrap="square" rtlCol="0">
            <a:spAutoFit/>
          </a:bodyPr>
          <a:lstStyle/>
          <a:p>
            <a:r>
              <a:rPr lang="en-US" sz="18000" dirty="0"/>
              <a:t>NO!</a:t>
            </a:r>
          </a:p>
        </p:txBody>
      </p:sp>
      <p:pic>
        <p:nvPicPr>
          <p:cNvPr id="29698" name="Picture 2" descr="An image of a European Starling. The bird is all black with green and orange specs on feathers."/>
          <p:cNvPicPr>
            <a:picLocks noChangeAspect="1" noChangeArrowheads="1"/>
          </p:cNvPicPr>
          <p:nvPr/>
        </p:nvPicPr>
        <p:blipFill>
          <a:blip r:embed="rId2" cstate="print"/>
          <a:srcRect/>
          <a:stretch>
            <a:fillRect/>
          </a:stretch>
        </p:blipFill>
        <p:spPr bwMode="auto">
          <a:xfrm>
            <a:off x="2286000" y="1417638"/>
            <a:ext cx="4800600" cy="4669891"/>
          </a:xfrm>
          <a:prstGeom prst="rect">
            <a:avLst/>
          </a:prstGeom>
          <a:noFill/>
        </p:spPr>
      </p:pic>
      <p:sp>
        <p:nvSpPr>
          <p:cNvPr id="2" name="Title 1" descr="European Starling"/>
          <p:cNvSpPr>
            <a:spLocks noGrp="1"/>
          </p:cNvSpPr>
          <p:nvPr>
            <p:ph type="title"/>
          </p:nvPr>
        </p:nvSpPr>
        <p:spPr>
          <a:xfrm>
            <a:off x="685800" y="274638"/>
            <a:ext cx="7772400" cy="1143000"/>
          </a:xfrm>
        </p:spPr>
        <p:txBody>
          <a:bodyPr/>
          <a:lstStyle/>
          <a:p>
            <a:pPr algn="ctr"/>
            <a:r>
              <a:rPr lang="en-US" dirty="0"/>
              <a:t>European Starling</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9698"/>
                                        </p:tgtEl>
                                        <p:attrNameLst>
                                          <p:attrName>ppt_x</p:attrName>
                                        </p:attrNameLst>
                                      </p:cBhvr>
                                      <p:tavLst>
                                        <p:tav tm="0">
                                          <p:val>
                                            <p:strVal val="ppt_x"/>
                                          </p:val>
                                        </p:tav>
                                        <p:tav tm="100000">
                                          <p:val>
                                            <p:strVal val="ppt_x"/>
                                          </p:val>
                                        </p:tav>
                                      </p:tavLst>
                                    </p:anim>
                                    <p:anim calcmode="lin" valueType="num">
                                      <p:cBhvr additive="base">
                                        <p:cTn id="7" dur="500"/>
                                        <p:tgtEl>
                                          <p:spTgt spid="29698"/>
                                        </p:tgtEl>
                                        <p:attrNameLst>
                                          <p:attrName>ppt_y</p:attrName>
                                        </p:attrNameLst>
                                      </p:cBhvr>
                                      <p:tavLst>
                                        <p:tav tm="0">
                                          <p:val>
                                            <p:strVal val="ppt_y"/>
                                          </p:val>
                                        </p:tav>
                                        <p:tav tm="100000">
                                          <p:val>
                                            <p:strVal val="1+ppt_h/2"/>
                                          </p:val>
                                        </p:tav>
                                      </p:tavLst>
                                    </p:anim>
                                    <p:set>
                                      <p:cBhvr>
                                        <p:cTn id="8" dur="1" fill="hold">
                                          <p:stCondLst>
                                            <p:cond delay="499"/>
                                          </p:stCondLst>
                                        </p:cTn>
                                        <p:tgtEl>
                                          <p:spTgt spid="2969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124200" y="1676400"/>
            <a:ext cx="3810000" cy="2092881"/>
          </a:xfrm>
          <a:prstGeom prst="rect">
            <a:avLst/>
          </a:prstGeom>
          <a:noFill/>
        </p:spPr>
        <p:txBody>
          <a:bodyPr wrap="square" rtlCol="0">
            <a:spAutoFit/>
          </a:bodyPr>
          <a:lstStyle/>
          <a:p>
            <a:r>
              <a:rPr lang="en-US" sz="13000" dirty="0"/>
              <a:t>YES!</a:t>
            </a:r>
          </a:p>
        </p:txBody>
      </p:sp>
      <p:pic>
        <p:nvPicPr>
          <p:cNvPr id="4" name="Content Placeholder 3" descr="An image of a Limber Pine Tree on a hill."/>
          <p:cNvPicPr>
            <a:picLocks noGrp="1" noChangeAspect="1"/>
          </p:cNvPicPr>
          <p:nvPr>
            <p:ph sz="quarter" idx="1"/>
          </p:nvPr>
        </p:nvPicPr>
        <p:blipFill>
          <a:blip r:embed="rId2" cstate="print"/>
          <a:stretch>
            <a:fillRect/>
          </a:stretch>
        </p:blipFill>
        <p:spPr>
          <a:xfrm rot="5400000">
            <a:off x="2311400" y="1981413"/>
            <a:ext cx="4673600" cy="3505200"/>
          </a:xfrm>
        </p:spPr>
      </p:pic>
      <p:sp>
        <p:nvSpPr>
          <p:cNvPr id="2" name="Title 1" descr="Limber Pine"/>
          <p:cNvSpPr>
            <a:spLocks noGrp="1"/>
          </p:cNvSpPr>
          <p:nvPr>
            <p:ph type="title"/>
          </p:nvPr>
        </p:nvSpPr>
        <p:spPr>
          <a:xfrm>
            <a:off x="685800" y="274638"/>
            <a:ext cx="7772400" cy="1143000"/>
          </a:xfrm>
        </p:spPr>
        <p:txBody>
          <a:bodyPr/>
          <a:lstStyle/>
          <a:p>
            <a:pPr algn="ctr"/>
            <a:r>
              <a:rPr lang="en-US" dirty="0"/>
              <a:t>Limber Pine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descr="How did you do? Did you learn a lot about birds and trees of Utah? We sure hope so!&#10;We had a great time learning with you today. Hope to see you again soon!&#10;Sincerely,&#10;The Utah Nature Explorers Team. "/>
          <p:cNvSpPr>
            <a:spLocks noGrp="1"/>
          </p:cNvSpPr>
          <p:nvPr>
            <p:ph sz="quarter" idx="1"/>
          </p:nvPr>
        </p:nvSpPr>
        <p:spPr/>
        <p:txBody>
          <a:bodyPr/>
          <a:lstStyle/>
          <a:p>
            <a:pPr>
              <a:buNone/>
            </a:pPr>
            <a:r>
              <a:rPr lang="en-US" dirty="0"/>
              <a:t>	How did you do? Did you learn a lot about the birds and trees of Utah?  We sure hope so!</a:t>
            </a:r>
          </a:p>
          <a:p>
            <a:endParaRPr lang="en-US" dirty="0"/>
          </a:p>
          <a:p>
            <a:pPr>
              <a:buNone/>
            </a:pPr>
            <a:r>
              <a:rPr lang="en-US" dirty="0"/>
              <a:t>	We had a great time learning with you today. Hope to see you again soon!</a:t>
            </a:r>
            <a:br>
              <a:rPr lang="en-US" dirty="0"/>
            </a:br>
            <a:endParaRPr lang="en-US" dirty="0"/>
          </a:p>
          <a:p>
            <a:pPr>
              <a:buNone/>
            </a:pPr>
            <a:r>
              <a:rPr lang="en-US" dirty="0"/>
              <a:t>	Sincerely,</a:t>
            </a:r>
          </a:p>
          <a:p>
            <a:pPr>
              <a:buNone/>
            </a:pPr>
            <a:r>
              <a:rPr lang="en-US" dirty="0"/>
              <a:t>	The Utah Nature Explorers Team  </a:t>
            </a:r>
          </a:p>
        </p:txBody>
      </p:sp>
      <p:pic>
        <p:nvPicPr>
          <p:cNvPr id="4" name="Picture 3">
            <a:extLst>
              <a:ext uri="{C183D7F6-B498-43B3-948B-1728B52AA6E4}">
                <adec:decorative xmlns:adec="http://schemas.microsoft.com/office/drawing/2017/decorative" xmlns="" val="1"/>
              </a:ext>
            </a:extLst>
          </p:cNvPr>
          <p:cNvPicPr>
            <a:picLocks noChangeAspect="1"/>
          </p:cNvPicPr>
          <p:nvPr/>
        </p:nvPicPr>
        <p:blipFill>
          <a:blip r:embed="rId2" cstate="print"/>
          <a:stretch>
            <a:fillRect/>
          </a:stretch>
        </p:blipFill>
        <p:spPr>
          <a:xfrm>
            <a:off x="6553200" y="4038600"/>
            <a:ext cx="1923288" cy="2631026"/>
          </a:xfrm>
          <a:prstGeom prst="rect">
            <a:avLst/>
          </a:prstGeom>
        </p:spPr>
      </p:pic>
      <p:sp>
        <p:nvSpPr>
          <p:cNvPr id="2" name="Title 1" descr="See you later..."/>
          <p:cNvSpPr>
            <a:spLocks noGrp="1"/>
          </p:cNvSpPr>
          <p:nvPr>
            <p:ph type="title"/>
          </p:nvPr>
        </p:nvSpPr>
        <p:spPr/>
        <p:txBody>
          <a:bodyPr>
            <a:normAutofit/>
          </a:bodyPr>
          <a:lstStyle/>
          <a:p>
            <a:r>
              <a:rPr lang="en-US" sz="5400" dirty="0"/>
              <a:t>See you later…</a:t>
            </a:r>
          </a:p>
        </p:txBody>
      </p:sp>
    </p:spTree>
  </p:cSld>
  <p:clrMapOvr>
    <a:masterClrMapping/>
  </p:clrMapOvr>
  <p:transition>
    <p:dissolv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a:t>Picture Citations</a:t>
            </a:r>
          </a:p>
        </p:txBody>
      </p:sp>
      <p:sp>
        <p:nvSpPr>
          <p:cNvPr id="3" name="Content Placeholder 2"/>
          <p:cNvSpPr>
            <a:spLocks noGrp="1"/>
          </p:cNvSpPr>
          <p:nvPr>
            <p:ph sz="quarter" idx="1"/>
          </p:nvPr>
        </p:nvSpPr>
        <p:spPr>
          <a:solidFill>
            <a:schemeClr val="bg1"/>
          </a:solidFill>
          <a:ln>
            <a:solidFill>
              <a:schemeClr val="bg1"/>
            </a:solidFill>
          </a:ln>
        </p:spPr>
        <p:txBody>
          <a:bodyPr>
            <a:normAutofit/>
          </a:bodyPr>
          <a:lstStyle/>
          <a:p>
            <a:pPr>
              <a:buNone/>
            </a:pPr>
            <a:r>
              <a:rPr lang="en-US" dirty="0"/>
              <a:t>	The following websites were used in the development of this slideshow.  </a:t>
            </a:r>
          </a:p>
          <a:p>
            <a:pPr>
              <a:buNone/>
            </a:pPr>
            <a:endParaRPr lang="en-US" dirty="0" smtClean="0"/>
          </a:p>
          <a:p>
            <a:pPr>
              <a:buClrTx/>
            </a:pPr>
            <a:r>
              <a:rPr lang="en-US" sz="2000" dirty="0" smtClean="0">
                <a:solidFill>
                  <a:srgbClr val="002060"/>
                </a:solidFill>
                <a:hlinkClick r:id="rId2"/>
              </a:rPr>
              <a:t>h</a:t>
            </a:r>
            <a:r>
              <a:rPr lang="en-US" sz="2000" dirty="0" smtClean="0">
                <a:solidFill>
                  <a:srgbClr val="002060"/>
                </a:solidFill>
                <a:hlinkClick r:id="rId2"/>
              </a:rPr>
              <a:t>ttps://extension.usu.edu/utahmasternaturalist/htm/learn/resources</a:t>
            </a:r>
            <a:r>
              <a:rPr lang="en-US" sz="2000" dirty="0" smtClean="0">
                <a:solidFill>
                  <a:srgbClr val="002060"/>
                </a:solidFill>
              </a:rPr>
              <a:t> </a:t>
            </a:r>
            <a:endParaRPr lang="en-US" sz="2000" dirty="0" smtClean="0">
              <a:solidFill>
                <a:srgbClr val="002060"/>
              </a:solidFill>
              <a:hlinkClick r:id="rId3">
                <a:extLst>
                  <a:ext uri="{A12FA001-AC4F-418D-AE19-62706E023703}">
                    <ahyp:hlinkClr xmlns:ahyp="http://schemas.microsoft.com/office/drawing/2018/hyperlinkcolor" xmlns="" val="tx"/>
                  </a:ext>
                </a:extLst>
              </a:hlinkClick>
            </a:endParaRPr>
          </a:p>
          <a:p>
            <a:pPr>
              <a:buClrTx/>
            </a:pPr>
            <a:r>
              <a:rPr lang="en-US" sz="2000" dirty="0" smtClean="0">
                <a:solidFill>
                  <a:srgbClr val="002060"/>
                </a:solidFill>
                <a:hlinkClick r:id="rId3"/>
              </a:rPr>
              <a:t>www.utahbirds.org</a:t>
            </a:r>
            <a:r>
              <a:rPr lang="en-US" sz="2000" dirty="0" smtClean="0">
                <a:solidFill>
                  <a:srgbClr val="002060"/>
                </a:solidFill>
              </a:rPr>
              <a:t>  </a:t>
            </a:r>
          </a:p>
          <a:p>
            <a:pPr>
              <a:buClrTx/>
            </a:pPr>
            <a:r>
              <a:rPr lang="en-US" sz="2000" dirty="0" smtClean="0">
                <a:solidFill>
                  <a:srgbClr val="002060"/>
                </a:solidFill>
                <a:hlinkClick r:id="rId4" action="ppaction://hlinkfile"/>
              </a:rPr>
              <a:t>essmextension.tamu.edu</a:t>
            </a:r>
            <a:r>
              <a:rPr lang="en-US" sz="2000" dirty="0" smtClean="0">
                <a:solidFill>
                  <a:srgbClr val="002060"/>
                </a:solidFill>
              </a:rPr>
              <a:t>  </a:t>
            </a:r>
            <a:endParaRPr lang="en-US" sz="2000" dirty="0">
              <a:solidFill>
                <a:srgbClr val="002060"/>
              </a:solidFill>
            </a:endParaRPr>
          </a:p>
          <a:p>
            <a:pPr>
              <a:buClrTx/>
            </a:pPr>
            <a:r>
              <a:rPr lang="en-US" sz="2000" dirty="0" smtClean="0">
                <a:solidFill>
                  <a:srgbClr val="002060"/>
                </a:solidFill>
                <a:hlinkClick r:id="rId5"/>
              </a:rPr>
              <a:t>www.forestviewtreefarms.com</a:t>
            </a:r>
            <a:r>
              <a:rPr lang="en-US" sz="2000" dirty="0" smtClean="0">
                <a:solidFill>
                  <a:srgbClr val="002060"/>
                </a:solidFill>
              </a:rPr>
              <a:t> </a:t>
            </a:r>
            <a:endParaRPr lang="en-US" sz="2000" dirty="0">
              <a:solidFill>
                <a:srgbClr val="002060"/>
              </a:solidFill>
            </a:endParaRPr>
          </a:p>
          <a:p>
            <a:pPr>
              <a:buClrTx/>
            </a:pPr>
            <a:r>
              <a:rPr lang="en-US" sz="2000" dirty="0" smtClean="0">
                <a:solidFill>
                  <a:srgbClr val="002060"/>
                </a:solidFill>
                <a:hlinkClick r:id="rId6"/>
              </a:rPr>
              <a:t>www.allaboutbirds.org</a:t>
            </a:r>
            <a:r>
              <a:rPr lang="en-US" sz="2000" dirty="0" smtClean="0">
                <a:solidFill>
                  <a:srgbClr val="002060"/>
                </a:solidFill>
              </a:rPr>
              <a:t> </a:t>
            </a:r>
            <a:endParaRPr lang="en-US" sz="2000" dirty="0">
              <a:solidFill>
                <a:srgbClr val="002060"/>
              </a:solidFill>
            </a:endParaRPr>
          </a:p>
          <a:p>
            <a:pPr>
              <a:buClrTx/>
            </a:pPr>
            <a:r>
              <a:rPr lang="en-US" sz="2000" dirty="0" smtClean="0">
                <a:solidFill>
                  <a:srgbClr val="002060"/>
                </a:solidFill>
                <a:hlinkClick r:id="rId7"/>
              </a:rPr>
              <a:t>www.hanoverconservancy.org</a:t>
            </a:r>
            <a:r>
              <a:rPr lang="en-US" sz="2000" dirty="0" smtClean="0">
                <a:solidFill>
                  <a:srgbClr val="002060"/>
                </a:solidFill>
              </a:rPr>
              <a:t>   </a:t>
            </a:r>
          </a:p>
          <a:p>
            <a:pPr marL="0" indent="0">
              <a:buNone/>
            </a:pPr>
            <a:endParaRPr lang="en-US" dirty="0"/>
          </a:p>
          <a:p>
            <a:endParaRPr lang="en-US" dirty="0"/>
          </a:p>
        </p:txBody>
      </p:sp>
    </p:spTree>
  </p:cSld>
  <p:clrMapOvr>
    <a:masterClrMapping/>
  </p:clrMapOvr>
  <p:transition>
    <p:dissolv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a:t>Instructions</a:t>
            </a:r>
          </a:p>
        </p:txBody>
      </p:sp>
      <p:sp>
        <p:nvSpPr>
          <p:cNvPr id="3" name="Content Placeholder 2"/>
          <p:cNvSpPr>
            <a:spLocks noGrp="1"/>
          </p:cNvSpPr>
          <p:nvPr>
            <p:ph sz="quarter" idx="1"/>
          </p:nvPr>
        </p:nvSpPr>
        <p:spPr>
          <a:xfrm>
            <a:off x="914400" y="1447800"/>
            <a:ext cx="7772400" cy="5029200"/>
          </a:xfrm>
        </p:spPr>
        <p:txBody>
          <a:bodyPr>
            <a:normAutofit fontScale="85000" lnSpcReduction="20000"/>
          </a:bodyPr>
          <a:lstStyle/>
          <a:p>
            <a:pPr>
              <a:buClr>
                <a:schemeClr val="tx1"/>
              </a:buClr>
            </a:pPr>
            <a:r>
              <a:rPr lang="en-US" dirty="0"/>
              <a:t>Each of the following slides will have the name and picture of a bird or tree. </a:t>
            </a:r>
          </a:p>
          <a:p>
            <a:endParaRPr lang="en-US" dirty="0"/>
          </a:p>
          <a:p>
            <a:pPr>
              <a:buClrTx/>
            </a:pPr>
            <a:r>
              <a:rPr lang="en-US" dirty="0"/>
              <a:t>You will need to decide whether or not this bird or tree is native to Utah. If you think that the bird or tree IS native to Utah, then you should make a big ‘U’ with your arms. If you think it is NOT native to Utah, make a big ‘X’ with your arms. </a:t>
            </a:r>
          </a:p>
          <a:p>
            <a:endParaRPr lang="en-US" dirty="0"/>
          </a:p>
          <a:p>
            <a:pPr>
              <a:buClrTx/>
            </a:pPr>
            <a:r>
              <a:rPr lang="en-US" dirty="0"/>
              <a:t>When everyone has made a decision, your teacher will reveal the answer! </a:t>
            </a:r>
          </a:p>
          <a:p>
            <a:endParaRPr lang="en-US" dirty="0"/>
          </a:p>
          <a:p>
            <a:pPr>
              <a:buClrTx/>
            </a:pPr>
            <a:r>
              <a:rPr lang="en-US" dirty="0"/>
              <a:t>If you are keeping points, each slide is worth 10 points. That means there are 170 points available! </a:t>
            </a:r>
          </a:p>
          <a:p>
            <a:endParaRPr lang="en-US" dirty="0"/>
          </a:p>
          <a:p>
            <a:pPr>
              <a:buClrTx/>
            </a:pPr>
            <a:r>
              <a:rPr lang="en-US" dirty="0"/>
              <a:t>Have fun!</a:t>
            </a:r>
          </a:p>
        </p:txBody>
      </p:sp>
    </p:spTree>
  </p:cSld>
  <p:clrMapOvr>
    <a:masterClrMapping/>
  </p:clrMapOvr>
  <p:transition>
    <p:dissolv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971800" y="1981200"/>
            <a:ext cx="4038600" cy="2215991"/>
          </a:xfrm>
          <a:prstGeom prst="rect">
            <a:avLst/>
          </a:prstGeom>
          <a:noFill/>
        </p:spPr>
        <p:txBody>
          <a:bodyPr wrap="square" rtlCol="0">
            <a:spAutoFit/>
          </a:bodyPr>
          <a:lstStyle/>
          <a:p>
            <a:r>
              <a:rPr lang="en-US" sz="13800" dirty="0"/>
              <a:t>YES! </a:t>
            </a:r>
          </a:p>
        </p:txBody>
      </p:sp>
      <p:pic>
        <p:nvPicPr>
          <p:cNvPr id="4" name="Content Placeholder 3" descr="A cluster of Quaking Aspen trees."/>
          <p:cNvPicPr>
            <a:picLocks noGrp="1" noChangeAspect="1"/>
          </p:cNvPicPr>
          <p:nvPr>
            <p:ph sz="quarter" idx="1"/>
          </p:nvPr>
        </p:nvPicPr>
        <p:blipFill>
          <a:blip r:embed="rId2" cstate="print"/>
          <a:stretch>
            <a:fillRect/>
          </a:stretch>
        </p:blipFill>
        <p:spPr>
          <a:xfrm>
            <a:off x="2819400" y="1371600"/>
            <a:ext cx="3429000" cy="4572000"/>
          </a:xfrm>
        </p:spPr>
      </p:pic>
      <p:sp>
        <p:nvSpPr>
          <p:cNvPr id="2" name="Title 1" descr="Quaking Aspen Tree"/>
          <p:cNvSpPr>
            <a:spLocks noGrp="1"/>
          </p:cNvSpPr>
          <p:nvPr>
            <p:ph type="title"/>
          </p:nvPr>
        </p:nvSpPr>
        <p:spPr>
          <a:xfrm>
            <a:off x="685800" y="274638"/>
            <a:ext cx="7772400" cy="1143000"/>
          </a:xfrm>
        </p:spPr>
        <p:txBody>
          <a:bodyPr/>
          <a:lstStyle/>
          <a:p>
            <a:pPr algn="ctr"/>
            <a:r>
              <a:rPr lang="en-US" dirty="0"/>
              <a:t>Quaking Aspen Tree </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19400" y="1417638"/>
            <a:ext cx="4038600" cy="2708434"/>
          </a:xfrm>
          <a:prstGeom prst="rect">
            <a:avLst/>
          </a:prstGeom>
          <a:noFill/>
        </p:spPr>
        <p:txBody>
          <a:bodyPr wrap="square" rtlCol="0">
            <a:spAutoFit/>
          </a:bodyPr>
          <a:lstStyle/>
          <a:p>
            <a:r>
              <a:rPr lang="en-US" sz="17000" dirty="0"/>
              <a:t>NO!</a:t>
            </a:r>
          </a:p>
        </p:txBody>
      </p:sp>
      <p:pic>
        <p:nvPicPr>
          <p:cNvPr id="2050" name="Picture 2" descr="A white Eurasian Collard Dove sitting on a branch."/>
          <p:cNvPicPr>
            <a:picLocks noChangeAspect="1" noChangeArrowheads="1"/>
          </p:cNvPicPr>
          <p:nvPr/>
        </p:nvPicPr>
        <p:blipFill>
          <a:blip r:embed="rId2" cstate="print"/>
          <a:srcRect/>
          <a:stretch>
            <a:fillRect/>
          </a:stretch>
        </p:blipFill>
        <p:spPr bwMode="auto">
          <a:xfrm>
            <a:off x="2362200" y="1417638"/>
            <a:ext cx="4800600" cy="4287808"/>
          </a:xfrm>
          <a:prstGeom prst="rect">
            <a:avLst/>
          </a:prstGeom>
          <a:noFill/>
        </p:spPr>
      </p:pic>
      <p:sp>
        <p:nvSpPr>
          <p:cNvPr id="2" name="Title 1" descr="Eurasian Collared Dove"/>
          <p:cNvSpPr>
            <a:spLocks noGrp="1"/>
          </p:cNvSpPr>
          <p:nvPr>
            <p:ph type="title"/>
          </p:nvPr>
        </p:nvSpPr>
        <p:spPr>
          <a:xfrm>
            <a:off x="685800" y="274638"/>
            <a:ext cx="7772400" cy="1143000"/>
          </a:xfrm>
        </p:spPr>
        <p:txBody>
          <a:bodyPr/>
          <a:lstStyle/>
          <a:p>
            <a:pPr algn="ctr"/>
            <a:r>
              <a:rPr lang="en-US" dirty="0"/>
              <a:t>Eurasian Collared Dove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2050"/>
                                        </p:tgtEl>
                                        <p:attrNameLst>
                                          <p:attrName>ppt_x</p:attrName>
                                        </p:attrNameLst>
                                      </p:cBhvr>
                                      <p:tavLst>
                                        <p:tav tm="0">
                                          <p:val>
                                            <p:strVal val="ppt_x"/>
                                          </p:val>
                                        </p:tav>
                                        <p:tav tm="100000">
                                          <p:val>
                                            <p:strVal val="ppt_x"/>
                                          </p:val>
                                        </p:tav>
                                      </p:tavLst>
                                    </p:anim>
                                    <p:anim calcmode="lin" valueType="num">
                                      <p:cBhvr additive="base">
                                        <p:cTn id="7" dur="500"/>
                                        <p:tgtEl>
                                          <p:spTgt spid="2050"/>
                                        </p:tgtEl>
                                        <p:attrNameLst>
                                          <p:attrName>ppt_y</p:attrName>
                                        </p:attrNameLst>
                                      </p:cBhvr>
                                      <p:tavLst>
                                        <p:tav tm="0">
                                          <p:val>
                                            <p:strVal val="ppt_y"/>
                                          </p:val>
                                        </p:tav>
                                        <p:tav tm="100000">
                                          <p:val>
                                            <p:strVal val="1+ppt_h/2"/>
                                          </p:val>
                                        </p:tav>
                                      </p:tavLst>
                                    </p:anim>
                                    <p:set>
                                      <p:cBhvr>
                                        <p:cTn id="8" dur="1" fill="hold">
                                          <p:stCondLst>
                                            <p:cond delay="499"/>
                                          </p:stCondLst>
                                        </p:cTn>
                                        <p:tgtEl>
                                          <p:spTgt spid="205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895600" y="1600200"/>
            <a:ext cx="4488730" cy="2708434"/>
          </a:xfrm>
          <a:prstGeom prst="rect">
            <a:avLst/>
          </a:prstGeom>
          <a:noFill/>
        </p:spPr>
        <p:txBody>
          <a:bodyPr wrap="square" rtlCol="0">
            <a:spAutoFit/>
          </a:bodyPr>
          <a:lstStyle/>
          <a:p>
            <a:r>
              <a:rPr lang="en-US" sz="17000" dirty="0"/>
              <a:t>YES!</a:t>
            </a:r>
          </a:p>
        </p:txBody>
      </p:sp>
      <p:pic>
        <p:nvPicPr>
          <p:cNvPr id="4" name="Content Placeholder 3" descr="An image of a Mallard Duck standing in shallow water."/>
          <p:cNvPicPr>
            <a:picLocks noGrp="1" noChangeAspect="1"/>
          </p:cNvPicPr>
          <p:nvPr>
            <p:ph sz="quarter" idx="1"/>
          </p:nvPr>
        </p:nvPicPr>
        <p:blipFill>
          <a:blip r:embed="rId2" cstate="print"/>
          <a:stretch>
            <a:fillRect/>
          </a:stretch>
        </p:blipFill>
        <p:spPr>
          <a:xfrm>
            <a:off x="2282465" y="1572016"/>
            <a:ext cx="5715000" cy="4286250"/>
          </a:xfrm>
        </p:spPr>
      </p:pic>
      <p:sp>
        <p:nvSpPr>
          <p:cNvPr id="2" name="Title 1" descr="Mallard Duck"/>
          <p:cNvSpPr>
            <a:spLocks noGrp="1"/>
          </p:cNvSpPr>
          <p:nvPr>
            <p:ph type="title"/>
          </p:nvPr>
        </p:nvSpPr>
        <p:spPr>
          <a:xfrm>
            <a:off x="685800" y="274638"/>
            <a:ext cx="7772400" cy="1143000"/>
          </a:xfrm>
        </p:spPr>
        <p:txBody>
          <a:bodyPr/>
          <a:lstStyle/>
          <a:p>
            <a:pPr algn="ctr"/>
            <a:r>
              <a:rPr lang="en-US" dirty="0"/>
              <a:t>Mallard Duck</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276600" y="1941374"/>
            <a:ext cx="3810000" cy="1754326"/>
          </a:xfrm>
          <a:prstGeom prst="rect">
            <a:avLst/>
          </a:prstGeom>
          <a:noFill/>
        </p:spPr>
        <p:txBody>
          <a:bodyPr wrap="square" rtlCol="0">
            <a:spAutoFit/>
          </a:bodyPr>
          <a:lstStyle/>
          <a:p>
            <a:r>
              <a:rPr lang="en-US" sz="10800" dirty="0"/>
              <a:t>YES!</a:t>
            </a:r>
          </a:p>
        </p:txBody>
      </p:sp>
      <p:pic>
        <p:nvPicPr>
          <p:cNvPr id="4" name="Content Placeholder 3" descr="A Juniper Tree in the desert."/>
          <p:cNvPicPr>
            <a:picLocks noGrp="1" noChangeAspect="1"/>
          </p:cNvPicPr>
          <p:nvPr>
            <p:ph sz="quarter" idx="1"/>
          </p:nvPr>
        </p:nvPicPr>
        <p:blipFill>
          <a:blip r:embed="rId2" cstate="print"/>
          <a:stretch>
            <a:fillRect/>
          </a:stretch>
        </p:blipFill>
        <p:spPr>
          <a:xfrm>
            <a:off x="3266162" y="1447800"/>
            <a:ext cx="2997200" cy="4495800"/>
          </a:xfrm>
        </p:spPr>
      </p:pic>
      <p:sp>
        <p:nvSpPr>
          <p:cNvPr id="2" name="Title 1" descr="Juniper Tree"/>
          <p:cNvSpPr>
            <a:spLocks noGrp="1"/>
          </p:cNvSpPr>
          <p:nvPr>
            <p:ph type="title"/>
          </p:nvPr>
        </p:nvSpPr>
        <p:spPr>
          <a:xfrm>
            <a:off x="762000" y="274638"/>
            <a:ext cx="7772400" cy="1143000"/>
          </a:xfrm>
        </p:spPr>
        <p:txBody>
          <a:bodyPr/>
          <a:lstStyle/>
          <a:p>
            <a:pPr algn="ctr"/>
            <a:r>
              <a:rPr lang="en-US" dirty="0"/>
              <a:t>Juniper Tree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2743200" y="1600200"/>
            <a:ext cx="4114800" cy="2862322"/>
          </a:xfrm>
          <a:prstGeom prst="rect">
            <a:avLst/>
          </a:prstGeom>
          <a:noFill/>
        </p:spPr>
        <p:txBody>
          <a:bodyPr wrap="square" rtlCol="0">
            <a:spAutoFit/>
          </a:bodyPr>
          <a:lstStyle/>
          <a:p>
            <a:r>
              <a:rPr lang="en-US" sz="18000" dirty="0"/>
              <a:t>NO!</a:t>
            </a:r>
          </a:p>
        </p:txBody>
      </p:sp>
      <p:pic>
        <p:nvPicPr>
          <p:cNvPr id="19458" name="Picture 2" descr="An image of a Tamarisk or Salt Cedar Shrub in the desert."/>
          <p:cNvPicPr>
            <a:picLocks noChangeAspect="1" noChangeArrowheads="1"/>
          </p:cNvPicPr>
          <p:nvPr/>
        </p:nvPicPr>
        <p:blipFill>
          <a:blip r:embed="rId2" cstate="print"/>
          <a:srcRect/>
          <a:stretch>
            <a:fillRect/>
          </a:stretch>
        </p:blipFill>
        <p:spPr bwMode="auto">
          <a:xfrm>
            <a:off x="1528762" y="1566421"/>
            <a:ext cx="6543675" cy="4362451"/>
          </a:xfrm>
          <a:prstGeom prst="rect">
            <a:avLst/>
          </a:prstGeom>
          <a:noFill/>
        </p:spPr>
      </p:pic>
      <p:sp>
        <p:nvSpPr>
          <p:cNvPr id="2" name="Title 1" descr="Tamarisk or Salt Cedar"/>
          <p:cNvSpPr>
            <a:spLocks noGrp="1"/>
          </p:cNvSpPr>
          <p:nvPr>
            <p:ph type="title"/>
          </p:nvPr>
        </p:nvSpPr>
        <p:spPr>
          <a:xfrm>
            <a:off x="685800" y="274638"/>
            <a:ext cx="7772400" cy="1143000"/>
          </a:xfrm>
        </p:spPr>
        <p:txBody>
          <a:bodyPr/>
          <a:lstStyle/>
          <a:p>
            <a:pPr algn="ctr"/>
            <a:r>
              <a:rPr lang="en-US" dirty="0"/>
              <a:t>Tamarisk or Salt Cedar</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19458"/>
                                        </p:tgtEl>
                                        <p:attrNameLst>
                                          <p:attrName>ppt_x</p:attrName>
                                        </p:attrNameLst>
                                      </p:cBhvr>
                                      <p:tavLst>
                                        <p:tav tm="0">
                                          <p:val>
                                            <p:strVal val="ppt_x"/>
                                          </p:val>
                                        </p:tav>
                                        <p:tav tm="100000">
                                          <p:val>
                                            <p:strVal val="ppt_x"/>
                                          </p:val>
                                        </p:tav>
                                      </p:tavLst>
                                    </p:anim>
                                    <p:anim calcmode="lin" valueType="num">
                                      <p:cBhvr additive="base">
                                        <p:cTn id="7" dur="500"/>
                                        <p:tgtEl>
                                          <p:spTgt spid="19458"/>
                                        </p:tgtEl>
                                        <p:attrNameLst>
                                          <p:attrName>ppt_y</p:attrName>
                                        </p:attrNameLst>
                                      </p:cBhvr>
                                      <p:tavLst>
                                        <p:tav tm="0">
                                          <p:val>
                                            <p:strVal val="ppt_y"/>
                                          </p:val>
                                        </p:tav>
                                        <p:tav tm="100000">
                                          <p:val>
                                            <p:strVal val="1+ppt_h/2"/>
                                          </p:val>
                                        </p:tav>
                                      </p:tavLst>
                                    </p:anim>
                                    <p:set>
                                      <p:cBhvr>
                                        <p:cTn id="8" dur="1" fill="hold">
                                          <p:stCondLst>
                                            <p:cond delay="499"/>
                                          </p:stCondLst>
                                        </p:cTn>
                                        <p:tgtEl>
                                          <p:spTgt spid="1945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2839666" y="2074783"/>
            <a:ext cx="4648200" cy="2708434"/>
          </a:xfrm>
          <a:prstGeom prst="rect">
            <a:avLst/>
          </a:prstGeom>
          <a:noFill/>
        </p:spPr>
        <p:txBody>
          <a:bodyPr wrap="square" rtlCol="0">
            <a:spAutoFit/>
          </a:bodyPr>
          <a:lstStyle/>
          <a:p>
            <a:r>
              <a:rPr lang="en-US" sz="17000" dirty="0"/>
              <a:t>YES!</a:t>
            </a:r>
          </a:p>
        </p:txBody>
      </p:sp>
      <p:pic>
        <p:nvPicPr>
          <p:cNvPr id="4" name="Content Placeholder 3" descr="An image of a Bald Eagle Flying in the sky."/>
          <p:cNvPicPr>
            <a:picLocks noGrp="1" noChangeAspect="1"/>
          </p:cNvPicPr>
          <p:nvPr>
            <p:ph sz="quarter" idx="1"/>
          </p:nvPr>
        </p:nvPicPr>
        <p:blipFill>
          <a:blip r:embed="rId2" cstate="print"/>
          <a:stretch>
            <a:fillRect/>
          </a:stretch>
        </p:blipFill>
        <p:spPr>
          <a:xfrm>
            <a:off x="1905000" y="1416017"/>
            <a:ext cx="5753100" cy="4602480"/>
          </a:xfrm>
        </p:spPr>
      </p:pic>
      <p:sp>
        <p:nvSpPr>
          <p:cNvPr id="2" name="Title 1" descr="Bald Eagle"/>
          <p:cNvSpPr>
            <a:spLocks noGrp="1"/>
          </p:cNvSpPr>
          <p:nvPr>
            <p:ph type="title"/>
          </p:nvPr>
        </p:nvSpPr>
        <p:spPr>
          <a:xfrm>
            <a:off x="685800" y="274638"/>
            <a:ext cx="7772400" cy="1143000"/>
          </a:xfrm>
        </p:spPr>
        <p:txBody>
          <a:bodyPr/>
          <a:lstStyle/>
          <a:p>
            <a:pPr algn="ctr"/>
            <a:r>
              <a:rPr lang="en-US" dirty="0"/>
              <a:t>Bald Eagle</a:t>
            </a:r>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nodeType="clickEffect">
                                  <p:stCondLst>
                                    <p:cond delay="0"/>
                                  </p:stCondLst>
                                  <p:childTnLst>
                                    <p:anim calcmode="lin" valueType="num">
                                      <p:cBhvr additive="base">
                                        <p:cTn id="6" dur="500"/>
                                        <p:tgtEl>
                                          <p:spTgt spid="4"/>
                                        </p:tgtEl>
                                        <p:attrNameLst>
                                          <p:attrName>ppt_x</p:attrName>
                                        </p:attrNameLst>
                                      </p:cBhvr>
                                      <p:tavLst>
                                        <p:tav tm="0">
                                          <p:val>
                                            <p:strVal val="ppt_x"/>
                                          </p:val>
                                        </p:tav>
                                        <p:tav tm="100000">
                                          <p:val>
                                            <p:strVal val="ppt_x"/>
                                          </p:val>
                                        </p:tav>
                                      </p:tavLst>
                                    </p:anim>
                                    <p:anim calcmode="lin" valueType="num">
                                      <p:cBhvr additive="base">
                                        <p:cTn id="7" dur="500"/>
                                        <p:tgtEl>
                                          <p:spTgt spid="4"/>
                                        </p:tgtEl>
                                        <p:attrNameLst>
                                          <p:attrName>ppt_y</p:attrName>
                                        </p:attrNameLst>
                                      </p:cBhvr>
                                      <p:tavLst>
                                        <p:tav tm="0">
                                          <p:val>
                                            <p:strVal val="ppt_y"/>
                                          </p:val>
                                        </p:tav>
                                        <p:tav tm="100000">
                                          <p:val>
                                            <p:strVal val="1+ppt_h/2"/>
                                          </p:val>
                                        </p:tav>
                                      </p:tavLst>
                                    </p:anim>
                                    <p:set>
                                      <p:cBhvr>
                                        <p:cTn id="8" dur="1" fill="hold">
                                          <p:stCondLst>
                                            <p:cond delay="499"/>
                                          </p:stCondLst>
                                        </p:cTn>
                                        <p:tgtEl>
                                          <p:spTgt spid="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Custom 1">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002060"/>
      </a:hlink>
      <a:folHlink>
        <a:srgbClr val="002060"/>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Equity</Template>
  <TotalTime>439</TotalTime>
  <Words>287</Words>
  <Application>Microsoft Office PowerPoint</Application>
  <PresentationFormat>On-screen Show (4:3)</PresentationFormat>
  <Paragraphs>66</Paragraphs>
  <Slides>23</Slides>
  <Notes>0</Notes>
  <HiddenSlides>0</HiddenSlides>
  <MMClips>0</MMClips>
  <ScaleCrop>false</ScaleCrop>
  <HeadingPairs>
    <vt:vector size="4" baseType="variant">
      <vt:variant>
        <vt:lpstr>Theme</vt:lpstr>
      </vt:variant>
      <vt:variant>
        <vt:i4>1</vt:i4>
      </vt:variant>
      <vt:variant>
        <vt:lpstr>Slide Titles</vt:lpstr>
      </vt:variant>
      <vt:variant>
        <vt:i4>23</vt:i4>
      </vt:variant>
    </vt:vector>
  </HeadingPairs>
  <TitlesOfParts>
    <vt:vector size="24" baseType="lpstr">
      <vt:lpstr>Equity</vt:lpstr>
      <vt:lpstr>Does it Live in Utah? </vt:lpstr>
      <vt:lpstr>Welcome Aboard!</vt:lpstr>
      <vt:lpstr>Instructions</vt:lpstr>
      <vt:lpstr>Quaking Aspen Tree </vt:lpstr>
      <vt:lpstr>Eurasian Collared Dove</vt:lpstr>
      <vt:lpstr>Mallard Duck</vt:lpstr>
      <vt:lpstr>Juniper Tree</vt:lpstr>
      <vt:lpstr>Tamarisk or Salt Cedar</vt:lpstr>
      <vt:lpstr>Bald Eagle</vt:lpstr>
      <vt:lpstr>Great Blue Heron</vt:lpstr>
      <vt:lpstr>Crack Willow Tree</vt:lpstr>
      <vt:lpstr>Colorado Blue Spruce</vt:lpstr>
      <vt:lpstr>Lodgepole Pine Tree</vt:lpstr>
      <vt:lpstr>House Finch</vt:lpstr>
      <vt:lpstr>Mountain Bluebird</vt:lpstr>
      <vt:lpstr>Belted Kingfisher</vt:lpstr>
      <vt:lpstr>Douglas-fir Tree</vt:lpstr>
      <vt:lpstr>Fremont Cottonwood Tree</vt:lpstr>
      <vt:lpstr>Red-Winged Blackbird</vt:lpstr>
      <vt:lpstr>European Starling</vt:lpstr>
      <vt:lpstr>Limber Pine</vt:lpstr>
      <vt:lpstr>See you later…</vt:lpstr>
      <vt:lpstr>Picture Citations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Does it Live in Utah?</dc:title>
  <dc:creator>Neicca Butts</dc:creator>
  <cp:lastModifiedBy>User</cp:lastModifiedBy>
  <cp:revision>26</cp:revision>
  <dcterms:created xsi:type="dcterms:W3CDTF">2014-08-15T22:11:18Z</dcterms:created>
  <dcterms:modified xsi:type="dcterms:W3CDTF">2020-04-07T17:16:48Z</dcterms:modified>
</cp:coreProperties>
</file>