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8288000" cy="10287000"/>
  <p:notesSz cx="6858000" cy="9144000"/>
  <p:embeddedFontLst>
    <p:embeddedFont>
      <p:font typeface="Catamaran" panose="020B0604020202020204" charset="0"/>
      <p:regular r:id="rId25"/>
    </p:embeddedFont>
    <p:embeddedFont>
      <p:font typeface="Catamaran Bold" panose="020B0604020202020204" charset="0"/>
      <p:regular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0" d="100"/>
          <a:sy n="50" d="100"/>
        </p:scale>
        <p:origin x="874" y="4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31.10.2025</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 lesson begins by inviting students to reflect on their own personal hopes, dreams, and goals for their future. This immediately engages participants and encourages them to apply the following principles to their lives and individual circumstances.</a:t>
            </a:r>
          </a:p>
          <a:p>
            <a:endParaRPr lang="en-US"/>
          </a:p>
          <a:p>
            <a:r>
              <a:rPr lang="en-US"/>
              <a:t>❖	Today we’re going to focus on your future. Research has revealed that there are specific pathways to follow towards success that are more likely to get you there.</a:t>
            </a:r>
          </a:p>
          <a:p>
            <a:endParaRPr lang="en-US"/>
          </a:p>
          <a:p>
            <a:r>
              <a:rPr lang="en-US"/>
              <a:t>❖	Before I share with you these “secret ingredients for success,” Let’s talk about your own personal hopes, dreams, and goals.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This section will introduce the Success Sequence and will briefly review the research illustrating how it impacts finances and relationships.</a:t>
            </a:r>
          </a:p>
          <a:p>
            <a:endParaRPr lang="en-US"/>
          </a:p>
          <a:p>
            <a:r>
              <a:rPr lang="en-US"/>
              <a:t>❖	Now that you understand the importance of making intentional, informed decisions, and how to make those decisions for yourself, let’s circle back to your vision for your future. I want to ask about some of your specific expectations for your own life:</a:t>
            </a:r>
          </a:p>
          <a:p>
            <a:r>
              <a:rPr lang="en-US"/>
              <a:t> </a:t>
            </a:r>
          </a:p>
          <a:p>
            <a:r>
              <a:rPr lang="en-US"/>
              <a:t>1.	When you think about your future adult life, how many of you expect or desire to have children someday and provide them with a stable family life—parents who stay together in a satisfying, loving relationship? (Pause for show of hands.)</a:t>
            </a:r>
          </a:p>
          <a:p>
            <a:endParaRPr lang="en-US"/>
          </a:p>
          <a:p>
            <a:r>
              <a:rPr lang="en-US"/>
              <a:t>2.	When you think about your future adult life, how many of you expect or hope to have enough money to live on? To avoid being poor? To live a comfortable middle-class life? (Pause for show of hands.)</a:t>
            </a:r>
          </a:p>
          <a:p>
            <a:endParaRPr lang="en-US"/>
          </a:p>
          <a:p>
            <a:r>
              <a:rPr lang="en-US"/>
              <a:t>Instructor Note: While you can expect everyone to say they want financial wellbeing for their futures, you will have a greater diversity with the first expectation question. Acknowledge the fact that while everyone wants to avoid poverty in adulthood, not everyone expects/desires to have children. </a:t>
            </a:r>
          </a:p>
          <a:p>
            <a:endParaRPr lang="en-US"/>
          </a:p>
          <a:p>
            <a:r>
              <a:rPr lang="en-US"/>
              <a:t>❖	Thanks for sharing your expectations. </a:t>
            </a:r>
          </a:p>
          <a:p>
            <a:r>
              <a:rPr lang="en-US"/>
              <a:t> </a:t>
            </a:r>
          </a:p>
          <a:p>
            <a:r>
              <a:rPr lang="en-US"/>
              <a:t>- Do you have any ideas of what things a person can do to up their chances of achieving one or both of these expectations? Pause for brief responses. </a:t>
            </a:r>
          </a:p>
          <a:p>
            <a:r>
              <a:rPr lang="en-US"/>
              <a:t> </a:t>
            </a:r>
          </a:p>
          <a:p>
            <a:r>
              <a:rPr lang="en-US"/>
              <a:t>❖	If you hope to have a middle-class income or higher and avoid being poor by the time you're in your 30s, research has shown that achieving certain combinations of life’s big milestones can increase your odds.</a:t>
            </a:r>
          </a:p>
          <a:p>
            <a:r>
              <a:rPr lang="en-US"/>
              <a:t> </a:t>
            </a:r>
          </a:p>
          <a:p>
            <a:r>
              <a:rPr lang="en-US"/>
              <a:t>❖	They may also be associated with either increasing or decreasing your chances of family stability by your 30s.</a:t>
            </a:r>
          </a:p>
          <a:p>
            <a:r>
              <a:rPr lang="en-US"/>
              <a:t> </a:t>
            </a:r>
          </a:p>
          <a:p>
            <a:r>
              <a:rPr lang="en-US"/>
              <a:t>❖	In other words, success doesn’t happen by accident. It happens when people make intentional decisions (remember deciding rather than sliding?) that help them hit a few key milestones—and often, the order or sequence matters too. Let’s take a look at what these steps are, and how they can shape your future.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We’re going to watch a short video that will introduce these steps with a real-life example. Let’s see if our instincts were correct.</a:t>
            </a:r>
          </a:p>
          <a:p>
            <a:endParaRPr lang="en-US"/>
          </a:p>
          <a:p>
            <a:r>
              <a:rPr lang="en-US"/>
              <a:t>Click on the image to play the video. (https://www.youtube.com/watch?v=183aXPmgtFQ&amp;t=1s)</a:t>
            </a:r>
          </a:p>
          <a:p>
            <a:endParaRPr lang="en-US"/>
          </a:p>
          <a:p>
            <a:r>
              <a:rPr lang="en-US"/>
              <a:t>This video is part of a series produced by the Institute for Family Studies featuring the stories of real young adults who are seeking to follow a success pathway and sequence or working on getting back on track. In this video, Scott, who became a father as a teenager, struggles to get back on track for his sons. Keenan, a high school student, explains his plan to follow the success sequence—focusing on his education and career preparation—and plan to be married before starting a family.</a:t>
            </a:r>
          </a:p>
          <a:p>
            <a:endParaRPr lang="en-US"/>
          </a:p>
          <a:p>
            <a:r>
              <a:rPr lang="en-US"/>
              <a:t>Video Debrief:</a:t>
            </a:r>
          </a:p>
          <a:p>
            <a:endParaRPr lang="en-US"/>
          </a:p>
          <a:p>
            <a:r>
              <a:rPr lang="en-US"/>
              <a:t>❖	Were your guesses right? What were the steps that were mentioned?</a:t>
            </a:r>
          </a:p>
          <a:p>
            <a:endParaRPr lang="en-US"/>
          </a:p>
          <a:p>
            <a:r>
              <a:rPr lang="en-US"/>
              <a:t>❖	Let’s break these down one by one and talk about why they matter so much—especially when it comes to your future ability to build a healthy marriage and support yourself and a family, if that’s part of your goals.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These milestones are:</a:t>
            </a:r>
          </a:p>
          <a:p>
            <a:r>
              <a:rPr lang="en-US"/>
              <a:t>- Completing high school (or even further education or training)</a:t>
            </a:r>
          </a:p>
          <a:p>
            <a:r>
              <a:rPr lang="en-US"/>
              <a:t>- Beginning full-time employment</a:t>
            </a:r>
          </a:p>
          <a:p>
            <a:r>
              <a:rPr lang="en-US"/>
              <a:t>- Getting married before having children</a:t>
            </a:r>
          </a:p>
          <a:p>
            <a:endParaRPr lang="en-US"/>
          </a:p>
          <a:p>
            <a:r>
              <a:rPr lang="en-US"/>
              <a:t>❖	As you will learn in more depth in your Financial Literacy course in high school, almost all young people who follow this Success Sequence avoid being poor and are more likely to land in the middle to upper-income groups by the time they are in their 30s, whether born rich or poor.</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Finishing high school (or even more education or training) and full-time employment by age 25 (or enrolled in further training/education) are key actions for having better financial outcomes by your early 30s.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 healthy marriage can also add to income level. Marriage can mean the combining of two potential incomes, and those combined earnings can build over the years.</a:t>
            </a:r>
          </a:p>
          <a:p>
            <a:endParaRPr lang="en-US"/>
          </a:p>
          <a:p>
            <a:r>
              <a:rPr lang="en-US"/>
              <a:t>❖	Adults who achieve these three steps – education, employment, and marriage – almost always achieve a middle-class lifestyle and avoid being poor by their early 30s.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a:p>
          <a:p>
            <a:r>
              <a:rPr lang="en-US"/>
              <a:t>❖	Now, let’s examine when the best time is to add children to the mix. Take a minute to think about and write down your answers to these questions:</a:t>
            </a:r>
          </a:p>
          <a:p>
            <a:endParaRPr lang="en-US"/>
          </a:p>
          <a:p>
            <a:r>
              <a:rPr lang="en-US"/>
              <a:t>- If you hope to have kids someday, what kind of life would you want to be able to offer them? </a:t>
            </a:r>
          </a:p>
          <a:p>
            <a:endParaRPr lang="en-US"/>
          </a:p>
          <a:p>
            <a:r>
              <a:rPr lang="en-US"/>
              <a:t>- What would you need in place—emotionally, financially, and relationally—to give them the life you dream about? </a:t>
            </a:r>
          </a:p>
          <a:p>
            <a:endParaRPr lang="en-US"/>
          </a:p>
          <a:p>
            <a:r>
              <a:rPr lang="en-US"/>
              <a:t>❖	Think of all the things that would help a child grow up healthy and happy.</a:t>
            </a:r>
          </a:p>
          <a:p>
            <a:endParaRPr lang="en-US"/>
          </a:p>
          <a:p>
            <a:r>
              <a:rPr lang="en-US"/>
              <a:t>❖	If children aren’t part of your vision for your future, that’s okay. You can still participate. Everyone can focus on what they think a child would need and want for their healthy development. (Give students 1-2 minutes to write down their thoughts.)</a:t>
            </a:r>
          </a:p>
          <a:p>
            <a:endParaRPr lang="en-US"/>
          </a:p>
          <a:p>
            <a:r>
              <a:rPr lang="en-US"/>
              <a:t>❖	Go ahead and turn to the person next to you and share some of the things you wrote down. (Give students 1-2 minutes to share with their neighbors.)</a:t>
            </a:r>
          </a:p>
          <a:p>
            <a:endParaRPr lang="en-US"/>
          </a:p>
          <a:p>
            <a:r>
              <a:rPr lang="en-US"/>
              <a:t>❖ 	Would a few of you mind sharing with the class? You can share your own ideas, or if your neighbor had a really good thought, you can share that. (Pause for responses.)</a:t>
            </a:r>
          </a:p>
          <a:p>
            <a:endParaRPr lang="en-US"/>
          </a:p>
          <a:p>
            <a:r>
              <a:rPr lang="en-US"/>
              <a:t>❖	Thanks so much for sharing your thoughts. Now, let me ask you: Using what you’ve learned so far about sliding and deciding, making informed decisions, and the Success Sequence, what do you think are some things that would help a parent to provide these items on our list? (Pause for responses.)</a:t>
            </a:r>
          </a:p>
          <a:p>
            <a:endParaRPr lang="en-US"/>
          </a:p>
          <a:p>
            <a:r>
              <a:rPr lang="en-US"/>
              <a:t>Instructor Note: Possible answers to this question could include emotional maturity, completing education or vocational training, healthy communication and conflict management skills, a full-time job, a committed relationship between parents, etc.</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Now, how do you think being in a healthy marriage might help? (Pause for responses.)</a:t>
            </a:r>
          </a:p>
          <a:p>
            <a:endParaRPr lang="en-US"/>
          </a:p>
          <a:p>
            <a:r>
              <a:rPr lang="en-US"/>
              <a:t>❖	In research, the marriage milestone has been consistently linked with family stability. Specifically, this means:</a:t>
            </a:r>
          </a:p>
          <a:p>
            <a:endParaRPr lang="en-US"/>
          </a:p>
          <a:p>
            <a:r>
              <a:rPr lang="en-US"/>
              <a:t>- The presence of 2 adults in the home;</a:t>
            </a:r>
          </a:p>
          <a:p>
            <a:r>
              <a:rPr lang="en-US"/>
              <a:t>- No or few changes in live-in partners (break-ups and divorces);</a:t>
            </a:r>
          </a:p>
          <a:p>
            <a:r>
              <a:rPr lang="en-US"/>
              <a:t>- Partners who are happy and satisfied with their relationship.</a:t>
            </a:r>
          </a:p>
          <a:p>
            <a:endParaRPr lang="en-US"/>
          </a:p>
          <a:p>
            <a:r>
              <a:rPr lang="en-US"/>
              <a:t>❖	These are some powerful benefits to getting married before having kids and would likely improve your chances of providing your children with the life you envision for them. </a:t>
            </a:r>
          </a:p>
          <a:p>
            <a:endParaRPr lang="en-US"/>
          </a:p>
          <a:p>
            <a:r>
              <a:rPr lang="en-US"/>
              <a:t>❖	Not to mention the financial benefits of having two adults who can help provide for the family’s material needs.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Instructor Note: Be sure to present this information in a respectful way that simply relates the research and avoids moralizing students’ choices for when to marry and start a family.</a:t>
            </a:r>
          </a:p>
          <a:p>
            <a:endParaRPr lang="en-US"/>
          </a:p>
          <a:p>
            <a:r>
              <a:rPr lang="en-US"/>
              <a:t>❖	It’s important to note that in some communities—including here in Utah—young adults often marry and start families earlier than national averages. That isn’t a bad thing. In fact, marriage can offer emotional support and stability that help people through challenges.</a:t>
            </a:r>
          </a:p>
          <a:p>
            <a:endParaRPr lang="en-US"/>
          </a:p>
          <a:p>
            <a:r>
              <a:rPr lang="en-US"/>
              <a:t>❖	And although a lot of people these days think that it’s best to wait until your late 20s or 30s to marry and settle down, recent research finds that couples who marry in their early-to-mid 20s have just as healthy and satisfying relationships, on average, as those who marry later. (Marrying in your teens, however, still comes with a higher risk of a divorce.)</a:t>
            </a:r>
          </a:p>
          <a:p>
            <a:endParaRPr lang="en-US"/>
          </a:p>
          <a:p>
            <a:r>
              <a:rPr lang="en-US"/>
              <a:t>❖	At the same time, research shows that finishing education and getting established in the workforce first can give you a stronger foundation. It doesn’t mean you have to delay family life forever—just that planning and preparation help ensure your family goals and financial goals can work together, not compete.</a:t>
            </a:r>
          </a:p>
          <a:p>
            <a:r>
              <a:rPr lang="en-US"/>
              <a:t> </a:t>
            </a:r>
          </a:p>
          <a:p>
            <a:r>
              <a:rPr lang="en-US"/>
              <a:t>❖	So, if you do want to marry and have children early, it’s even more important to think about how you’ll complete your education, build career momentum, and plan for childcare and expenses. Deciding—rather than sliding—into these milestones gives you more flexibility, more financial security, and more peace of mind.</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So, what are our key takeaways from this research? What stood out to you? (Pause for responses.)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1. Gathering information and slowing down—especially in our relationships—allows us to make decisions that keep us moving toward our goals. </a:t>
            </a:r>
          </a:p>
          <a:p>
            <a:endParaRPr lang="en-US"/>
          </a:p>
          <a:p>
            <a:r>
              <a:rPr lang="en-US"/>
              <a:t>❖	2. Research shows that making three major life decisions significantly increases your chances of not being poor and of having a more stable and happy family life by your mid-30s.10 These results are true regardless of your race and financial or family background.11 This is referred to as the “Success Sequence,” and it includes:</a:t>
            </a:r>
          </a:p>
          <a:p>
            <a:r>
              <a:rPr lang="en-US"/>
              <a:t>a.	Completing high school (and even further education or training); </a:t>
            </a:r>
          </a:p>
          <a:p>
            <a:r>
              <a:rPr lang="en-US"/>
              <a:t>b.	Gaining full-time employment; and</a:t>
            </a:r>
          </a:p>
          <a:p>
            <a:r>
              <a:rPr lang="en-US"/>
              <a:t>c.	Getting married before having children.</a:t>
            </a:r>
          </a:p>
          <a:p>
            <a:endParaRPr lang="en-US"/>
          </a:p>
          <a:p>
            <a:endParaRPr lang="en-US"/>
          </a:p>
          <a:p>
            <a:r>
              <a:rPr lang="en-US"/>
              <a:t>❖	3. If you want to have kids, marriage matters. It usually provides a more emotionally and financially stable family situation for children.</a:t>
            </a:r>
          </a:p>
          <a:p>
            <a:endParaRPr lang="en-US"/>
          </a:p>
          <a:p>
            <a:r>
              <a:rPr lang="en-US"/>
              <a:t>❖	Planning now—deciding instead of sliding—can help you build the foundation for your future, step by step.</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Imagine yourself at age 30. Go ahead and close your eyes, if you want. What kind of life do you hope you have? What kind of relationship? Income/lifestyle? Family? (Give students 30 seconds or so to envision.)</a:t>
            </a:r>
          </a:p>
          <a:p>
            <a:endParaRPr lang="en-US"/>
          </a:p>
          <a:p>
            <a:r>
              <a:rPr lang="en-US"/>
              <a:t>❖	Let’s open our eyes. Would a few of you mind sharing? What did you see? (Pause for a few responses.)</a:t>
            </a:r>
          </a:p>
          <a:p>
            <a:endParaRPr lang="en-US"/>
          </a:p>
          <a:p>
            <a:r>
              <a:rPr lang="en-US"/>
              <a:t>Instructor Note: Students may share different visions, but you will likely notice some common themes such as stability, love, and purpose. Examples could include having a comfortable middle-class lifestyle, having a good marriage, having a good income, having a happy family, etc.</a:t>
            </a:r>
          </a:p>
          <a:p>
            <a:endParaRPr lang="en-US"/>
          </a:p>
          <a:p>
            <a:r>
              <a:rPr lang="en-US"/>
              <a:t>❖	Thank you so much for sharing your thoughts. Now, not everyone has the same dreams for their future, and that’s okay! The important thing to recognize is that regardless of where you hope to wind up, you are building your future right now with the choices you are making. The more intentional we are about those choices, the more likely we are to create the life we want.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This final part of the lesson reinforces the importance of planning and intentional decision-making which is crucial to developing agency—and ultimately to following a pathway towards success.</a:t>
            </a:r>
          </a:p>
          <a:p>
            <a:endParaRPr lang="en-US"/>
          </a:p>
          <a:p>
            <a:r>
              <a:rPr lang="en-US"/>
              <a:t>❖	Now that we’ve seen what the research says and discussed some of the key life decisions that can affect your future, it’s time to turn the spotlight back on you.</a:t>
            </a:r>
          </a:p>
          <a:p>
            <a:endParaRPr lang="en-US"/>
          </a:p>
          <a:p>
            <a:r>
              <a:rPr lang="en-US"/>
              <a:t>Pass out attached worksheet, My Success Plans. Give students 10 minutes to complete the worksheet. </a:t>
            </a:r>
          </a:p>
          <a:p>
            <a:endParaRPr lang="en-US"/>
          </a:p>
          <a:p>
            <a:r>
              <a:rPr lang="en-US"/>
              <a:t>Directions:</a:t>
            </a:r>
          </a:p>
          <a:p>
            <a:endParaRPr lang="en-US"/>
          </a:p>
          <a:p>
            <a:r>
              <a:rPr lang="en-US"/>
              <a:t>❖	This worksheet is made up of questions to help you think through and apply the principles you’ve learned in this lesson to your own goals for the future. Think carefully about your answers and fill out as much as you can for the remainder of the class period. </a:t>
            </a:r>
          </a:p>
          <a:p>
            <a:r>
              <a:rPr lang="en-US"/>
              <a:t> </a:t>
            </a:r>
          </a:p>
          <a:p>
            <a:r>
              <a:rPr lang="en-US"/>
              <a:t>❖	It’s okay if you’re not sure about some of these answers yet. Just do your best to be honest and thoughtful. If you have any questions, I’m happy to help.</a:t>
            </a:r>
          </a:p>
          <a:p>
            <a:endParaRPr lang="en-US"/>
          </a:p>
          <a:p>
            <a:r>
              <a:rPr lang="en-US"/>
              <a:t>Activity Debrief</a:t>
            </a:r>
          </a:p>
          <a:p>
            <a:endParaRPr lang="en-US"/>
          </a:p>
          <a:p>
            <a:r>
              <a:rPr lang="en-US"/>
              <a:t>After they are done, ask:</a:t>
            </a:r>
          </a:p>
          <a:p>
            <a:endParaRPr lang="en-US"/>
          </a:p>
          <a:p>
            <a:r>
              <a:rPr lang="en-US"/>
              <a:t>1.	How do you think having a plan—about school, money, or relationships and family—could help you avoid sliding?</a:t>
            </a:r>
          </a:p>
          <a:p>
            <a:endParaRPr lang="en-US"/>
          </a:p>
          <a:p>
            <a:r>
              <a:rPr lang="en-US"/>
              <a:t>2.	What’s one choice you want to be more intentional about—whether in school, friendships, or relationships—after what we’ve talked about today?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Instructor Note: Discussing goals and plans with a trusted adult can help students feel more accountable and can also provide opportunities for important connection and relationship-building at home. You can assign this task for points or simply invite the students to share what they learned in class.</a:t>
            </a:r>
          </a:p>
          <a:p>
            <a:endParaRPr lang="en-US"/>
          </a:p>
          <a:p>
            <a:r>
              <a:rPr lang="en-US"/>
              <a:t>❖	Your homework for today is to go and share your success plan with a trusted adult. Talk with them about what you learned today using these discussion prompts:</a:t>
            </a:r>
          </a:p>
          <a:p>
            <a:r>
              <a:rPr lang="en-US"/>
              <a:t> </a:t>
            </a:r>
          </a:p>
          <a:p>
            <a:r>
              <a:rPr lang="en-US"/>
              <a:t>- “Tell me about a time in your life where you (or someone you knew) slid into a decision. What was the result? What could you/they have changed?”</a:t>
            </a:r>
          </a:p>
          <a:p>
            <a:endParaRPr lang="en-US"/>
          </a:p>
          <a:p>
            <a:r>
              <a:rPr lang="en-US"/>
              <a:t>- "Tell me about a time in your life where you gathered information to help you make a good decision. What was the result?”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This section introduces the important concept: Decide, Don’t Slide. This concept is an essential piece of following success pathways to build teens’ sense of control and self-determination and to empower them to shape the future they envision for themselves.</a:t>
            </a:r>
          </a:p>
          <a:p>
            <a:endParaRPr lang="en-US"/>
          </a:p>
          <a:p>
            <a:r>
              <a:rPr lang="en-US"/>
              <a:t>❖	Let’s discuss this a little more in-depth. I want to introduce you to a concept called Decide, Don't Slide.</a:t>
            </a:r>
          </a:p>
          <a:p>
            <a:endParaRPr lang="en-US"/>
          </a:p>
          <a:p>
            <a:r>
              <a:rPr lang="en-US"/>
              <a:t>- By sliding, I mean just going along in life and kind of just letting things happen.</a:t>
            </a:r>
          </a:p>
          <a:p>
            <a:endParaRPr lang="en-US"/>
          </a:p>
          <a:p>
            <a:r>
              <a:rPr lang="en-US"/>
              <a:t>- Deciding, on the other hand, is about being intentional, gathering information, making clear decisions, and then taking steps to get to where you want to go. This can be applied to lots of things in life.</a:t>
            </a:r>
          </a:p>
          <a:p>
            <a:endParaRPr lang="en-US"/>
          </a:p>
          <a:p>
            <a:r>
              <a:rPr lang="en-US"/>
              <a:t>❖	When we slide into our choices without stopping to think ahead, we run the risk  of winding up in places we never planned to be—sometimes with some serious high-cost consequences.</a:t>
            </a:r>
          </a:p>
          <a:p>
            <a:endParaRPr lang="en-US"/>
          </a:p>
          <a:p>
            <a:r>
              <a:rPr lang="en-US"/>
              <a:t>❖	On the other hand, when we make intentional choices that align with our personal goals rather than just letting things happen to us, it opens up our options for the future. Deciding is a much safer way to go when it comes to important things that can be life-altering, like finishing high school, preparing for a career, or starting a family.</a:t>
            </a:r>
          </a:p>
          <a:p>
            <a:endParaRPr lang="en-US"/>
          </a:p>
          <a:p>
            <a:r>
              <a:rPr lang="en-US"/>
              <a:t>❖	You can think of sliding and deciding in terms of physical health choices. For instance, if you just go with the flow and don’t really make a strong decision to exercise and be physically active, you might end up with health problems down the road that make life less enjoyable. </a:t>
            </a:r>
          </a:p>
          <a:p>
            <a:endParaRPr lang="en-US"/>
          </a:p>
          <a:p>
            <a:r>
              <a:rPr lang="en-US"/>
              <a:t>❖	But let’s take a look, for example, at how this works in relationship health, specifically in our romantic relationships. This is one area where deciding rather than sliding can make a big difference.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How many of you know someone one who got romantically involved with another person and then later regretted it? (Allow for raise of hands.)</a:t>
            </a:r>
          </a:p>
          <a:p>
            <a:endParaRPr lang="en-US"/>
          </a:p>
          <a:p>
            <a:r>
              <a:rPr lang="en-US"/>
              <a:t>❖	Or someone who stayed way too long in a bad relationship?</a:t>
            </a:r>
          </a:p>
          <a:p>
            <a:endParaRPr lang="en-US"/>
          </a:p>
          <a:p>
            <a:r>
              <a:rPr lang="en-US"/>
              <a:t>❖	Like, “What was I thinking? Why did I ever get involved with this person?”</a:t>
            </a:r>
          </a:p>
          <a:p>
            <a:endParaRPr lang="en-US"/>
          </a:p>
          <a:p>
            <a:r>
              <a:rPr lang="en-US"/>
              <a:t>❖	Do you know anyone who found themselves in a complicated relationship—an unhealthy, maybe even an abusive relationship?</a:t>
            </a:r>
          </a:p>
          <a:p>
            <a:endParaRPr lang="en-US"/>
          </a:p>
          <a:p>
            <a:r>
              <a:rPr lang="en-US"/>
              <a:t>❖	Have you ever wondered why this happens? Certainly no one goes into a relationship wanting it to be bad or painful.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When you first start to feel attracted to someone, your brain triggers a very real chemical reaction in your body by releasing a flood of hormones. </a:t>
            </a:r>
          </a:p>
          <a:p>
            <a:endParaRPr lang="en-US"/>
          </a:p>
          <a:p>
            <a:r>
              <a:rPr lang="en-US"/>
              <a:t>❖	These hormones produce great feelings and energy—even euphoria. It may feel like all you can think about is this person. But this surge of hormones can also cloud your judgement. It takes a while for this “chemical mix” to settle a bit before you’ll see a person more clearly—usually somewhere between 3-9 months. </a:t>
            </a:r>
          </a:p>
          <a:p>
            <a:endParaRPr lang="en-US"/>
          </a:p>
          <a:p>
            <a:r>
              <a:rPr lang="en-US"/>
              <a:t>Shake a glitter bottle.</a:t>
            </a:r>
          </a:p>
          <a:p>
            <a:endParaRPr lang="en-US"/>
          </a:p>
          <a:p>
            <a:r>
              <a:rPr lang="en-US"/>
              <a:t>❖	It’s like this at the start—exciting, glittering, beautiful—but you can’t see through it clearly. This is why someone (maybe your friend or a sibling) could be falling for a total loser—or someone who is just all wrong for them—and they just can't see it.  "Oh, he or she is different with me," or “They’ll change for me, I just know it. They’re a really great person underneath.” </a:t>
            </a:r>
          </a:p>
          <a:p>
            <a:endParaRPr lang="en-US"/>
          </a:p>
          <a:p>
            <a:r>
              <a:rPr lang="en-US"/>
              <a:t>❖ 	But if you put the glitter bottle down and let it settle for a while, you’ll see more clearly.</a:t>
            </a:r>
          </a:p>
          <a:p>
            <a:endParaRPr lang="en-US"/>
          </a:p>
          <a:p>
            <a:r>
              <a:rPr lang="en-US"/>
              <a:t>❖	When a person “slides” quickly into getting involved with someone—especially physically involved—before learning more about who that person really is, it increases their chances of winding up in a relationship that doesn’t work out or has more serious consequences.</a:t>
            </a:r>
          </a:p>
          <a:p>
            <a:endParaRPr lang="en-US"/>
          </a:p>
          <a:p>
            <a:r>
              <a:rPr lang="en-US"/>
              <a:t>❖	That’s why, in our relationships, it’s so important to slow down, wait for the glitter to settle, and decide on the next step instead of just sliding into it.</a:t>
            </a:r>
          </a:p>
          <a:p>
            <a:endParaRPr lang="en-US"/>
          </a:p>
          <a:p>
            <a:r>
              <a:rPr lang="en-US"/>
              <a:t>❖	What’s a time you or someone you know slid into a relationship situation that didn’t turn out well? What could have made it different? (Discuss 2-3 examples from the class.) </a:t>
            </a:r>
          </a:p>
          <a:p>
            <a:endParaRPr lang="en-US"/>
          </a:p>
          <a:p>
            <a:r>
              <a:rPr lang="en-US"/>
              <a:t>Instructor Note: Consider having one personal example ready to share to get the discussion going.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This section builds on the concept of Decide, Don’t Slide! and introduces a more intentional and positive way students can approach decisions related to relationships and their future. </a:t>
            </a:r>
          </a:p>
          <a:p>
            <a:endParaRPr lang="en-US"/>
          </a:p>
          <a:p>
            <a:r>
              <a:rPr lang="en-US"/>
              <a:t>❖	Sliding through big decisions may feel easier in the moment—but it often leads to consequences we don’t expect. So what can we do instead?</a:t>
            </a:r>
          </a:p>
          <a:p>
            <a:endParaRPr lang="en-US"/>
          </a:p>
          <a:p>
            <a:r>
              <a:rPr lang="en-US"/>
              <a:t>❖	Choosing to decide—to pause, plan, and act with intention—gives us more control, more freedom, and a better shot at the life and relationships we actually want.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In your relationships, deciding looks like taking time to learn about a person before getting romantically involved. You are much less likely to slide into something unhealthy if you take things slow!</a:t>
            </a:r>
          </a:p>
          <a:p>
            <a:endParaRPr lang="en-US"/>
          </a:p>
          <a:p>
            <a:r>
              <a:rPr lang="en-US"/>
              <a:t>❖	It looks like being willing to talk—having lots of honest conversations together to find out what you have in common, to learn how you communicate, and to see how each of you handles your emotions.</a:t>
            </a:r>
          </a:p>
          <a:p>
            <a:endParaRPr lang="en-US"/>
          </a:p>
          <a:p>
            <a:r>
              <a:rPr lang="en-US"/>
              <a:t>❖	It looks like intentionally creating a lot of experiences together in different situations to see who a person really is; to learn about their character and values and level of maturity. To discover if you really enjoy each other.</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Essentially, making good decisions—in our relationships and in any other important part of our life—requires good information. The more you learn about your options, the more intentional you can be about choosing a path that aligns with your goals and avoiding those that don’t.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Let’s explore this concept with an activity. </a:t>
            </a:r>
          </a:p>
          <a:p>
            <a:endParaRPr lang="en-US"/>
          </a:p>
          <a:p>
            <a:r>
              <a:rPr lang="en-US"/>
              <a:t>❖	On your handout is a list of some of the things a person can make decisions about rather than just sliding. You’ll see there is an emphasis on relationships.</a:t>
            </a:r>
          </a:p>
          <a:p>
            <a:endParaRPr lang="en-US"/>
          </a:p>
          <a:p>
            <a:r>
              <a:rPr lang="en-US"/>
              <a:t>❖	Decisions you make in this part of your lives can be as important (as consequential) as those you make regarding your education and career.</a:t>
            </a:r>
          </a:p>
          <a:p>
            <a:endParaRPr lang="en-US"/>
          </a:p>
          <a:p>
            <a:r>
              <a:rPr lang="en-US"/>
              <a:t>Directions:</a:t>
            </a:r>
          </a:p>
          <a:p>
            <a:endParaRPr lang="en-US"/>
          </a:p>
          <a:p>
            <a:r>
              <a:rPr lang="en-US"/>
              <a:t>❖	As I read aloud the list on p. 1 of your handout, check the ones that might be important for a person to make a decision about now or in the future.</a:t>
            </a:r>
          </a:p>
          <a:p>
            <a:endParaRPr lang="en-US"/>
          </a:p>
          <a:p>
            <a:r>
              <a:rPr lang="en-US"/>
              <a:t>❖	Now, choose one of them to focus on for the next step. Once you have chosen, keep that item in mind. Go to the next page. There you will see a long list of possible things that might help a person making decisions—things to find out or do.</a:t>
            </a:r>
          </a:p>
          <a:p>
            <a:endParaRPr lang="en-US"/>
          </a:p>
          <a:p>
            <a:r>
              <a:rPr lang="en-US"/>
              <a:t>❖	I will read the list. As I do, check any items that you feel might help you make that decision. Check as many as you think can help.</a:t>
            </a:r>
          </a:p>
          <a:p>
            <a:endParaRPr lang="en-US"/>
          </a:p>
          <a:p>
            <a:r>
              <a:rPr lang="en-US"/>
              <a:t>To process:</a:t>
            </a:r>
          </a:p>
          <a:p>
            <a:endParaRPr lang="en-US"/>
          </a:p>
          <a:p>
            <a:r>
              <a:rPr lang="en-US"/>
              <a:t>1.	First, ask participants to count up and then call out how many items they checked for their chosen decision.</a:t>
            </a:r>
          </a:p>
          <a:p>
            <a:r>
              <a:rPr lang="en-US"/>
              <a:t>2.	Then, ask a volunteer to pick one item they feel is important for people to make a decision on rather than sliding.</a:t>
            </a:r>
          </a:p>
          <a:p>
            <a:r>
              <a:rPr lang="en-US"/>
              <a:t>3.	Then ask all participants to call out items from the list that they think could help a person make that decision.</a:t>
            </a:r>
          </a:p>
          <a:p>
            <a:endParaRPr lang="en-US"/>
          </a:p>
          <a:p>
            <a:r>
              <a:rPr lang="en-US"/>
              <a:t>Activity De-Brief</a:t>
            </a:r>
          </a:p>
          <a:p>
            <a:endParaRPr lang="en-US"/>
          </a:p>
          <a:p>
            <a:r>
              <a:rPr lang="en-US"/>
              <a:t>❖	Goals and dreams are not realized magically in real life. You need to make real decisions. And to make good decisions, you need information—you need to find things out.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10/31/2025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10/31/2025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10/31/2025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10/31/2025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hyperlink" Target="https://www.youtube.com/watch?v=183aXPmgtFQ&amp;t=1s"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22.png"/><Relationship Id="rId18" Type="http://schemas.openxmlformats.org/officeDocument/2006/relationships/image" Target="../media/image26.png"/><Relationship Id="rId26" Type="http://schemas.openxmlformats.org/officeDocument/2006/relationships/image" Target="../media/image34.png"/><Relationship Id="rId3" Type="http://schemas.openxmlformats.org/officeDocument/2006/relationships/image" Target="../media/image12.png"/><Relationship Id="rId21" Type="http://schemas.openxmlformats.org/officeDocument/2006/relationships/image" Target="../media/image29.svg"/><Relationship Id="rId7" Type="http://schemas.openxmlformats.org/officeDocument/2006/relationships/image" Target="../media/image16.png"/><Relationship Id="rId12" Type="http://schemas.openxmlformats.org/officeDocument/2006/relationships/image" Target="../media/image21.svg"/><Relationship Id="rId17" Type="http://schemas.openxmlformats.org/officeDocument/2006/relationships/image" Target="../media/image25.svg"/><Relationship Id="rId25" Type="http://schemas.openxmlformats.org/officeDocument/2006/relationships/image" Target="../media/image33.svg"/><Relationship Id="rId2" Type="http://schemas.openxmlformats.org/officeDocument/2006/relationships/notesSlide" Target="../notesSlides/notesSlide12.xml"/><Relationship Id="rId16" Type="http://schemas.openxmlformats.org/officeDocument/2006/relationships/image" Target="../media/image24.png"/><Relationship Id="rId20" Type="http://schemas.openxmlformats.org/officeDocument/2006/relationships/image" Target="../media/image28.png"/><Relationship Id="rId29" Type="http://schemas.openxmlformats.org/officeDocument/2006/relationships/image" Target="../media/image37.svg"/><Relationship Id="rId1" Type="http://schemas.openxmlformats.org/officeDocument/2006/relationships/slideLayout" Target="../slideLayouts/slideLayout7.xml"/><Relationship Id="rId6" Type="http://schemas.openxmlformats.org/officeDocument/2006/relationships/image" Target="../media/image15.svg"/><Relationship Id="rId11" Type="http://schemas.openxmlformats.org/officeDocument/2006/relationships/image" Target="../media/image20.png"/><Relationship Id="rId24" Type="http://schemas.openxmlformats.org/officeDocument/2006/relationships/image" Target="../media/image32.png"/><Relationship Id="rId5" Type="http://schemas.openxmlformats.org/officeDocument/2006/relationships/image" Target="../media/image14.png"/><Relationship Id="rId15" Type="http://schemas.openxmlformats.org/officeDocument/2006/relationships/image" Target="../media/image2.png"/><Relationship Id="rId23" Type="http://schemas.openxmlformats.org/officeDocument/2006/relationships/image" Target="../media/image31.svg"/><Relationship Id="rId28" Type="http://schemas.openxmlformats.org/officeDocument/2006/relationships/image" Target="../media/image36.png"/><Relationship Id="rId10" Type="http://schemas.openxmlformats.org/officeDocument/2006/relationships/image" Target="../media/image19.svg"/><Relationship Id="rId19" Type="http://schemas.openxmlformats.org/officeDocument/2006/relationships/image" Target="../media/image27.svg"/><Relationship Id="rId4" Type="http://schemas.openxmlformats.org/officeDocument/2006/relationships/image" Target="../media/image13.svg"/><Relationship Id="rId9" Type="http://schemas.openxmlformats.org/officeDocument/2006/relationships/image" Target="../media/image18.png"/><Relationship Id="rId14" Type="http://schemas.openxmlformats.org/officeDocument/2006/relationships/image" Target="../media/image23.svg"/><Relationship Id="rId22" Type="http://schemas.openxmlformats.org/officeDocument/2006/relationships/image" Target="../media/image30.png"/><Relationship Id="rId27" Type="http://schemas.openxmlformats.org/officeDocument/2006/relationships/image" Target="../media/image35.svg"/></Relationships>
</file>

<file path=ppt/slides/_rels/slide13.xml.rels><?xml version="1.0" encoding="UTF-8" standalone="yes"?>
<Relationships xmlns="http://schemas.openxmlformats.org/package/2006/relationships"><Relationship Id="rId8" Type="http://schemas.openxmlformats.org/officeDocument/2006/relationships/image" Target="../media/image39.svg"/><Relationship Id="rId13" Type="http://schemas.openxmlformats.org/officeDocument/2006/relationships/image" Target="../media/image27.svg"/><Relationship Id="rId18" Type="http://schemas.openxmlformats.org/officeDocument/2006/relationships/image" Target="../media/image32.png"/><Relationship Id="rId3" Type="http://schemas.openxmlformats.org/officeDocument/2006/relationships/image" Target="../media/image12.png"/><Relationship Id="rId21" Type="http://schemas.openxmlformats.org/officeDocument/2006/relationships/image" Target="../media/image35.svg"/><Relationship Id="rId7" Type="http://schemas.openxmlformats.org/officeDocument/2006/relationships/image" Target="../media/image38.png"/><Relationship Id="rId12" Type="http://schemas.openxmlformats.org/officeDocument/2006/relationships/image" Target="../media/image26.png"/><Relationship Id="rId17" Type="http://schemas.openxmlformats.org/officeDocument/2006/relationships/image" Target="../media/image31.svg"/><Relationship Id="rId2" Type="http://schemas.openxmlformats.org/officeDocument/2006/relationships/notesSlide" Target="../notesSlides/notesSlide13.xml"/><Relationship Id="rId16" Type="http://schemas.openxmlformats.org/officeDocument/2006/relationships/image" Target="../media/image30.png"/><Relationship Id="rId20"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15.svg"/><Relationship Id="rId11" Type="http://schemas.openxmlformats.org/officeDocument/2006/relationships/image" Target="../media/image25.svg"/><Relationship Id="rId5" Type="http://schemas.openxmlformats.org/officeDocument/2006/relationships/image" Target="../media/image14.png"/><Relationship Id="rId15" Type="http://schemas.openxmlformats.org/officeDocument/2006/relationships/image" Target="../media/image29.svg"/><Relationship Id="rId23" Type="http://schemas.openxmlformats.org/officeDocument/2006/relationships/image" Target="../media/image37.svg"/><Relationship Id="rId10" Type="http://schemas.openxmlformats.org/officeDocument/2006/relationships/image" Target="../media/image24.png"/><Relationship Id="rId19" Type="http://schemas.openxmlformats.org/officeDocument/2006/relationships/image" Target="../media/image33.svg"/><Relationship Id="rId4" Type="http://schemas.openxmlformats.org/officeDocument/2006/relationships/image" Target="../media/image13.svg"/><Relationship Id="rId9" Type="http://schemas.openxmlformats.org/officeDocument/2006/relationships/image" Target="../media/image2.png"/><Relationship Id="rId14" Type="http://schemas.openxmlformats.org/officeDocument/2006/relationships/image" Target="../media/image28.png"/><Relationship Id="rId22" Type="http://schemas.openxmlformats.org/officeDocument/2006/relationships/image" Target="../media/image36.png"/></Relationships>
</file>

<file path=ppt/slides/_rels/slide14.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image" Target="../media/image2.png"/><Relationship Id="rId18" Type="http://schemas.openxmlformats.org/officeDocument/2006/relationships/image" Target="../media/image28.png"/><Relationship Id="rId26" Type="http://schemas.openxmlformats.org/officeDocument/2006/relationships/image" Target="../media/image36.png"/><Relationship Id="rId3" Type="http://schemas.openxmlformats.org/officeDocument/2006/relationships/image" Target="../media/image12.png"/><Relationship Id="rId21" Type="http://schemas.openxmlformats.org/officeDocument/2006/relationships/image" Target="../media/image31.svg"/><Relationship Id="rId7" Type="http://schemas.openxmlformats.org/officeDocument/2006/relationships/image" Target="../media/image20.png"/><Relationship Id="rId12" Type="http://schemas.openxmlformats.org/officeDocument/2006/relationships/image" Target="../media/image39.svg"/><Relationship Id="rId17" Type="http://schemas.openxmlformats.org/officeDocument/2006/relationships/image" Target="../media/image27.svg"/><Relationship Id="rId25" Type="http://schemas.openxmlformats.org/officeDocument/2006/relationships/image" Target="../media/image35.svg"/><Relationship Id="rId2" Type="http://schemas.openxmlformats.org/officeDocument/2006/relationships/notesSlide" Target="../notesSlides/notesSlide14.xml"/><Relationship Id="rId16" Type="http://schemas.openxmlformats.org/officeDocument/2006/relationships/image" Target="../media/image26.png"/><Relationship Id="rId20"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15.svg"/><Relationship Id="rId11" Type="http://schemas.openxmlformats.org/officeDocument/2006/relationships/image" Target="../media/image38.png"/><Relationship Id="rId24" Type="http://schemas.openxmlformats.org/officeDocument/2006/relationships/image" Target="../media/image34.png"/><Relationship Id="rId5" Type="http://schemas.openxmlformats.org/officeDocument/2006/relationships/image" Target="../media/image14.png"/><Relationship Id="rId15" Type="http://schemas.openxmlformats.org/officeDocument/2006/relationships/image" Target="../media/image25.svg"/><Relationship Id="rId23" Type="http://schemas.openxmlformats.org/officeDocument/2006/relationships/image" Target="../media/image33.svg"/><Relationship Id="rId10" Type="http://schemas.openxmlformats.org/officeDocument/2006/relationships/image" Target="../media/image23.svg"/><Relationship Id="rId19" Type="http://schemas.openxmlformats.org/officeDocument/2006/relationships/image" Target="../media/image29.svg"/><Relationship Id="rId4" Type="http://schemas.openxmlformats.org/officeDocument/2006/relationships/image" Target="../media/image13.svg"/><Relationship Id="rId9" Type="http://schemas.openxmlformats.org/officeDocument/2006/relationships/image" Target="../media/image22.png"/><Relationship Id="rId14" Type="http://schemas.openxmlformats.org/officeDocument/2006/relationships/image" Target="../media/image24.png"/><Relationship Id="rId22" Type="http://schemas.openxmlformats.org/officeDocument/2006/relationships/image" Target="../media/image32.png"/><Relationship Id="rId27" Type="http://schemas.openxmlformats.org/officeDocument/2006/relationships/image" Target="../media/image37.svg"/></Relationships>
</file>

<file path=ppt/slides/_rels/slide1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13" Type="http://schemas.openxmlformats.org/officeDocument/2006/relationships/image" Target="../media/image22.png"/><Relationship Id="rId18" Type="http://schemas.openxmlformats.org/officeDocument/2006/relationships/image" Target="../media/image42.svg"/><Relationship Id="rId26" Type="http://schemas.openxmlformats.org/officeDocument/2006/relationships/image" Target="../media/image30.png"/><Relationship Id="rId3" Type="http://schemas.openxmlformats.org/officeDocument/2006/relationships/image" Target="../media/image12.png"/><Relationship Id="rId21" Type="http://schemas.openxmlformats.org/officeDocument/2006/relationships/image" Target="../media/image25.svg"/><Relationship Id="rId7" Type="http://schemas.openxmlformats.org/officeDocument/2006/relationships/image" Target="../media/image16.png"/><Relationship Id="rId12" Type="http://schemas.openxmlformats.org/officeDocument/2006/relationships/image" Target="../media/image21.svg"/><Relationship Id="rId17" Type="http://schemas.openxmlformats.org/officeDocument/2006/relationships/image" Target="../media/image41.png"/><Relationship Id="rId25" Type="http://schemas.openxmlformats.org/officeDocument/2006/relationships/image" Target="../media/image29.svg"/><Relationship Id="rId33" Type="http://schemas.openxmlformats.org/officeDocument/2006/relationships/image" Target="../media/image37.svg"/><Relationship Id="rId2" Type="http://schemas.openxmlformats.org/officeDocument/2006/relationships/notesSlide" Target="../notesSlides/notesSlide16.xml"/><Relationship Id="rId16" Type="http://schemas.openxmlformats.org/officeDocument/2006/relationships/image" Target="../media/image39.svg"/><Relationship Id="rId20" Type="http://schemas.openxmlformats.org/officeDocument/2006/relationships/image" Target="../media/image24.png"/><Relationship Id="rId29" Type="http://schemas.openxmlformats.org/officeDocument/2006/relationships/image" Target="../media/image33.svg"/><Relationship Id="rId1" Type="http://schemas.openxmlformats.org/officeDocument/2006/relationships/slideLayout" Target="../slideLayouts/slideLayout7.xml"/><Relationship Id="rId6" Type="http://schemas.openxmlformats.org/officeDocument/2006/relationships/image" Target="../media/image15.svg"/><Relationship Id="rId11" Type="http://schemas.openxmlformats.org/officeDocument/2006/relationships/image" Target="../media/image20.png"/><Relationship Id="rId24" Type="http://schemas.openxmlformats.org/officeDocument/2006/relationships/image" Target="../media/image28.png"/><Relationship Id="rId32" Type="http://schemas.openxmlformats.org/officeDocument/2006/relationships/image" Target="../media/image36.png"/><Relationship Id="rId5" Type="http://schemas.openxmlformats.org/officeDocument/2006/relationships/image" Target="../media/image14.png"/><Relationship Id="rId15" Type="http://schemas.openxmlformats.org/officeDocument/2006/relationships/image" Target="../media/image38.png"/><Relationship Id="rId23" Type="http://schemas.openxmlformats.org/officeDocument/2006/relationships/image" Target="../media/image27.svg"/><Relationship Id="rId28" Type="http://schemas.openxmlformats.org/officeDocument/2006/relationships/image" Target="../media/image32.png"/><Relationship Id="rId10" Type="http://schemas.openxmlformats.org/officeDocument/2006/relationships/image" Target="../media/image19.svg"/><Relationship Id="rId19" Type="http://schemas.openxmlformats.org/officeDocument/2006/relationships/image" Target="../media/image2.png"/><Relationship Id="rId31" Type="http://schemas.openxmlformats.org/officeDocument/2006/relationships/image" Target="../media/image35.svg"/><Relationship Id="rId4" Type="http://schemas.openxmlformats.org/officeDocument/2006/relationships/image" Target="../media/image13.svg"/><Relationship Id="rId9" Type="http://schemas.openxmlformats.org/officeDocument/2006/relationships/image" Target="../media/image18.png"/><Relationship Id="rId14" Type="http://schemas.openxmlformats.org/officeDocument/2006/relationships/image" Target="../media/image23.svg"/><Relationship Id="rId22" Type="http://schemas.openxmlformats.org/officeDocument/2006/relationships/image" Target="../media/image26.png"/><Relationship Id="rId27" Type="http://schemas.openxmlformats.org/officeDocument/2006/relationships/image" Target="../media/image31.svg"/><Relationship Id="rId30" Type="http://schemas.openxmlformats.org/officeDocument/2006/relationships/image" Target="../media/image34.png"/><Relationship Id="rId8" Type="http://schemas.openxmlformats.org/officeDocument/2006/relationships/image" Target="../media/image17.svg"/></Relationships>
</file>

<file path=ppt/slides/_rels/slide1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image" Target="../media/image25.svg"/><Relationship Id="rId18" Type="http://schemas.openxmlformats.org/officeDocument/2006/relationships/image" Target="../media/image30.png"/><Relationship Id="rId3" Type="http://schemas.openxmlformats.org/officeDocument/2006/relationships/image" Target="../media/image12.png"/><Relationship Id="rId21" Type="http://schemas.openxmlformats.org/officeDocument/2006/relationships/image" Target="../media/image33.svg"/><Relationship Id="rId7" Type="http://schemas.openxmlformats.org/officeDocument/2006/relationships/image" Target="../media/image20.png"/><Relationship Id="rId12" Type="http://schemas.openxmlformats.org/officeDocument/2006/relationships/image" Target="../media/image24.png"/><Relationship Id="rId17" Type="http://schemas.openxmlformats.org/officeDocument/2006/relationships/image" Target="../media/image29.svg"/><Relationship Id="rId25" Type="http://schemas.openxmlformats.org/officeDocument/2006/relationships/image" Target="../media/image37.svg"/><Relationship Id="rId2" Type="http://schemas.openxmlformats.org/officeDocument/2006/relationships/notesSlide" Target="../notesSlides/notesSlide20.xml"/><Relationship Id="rId16" Type="http://schemas.openxmlformats.org/officeDocument/2006/relationships/image" Target="../media/image28.png"/><Relationship Id="rId20"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15.svg"/><Relationship Id="rId11" Type="http://schemas.openxmlformats.org/officeDocument/2006/relationships/image" Target="../media/image2.png"/><Relationship Id="rId24" Type="http://schemas.openxmlformats.org/officeDocument/2006/relationships/image" Target="../media/image36.png"/><Relationship Id="rId5" Type="http://schemas.openxmlformats.org/officeDocument/2006/relationships/image" Target="../media/image14.png"/><Relationship Id="rId15" Type="http://schemas.openxmlformats.org/officeDocument/2006/relationships/image" Target="../media/image27.svg"/><Relationship Id="rId23" Type="http://schemas.openxmlformats.org/officeDocument/2006/relationships/image" Target="../media/image35.svg"/><Relationship Id="rId10" Type="http://schemas.openxmlformats.org/officeDocument/2006/relationships/image" Target="../media/image45.svg"/><Relationship Id="rId19" Type="http://schemas.openxmlformats.org/officeDocument/2006/relationships/image" Target="../media/image31.svg"/><Relationship Id="rId4" Type="http://schemas.openxmlformats.org/officeDocument/2006/relationships/image" Target="../media/image13.svg"/><Relationship Id="rId9" Type="http://schemas.openxmlformats.org/officeDocument/2006/relationships/image" Target="../media/image44.png"/><Relationship Id="rId14" Type="http://schemas.openxmlformats.org/officeDocument/2006/relationships/image" Target="../media/image26.png"/><Relationship Id="rId22"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56324" y="736175"/>
            <a:ext cx="16575351" cy="7997490"/>
          </a:xfrm>
          <a:custGeom>
            <a:avLst/>
            <a:gdLst/>
            <a:ahLst/>
            <a:cxnLst/>
            <a:rect l="l" t="t" r="r" b="b"/>
            <a:pathLst>
              <a:path w="16575351" h="7997490">
                <a:moveTo>
                  <a:pt x="0" y="0"/>
                </a:moveTo>
                <a:lnTo>
                  <a:pt x="16575352" y="0"/>
                </a:lnTo>
                <a:lnTo>
                  <a:pt x="16575352" y="7997490"/>
                </a:lnTo>
                <a:lnTo>
                  <a:pt x="0" y="7997490"/>
                </a:lnTo>
                <a:lnTo>
                  <a:pt x="0" y="0"/>
                </a:lnTo>
                <a:close/>
              </a:path>
            </a:pathLst>
          </a:custGeom>
          <a:blipFill>
            <a:blip r:embed="rId3"/>
            <a:stretch>
              <a:fillRect t="-19042" b="-19042"/>
            </a:stretch>
          </a:blipFill>
        </p:spPr>
        <p:txBody>
          <a:bodyPr/>
          <a:lstStyle/>
          <a:p>
            <a:endParaRPr lang="en-US"/>
          </a:p>
        </p:txBody>
      </p:sp>
      <p:sp>
        <p:nvSpPr>
          <p:cNvPr id="3" name="Freeform 3"/>
          <p:cNvSpPr/>
          <p:nvPr/>
        </p:nvSpPr>
        <p:spPr>
          <a:xfrm>
            <a:off x="14139811" y="9023466"/>
            <a:ext cx="3746404" cy="1028700"/>
          </a:xfrm>
          <a:custGeom>
            <a:avLst/>
            <a:gdLst/>
            <a:ahLst/>
            <a:cxnLst/>
            <a:rect l="l" t="t" r="r" b="b"/>
            <a:pathLst>
              <a:path w="3746404" h="1028700">
                <a:moveTo>
                  <a:pt x="0" y="0"/>
                </a:moveTo>
                <a:lnTo>
                  <a:pt x="3746404" y="0"/>
                </a:lnTo>
                <a:lnTo>
                  <a:pt x="3746404" y="1028700"/>
                </a:lnTo>
                <a:lnTo>
                  <a:pt x="0" y="1028700"/>
                </a:lnTo>
                <a:lnTo>
                  <a:pt x="0" y="0"/>
                </a:lnTo>
                <a:close/>
              </a:path>
            </a:pathLst>
          </a:custGeom>
          <a:blipFill>
            <a:blip r:embed="rId4"/>
            <a:stretch>
              <a:fillRect/>
            </a:stretch>
          </a:blipFill>
        </p:spPr>
        <p:txBody>
          <a:bodyPr/>
          <a:lstStyle/>
          <a:p>
            <a:endParaRPr lang="en-US"/>
          </a:p>
        </p:txBody>
      </p:sp>
      <p:sp>
        <p:nvSpPr>
          <p:cNvPr id="4" name="TextBox 4"/>
          <p:cNvSpPr txBox="1"/>
          <p:nvPr/>
        </p:nvSpPr>
        <p:spPr>
          <a:xfrm>
            <a:off x="0" y="555200"/>
            <a:ext cx="18288000" cy="1654299"/>
          </a:xfrm>
          <a:prstGeom prst="rect">
            <a:avLst/>
          </a:prstGeom>
          <a:solidFill>
            <a:schemeClr val="accent5"/>
          </a:solidFill>
        </p:spPr>
        <p:txBody>
          <a:bodyPr wrap="square" lIns="0" tIns="0" rIns="0" bIns="0" rtlCol="0" anchor="t">
            <a:spAutoFit/>
          </a:bodyPr>
          <a:lstStyle/>
          <a:p>
            <a:pPr algn="ctr">
              <a:lnSpc>
                <a:spcPts val="12907"/>
              </a:lnSpc>
            </a:pPr>
            <a:r>
              <a:rPr lang="en-US" sz="9219" b="1" dirty="0">
                <a:solidFill>
                  <a:srgbClr val="FFFFFF"/>
                </a:solidFill>
                <a:latin typeface="Catamaran Bold"/>
                <a:ea typeface="Catamaran Bold"/>
                <a:cs typeface="Catamaran Bold"/>
                <a:sym typeface="Catamaran Bold"/>
              </a:rPr>
              <a:t> Pathways Towards Success </a:t>
            </a:r>
          </a:p>
        </p:txBody>
      </p:sp>
      <p:sp>
        <p:nvSpPr>
          <p:cNvPr id="5" name="TextBox 5"/>
          <p:cNvSpPr txBox="1"/>
          <p:nvPr/>
        </p:nvSpPr>
        <p:spPr>
          <a:xfrm>
            <a:off x="323358" y="9578859"/>
            <a:ext cx="6369701" cy="368533"/>
          </a:xfrm>
          <a:prstGeom prst="rect">
            <a:avLst/>
          </a:prstGeom>
        </p:spPr>
        <p:txBody>
          <a:bodyPr lIns="0" tIns="0" rIns="0" bIns="0" rtlCol="0" anchor="t">
            <a:spAutoFit/>
          </a:bodyPr>
          <a:lstStyle/>
          <a:p>
            <a:pPr algn="ctr">
              <a:lnSpc>
                <a:spcPts val="3058"/>
              </a:lnSpc>
              <a:spcBef>
                <a:spcPct val="0"/>
              </a:spcBef>
            </a:pPr>
            <a:r>
              <a:rPr lang="en-US" sz="2184">
                <a:solidFill>
                  <a:srgbClr val="000000"/>
                </a:solidFill>
                <a:latin typeface="Catamaran"/>
                <a:ea typeface="Catamaran"/>
                <a:cs typeface="Catamaran"/>
                <a:sym typeface="Catamaran"/>
              </a:rPr>
              <a:t>Copyright Marline E. Pearson, M.A. All rights reserved.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4139811" y="9023466"/>
            <a:ext cx="3746404" cy="1028700"/>
          </a:xfrm>
          <a:custGeom>
            <a:avLst/>
            <a:gdLst/>
            <a:ahLst/>
            <a:cxnLst/>
            <a:rect l="l" t="t" r="r" b="b"/>
            <a:pathLst>
              <a:path w="3746404" h="1028700">
                <a:moveTo>
                  <a:pt x="0" y="0"/>
                </a:moveTo>
                <a:lnTo>
                  <a:pt x="3746404" y="0"/>
                </a:lnTo>
                <a:lnTo>
                  <a:pt x="3746404" y="1028700"/>
                </a:lnTo>
                <a:lnTo>
                  <a:pt x="0" y="1028700"/>
                </a:lnTo>
                <a:lnTo>
                  <a:pt x="0" y="0"/>
                </a:lnTo>
                <a:close/>
              </a:path>
            </a:pathLst>
          </a:custGeom>
          <a:blipFill>
            <a:blip r:embed="rId3"/>
            <a:stretch>
              <a:fillRect/>
            </a:stretch>
          </a:blipFill>
        </p:spPr>
        <p:txBody>
          <a:bodyPr/>
          <a:lstStyle/>
          <a:p>
            <a:endParaRPr lang="en-US"/>
          </a:p>
        </p:txBody>
      </p:sp>
      <p:sp>
        <p:nvSpPr>
          <p:cNvPr id="3" name="Freeform 3"/>
          <p:cNvSpPr/>
          <p:nvPr/>
        </p:nvSpPr>
        <p:spPr>
          <a:xfrm>
            <a:off x="3366400" y="1696755"/>
            <a:ext cx="11555200" cy="6893490"/>
          </a:xfrm>
          <a:custGeom>
            <a:avLst/>
            <a:gdLst/>
            <a:ahLst/>
            <a:cxnLst/>
            <a:rect l="l" t="t" r="r" b="b"/>
            <a:pathLst>
              <a:path w="11555200" h="6893490">
                <a:moveTo>
                  <a:pt x="0" y="0"/>
                </a:moveTo>
                <a:lnTo>
                  <a:pt x="11555200" y="0"/>
                </a:lnTo>
                <a:lnTo>
                  <a:pt x="11555200" y="6893490"/>
                </a:lnTo>
                <a:lnTo>
                  <a:pt x="0" y="6893490"/>
                </a:lnTo>
                <a:lnTo>
                  <a:pt x="0" y="0"/>
                </a:lnTo>
                <a:close/>
              </a:path>
            </a:pathLst>
          </a:custGeom>
          <a:blipFill>
            <a:blip r:embed="rId4"/>
            <a:stretch>
              <a:fillRect t="-11680"/>
            </a:stretch>
          </a:blipFill>
          <a:ln cap="sq">
            <a:noFill/>
            <a:prstDash val="solid"/>
            <a:miter/>
          </a:ln>
        </p:spPr>
        <p:txBody>
          <a:bodyPr/>
          <a:lstStyle/>
          <a:p>
            <a:endParaRPr lang="en-US"/>
          </a:p>
        </p:txBody>
      </p:sp>
      <p:sp>
        <p:nvSpPr>
          <p:cNvPr id="4" name="TextBox 4"/>
          <p:cNvSpPr txBox="1"/>
          <p:nvPr/>
        </p:nvSpPr>
        <p:spPr>
          <a:xfrm>
            <a:off x="4311074" y="461962"/>
            <a:ext cx="9828737" cy="1077218"/>
          </a:xfrm>
          <a:prstGeom prst="rect">
            <a:avLst/>
          </a:prstGeom>
        </p:spPr>
        <p:txBody>
          <a:bodyPr wrap="square" lIns="0" tIns="0" rIns="0" bIns="0" rtlCol="0" anchor="t">
            <a:spAutoFit/>
          </a:bodyPr>
          <a:lstStyle/>
          <a:p>
            <a:pPr algn="ctr">
              <a:lnSpc>
                <a:spcPts val="8399"/>
              </a:lnSpc>
              <a:spcBef>
                <a:spcPct val="0"/>
              </a:spcBef>
            </a:pPr>
            <a:r>
              <a:rPr lang="en-US" sz="5999" b="1" dirty="0">
                <a:solidFill>
                  <a:srgbClr val="000000"/>
                </a:solidFill>
                <a:latin typeface="Catamaran Bold"/>
                <a:ea typeface="Catamaran Bold"/>
                <a:cs typeface="Catamaran Bold"/>
                <a:sym typeface="Catamaran Bold"/>
              </a:rPr>
              <a:t>Expectations for Your Future</a:t>
            </a:r>
          </a:p>
        </p:txBody>
      </p:sp>
      <p:sp>
        <p:nvSpPr>
          <p:cNvPr id="5" name="TextBox 5"/>
          <p:cNvSpPr txBox="1"/>
          <p:nvPr/>
        </p:nvSpPr>
        <p:spPr>
          <a:xfrm>
            <a:off x="323358" y="9578859"/>
            <a:ext cx="6369701" cy="368533"/>
          </a:xfrm>
          <a:prstGeom prst="rect">
            <a:avLst/>
          </a:prstGeom>
        </p:spPr>
        <p:txBody>
          <a:bodyPr lIns="0" tIns="0" rIns="0" bIns="0" rtlCol="0" anchor="t">
            <a:spAutoFit/>
          </a:bodyPr>
          <a:lstStyle/>
          <a:p>
            <a:pPr algn="ctr">
              <a:lnSpc>
                <a:spcPts val="3058"/>
              </a:lnSpc>
              <a:spcBef>
                <a:spcPct val="0"/>
              </a:spcBef>
            </a:pPr>
            <a:r>
              <a:rPr lang="en-US" sz="2184">
                <a:solidFill>
                  <a:srgbClr val="000000"/>
                </a:solidFill>
                <a:latin typeface="Catamaran"/>
                <a:ea typeface="Catamaran"/>
                <a:cs typeface="Catamaran"/>
                <a:sym typeface="Catamaran"/>
              </a:rPr>
              <a:t>Copyright Marline E. Pearson, M.A. All rights reserved.</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4139811" y="9023466"/>
            <a:ext cx="3746404" cy="1028700"/>
          </a:xfrm>
          <a:custGeom>
            <a:avLst/>
            <a:gdLst/>
            <a:ahLst/>
            <a:cxnLst/>
            <a:rect l="l" t="t" r="r" b="b"/>
            <a:pathLst>
              <a:path w="3746404" h="1028700">
                <a:moveTo>
                  <a:pt x="0" y="0"/>
                </a:moveTo>
                <a:lnTo>
                  <a:pt x="3746404" y="0"/>
                </a:lnTo>
                <a:lnTo>
                  <a:pt x="3746404" y="1028700"/>
                </a:lnTo>
                <a:lnTo>
                  <a:pt x="0" y="1028700"/>
                </a:lnTo>
                <a:lnTo>
                  <a:pt x="0" y="0"/>
                </a:lnTo>
                <a:close/>
              </a:path>
            </a:pathLst>
          </a:custGeom>
          <a:blipFill>
            <a:blip r:embed="rId3"/>
            <a:stretch>
              <a:fillRect/>
            </a:stretch>
          </a:blipFill>
        </p:spPr>
        <p:txBody>
          <a:bodyPr/>
          <a:lstStyle/>
          <a:p>
            <a:endParaRPr lang="en-US"/>
          </a:p>
        </p:txBody>
      </p:sp>
      <p:sp>
        <p:nvSpPr>
          <p:cNvPr id="3" name="Freeform 3">
            <a:hlinkClick r:id="rId4" tooltip="https://www.youtube.com/watch?v=183aXPmgtFQ&amp;t=1s"/>
          </p:cNvPr>
          <p:cNvSpPr/>
          <p:nvPr/>
        </p:nvSpPr>
        <p:spPr>
          <a:xfrm>
            <a:off x="2830333" y="1560134"/>
            <a:ext cx="12627334" cy="6776832"/>
          </a:xfrm>
          <a:custGeom>
            <a:avLst/>
            <a:gdLst/>
            <a:ahLst/>
            <a:cxnLst/>
            <a:rect l="l" t="t" r="r" b="b"/>
            <a:pathLst>
              <a:path w="12627334" h="6776832">
                <a:moveTo>
                  <a:pt x="0" y="0"/>
                </a:moveTo>
                <a:lnTo>
                  <a:pt x="12627334" y="0"/>
                </a:lnTo>
                <a:lnTo>
                  <a:pt x="12627334" y="6776832"/>
                </a:lnTo>
                <a:lnTo>
                  <a:pt x="0" y="6776832"/>
                </a:lnTo>
                <a:lnTo>
                  <a:pt x="0" y="0"/>
                </a:lnTo>
                <a:close/>
              </a:path>
            </a:pathLst>
          </a:custGeom>
          <a:blipFill>
            <a:blip r:embed="rId5"/>
            <a:stretch>
              <a:fillRect l="-1310" t="-1965" r="-1848" b="-3428"/>
            </a:stretch>
          </a:blipFill>
        </p:spPr>
        <p:txBody>
          <a:bodyPr/>
          <a:lstStyle/>
          <a:p>
            <a:endParaRPr lang="en-US"/>
          </a:p>
        </p:txBody>
      </p:sp>
      <p:sp>
        <p:nvSpPr>
          <p:cNvPr id="4" name="TextBox 4"/>
          <p:cNvSpPr txBox="1"/>
          <p:nvPr/>
        </p:nvSpPr>
        <p:spPr>
          <a:xfrm>
            <a:off x="4209097" y="231169"/>
            <a:ext cx="9930714" cy="987450"/>
          </a:xfrm>
          <a:prstGeom prst="rect">
            <a:avLst/>
          </a:prstGeom>
        </p:spPr>
        <p:txBody>
          <a:bodyPr wrap="square" lIns="0" tIns="0" rIns="0" bIns="0" rtlCol="0" anchor="t">
            <a:spAutoFit/>
          </a:bodyPr>
          <a:lstStyle/>
          <a:p>
            <a:pPr algn="ctr">
              <a:lnSpc>
                <a:spcPts val="7699"/>
              </a:lnSpc>
              <a:spcBef>
                <a:spcPct val="0"/>
              </a:spcBef>
            </a:pPr>
            <a:r>
              <a:rPr lang="en-US" sz="5499" b="1" dirty="0">
                <a:solidFill>
                  <a:srgbClr val="000000"/>
                </a:solidFill>
                <a:latin typeface="Catamaran Bold"/>
                <a:ea typeface="Catamaran Bold"/>
                <a:cs typeface="Catamaran Bold"/>
                <a:sym typeface="Catamaran Bold"/>
              </a:rPr>
              <a:t>The Success Sequence: His Story</a:t>
            </a:r>
          </a:p>
        </p:txBody>
      </p:sp>
      <p:sp>
        <p:nvSpPr>
          <p:cNvPr id="5" name="TextBox 5"/>
          <p:cNvSpPr txBox="1"/>
          <p:nvPr/>
        </p:nvSpPr>
        <p:spPr>
          <a:xfrm>
            <a:off x="323358" y="9578859"/>
            <a:ext cx="6369701" cy="368533"/>
          </a:xfrm>
          <a:prstGeom prst="rect">
            <a:avLst/>
          </a:prstGeom>
        </p:spPr>
        <p:txBody>
          <a:bodyPr lIns="0" tIns="0" rIns="0" bIns="0" rtlCol="0" anchor="t">
            <a:spAutoFit/>
          </a:bodyPr>
          <a:lstStyle/>
          <a:p>
            <a:pPr algn="ctr">
              <a:lnSpc>
                <a:spcPts val="3058"/>
              </a:lnSpc>
              <a:spcBef>
                <a:spcPct val="0"/>
              </a:spcBef>
            </a:pPr>
            <a:r>
              <a:rPr lang="en-US" sz="2184">
                <a:solidFill>
                  <a:srgbClr val="000000"/>
                </a:solidFill>
                <a:latin typeface="Catamaran"/>
                <a:ea typeface="Catamaran"/>
                <a:cs typeface="Catamaran"/>
                <a:sym typeface="Catamaran"/>
              </a:rPr>
              <a:t>Copyright Marline E. Pearson, M.A. All rights reserved.</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82413" y="2455819"/>
            <a:ext cx="3911043" cy="3911043"/>
            <a:chOff x="0" y="0"/>
            <a:chExt cx="5214724" cy="5214724"/>
          </a:xfrm>
        </p:grpSpPr>
        <p:sp>
          <p:nvSpPr>
            <p:cNvPr id="3" name="Freeform 3"/>
            <p:cNvSpPr/>
            <p:nvPr/>
          </p:nvSpPr>
          <p:spPr>
            <a:xfrm>
              <a:off x="0" y="0"/>
              <a:ext cx="5214724" cy="5214724"/>
            </a:xfrm>
            <a:custGeom>
              <a:avLst/>
              <a:gdLst/>
              <a:ahLst/>
              <a:cxnLst/>
              <a:rect l="l" t="t" r="r" b="b"/>
              <a:pathLst>
                <a:path w="5214724" h="5214724">
                  <a:moveTo>
                    <a:pt x="0" y="0"/>
                  </a:moveTo>
                  <a:lnTo>
                    <a:pt x="5214724" y="0"/>
                  </a:lnTo>
                  <a:lnTo>
                    <a:pt x="5214724" y="5214724"/>
                  </a:lnTo>
                  <a:lnTo>
                    <a:pt x="0" y="521472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a:off x="597520" y="1237567"/>
              <a:ext cx="4071832" cy="2820669"/>
            </a:xfrm>
            <a:custGeom>
              <a:avLst/>
              <a:gdLst/>
              <a:ahLst/>
              <a:cxnLst/>
              <a:rect l="l" t="t" r="r" b="b"/>
              <a:pathLst>
                <a:path w="4071832" h="2820669">
                  <a:moveTo>
                    <a:pt x="0" y="0"/>
                  </a:moveTo>
                  <a:lnTo>
                    <a:pt x="4071832" y="0"/>
                  </a:lnTo>
                  <a:lnTo>
                    <a:pt x="4071832" y="2820669"/>
                  </a:lnTo>
                  <a:lnTo>
                    <a:pt x="0" y="282066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sp>
        <p:nvSpPr>
          <p:cNvPr id="5" name="TextBox 5"/>
          <p:cNvSpPr txBox="1"/>
          <p:nvPr/>
        </p:nvSpPr>
        <p:spPr>
          <a:xfrm>
            <a:off x="6777930" y="544287"/>
            <a:ext cx="4880670" cy="1436291"/>
          </a:xfrm>
          <a:prstGeom prst="rect">
            <a:avLst/>
          </a:prstGeom>
        </p:spPr>
        <p:txBody>
          <a:bodyPr wrap="square" lIns="0" tIns="0" rIns="0" bIns="0" rtlCol="0" anchor="t">
            <a:spAutoFit/>
          </a:bodyPr>
          <a:lstStyle/>
          <a:p>
            <a:pPr algn="ctr">
              <a:lnSpc>
                <a:spcPts val="11199"/>
              </a:lnSpc>
              <a:spcBef>
                <a:spcPct val="0"/>
              </a:spcBef>
            </a:pPr>
            <a:r>
              <a:rPr lang="en-US" sz="7999" b="1" dirty="0">
                <a:solidFill>
                  <a:srgbClr val="000000"/>
                </a:solidFill>
                <a:latin typeface="Catamaran Bold"/>
                <a:ea typeface="Catamaran Bold"/>
                <a:cs typeface="Catamaran Bold"/>
                <a:sym typeface="Catamaran Bold"/>
              </a:rPr>
              <a:t>Milestones</a:t>
            </a:r>
          </a:p>
        </p:txBody>
      </p:sp>
      <p:grpSp>
        <p:nvGrpSpPr>
          <p:cNvPr id="6" name="Group 6"/>
          <p:cNvGrpSpPr/>
          <p:nvPr/>
        </p:nvGrpSpPr>
        <p:grpSpPr>
          <a:xfrm>
            <a:off x="13394543" y="2468291"/>
            <a:ext cx="3911043" cy="3911043"/>
            <a:chOff x="0" y="0"/>
            <a:chExt cx="5214724" cy="5214724"/>
          </a:xfrm>
        </p:grpSpPr>
        <p:sp>
          <p:nvSpPr>
            <p:cNvPr id="7" name="Freeform 7"/>
            <p:cNvSpPr/>
            <p:nvPr/>
          </p:nvSpPr>
          <p:spPr>
            <a:xfrm>
              <a:off x="0" y="0"/>
              <a:ext cx="5214724" cy="5214724"/>
            </a:xfrm>
            <a:custGeom>
              <a:avLst/>
              <a:gdLst/>
              <a:ahLst/>
              <a:cxnLst/>
              <a:rect l="l" t="t" r="r" b="b"/>
              <a:pathLst>
                <a:path w="5214724" h="5214724">
                  <a:moveTo>
                    <a:pt x="0" y="0"/>
                  </a:moveTo>
                  <a:lnTo>
                    <a:pt x="5214724" y="0"/>
                  </a:lnTo>
                  <a:lnTo>
                    <a:pt x="5214724" y="5214724"/>
                  </a:lnTo>
                  <a:lnTo>
                    <a:pt x="0" y="521472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8" name="Freeform 8"/>
            <p:cNvSpPr/>
            <p:nvPr/>
          </p:nvSpPr>
          <p:spPr>
            <a:xfrm>
              <a:off x="960193" y="1149795"/>
              <a:ext cx="3294338" cy="3100796"/>
            </a:xfrm>
            <a:custGeom>
              <a:avLst/>
              <a:gdLst/>
              <a:ahLst/>
              <a:cxnLst/>
              <a:rect l="l" t="t" r="r" b="b"/>
              <a:pathLst>
                <a:path w="3294338" h="3100796">
                  <a:moveTo>
                    <a:pt x="0" y="0"/>
                  </a:moveTo>
                  <a:lnTo>
                    <a:pt x="3294338" y="0"/>
                  </a:lnTo>
                  <a:lnTo>
                    <a:pt x="3294338" y="3100796"/>
                  </a:lnTo>
                  <a:lnTo>
                    <a:pt x="0" y="3100796"/>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grpSp>
      <p:grpSp>
        <p:nvGrpSpPr>
          <p:cNvPr id="9" name="Group 9"/>
          <p:cNvGrpSpPr/>
          <p:nvPr/>
        </p:nvGrpSpPr>
        <p:grpSpPr>
          <a:xfrm>
            <a:off x="9257167" y="2455819"/>
            <a:ext cx="3911043" cy="3911043"/>
            <a:chOff x="0" y="0"/>
            <a:chExt cx="5214724" cy="5214724"/>
          </a:xfrm>
        </p:grpSpPr>
        <p:sp>
          <p:nvSpPr>
            <p:cNvPr id="10" name="Freeform 10"/>
            <p:cNvSpPr/>
            <p:nvPr/>
          </p:nvSpPr>
          <p:spPr>
            <a:xfrm>
              <a:off x="0" y="0"/>
              <a:ext cx="5214724" cy="5214724"/>
            </a:xfrm>
            <a:custGeom>
              <a:avLst/>
              <a:gdLst/>
              <a:ahLst/>
              <a:cxnLst/>
              <a:rect l="l" t="t" r="r" b="b"/>
              <a:pathLst>
                <a:path w="5214724" h="5214724">
                  <a:moveTo>
                    <a:pt x="0" y="0"/>
                  </a:moveTo>
                  <a:lnTo>
                    <a:pt x="5214724" y="0"/>
                  </a:lnTo>
                  <a:lnTo>
                    <a:pt x="5214724" y="5214724"/>
                  </a:lnTo>
                  <a:lnTo>
                    <a:pt x="0" y="5214724"/>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1" name="Freeform 11"/>
            <p:cNvSpPr/>
            <p:nvPr/>
          </p:nvSpPr>
          <p:spPr>
            <a:xfrm>
              <a:off x="932614" y="997393"/>
              <a:ext cx="3349496" cy="3253198"/>
            </a:xfrm>
            <a:custGeom>
              <a:avLst/>
              <a:gdLst/>
              <a:ahLst/>
              <a:cxnLst/>
              <a:rect l="l" t="t" r="r" b="b"/>
              <a:pathLst>
                <a:path w="3349496" h="3253198">
                  <a:moveTo>
                    <a:pt x="0" y="0"/>
                  </a:moveTo>
                  <a:lnTo>
                    <a:pt x="3349496" y="0"/>
                  </a:lnTo>
                  <a:lnTo>
                    <a:pt x="3349496" y="3253198"/>
                  </a:lnTo>
                  <a:lnTo>
                    <a:pt x="0" y="3253198"/>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grpSp>
      <p:sp>
        <p:nvSpPr>
          <p:cNvPr id="12" name="TextBox 12"/>
          <p:cNvSpPr txBox="1"/>
          <p:nvPr/>
        </p:nvSpPr>
        <p:spPr>
          <a:xfrm>
            <a:off x="2680332" y="7069517"/>
            <a:ext cx="13321667" cy="795089"/>
          </a:xfrm>
          <a:prstGeom prst="rect">
            <a:avLst/>
          </a:prstGeom>
        </p:spPr>
        <p:txBody>
          <a:bodyPr wrap="square" lIns="0" tIns="0" rIns="0" bIns="0" rtlCol="0" anchor="t">
            <a:spAutoFit/>
          </a:bodyPr>
          <a:lstStyle/>
          <a:p>
            <a:pPr algn="ctr">
              <a:lnSpc>
                <a:spcPts val="6160"/>
              </a:lnSpc>
              <a:spcBef>
                <a:spcPct val="0"/>
              </a:spcBef>
            </a:pPr>
            <a:r>
              <a:rPr lang="en-US" sz="4400" dirty="0">
                <a:solidFill>
                  <a:srgbClr val="000000"/>
                </a:solidFill>
                <a:latin typeface="Catamaran"/>
                <a:ea typeface="Catamaran"/>
                <a:cs typeface="Catamaran"/>
                <a:sym typeface="Catamaran"/>
              </a:rPr>
              <a:t>A certain number, combination, and sequence can matter</a:t>
            </a:r>
          </a:p>
        </p:txBody>
      </p:sp>
      <p:sp>
        <p:nvSpPr>
          <p:cNvPr id="13" name="Freeform 13"/>
          <p:cNvSpPr/>
          <p:nvPr/>
        </p:nvSpPr>
        <p:spPr>
          <a:xfrm>
            <a:off x="14139811" y="9023466"/>
            <a:ext cx="3746404" cy="1028700"/>
          </a:xfrm>
          <a:custGeom>
            <a:avLst/>
            <a:gdLst/>
            <a:ahLst/>
            <a:cxnLst/>
            <a:rect l="l" t="t" r="r" b="b"/>
            <a:pathLst>
              <a:path w="3746404" h="1028700">
                <a:moveTo>
                  <a:pt x="0" y="0"/>
                </a:moveTo>
                <a:lnTo>
                  <a:pt x="3746404" y="0"/>
                </a:lnTo>
                <a:lnTo>
                  <a:pt x="3746404" y="1028700"/>
                </a:lnTo>
                <a:lnTo>
                  <a:pt x="0" y="1028700"/>
                </a:lnTo>
                <a:lnTo>
                  <a:pt x="0" y="0"/>
                </a:lnTo>
                <a:close/>
              </a:path>
            </a:pathLst>
          </a:custGeom>
          <a:blipFill>
            <a:blip r:embed="rId15"/>
            <a:stretch>
              <a:fillRect/>
            </a:stretch>
          </a:blipFill>
        </p:spPr>
        <p:txBody>
          <a:bodyPr/>
          <a:lstStyle/>
          <a:p>
            <a:endParaRPr lang="en-US"/>
          </a:p>
        </p:txBody>
      </p:sp>
      <p:sp>
        <p:nvSpPr>
          <p:cNvPr id="14" name="TextBox 14"/>
          <p:cNvSpPr txBox="1"/>
          <p:nvPr/>
        </p:nvSpPr>
        <p:spPr>
          <a:xfrm>
            <a:off x="323358" y="9578859"/>
            <a:ext cx="6369701" cy="368533"/>
          </a:xfrm>
          <a:prstGeom prst="rect">
            <a:avLst/>
          </a:prstGeom>
        </p:spPr>
        <p:txBody>
          <a:bodyPr lIns="0" tIns="0" rIns="0" bIns="0" rtlCol="0" anchor="t">
            <a:spAutoFit/>
          </a:bodyPr>
          <a:lstStyle/>
          <a:p>
            <a:pPr algn="ctr">
              <a:lnSpc>
                <a:spcPts val="3058"/>
              </a:lnSpc>
              <a:spcBef>
                <a:spcPct val="0"/>
              </a:spcBef>
            </a:pPr>
            <a:r>
              <a:rPr lang="en-US" sz="2184">
                <a:solidFill>
                  <a:srgbClr val="000000"/>
                </a:solidFill>
                <a:latin typeface="Catamaran"/>
                <a:ea typeface="Catamaran"/>
                <a:cs typeface="Catamaran"/>
                <a:sym typeface="Catamaran"/>
              </a:rPr>
              <a:t>Copyright Marline E. Pearson, M.A. All rights reserved.</a:t>
            </a:r>
          </a:p>
        </p:txBody>
      </p:sp>
      <p:grpSp>
        <p:nvGrpSpPr>
          <p:cNvPr id="15" name="Group 15"/>
          <p:cNvGrpSpPr/>
          <p:nvPr/>
        </p:nvGrpSpPr>
        <p:grpSpPr>
          <a:xfrm>
            <a:off x="5074002" y="2455819"/>
            <a:ext cx="3969303" cy="3969303"/>
            <a:chOff x="0" y="0"/>
            <a:chExt cx="5292404" cy="5292404"/>
          </a:xfrm>
        </p:grpSpPr>
        <p:sp>
          <p:nvSpPr>
            <p:cNvPr id="16" name="Freeform 16"/>
            <p:cNvSpPr/>
            <p:nvPr/>
          </p:nvSpPr>
          <p:spPr>
            <a:xfrm>
              <a:off x="0" y="0"/>
              <a:ext cx="5292404" cy="5292404"/>
            </a:xfrm>
            <a:custGeom>
              <a:avLst/>
              <a:gdLst/>
              <a:ahLst/>
              <a:cxnLst/>
              <a:rect l="l" t="t" r="r" b="b"/>
              <a:pathLst>
                <a:path w="5292404" h="5292404">
                  <a:moveTo>
                    <a:pt x="0" y="0"/>
                  </a:moveTo>
                  <a:lnTo>
                    <a:pt x="5292404" y="0"/>
                  </a:lnTo>
                  <a:lnTo>
                    <a:pt x="5292404" y="5292404"/>
                  </a:lnTo>
                  <a:lnTo>
                    <a:pt x="0" y="5292404"/>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sp>
          <p:nvSpPr>
            <p:cNvPr id="17" name="Freeform 17"/>
            <p:cNvSpPr/>
            <p:nvPr/>
          </p:nvSpPr>
          <p:spPr>
            <a:xfrm>
              <a:off x="898033" y="900819"/>
              <a:ext cx="3562898" cy="3562898"/>
            </a:xfrm>
            <a:custGeom>
              <a:avLst/>
              <a:gdLst/>
              <a:ahLst/>
              <a:cxnLst/>
              <a:rect l="l" t="t" r="r" b="b"/>
              <a:pathLst>
                <a:path w="3562898" h="3562898">
                  <a:moveTo>
                    <a:pt x="0" y="0"/>
                  </a:moveTo>
                  <a:lnTo>
                    <a:pt x="3562898" y="0"/>
                  </a:lnTo>
                  <a:lnTo>
                    <a:pt x="3562898" y="3562898"/>
                  </a:lnTo>
                  <a:lnTo>
                    <a:pt x="0" y="3562898"/>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US"/>
            </a:p>
          </p:txBody>
        </p:sp>
        <p:sp>
          <p:nvSpPr>
            <p:cNvPr id="18" name="Freeform 18"/>
            <p:cNvSpPr/>
            <p:nvPr/>
          </p:nvSpPr>
          <p:spPr>
            <a:xfrm flipH="1">
              <a:off x="439511" y="1839753"/>
              <a:ext cx="1603976" cy="1094714"/>
            </a:xfrm>
            <a:custGeom>
              <a:avLst/>
              <a:gdLst/>
              <a:ahLst/>
              <a:cxnLst/>
              <a:rect l="l" t="t" r="r" b="b"/>
              <a:pathLst>
                <a:path w="1603976" h="1094714">
                  <a:moveTo>
                    <a:pt x="1603976" y="0"/>
                  </a:moveTo>
                  <a:lnTo>
                    <a:pt x="0" y="0"/>
                  </a:lnTo>
                  <a:lnTo>
                    <a:pt x="0" y="1094714"/>
                  </a:lnTo>
                  <a:lnTo>
                    <a:pt x="1603976" y="1094714"/>
                  </a:lnTo>
                  <a:lnTo>
                    <a:pt x="1603976"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en-US"/>
            </a:p>
          </p:txBody>
        </p:sp>
        <p:sp>
          <p:nvSpPr>
            <p:cNvPr id="19" name="Freeform 19"/>
            <p:cNvSpPr/>
            <p:nvPr/>
          </p:nvSpPr>
          <p:spPr>
            <a:xfrm>
              <a:off x="3610351" y="1759033"/>
              <a:ext cx="1058309" cy="1256153"/>
            </a:xfrm>
            <a:custGeom>
              <a:avLst/>
              <a:gdLst/>
              <a:ahLst/>
              <a:cxnLst/>
              <a:rect l="l" t="t" r="r" b="b"/>
              <a:pathLst>
                <a:path w="1058309" h="1256153">
                  <a:moveTo>
                    <a:pt x="0" y="0"/>
                  </a:moveTo>
                  <a:lnTo>
                    <a:pt x="1058309" y="0"/>
                  </a:lnTo>
                  <a:lnTo>
                    <a:pt x="1058309" y="1256153"/>
                  </a:lnTo>
                  <a:lnTo>
                    <a:pt x="0" y="1256153"/>
                  </a:lnTo>
                  <a:lnTo>
                    <a:pt x="0" y="0"/>
                  </a:lnTo>
                  <a:close/>
                </a:path>
              </a:pathLst>
            </a:custGeom>
            <a:blipFill>
              <a:blip r:embed="rId22">
                <a:extLst>
                  <a:ext uri="{96DAC541-7B7A-43D3-8B79-37D633B846F1}">
                    <asvg:svgBlip xmlns:asvg="http://schemas.microsoft.com/office/drawing/2016/SVG/main" r:embed="rId23"/>
                  </a:ext>
                </a:extLst>
              </a:blip>
              <a:stretch>
                <a:fillRect/>
              </a:stretch>
            </a:blipFill>
          </p:spPr>
          <p:txBody>
            <a:bodyPr/>
            <a:lstStyle/>
            <a:p>
              <a:endParaRPr lang="en-US"/>
            </a:p>
          </p:txBody>
        </p:sp>
        <p:grpSp>
          <p:nvGrpSpPr>
            <p:cNvPr id="20" name="Group 20"/>
            <p:cNvGrpSpPr/>
            <p:nvPr/>
          </p:nvGrpSpPr>
          <p:grpSpPr>
            <a:xfrm>
              <a:off x="2451846" y="4456285"/>
              <a:ext cx="428790" cy="394952"/>
              <a:chOff x="0" y="0"/>
              <a:chExt cx="207351" cy="190988"/>
            </a:xfrm>
          </p:grpSpPr>
          <p:sp>
            <p:nvSpPr>
              <p:cNvPr id="21" name="Freeform 21"/>
              <p:cNvSpPr/>
              <p:nvPr/>
            </p:nvSpPr>
            <p:spPr>
              <a:xfrm>
                <a:off x="0" y="0"/>
                <a:ext cx="207351" cy="190988"/>
              </a:xfrm>
              <a:custGeom>
                <a:avLst/>
                <a:gdLst/>
                <a:ahLst/>
                <a:cxnLst/>
                <a:rect l="l" t="t" r="r" b="b"/>
                <a:pathLst>
                  <a:path w="207351" h="190988">
                    <a:moveTo>
                      <a:pt x="0" y="0"/>
                    </a:moveTo>
                    <a:lnTo>
                      <a:pt x="207351" y="0"/>
                    </a:lnTo>
                    <a:lnTo>
                      <a:pt x="207351" y="190988"/>
                    </a:lnTo>
                    <a:lnTo>
                      <a:pt x="0" y="190988"/>
                    </a:lnTo>
                    <a:close/>
                  </a:path>
                </a:pathLst>
              </a:custGeom>
              <a:solidFill>
                <a:srgbClr val="07BED5"/>
              </a:solidFill>
            </p:spPr>
            <p:txBody>
              <a:bodyPr/>
              <a:lstStyle/>
              <a:p>
                <a:endParaRPr lang="en-US"/>
              </a:p>
            </p:txBody>
          </p:sp>
          <p:sp>
            <p:nvSpPr>
              <p:cNvPr id="22" name="TextBox 22"/>
              <p:cNvSpPr txBox="1"/>
              <p:nvPr/>
            </p:nvSpPr>
            <p:spPr>
              <a:xfrm>
                <a:off x="0" y="-47625"/>
                <a:ext cx="207351" cy="238613"/>
              </a:xfrm>
              <a:prstGeom prst="rect">
                <a:avLst/>
              </a:prstGeom>
            </p:spPr>
            <p:txBody>
              <a:bodyPr lIns="54323" tIns="54323" rIns="54323" bIns="54323" rtlCol="0" anchor="ctr"/>
              <a:lstStyle/>
              <a:p>
                <a:pPr algn="ctr">
                  <a:lnSpc>
                    <a:spcPts val="3360"/>
                  </a:lnSpc>
                </a:pPr>
                <a:endParaRPr/>
              </a:p>
            </p:txBody>
          </p:sp>
        </p:grpSp>
        <p:grpSp>
          <p:nvGrpSpPr>
            <p:cNvPr id="23" name="Group 23"/>
            <p:cNvGrpSpPr/>
            <p:nvPr/>
          </p:nvGrpSpPr>
          <p:grpSpPr>
            <a:xfrm>
              <a:off x="2061513" y="486884"/>
              <a:ext cx="1207930" cy="828950"/>
              <a:chOff x="0" y="0"/>
              <a:chExt cx="584121" cy="400857"/>
            </a:xfrm>
          </p:grpSpPr>
          <p:sp>
            <p:nvSpPr>
              <p:cNvPr id="24" name="Freeform 24"/>
              <p:cNvSpPr/>
              <p:nvPr/>
            </p:nvSpPr>
            <p:spPr>
              <a:xfrm>
                <a:off x="0" y="0"/>
                <a:ext cx="584121" cy="400857"/>
              </a:xfrm>
              <a:custGeom>
                <a:avLst/>
                <a:gdLst/>
                <a:ahLst/>
                <a:cxnLst/>
                <a:rect l="l" t="t" r="r" b="b"/>
                <a:pathLst>
                  <a:path w="584121" h="400857">
                    <a:moveTo>
                      <a:pt x="0" y="0"/>
                    </a:moveTo>
                    <a:lnTo>
                      <a:pt x="584121" y="0"/>
                    </a:lnTo>
                    <a:lnTo>
                      <a:pt x="584121" y="400857"/>
                    </a:lnTo>
                    <a:lnTo>
                      <a:pt x="0" y="400857"/>
                    </a:lnTo>
                    <a:close/>
                  </a:path>
                </a:pathLst>
              </a:custGeom>
              <a:solidFill>
                <a:srgbClr val="07BED5"/>
              </a:solidFill>
            </p:spPr>
            <p:txBody>
              <a:bodyPr/>
              <a:lstStyle/>
              <a:p>
                <a:endParaRPr lang="en-US"/>
              </a:p>
            </p:txBody>
          </p:sp>
          <p:sp>
            <p:nvSpPr>
              <p:cNvPr id="25" name="TextBox 25"/>
              <p:cNvSpPr txBox="1"/>
              <p:nvPr/>
            </p:nvSpPr>
            <p:spPr>
              <a:xfrm>
                <a:off x="0" y="-47625"/>
                <a:ext cx="584121" cy="448482"/>
              </a:xfrm>
              <a:prstGeom prst="rect">
                <a:avLst/>
              </a:prstGeom>
            </p:spPr>
            <p:txBody>
              <a:bodyPr lIns="54323" tIns="54323" rIns="54323" bIns="54323" rtlCol="0" anchor="ctr"/>
              <a:lstStyle/>
              <a:p>
                <a:pPr algn="ctr">
                  <a:lnSpc>
                    <a:spcPts val="3360"/>
                  </a:lnSpc>
                </a:pPr>
                <a:endParaRPr/>
              </a:p>
            </p:txBody>
          </p:sp>
        </p:grpSp>
        <p:sp>
          <p:nvSpPr>
            <p:cNvPr id="26" name="Freeform 26"/>
            <p:cNvSpPr/>
            <p:nvPr/>
          </p:nvSpPr>
          <p:spPr>
            <a:xfrm>
              <a:off x="1947361" y="441168"/>
              <a:ext cx="1437760" cy="1367669"/>
            </a:xfrm>
            <a:custGeom>
              <a:avLst/>
              <a:gdLst/>
              <a:ahLst/>
              <a:cxnLst/>
              <a:rect l="l" t="t" r="r" b="b"/>
              <a:pathLst>
                <a:path w="1437760" h="1367669">
                  <a:moveTo>
                    <a:pt x="0" y="0"/>
                  </a:moveTo>
                  <a:lnTo>
                    <a:pt x="1437760" y="0"/>
                  </a:lnTo>
                  <a:lnTo>
                    <a:pt x="1437760" y="1367669"/>
                  </a:lnTo>
                  <a:lnTo>
                    <a:pt x="0" y="1367669"/>
                  </a:lnTo>
                  <a:lnTo>
                    <a:pt x="0" y="0"/>
                  </a:lnTo>
                  <a:close/>
                </a:path>
              </a:pathLst>
            </a:custGeom>
            <a:blipFill>
              <a:blip r:embed="rId24">
                <a:extLst>
                  <a:ext uri="{96DAC541-7B7A-43D3-8B79-37D633B846F1}">
                    <asvg:svgBlip xmlns:asvg="http://schemas.microsoft.com/office/drawing/2016/SVG/main" r:embed="rId25"/>
                  </a:ext>
                </a:extLst>
              </a:blip>
              <a:stretch>
                <a:fillRect/>
              </a:stretch>
            </a:blipFill>
          </p:spPr>
          <p:txBody>
            <a:bodyPr/>
            <a:lstStyle/>
            <a:p>
              <a:endParaRPr lang="en-US"/>
            </a:p>
          </p:txBody>
        </p:sp>
        <p:grpSp>
          <p:nvGrpSpPr>
            <p:cNvPr id="27" name="Group 27"/>
            <p:cNvGrpSpPr/>
            <p:nvPr/>
          </p:nvGrpSpPr>
          <p:grpSpPr>
            <a:xfrm>
              <a:off x="1635128" y="3879814"/>
              <a:ext cx="816718" cy="860596"/>
              <a:chOff x="0" y="0"/>
              <a:chExt cx="394942" cy="416160"/>
            </a:xfrm>
          </p:grpSpPr>
          <p:sp>
            <p:nvSpPr>
              <p:cNvPr id="28" name="Freeform 28"/>
              <p:cNvSpPr/>
              <p:nvPr/>
            </p:nvSpPr>
            <p:spPr>
              <a:xfrm>
                <a:off x="0" y="0"/>
                <a:ext cx="394942" cy="416160"/>
              </a:xfrm>
              <a:custGeom>
                <a:avLst/>
                <a:gdLst/>
                <a:ahLst/>
                <a:cxnLst/>
                <a:rect l="l" t="t" r="r" b="b"/>
                <a:pathLst>
                  <a:path w="394942" h="416160">
                    <a:moveTo>
                      <a:pt x="0" y="0"/>
                    </a:moveTo>
                    <a:lnTo>
                      <a:pt x="394942" y="0"/>
                    </a:lnTo>
                    <a:lnTo>
                      <a:pt x="394942" y="416160"/>
                    </a:lnTo>
                    <a:lnTo>
                      <a:pt x="0" y="416160"/>
                    </a:lnTo>
                    <a:close/>
                  </a:path>
                </a:pathLst>
              </a:custGeom>
              <a:solidFill>
                <a:srgbClr val="07BED5"/>
              </a:solidFill>
            </p:spPr>
            <p:txBody>
              <a:bodyPr/>
              <a:lstStyle/>
              <a:p>
                <a:endParaRPr lang="en-US"/>
              </a:p>
            </p:txBody>
          </p:sp>
          <p:sp>
            <p:nvSpPr>
              <p:cNvPr id="29" name="TextBox 29"/>
              <p:cNvSpPr txBox="1"/>
              <p:nvPr/>
            </p:nvSpPr>
            <p:spPr>
              <a:xfrm>
                <a:off x="0" y="-47625"/>
                <a:ext cx="394942" cy="463785"/>
              </a:xfrm>
              <a:prstGeom prst="rect">
                <a:avLst/>
              </a:prstGeom>
            </p:spPr>
            <p:txBody>
              <a:bodyPr lIns="54323" tIns="54323" rIns="54323" bIns="54323" rtlCol="0" anchor="ctr"/>
              <a:lstStyle/>
              <a:p>
                <a:pPr algn="ctr">
                  <a:lnSpc>
                    <a:spcPts val="3360"/>
                  </a:lnSpc>
                </a:pPr>
                <a:endParaRPr/>
              </a:p>
            </p:txBody>
          </p:sp>
        </p:grpSp>
        <p:sp>
          <p:nvSpPr>
            <p:cNvPr id="30" name="Freeform 30"/>
            <p:cNvSpPr/>
            <p:nvPr/>
          </p:nvSpPr>
          <p:spPr>
            <a:xfrm>
              <a:off x="1102800" y="3057755"/>
              <a:ext cx="1451670" cy="1451670"/>
            </a:xfrm>
            <a:custGeom>
              <a:avLst/>
              <a:gdLst/>
              <a:ahLst/>
              <a:cxnLst/>
              <a:rect l="l" t="t" r="r" b="b"/>
              <a:pathLst>
                <a:path w="1451670" h="1451670">
                  <a:moveTo>
                    <a:pt x="0" y="0"/>
                  </a:moveTo>
                  <a:lnTo>
                    <a:pt x="1451670" y="0"/>
                  </a:lnTo>
                  <a:lnTo>
                    <a:pt x="1451670" y="1451669"/>
                  </a:lnTo>
                  <a:lnTo>
                    <a:pt x="0" y="1451669"/>
                  </a:lnTo>
                  <a:lnTo>
                    <a:pt x="0" y="0"/>
                  </a:lnTo>
                  <a:close/>
                </a:path>
              </a:pathLst>
            </a:custGeom>
            <a:blipFill>
              <a:blip r:embed="rId26">
                <a:extLst>
                  <a:ext uri="{96DAC541-7B7A-43D3-8B79-37D633B846F1}">
                    <asvg:svgBlip xmlns:asvg="http://schemas.microsoft.com/office/drawing/2016/SVG/main" r:embed="rId27"/>
                  </a:ext>
                </a:extLst>
              </a:blip>
              <a:stretch>
                <a:fillRect/>
              </a:stretch>
            </a:blipFill>
          </p:spPr>
          <p:txBody>
            <a:bodyPr/>
            <a:lstStyle/>
            <a:p>
              <a:endParaRPr lang="en-US"/>
            </a:p>
          </p:txBody>
        </p:sp>
        <p:sp>
          <p:nvSpPr>
            <p:cNvPr id="31" name="Freeform 31"/>
            <p:cNvSpPr/>
            <p:nvPr/>
          </p:nvSpPr>
          <p:spPr>
            <a:xfrm flipH="1">
              <a:off x="2880636" y="3153979"/>
              <a:ext cx="1459430" cy="1355445"/>
            </a:xfrm>
            <a:custGeom>
              <a:avLst/>
              <a:gdLst/>
              <a:ahLst/>
              <a:cxnLst/>
              <a:rect l="l" t="t" r="r" b="b"/>
              <a:pathLst>
                <a:path w="1459430" h="1355445">
                  <a:moveTo>
                    <a:pt x="1459430" y="0"/>
                  </a:moveTo>
                  <a:lnTo>
                    <a:pt x="0" y="0"/>
                  </a:lnTo>
                  <a:lnTo>
                    <a:pt x="0" y="1355445"/>
                  </a:lnTo>
                  <a:lnTo>
                    <a:pt x="1459430" y="1355445"/>
                  </a:lnTo>
                  <a:lnTo>
                    <a:pt x="1459430" y="0"/>
                  </a:lnTo>
                  <a:close/>
                </a:path>
              </a:pathLst>
            </a:custGeom>
            <a:blipFill>
              <a:blip r:embed="rId28">
                <a:extLst>
                  <a:ext uri="{96DAC541-7B7A-43D3-8B79-37D633B846F1}">
                    <asvg:svgBlip xmlns:asvg="http://schemas.microsoft.com/office/drawing/2016/SVG/main" r:embed="rId29"/>
                  </a:ext>
                </a:extLst>
              </a:blip>
              <a:stretch>
                <a:fillRect/>
              </a:stretch>
            </a:blipFill>
          </p:spPr>
          <p:txBody>
            <a:bodyPr/>
            <a:lstStyle/>
            <a:p>
              <a:endParaRPr lang="en-US"/>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026160" y="3193903"/>
            <a:ext cx="3911043" cy="3911043"/>
            <a:chOff x="0" y="0"/>
            <a:chExt cx="5214724" cy="5214724"/>
          </a:xfrm>
        </p:grpSpPr>
        <p:sp>
          <p:nvSpPr>
            <p:cNvPr id="3" name="Freeform 3"/>
            <p:cNvSpPr/>
            <p:nvPr/>
          </p:nvSpPr>
          <p:spPr>
            <a:xfrm>
              <a:off x="0" y="0"/>
              <a:ext cx="5214724" cy="5214724"/>
            </a:xfrm>
            <a:custGeom>
              <a:avLst/>
              <a:gdLst/>
              <a:ahLst/>
              <a:cxnLst/>
              <a:rect l="l" t="t" r="r" b="b"/>
              <a:pathLst>
                <a:path w="5214724" h="5214724">
                  <a:moveTo>
                    <a:pt x="0" y="0"/>
                  </a:moveTo>
                  <a:lnTo>
                    <a:pt x="5214724" y="0"/>
                  </a:lnTo>
                  <a:lnTo>
                    <a:pt x="5214724" y="5214724"/>
                  </a:lnTo>
                  <a:lnTo>
                    <a:pt x="0" y="521472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a:off x="597520" y="1237567"/>
              <a:ext cx="4071832" cy="2820669"/>
            </a:xfrm>
            <a:custGeom>
              <a:avLst/>
              <a:gdLst/>
              <a:ahLst/>
              <a:cxnLst/>
              <a:rect l="l" t="t" r="r" b="b"/>
              <a:pathLst>
                <a:path w="4071832" h="2820669">
                  <a:moveTo>
                    <a:pt x="0" y="0"/>
                  </a:moveTo>
                  <a:lnTo>
                    <a:pt x="4071832" y="0"/>
                  </a:lnTo>
                  <a:lnTo>
                    <a:pt x="4071832" y="2820669"/>
                  </a:lnTo>
                  <a:lnTo>
                    <a:pt x="0" y="282066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sp>
        <p:nvSpPr>
          <p:cNvPr id="5" name="Freeform 5"/>
          <p:cNvSpPr/>
          <p:nvPr/>
        </p:nvSpPr>
        <p:spPr>
          <a:xfrm>
            <a:off x="8289753" y="4289253"/>
            <a:ext cx="1708494" cy="1708494"/>
          </a:xfrm>
          <a:custGeom>
            <a:avLst/>
            <a:gdLst/>
            <a:ahLst/>
            <a:cxnLst/>
            <a:rect l="l" t="t" r="r" b="b"/>
            <a:pathLst>
              <a:path w="1708494" h="1708494">
                <a:moveTo>
                  <a:pt x="0" y="0"/>
                </a:moveTo>
                <a:lnTo>
                  <a:pt x="1708494" y="0"/>
                </a:lnTo>
                <a:lnTo>
                  <a:pt x="1708494" y="1708494"/>
                </a:lnTo>
                <a:lnTo>
                  <a:pt x="0" y="170849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6" name="TextBox 6"/>
          <p:cNvSpPr txBox="1"/>
          <p:nvPr/>
        </p:nvSpPr>
        <p:spPr>
          <a:xfrm>
            <a:off x="1762839" y="572862"/>
            <a:ext cx="14772561" cy="2410916"/>
          </a:xfrm>
          <a:prstGeom prst="rect">
            <a:avLst/>
          </a:prstGeom>
        </p:spPr>
        <p:txBody>
          <a:bodyPr wrap="square" lIns="0" tIns="0" rIns="0" bIns="0" rtlCol="0" anchor="t">
            <a:spAutoFit/>
          </a:bodyPr>
          <a:lstStyle/>
          <a:p>
            <a:pPr algn="ctr">
              <a:lnSpc>
                <a:spcPts val="9379"/>
              </a:lnSpc>
            </a:pPr>
            <a:r>
              <a:rPr lang="en-US" sz="6699" b="1" dirty="0">
                <a:solidFill>
                  <a:srgbClr val="000000"/>
                </a:solidFill>
                <a:latin typeface="Catamaran Bold"/>
                <a:ea typeface="Catamaran Bold"/>
                <a:cs typeface="Catamaran Bold"/>
                <a:sym typeface="Catamaran Bold"/>
              </a:rPr>
              <a:t>Key Essentials for Increasing Your Odds</a:t>
            </a:r>
          </a:p>
          <a:p>
            <a:pPr algn="ctr">
              <a:lnSpc>
                <a:spcPts val="9379"/>
              </a:lnSpc>
              <a:spcBef>
                <a:spcPct val="0"/>
              </a:spcBef>
            </a:pPr>
            <a:r>
              <a:rPr lang="en-US" sz="6699" b="1" dirty="0">
                <a:solidFill>
                  <a:srgbClr val="000000"/>
                </a:solidFill>
                <a:latin typeface="Catamaran Bold"/>
                <a:ea typeface="Catamaran Bold"/>
                <a:cs typeface="Catamaran Bold"/>
                <a:sym typeface="Catamaran Bold"/>
              </a:rPr>
              <a:t>of Higher Income</a:t>
            </a:r>
          </a:p>
        </p:txBody>
      </p:sp>
      <p:sp>
        <p:nvSpPr>
          <p:cNvPr id="7" name="TextBox 7"/>
          <p:cNvSpPr txBox="1"/>
          <p:nvPr/>
        </p:nvSpPr>
        <p:spPr>
          <a:xfrm>
            <a:off x="3078110" y="7571671"/>
            <a:ext cx="3807143" cy="646429"/>
          </a:xfrm>
          <a:prstGeom prst="rect">
            <a:avLst/>
          </a:prstGeom>
        </p:spPr>
        <p:txBody>
          <a:bodyPr lIns="0" tIns="0" rIns="0" bIns="0" rtlCol="0" anchor="t">
            <a:spAutoFit/>
          </a:bodyPr>
          <a:lstStyle/>
          <a:p>
            <a:pPr algn="ctr">
              <a:lnSpc>
                <a:spcPts val="5320"/>
              </a:lnSpc>
              <a:spcBef>
                <a:spcPct val="0"/>
              </a:spcBef>
            </a:pPr>
            <a:r>
              <a:rPr lang="en-US" sz="3800">
                <a:solidFill>
                  <a:srgbClr val="000000"/>
                </a:solidFill>
                <a:latin typeface="Catamaran"/>
                <a:ea typeface="Catamaran"/>
                <a:cs typeface="Catamaran"/>
                <a:sym typeface="Catamaran"/>
              </a:rPr>
              <a:t>Education/Training</a:t>
            </a:r>
          </a:p>
        </p:txBody>
      </p:sp>
      <p:sp>
        <p:nvSpPr>
          <p:cNvPr id="8" name="TextBox 8"/>
          <p:cNvSpPr txBox="1"/>
          <p:nvPr/>
        </p:nvSpPr>
        <p:spPr>
          <a:xfrm>
            <a:off x="11109516" y="7569696"/>
            <a:ext cx="4435283" cy="679673"/>
          </a:xfrm>
          <a:prstGeom prst="rect">
            <a:avLst/>
          </a:prstGeom>
        </p:spPr>
        <p:txBody>
          <a:bodyPr wrap="square" lIns="0" tIns="0" rIns="0" bIns="0" rtlCol="0" anchor="t">
            <a:spAutoFit/>
          </a:bodyPr>
          <a:lstStyle/>
          <a:p>
            <a:pPr algn="ctr">
              <a:lnSpc>
                <a:spcPts val="5320"/>
              </a:lnSpc>
              <a:spcBef>
                <a:spcPct val="0"/>
              </a:spcBef>
            </a:pPr>
            <a:r>
              <a:rPr lang="en-US" sz="3800" dirty="0">
                <a:solidFill>
                  <a:srgbClr val="000000"/>
                </a:solidFill>
                <a:latin typeface="Catamaran"/>
                <a:ea typeface="Catamaran"/>
                <a:cs typeface="Catamaran"/>
                <a:sym typeface="Catamaran"/>
              </a:rPr>
              <a:t>Full-time Employment</a:t>
            </a:r>
          </a:p>
        </p:txBody>
      </p:sp>
      <p:sp>
        <p:nvSpPr>
          <p:cNvPr id="9" name="Freeform 9"/>
          <p:cNvSpPr/>
          <p:nvPr/>
        </p:nvSpPr>
        <p:spPr>
          <a:xfrm>
            <a:off x="14139811" y="9023466"/>
            <a:ext cx="3746404" cy="1028700"/>
          </a:xfrm>
          <a:custGeom>
            <a:avLst/>
            <a:gdLst/>
            <a:ahLst/>
            <a:cxnLst/>
            <a:rect l="l" t="t" r="r" b="b"/>
            <a:pathLst>
              <a:path w="3746404" h="1028700">
                <a:moveTo>
                  <a:pt x="0" y="0"/>
                </a:moveTo>
                <a:lnTo>
                  <a:pt x="3746404" y="0"/>
                </a:lnTo>
                <a:lnTo>
                  <a:pt x="3746404" y="1028700"/>
                </a:lnTo>
                <a:lnTo>
                  <a:pt x="0" y="1028700"/>
                </a:lnTo>
                <a:lnTo>
                  <a:pt x="0" y="0"/>
                </a:lnTo>
                <a:close/>
              </a:path>
            </a:pathLst>
          </a:custGeom>
          <a:blipFill>
            <a:blip r:embed="rId9"/>
            <a:stretch>
              <a:fillRect/>
            </a:stretch>
          </a:blipFill>
        </p:spPr>
        <p:txBody>
          <a:bodyPr/>
          <a:lstStyle/>
          <a:p>
            <a:endParaRPr lang="en-US"/>
          </a:p>
        </p:txBody>
      </p:sp>
      <p:sp>
        <p:nvSpPr>
          <p:cNvPr id="10" name="TextBox 10"/>
          <p:cNvSpPr txBox="1"/>
          <p:nvPr/>
        </p:nvSpPr>
        <p:spPr>
          <a:xfrm>
            <a:off x="323358" y="9578859"/>
            <a:ext cx="6369701" cy="368533"/>
          </a:xfrm>
          <a:prstGeom prst="rect">
            <a:avLst/>
          </a:prstGeom>
        </p:spPr>
        <p:txBody>
          <a:bodyPr lIns="0" tIns="0" rIns="0" bIns="0" rtlCol="0" anchor="t">
            <a:spAutoFit/>
          </a:bodyPr>
          <a:lstStyle/>
          <a:p>
            <a:pPr algn="ctr">
              <a:lnSpc>
                <a:spcPts val="3058"/>
              </a:lnSpc>
              <a:spcBef>
                <a:spcPct val="0"/>
              </a:spcBef>
            </a:pPr>
            <a:r>
              <a:rPr lang="en-US" sz="2184">
                <a:solidFill>
                  <a:srgbClr val="000000"/>
                </a:solidFill>
                <a:latin typeface="Catamaran"/>
                <a:ea typeface="Catamaran"/>
                <a:cs typeface="Catamaran"/>
                <a:sym typeface="Catamaran"/>
              </a:rPr>
              <a:t>Copyright Marline E. Pearson, M.A. All rights reserved.</a:t>
            </a:r>
          </a:p>
        </p:txBody>
      </p:sp>
      <p:grpSp>
        <p:nvGrpSpPr>
          <p:cNvPr id="11" name="Group 11"/>
          <p:cNvGrpSpPr/>
          <p:nvPr/>
        </p:nvGrpSpPr>
        <p:grpSpPr>
          <a:xfrm>
            <a:off x="11350797" y="3193903"/>
            <a:ext cx="3911043" cy="3911043"/>
            <a:chOff x="0" y="0"/>
            <a:chExt cx="5214724" cy="5214724"/>
          </a:xfrm>
        </p:grpSpPr>
        <p:sp>
          <p:nvSpPr>
            <p:cNvPr id="12" name="Freeform 12"/>
            <p:cNvSpPr/>
            <p:nvPr/>
          </p:nvSpPr>
          <p:spPr>
            <a:xfrm>
              <a:off x="0" y="0"/>
              <a:ext cx="5214724" cy="5214724"/>
            </a:xfrm>
            <a:custGeom>
              <a:avLst/>
              <a:gdLst/>
              <a:ahLst/>
              <a:cxnLst/>
              <a:rect l="l" t="t" r="r" b="b"/>
              <a:pathLst>
                <a:path w="5214724" h="5214724">
                  <a:moveTo>
                    <a:pt x="0" y="0"/>
                  </a:moveTo>
                  <a:lnTo>
                    <a:pt x="5214724" y="0"/>
                  </a:lnTo>
                  <a:lnTo>
                    <a:pt x="5214724" y="5214724"/>
                  </a:lnTo>
                  <a:lnTo>
                    <a:pt x="0" y="521472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3" name="Freeform 13"/>
            <p:cNvSpPr/>
            <p:nvPr/>
          </p:nvSpPr>
          <p:spPr>
            <a:xfrm>
              <a:off x="884852" y="887597"/>
              <a:ext cx="3510603" cy="3510603"/>
            </a:xfrm>
            <a:custGeom>
              <a:avLst/>
              <a:gdLst/>
              <a:ahLst/>
              <a:cxnLst/>
              <a:rect l="l" t="t" r="r" b="b"/>
              <a:pathLst>
                <a:path w="3510603" h="3510603">
                  <a:moveTo>
                    <a:pt x="0" y="0"/>
                  </a:moveTo>
                  <a:lnTo>
                    <a:pt x="3510603" y="0"/>
                  </a:lnTo>
                  <a:lnTo>
                    <a:pt x="3510603" y="3510603"/>
                  </a:lnTo>
                  <a:lnTo>
                    <a:pt x="0" y="3510603"/>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14" name="Freeform 14"/>
            <p:cNvSpPr/>
            <p:nvPr/>
          </p:nvSpPr>
          <p:spPr>
            <a:xfrm flipH="1">
              <a:off x="433060" y="1812749"/>
              <a:ext cx="1580434" cy="1078646"/>
            </a:xfrm>
            <a:custGeom>
              <a:avLst/>
              <a:gdLst/>
              <a:ahLst/>
              <a:cxnLst/>
              <a:rect l="l" t="t" r="r" b="b"/>
              <a:pathLst>
                <a:path w="1580434" h="1078646">
                  <a:moveTo>
                    <a:pt x="1580433" y="0"/>
                  </a:moveTo>
                  <a:lnTo>
                    <a:pt x="0" y="0"/>
                  </a:lnTo>
                  <a:lnTo>
                    <a:pt x="0" y="1078647"/>
                  </a:lnTo>
                  <a:lnTo>
                    <a:pt x="1580433" y="1078647"/>
                  </a:lnTo>
                  <a:lnTo>
                    <a:pt x="1580433"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15" name="Freeform 15"/>
            <p:cNvSpPr/>
            <p:nvPr/>
          </p:nvSpPr>
          <p:spPr>
            <a:xfrm>
              <a:off x="3557360" y="1733215"/>
              <a:ext cx="1042775" cy="1237715"/>
            </a:xfrm>
            <a:custGeom>
              <a:avLst/>
              <a:gdLst/>
              <a:ahLst/>
              <a:cxnLst/>
              <a:rect l="l" t="t" r="r" b="b"/>
              <a:pathLst>
                <a:path w="1042775" h="1237715">
                  <a:moveTo>
                    <a:pt x="0" y="0"/>
                  </a:moveTo>
                  <a:lnTo>
                    <a:pt x="1042775" y="0"/>
                  </a:lnTo>
                  <a:lnTo>
                    <a:pt x="1042775" y="1237715"/>
                  </a:lnTo>
                  <a:lnTo>
                    <a:pt x="0" y="1237715"/>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grpSp>
          <p:nvGrpSpPr>
            <p:cNvPr id="16" name="Group 16"/>
            <p:cNvGrpSpPr/>
            <p:nvPr/>
          </p:nvGrpSpPr>
          <p:grpSpPr>
            <a:xfrm>
              <a:off x="2415859" y="4390877"/>
              <a:ext cx="422497" cy="389155"/>
              <a:chOff x="0" y="0"/>
              <a:chExt cx="207351" cy="190988"/>
            </a:xfrm>
          </p:grpSpPr>
          <p:sp>
            <p:nvSpPr>
              <p:cNvPr id="17" name="Freeform 17"/>
              <p:cNvSpPr/>
              <p:nvPr/>
            </p:nvSpPr>
            <p:spPr>
              <a:xfrm>
                <a:off x="0" y="0"/>
                <a:ext cx="207351" cy="190988"/>
              </a:xfrm>
              <a:custGeom>
                <a:avLst/>
                <a:gdLst/>
                <a:ahLst/>
                <a:cxnLst/>
                <a:rect l="l" t="t" r="r" b="b"/>
                <a:pathLst>
                  <a:path w="207351" h="190988">
                    <a:moveTo>
                      <a:pt x="0" y="0"/>
                    </a:moveTo>
                    <a:lnTo>
                      <a:pt x="207351" y="0"/>
                    </a:lnTo>
                    <a:lnTo>
                      <a:pt x="207351" y="190988"/>
                    </a:lnTo>
                    <a:lnTo>
                      <a:pt x="0" y="190988"/>
                    </a:lnTo>
                    <a:close/>
                  </a:path>
                </a:pathLst>
              </a:custGeom>
              <a:solidFill>
                <a:srgbClr val="07BED5"/>
              </a:solidFill>
            </p:spPr>
            <p:txBody>
              <a:bodyPr/>
              <a:lstStyle/>
              <a:p>
                <a:endParaRPr lang="en-US"/>
              </a:p>
            </p:txBody>
          </p:sp>
          <p:sp>
            <p:nvSpPr>
              <p:cNvPr id="18" name="TextBox 18"/>
              <p:cNvSpPr txBox="1"/>
              <p:nvPr/>
            </p:nvSpPr>
            <p:spPr>
              <a:xfrm>
                <a:off x="0" y="-47625"/>
                <a:ext cx="207351" cy="238613"/>
              </a:xfrm>
              <a:prstGeom prst="rect">
                <a:avLst/>
              </a:prstGeom>
            </p:spPr>
            <p:txBody>
              <a:bodyPr lIns="54323" tIns="54323" rIns="54323" bIns="54323" rtlCol="0" anchor="ctr"/>
              <a:lstStyle/>
              <a:p>
                <a:pPr algn="ctr">
                  <a:lnSpc>
                    <a:spcPts val="3360"/>
                  </a:lnSpc>
                </a:pPr>
                <a:endParaRPr/>
              </a:p>
            </p:txBody>
          </p:sp>
        </p:grpSp>
        <p:grpSp>
          <p:nvGrpSpPr>
            <p:cNvPr id="19" name="Group 19"/>
            <p:cNvGrpSpPr/>
            <p:nvPr/>
          </p:nvGrpSpPr>
          <p:grpSpPr>
            <a:xfrm>
              <a:off x="2031254" y="479738"/>
              <a:ext cx="1190201" cy="816783"/>
              <a:chOff x="0" y="0"/>
              <a:chExt cx="584121" cy="400857"/>
            </a:xfrm>
          </p:grpSpPr>
          <p:sp>
            <p:nvSpPr>
              <p:cNvPr id="20" name="Freeform 20"/>
              <p:cNvSpPr/>
              <p:nvPr/>
            </p:nvSpPr>
            <p:spPr>
              <a:xfrm>
                <a:off x="0" y="0"/>
                <a:ext cx="584121" cy="400857"/>
              </a:xfrm>
              <a:custGeom>
                <a:avLst/>
                <a:gdLst/>
                <a:ahLst/>
                <a:cxnLst/>
                <a:rect l="l" t="t" r="r" b="b"/>
                <a:pathLst>
                  <a:path w="584121" h="400857">
                    <a:moveTo>
                      <a:pt x="0" y="0"/>
                    </a:moveTo>
                    <a:lnTo>
                      <a:pt x="584121" y="0"/>
                    </a:lnTo>
                    <a:lnTo>
                      <a:pt x="584121" y="400857"/>
                    </a:lnTo>
                    <a:lnTo>
                      <a:pt x="0" y="400857"/>
                    </a:lnTo>
                    <a:close/>
                  </a:path>
                </a:pathLst>
              </a:custGeom>
              <a:solidFill>
                <a:srgbClr val="07BED5"/>
              </a:solidFill>
            </p:spPr>
            <p:txBody>
              <a:bodyPr/>
              <a:lstStyle/>
              <a:p>
                <a:endParaRPr lang="en-US"/>
              </a:p>
            </p:txBody>
          </p:sp>
          <p:sp>
            <p:nvSpPr>
              <p:cNvPr id="21" name="TextBox 21"/>
              <p:cNvSpPr txBox="1"/>
              <p:nvPr/>
            </p:nvSpPr>
            <p:spPr>
              <a:xfrm>
                <a:off x="0" y="-47625"/>
                <a:ext cx="584121" cy="448482"/>
              </a:xfrm>
              <a:prstGeom prst="rect">
                <a:avLst/>
              </a:prstGeom>
            </p:spPr>
            <p:txBody>
              <a:bodyPr lIns="54323" tIns="54323" rIns="54323" bIns="54323" rtlCol="0" anchor="ctr"/>
              <a:lstStyle/>
              <a:p>
                <a:pPr algn="ctr">
                  <a:lnSpc>
                    <a:spcPts val="3360"/>
                  </a:lnSpc>
                </a:pPr>
                <a:endParaRPr/>
              </a:p>
            </p:txBody>
          </p:sp>
        </p:grpSp>
        <p:sp>
          <p:nvSpPr>
            <p:cNvPr id="22" name="Freeform 22"/>
            <p:cNvSpPr/>
            <p:nvPr/>
          </p:nvSpPr>
          <p:spPr>
            <a:xfrm>
              <a:off x="1918779" y="434692"/>
              <a:ext cx="1416657" cy="1347595"/>
            </a:xfrm>
            <a:custGeom>
              <a:avLst/>
              <a:gdLst/>
              <a:ahLst/>
              <a:cxnLst/>
              <a:rect l="l" t="t" r="r" b="b"/>
              <a:pathLst>
                <a:path w="1416657" h="1347595">
                  <a:moveTo>
                    <a:pt x="0" y="0"/>
                  </a:moveTo>
                  <a:lnTo>
                    <a:pt x="1416657" y="0"/>
                  </a:lnTo>
                  <a:lnTo>
                    <a:pt x="1416657" y="1347595"/>
                  </a:lnTo>
                  <a:lnTo>
                    <a:pt x="0" y="1347595"/>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US"/>
            </a:p>
          </p:txBody>
        </p:sp>
        <p:grpSp>
          <p:nvGrpSpPr>
            <p:cNvPr id="23" name="Group 23"/>
            <p:cNvGrpSpPr/>
            <p:nvPr/>
          </p:nvGrpSpPr>
          <p:grpSpPr>
            <a:xfrm>
              <a:off x="1611128" y="3822867"/>
              <a:ext cx="804731" cy="847964"/>
              <a:chOff x="0" y="0"/>
              <a:chExt cx="394942" cy="416160"/>
            </a:xfrm>
          </p:grpSpPr>
          <p:sp>
            <p:nvSpPr>
              <p:cNvPr id="24" name="Freeform 24"/>
              <p:cNvSpPr/>
              <p:nvPr/>
            </p:nvSpPr>
            <p:spPr>
              <a:xfrm>
                <a:off x="0" y="0"/>
                <a:ext cx="394942" cy="416160"/>
              </a:xfrm>
              <a:custGeom>
                <a:avLst/>
                <a:gdLst/>
                <a:ahLst/>
                <a:cxnLst/>
                <a:rect l="l" t="t" r="r" b="b"/>
                <a:pathLst>
                  <a:path w="394942" h="416160">
                    <a:moveTo>
                      <a:pt x="0" y="0"/>
                    </a:moveTo>
                    <a:lnTo>
                      <a:pt x="394942" y="0"/>
                    </a:lnTo>
                    <a:lnTo>
                      <a:pt x="394942" y="416160"/>
                    </a:lnTo>
                    <a:lnTo>
                      <a:pt x="0" y="416160"/>
                    </a:lnTo>
                    <a:close/>
                  </a:path>
                </a:pathLst>
              </a:custGeom>
              <a:solidFill>
                <a:srgbClr val="07BED5"/>
              </a:solidFill>
            </p:spPr>
            <p:txBody>
              <a:bodyPr/>
              <a:lstStyle/>
              <a:p>
                <a:endParaRPr lang="en-US"/>
              </a:p>
            </p:txBody>
          </p:sp>
          <p:sp>
            <p:nvSpPr>
              <p:cNvPr id="25" name="TextBox 25"/>
              <p:cNvSpPr txBox="1"/>
              <p:nvPr/>
            </p:nvSpPr>
            <p:spPr>
              <a:xfrm>
                <a:off x="0" y="-47625"/>
                <a:ext cx="394942" cy="463785"/>
              </a:xfrm>
              <a:prstGeom prst="rect">
                <a:avLst/>
              </a:prstGeom>
            </p:spPr>
            <p:txBody>
              <a:bodyPr lIns="54323" tIns="54323" rIns="54323" bIns="54323" rtlCol="0" anchor="ctr"/>
              <a:lstStyle/>
              <a:p>
                <a:pPr algn="ctr">
                  <a:lnSpc>
                    <a:spcPts val="3360"/>
                  </a:lnSpc>
                </a:pPr>
                <a:endParaRPr/>
              </a:p>
            </p:txBody>
          </p:sp>
        </p:grpSp>
        <p:sp>
          <p:nvSpPr>
            <p:cNvPr id="26" name="Freeform 26"/>
            <p:cNvSpPr/>
            <p:nvPr/>
          </p:nvSpPr>
          <p:spPr>
            <a:xfrm>
              <a:off x="1086614" y="3012874"/>
              <a:ext cx="1430363" cy="1430363"/>
            </a:xfrm>
            <a:custGeom>
              <a:avLst/>
              <a:gdLst/>
              <a:ahLst/>
              <a:cxnLst/>
              <a:rect l="l" t="t" r="r" b="b"/>
              <a:pathLst>
                <a:path w="1430363" h="1430363">
                  <a:moveTo>
                    <a:pt x="0" y="0"/>
                  </a:moveTo>
                  <a:lnTo>
                    <a:pt x="1430362" y="0"/>
                  </a:lnTo>
                  <a:lnTo>
                    <a:pt x="1430362" y="1430363"/>
                  </a:lnTo>
                  <a:lnTo>
                    <a:pt x="0" y="1430363"/>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en-US"/>
            </a:p>
          </p:txBody>
        </p:sp>
        <p:sp>
          <p:nvSpPr>
            <p:cNvPr id="27" name="Freeform 27"/>
            <p:cNvSpPr/>
            <p:nvPr/>
          </p:nvSpPr>
          <p:spPr>
            <a:xfrm flipH="1">
              <a:off x="2838356" y="3107686"/>
              <a:ext cx="1438009" cy="1335551"/>
            </a:xfrm>
            <a:custGeom>
              <a:avLst/>
              <a:gdLst/>
              <a:ahLst/>
              <a:cxnLst/>
              <a:rect l="l" t="t" r="r" b="b"/>
              <a:pathLst>
                <a:path w="1438009" h="1335551">
                  <a:moveTo>
                    <a:pt x="1438008" y="0"/>
                  </a:moveTo>
                  <a:lnTo>
                    <a:pt x="0" y="0"/>
                  </a:lnTo>
                  <a:lnTo>
                    <a:pt x="0" y="1335551"/>
                  </a:lnTo>
                  <a:lnTo>
                    <a:pt x="1438008" y="1335551"/>
                  </a:lnTo>
                  <a:lnTo>
                    <a:pt x="1438008" y="0"/>
                  </a:lnTo>
                  <a:close/>
                </a:path>
              </a:pathLst>
            </a:custGeom>
            <a:blipFill>
              <a:blip r:embed="rId22">
                <a:extLst>
                  <a:ext uri="{96DAC541-7B7A-43D3-8B79-37D633B846F1}">
                    <asvg:svgBlip xmlns:asvg="http://schemas.microsoft.com/office/drawing/2016/SVG/main" r:embed="rId23"/>
                  </a:ext>
                </a:extLst>
              </a:blip>
              <a:stretch>
                <a:fillRect/>
              </a:stretch>
            </a:blipFill>
          </p:spPr>
          <p:txBody>
            <a:bodyPr/>
            <a:lstStyle/>
            <a:p>
              <a:endParaRPr lang="en-US"/>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77210" y="2953376"/>
            <a:ext cx="3911043" cy="3911043"/>
            <a:chOff x="0" y="0"/>
            <a:chExt cx="5214724" cy="5214724"/>
          </a:xfrm>
        </p:grpSpPr>
        <p:sp>
          <p:nvSpPr>
            <p:cNvPr id="3" name="Freeform 3"/>
            <p:cNvSpPr/>
            <p:nvPr/>
          </p:nvSpPr>
          <p:spPr>
            <a:xfrm>
              <a:off x="0" y="0"/>
              <a:ext cx="5214724" cy="5214724"/>
            </a:xfrm>
            <a:custGeom>
              <a:avLst/>
              <a:gdLst/>
              <a:ahLst/>
              <a:cxnLst/>
              <a:rect l="l" t="t" r="r" b="b"/>
              <a:pathLst>
                <a:path w="5214724" h="5214724">
                  <a:moveTo>
                    <a:pt x="0" y="0"/>
                  </a:moveTo>
                  <a:lnTo>
                    <a:pt x="5214724" y="0"/>
                  </a:lnTo>
                  <a:lnTo>
                    <a:pt x="5214724" y="5214724"/>
                  </a:lnTo>
                  <a:lnTo>
                    <a:pt x="0" y="521472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a:off x="597520" y="1237567"/>
              <a:ext cx="4071832" cy="2820669"/>
            </a:xfrm>
            <a:custGeom>
              <a:avLst/>
              <a:gdLst/>
              <a:ahLst/>
              <a:cxnLst/>
              <a:rect l="l" t="t" r="r" b="b"/>
              <a:pathLst>
                <a:path w="4071832" h="2820669">
                  <a:moveTo>
                    <a:pt x="0" y="0"/>
                  </a:moveTo>
                  <a:lnTo>
                    <a:pt x="4071832" y="0"/>
                  </a:lnTo>
                  <a:lnTo>
                    <a:pt x="4071832" y="2820669"/>
                  </a:lnTo>
                  <a:lnTo>
                    <a:pt x="0" y="282066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sp>
        <p:nvSpPr>
          <p:cNvPr id="5" name="TextBox 5"/>
          <p:cNvSpPr txBox="1"/>
          <p:nvPr/>
        </p:nvSpPr>
        <p:spPr>
          <a:xfrm>
            <a:off x="5803940" y="572862"/>
            <a:ext cx="6680121" cy="1144270"/>
          </a:xfrm>
          <a:prstGeom prst="rect">
            <a:avLst/>
          </a:prstGeom>
        </p:spPr>
        <p:txBody>
          <a:bodyPr lIns="0" tIns="0" rIns="0" bIns="0" rtlCol="0" anchor="t">
            <a:spAutoFit/>
          </a:bodyPr>
          <a:lstStyle/>
          <a:p>
            <a:pPr algn="ctr">
              <a:lnSpc>
                <a:spcPts val="9379"/>
              </a:lnSpc>
              <a:spcBef>
                <a:spcPct val="0"/>
              </a:spcBef>
            </a:pPr>
            <a:r>
              <a:rPr lang="en-US" sz="6699" b="1">
                <a:solidFill>
                  <a:srgbClr val="000000"/>
                </a:solidFill>
                <a:latin typeface="Catamaran Bold"/>
                <a:ea typeface="Catamaran Bold"/>
                <a:cs typeface="Catamaran Bold"/>
                <a:sym typeface="Catamaran Bold"/>
              </a:rPr>
              <a:t>Adding to Income</a:t>
            </a:r>
          </a:p>
        </p:txBody>
      </p:sp>
      <p:grpSp>
        <p:nvGrpSpPr>
          <p:cNvPr id="6" name="Group 6"/>
          <p:cNvGrpSpPr/>
          <p:nvPr/>
        </p:nvGrpSpPr>
        <p:grpSpPr>
          <a:xfrm>
            <a:off x="12899747" y="2953376"/>
            <a:ext cx="3911043" cy="3911043"/>
            <a:chOff x="0" y="0"/>
            <a:chExt cx="5214724" cy="5214724"/>
          </a:xfrm>
        </p:grpSpPr>
        <p:sp>
          <p:nvSpPr>
            <p:cNvPr id="7" name="Freeform 7"/>
            <p:cNvSpPr/>
            <p:nvPr/>
          </p:nvSpPr>
          <p:spPr>
            <a:xfrm>
              <a:off x="0" y="0"/>
              <a:ext cx="5214724" cy="5214724"/>
            </a:xfrm>
            <a:custGeom>
              <a:avLst/>
              <a:gdLst/>
              <a:ahLst/>
              <a:cxnLst/>
              <a:rect l="l" t="t" r="r" b="b"/>
              <a:pathLst>
                <a:path w="5214724" h="5214724">
                  <a:moveTo>
                    <a:pt x="0" y="0"/>
                  </a:moveTo>
                  <a:lnTo>
                    <a:pt x="5214724" y="0"/>
                  </a:lnTo>
                  <a:lnTo>
                    <a:pt x="5214724" y="5214724"/>
                  </a:lnTo>
                  <a:lnTo>
                    <a:pt x="0" y="521472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8" name="Freeform 8"/>
            <p:cNvSpPr/>
            <p:nvPr/>
          </p:nvSpPr>
          <p:spPr>
            <a:xfrm>
              <a:off x="932614" y="997393"/>
              <a:ext cx="3349496" cy="3253198"/>
            </a:xfrm>
            <a:custGeom>
              <a:avLst/>
              <a:gdLst/>
              <a:ahLst/>
              <a:cxnLst/>
              <a:rect l="l" t="t" r="r" b="b"/>
              <a:pathLst>
                <a:path w="3349496" h="3253198">
                  <a:moveTo>
                    <a:pt x="0" y="0"/>
                  </a:moveTo>
                  <a:lnTo>
                    <a:pt x="3349496" y="0"/>
                  </a:lnTo>
                  <a:lnTo>
                    <a:pt x="3349496" y="3253198"/>
                  </a:lnTo>
                  <a:lnTo>
                    <a:pt x="0" y="3253198"/>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grpSp>
      <p:sp>
        <p:nvSpPr>
          <p:cNvPr id="9" name="Freeform 9"/>
          <p:cNvSpPr/>
          <p:nvPr/>
        </p:nvSpPr>
        <p:spPr>
          <a:xfrm>
            <a:off x="5653592" y="4274124"/>
            <a:ext cx="1269549" cy="1269549"/>
          </a:xfrm>
          <a:custGeom>
            <a:avLst/>
            <a:gdLst/>
            <a:ahLst/>
            <a:cxnLst/>
            <a:rect l="l" t="t" r="r" b="b"/>
            <a:pathLst>
              <a:path w="1269549" h="1269549">
                <a:moveTo>
                  <a:pt x="0" y="0"/>
                </a:moveTo>
                <a:lnTo>
                  <a:pt x="1269548" y="0"/>
                </a:lnTo>
                <a:lnTo>
                  <a:pt x="1269548" y="1269548"/>
                </a:lnTo>
                <a:lnTo>
                  <a:pt x="0" y="1269548"/>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0" name="Freeform 10"/>
          <p:cNvSpPr/>
          <p:nvPr/>
        </p:nvSpPr>
        <p:spPr>
          <a:xfrm>
            <a:off x="11366222" y="4274124"/>
            <a:ext cx="1269549" cy="1269549"/>
          </a:xfrm>
          <a:custGeom>
            <a:avLst/>
            <a:gdLst/>
            <a:ahLst/>
            <a:cxnLst/>
            <a:rect l="l" t="t" r="r" b="b"/>
            <a:pathLst>
              <a:path w="1269549" h="1269549">
                <a:moveTo>
                  <a:pt x="0" y="0"/>
                </a:moveTo>
                <a:lnTo>
                  <a:pt x="1269548" y="0"/>
                </a:lnTo>
                <a:lnTo>
                  <a:pt x="1269548" y="1269548"/>
                </a:lnTo>
                <a:lnTo>
                  <a:pt x="0" y="1269548"/>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1" name="Freeform 11"/>
          <p:cNvSpPr/>
          <p:nvPr/>
        </p:nvSpPr>
        <p:spPr>
          <a:xfrm>
            <a:off x="14139811" y="9023466"/>
            <a:ext cx="3746404" cy="1028700"/>
          </a:xfrm>
          <a:custGeom>
            <a:avLst/>
            <a:gdLst/>
            <a:ahLst/>
            <a:cxnLst/>
            <a:rect l="l" t="t" r="r" b="b"/>
            <a:pathLst>
              <a:path w="3746404" h="1028700">
                <a:moveTo>
                  <a:pt x="0" y="0"/>
                </a:moveTo>
                <a:lnTo>
                  <a:pt x="3746404" y="0"/>
                </a:lnTo>
                <a:lnTo>
                  <a:pt x="3746404" y="1028700"/>
                </a:lnTo>
                <a:lnTo>
                  <a:pt x="0" y="1028700"/>
                </a:lnTo>
                <a:lnTo>
                  <a:pt x="0" y="0"/>
                </a:lnTo>
                <a:close/>
              </a:path>
            </a:pathLst>
          </a:custGeom>
          <a:blipFill>
            <a:blip r:embed="rId13"/>
            <a:stretch>
              <a:fillRect/>
            </a:stretch>
          </a:blipFill>
        </p:spPr>
        <p:txBody>
          <a:bodyPr/>
          <a:lstStyle/>
          <a:p>
            <a:endParaRPr lang="en-US"/>
          </a:p>
        </p:txBody>
      </p:sp>
      <p:sp>
        <p:nvSpPr>
          <p:cNvPr id="12" name="TextBox 12"/>
          <p:cNvSpPr txBox="1"/>
          <p:nvPr/>
        </p:nvSpPr>
        <p:spPr>
          <a:xfrm>
            <a:off x="323358" y="9578859"/>
            <a:ext cx="6369701" cy="368533"/>
          </a:xfrm>
          <a:prstGeom prst="rect">
            <a:avLst/>
          </a:prstGeom>
        </p:spPr>
        <p:txBody>
          <a:bodyPr lIns="0" tIns="0" rIns="0" bIns="0" rtlCol="0" anchor="t">
            <a:spAutoFit/>
          </a:bodyPr>
          <a:lstStyle/>
          <a:p>
            <a:pPr algn="ctr">
              <a:lnSpc>
                <a:spcPts val="3058"/>
              </a:lnSpc>
              <a:spcBef>
                <a:spcPct val="0"/>
              </a:spcBef>
            </a:pPr>
            <a:r>
              <a:rPr lang="en-US" sz="2184">
                <a:solidFill>
                  <a:srgbClr val="000000"/>
                </a:solidFill>
                <a:latin typeface="Catamaran"/>
                <a:ea typeface="Catamaran"/>
                <a:cs typeface="Catamaran"/>
                <a:sym typeface="Catamaran"/>
              </a:rPr>
              <a:t>Copyright Marline E. Pearson, M.A. All rights reserved.</a:t>
            </a:r>
          </a:p>
        </p:txBody>
      </p:sp>
      <p:grpSp>
        <p:nvGrpSpPr>
          <p:cNvPr id="13" name="Group 13"/>
          <p:cNvGrpSpPr/>
          <p:nvPr/>
        </p:nvGrpSpPr>
        <p:grpSpPr>
          <a:xfrm>
            <a:off x="7188478" y="2953376"/>
            <a:ext cx="3911043" cy="3911043"/>
            <a:chOff x="0" y="0"/>
            <a:chExt cx="5214724" cy="5214724"/>
          </a:xfrm>
        </p:grpSpPr>
        <p:sp>
          <p:nvSpPr>
            <p:cNvPr id="14" name="Freeform 14"/>
            <p:cNvSpPr/>
            <p:nvPr/>
          </p:nvSpPr>
          <p:spPr>
            <a:xfrm>
              <a:off x="0" y="0"/>
              <a:ext cx="5214724" cy="5214724"/>
            </a:xfrm>
            <a:custGeom>
              <a:avLst/>
              <a:gdLst/>
              <a:ahLst/>
              <a:cxnLst/>
              <a:rect l="l" t="t" r="r" b="b"/>
              <a:pathLst>
                <a:path w="5214724" h="5214724">
                  <a:moveTo>
                    <a:pt x="0" y="0"/>
                  </a:moveTo>
                  <a:lnTo>
                    <a:pt x="5214724" y="0"/>
                  </a:lnTo>
                  <a:lnTo>
                    <a:pt x="5214724" y="5214724"/>
                  </a:lnTo>
                  <a:lnTo>
                    <a:pt x="0" y="5214724"/>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15" name="Freeform 15"/>
            <p:cNvSpPr/>
            <p:nvPr/>
          </p:nvSpPr>
          <p:spPr>
            <a:xfrm>
              <a:off x="884852" y="887597"/>
              <a:ext cx="3510603" cy="3510603"/>
            </a:xfrm>
            <a:custGeom>
              <a:avLst/>
              <a:gdLst/>
              <a:ahLst/>
              <a:cxnLst/>
              <a:rect l="l" t="t" r="r" b="b"/>
              <a:pathLst>
                <a:path w="3510603" h="3510603">
                  <a:moveTo>
                    <a:pt x="0" y="0"/>
                  </a:moveTo>
                  <a:lnTo>
                    <a:pt x="3510603" y="0"/>
                  </a:lnTo>
                  <a:lnTo>
                    <a:pt x="3510603" y="3510603"/>
                  </a:lnTo>
                  <a:lnTo>
                    <a:pt x="0" y="3510603"/>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sp>
          <p:nvSpPr>
            <p:cNvPr id="16" name="Freeform 16"/>
            <p:cNvSpPr/>
            <p:nvPr/>
          </p:nvSpPr>
          <p:spPr>
            <a:xfrm flipH="1">
              <a:off x="433060" y="1812749"/>
              <a:ext cx="1580434" cy="1078646"/>
            </a:xfrm>
            <a:custGeom>
              <a:avLst/>
              <a:gdLst/>
              <a:ahLst/>
              <a:cxnLst/>
              <a:rect l="l" t="t" r="r" b="b"/>
              <a:pathLst>
                <a:path w="1580434" h="1078646">
                  <a:moveTo>
                    <a:pt x="1580433" y="0"/>
                  </a:moveTo>
                  <a:lnTo>
                    <a:pt x="0" y="0"/>
                  </a:lnTo>
                  <a:lnTo>
                    <a:pt x="0" y="1078647"/>
                  </a:lnTo>
                  <a:lnTo>
                    <a:pt x="1580433" y="1078647"/>
                  </a:lnTo>
                  <a:lnTo>
                    <a:pt x="1580433"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US"/>
            </a:p>
          </p:txBody>
        </p:sp>
        <p:sp>
          <p:nvSpPr>
            <p:cNvPr id="17" name="Freeform 17"/>
            <p:cNvSpPr/>
            <p:nvPr/>
          </p:nvSpPr>
          <p:spPr>
            <a:xfrm>
              <a:off x="3557360" y="1733215"/>
              <a:ext cx="1042775" cy="1237715"/>
            </a:xfrm>
            <a:custGeom>
              <a:avLst/>
              <a:gdLst/>
              <a:ahLst/>
              <a:cxnLst/>
              <a:rect l="l" t="t" r="r" b="b"/>
              <a:pathLst>
                <a:path w="1042775" h="1237715">
                  <a:moveTo>
                    <a:pt x="0" y="0"/>
                  </a:moveTo>
                  <a:lnTo>
                    <a:pt x="1042775" y="0"/>
                  </a:lnTo>
                  <a:lnTo>
                    <a:pt x="1042775" y="1237715"/>
                  </a:lnTo>
                  <a:lnTo>
                    <a:pt x="0" y="1237715"/>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en-US"/>
            </a:p>
          </p:txBody>
        </p:sp>
        <p:grpSp>
          <p:nvGrpSpPr>
            <p:cNvPr id="18" name="Group 18"/>
            <p:cNvGrpSpPr/>
            <p:nvPr/>
          </p:nvGrpSpPr>
          <p:grpSpPr>
            <a:xfrm>
              <a:off x="2415859" y="4390877"/>
              <a:ext cx="422497" cy="389155"/>
              <a:chOff x="0" y="0"/>
              <a:chExt cx="207351" cy="190988"/>
            </a:xfrm>
          </p:grpSpPr>
          <p:sp>
            <p:nvSpPr>
              <p:cNvPr id="19" name="Freeform 19"/>
              <p:cNvSpPr/>
              <p:nvPr/>
            </p:nvSpPr>
            <p:spPr>
              <a:xfrm>
                <a:off x="0" y="0"/>
                <a:ext cx="207351" cy="190988"/>
              </a:xfrm>
              <a:custGeom>
                <a:avLst/>
                <a:gdLst/>
                <a:ahLst/>
                <a:cxnLst/>
                <a:rect l="l" t="t" r="r" b="b"/>
                <a:pathLst>
                  <a:path w="207351" h="190988">
                    <a:moveTo>
                      <a:pt x="0" y="0"/>
                    </a:moveTo>
                    <a:lnTo>
                      <a:pt x="207351" y="0"/>
                    </a:lnTo>
                    <a:lnTo>
                      <a:pt x="207351" y="190988"/>
                    </a:lnTo>
                    <a:lnTo>
                      <a:pt x="0" y="190988"/>
                    </a:lnTo>
                    <a:close/>
                  </a:path>
                </a:pathLst>
              </a:custGeom>
              <a:solidFill>
                <a:srgbClr val="07BED5"/>
              </a:solidFill>
            </p:spPr>
            <p:txBody>
              <a:bodyPr/>
              <a:lstStyle/>
              <a:p>
                <a:endParaRPr lang="en-US"/>
              </a:p>
            </p:txBody>
          </p:sp>
          <p:sp>
            <p:nvSpPr>
              <p:cNvPr id="20" name="TextBox 20"/>
              <p:cNvSpPr txBox="1"/>
              <p:nvPr/>
            </p:nvSpPr>
            <p:spPr>
              <a:xfrm>
                <a:off x="0" y="-47625"/>
                <a:ext cx="207351" cy="238613"/>
              </a:xfrm>
              <a:prstGeom prst="rect">
                <a:avLst/>
              </a:prstGeom>
            </p:spPr>
            <p:txBody>
              <a:bodyPr lIns="54323" tIns="54323" rIns="54323" bIns="54323" rtlCol="0" anchor="ctr"/>
              <a:lstStyle/>
              <a:p>
                <a:pPr algn="ctr">
                  <a:lnSpc>
                    <a:spcPts val="3360"/>
                  </a:lnSpc>
                </a:pPr>
                <a:endParaRPr/>
              </a:p>
            </p:txBody>
          </p:sp>
        </p:grpSp>
        <p:grpSp>
          <p:nvGrpSpPr>
            <p:cNvPr id="21" name="Group 21"/>
            <p:cNvGrpSpPr/>
            <p:nvPr/>
          </p:nvGrpSpPr>
          <p:grpSpPr>
            <a:xfrm>
              <a:off x="2031254" y="479738"/>
              <a:ext cx="1190201" cy="816783"/>
              <a:chOff x="0" y="0"/>
              <a:chExt cx="584121" cy="400857"/>
            </a:xfrm>
          </p:grpSpPr>
          <p:sp>
            <p:nvSpPr>
              <p:cNvPr id="22" name="Freeform 22"/>
              <p:cNvSpPr/>
              <p:nvPr/>
            </p:nvSpPr>
            <p:spPr>
              <a:xfrm>
                <a:off x="0" y="0"/>
                <a:ext cx="584121" cy="400857"/>
              </a:xfrm>
              <a:custGeom>
                <a:avLst/>
                <a:gdLst/>
                <a:ahLst/>
                <a:cxnLst/>
                <a:rect l="l" t="t" r="r" b="b"/>
                <a:pathLst>
                  <a:path w="584121" h="400857">
                    <a:moveTo>
                      <a:pt x="0" y="0"/>
                    </a:moveTo>
                    <a:lnTo>
                      <a:pt x="584121" y="0"/>
                    </a:lnTo>
                    <a:lnTo>
                      <a:pt x="584121" y="400857"/>
                    </a:lnTo>
                    <a:lnTo>
                      <a:pt x="0" y="400857"/>
                    </a:lnTo>
                    <a:close/>
                  </a:path>
                </a:pathLst>
              </a:custGeom>
              <a:solidFill>
                <a:srgbClr val="07BED5"/>
              </a:solidFill>
            </p:spPr>
            <p:txBody>
              <a:bodyPr/>
              <a:lstStyle/>
              <a:p>
                <a:endParaRPr lang="en-US"/>
              </a:p>
            </p:txBody>
          </p:sp>
          <p:sp>
            <p:nvSpPr>
              <p:cNvPr id="23" name="TextBox 23"/>
              <p:cNvSpPr txBox="1"/>
              <p:nvPr/>
            </p:nvSpPr>
            <p:spPr>
              <a:xfrm>
                <a:off x="0" y="-47625"/>
                <a:ext cx="584121" cy="448482"/>
              </a:xfrm>
              <a:prstGeom prst="rect">
                <a:avLst/>
              </a:prstGeom>
            </p:spPr>
            <p:txBody>
              <a:bodyPr lIns="54323" tIns="54323" rIns="54323" bIns="54323" rtlCol="0" anchor="ctr"/>
              <a:lstStyle/>
              <a:p>
                <a:pPr algn="ctr">
                  <a:lnSpc>
                    <a:spcPts val="3360"/>
                  </a:lnSpc>
                </a:pPr>
                <a:endParaRPr/>
              </a:p>
            </p:txBody>
          </p:sp>
        </p:grpSp>
        <p:sp>
          <p:nvSpPr>
            <p:cNvPr id="24" name="Freeform 24"/>
            <p:cNvSpPr/>
            <p:nvPr/>
          </p:nvSpPr>
          <p:spPr>
            <a:xfrm>
              <a:off x="1918779" y="434692"/>
              <a:ext cx="1416657" cy="1347595"/>
            </a:xfrm>
            <a:custGeom>
              <a:avLst/>
              <a:gdLst/>
              <a:ahLst/>
              <a:cxnLst/>
              <a:rect l="l" t="t" r="r" b="b"/>
              <a:pathLst>
                <a:path w="1416657" h="1347595">
                  <a:moveTo>
                    <a:pt x="0" y="0"/>
                  </a:moveTo>
                  <a:lnTo>
                    <a:pt x="1416657" y="0"/>
                  </a:lnTo>
                  <a:lnTo>
                    <a:pt x="1416657" y="1347595"/>
                  </a:lnTo>
                  <a:lnTo>
                    <a:pt x="0" y="1347595"/>
                  </a:lnTo>
                  <a:lnTo>
                    <a:pt x="0" y="0"/>
                  </a:lnTo>
                  <a:close/>
                </a:path>
              </a:pathLst>
            </a:custGeom>
            <a:blipFill>
              <a:blip r:embed="rId22">
                <a:extLst>
                  <a:ext uri="{96DAC541-7B7A-43D3-8B79-37D633B846F1}">
                    <asvg:svgBlip xmlns:asvg="http://schemas.microsoft.com/office/drawing/2016/SVG/main" r:embed="rId23"/>
                  </a:ext>
                </a:extLst>
              </a:blip>
              <a:stretch>
                <a:fillRect/>
              </a:stretch>
            </a:blipFill>
          </p:spPr>
          <p:txBody>
            <a:bodyPr/>
            <a:lstStyle/>
            <a:p>
              <a:endParaRPr lang="en-US"/>
            </a:p>
          </p:txBody>
        </p:sp>
        <p:grpSp>
          <p:nvGrpSpPr>
            <p:cNvPr id="25" name="Group 25"/>
            <p:cNvGrpSpPr/>
            <p:nvPr/>
          </p:nvGrpSpPr>
          <p:grpSpPr>
            <a:xfrm>
              <a:off x="1611128" y="3822867"/>
              <a:ext cx="804731" cy="847964"/>
              <a:chOff x="0" y="0"/>
              <a:chExt cx="394942" cy="416160"/>
            </a:xfrm>
          </p:grpSpPr>
          <p:sp>
            <p:nvSpPr>
              <p:cNvPr id="26" name="Freeform 26"/>
              <p:cNvSpPr/>
              <p:nvPr/>
            </p:nvSpPr>
            <p:spPr>
              <a:xfrm>
                <a:off x="0" y="0"/>
                <a:ext cx="394942" cy="416160"/>
              </a:xfrm>
              <a:custGeom>
                <a:avLst/>
                <a:gdLst/>
                <a:ahLst/>
                <a:cxnLst/>
                <a:rect l="l" t="t" r="r" b="b"/>
                <a:pathLst>
                  <a:path w="394942" h="416160">
                    <a:moveTo>
                      <a:pt x="0" y="0"/>
                    </a:moveTo>
                    <a:lnTo>
                      <a:pt x="394942" y="0"/>
                    </a:lnTo>
                    <a:lnTo>
                      <a:pt x="394942" y="416160"/>
                    </a:lnTo>
                    <a:lnTo>
                      <a:pt x="0" y="416160"/>
                    </a:lnTo>
                    <a:close/>
                  </a:path>
                </a:pathLst>
              </a:custGeom>
              <a:solidFill>
                <a:srgbClr val="07BED5"/>
              </a:solidFill>
            </p:spPr>
            <p:txBody>
              <a:bodyPr/>
              <a:lstStyle/>
              <a:p>
                <a:endParaRPr lang="en-US"/>
              </a:p>
            </p:txBody>
          </p:sp>
          <p:sp>
            <p:nvSpPr>
              <p:cNvPr id="27" name="TextBox 27"/>
              <p:cNvSpPr txBox="1"/>
              <p:nvPr/>
            </p:nvSpPr>
            <p:spPr>
              <a:xfrm>
                <a:off x="0" y="-47625"/>
                <a:ext cx="394942" cy="463785"/>
              </a:xfrm>
              <a:prstGeom prst="rect">
                <a:avLst/>
              </a:prstGeom>
            </p:spPr>
            <p:txBody>
              <a:bodyPr lIns="54323" tIns="54323" rIns="54323" bIns="54323" rtlCol="0" anchor="ctr"/>
              <a:lstStyle/>
              <a:p>
                <a:pPr algn="ctr">
                  <a:lnSpc>
                    <a:spcPts val="3360"/>
                  </a:lnSpc>
                </a:pPr>
                <a:endParaRPr/>
              </a:p>
            </p:txBody>
          </p:sp>
        </p:grpSp>
        <p:sp>
          <p:nvSpPr>
            <p:cNvPr id="28" name="Freeform 28"/>
            <p:cNvSpPr/>
            <p:nvPr/>
          </p:nvSpPr>
          <p:spPr>
            <a:xfrm>
              <a:off x="1086614" y="3012874"/>
              <a:ext cx="1430363" cy="1430363"/>
            </a:xfrm>
            <a:custGeom>
              <a:avLst/>
              <a:gdLst/>
              <a:ahLst/>
              <a:cxnLst/>
              <a:rect l="l" t="t" r="r" b="b"/>
              <a:pathLst>
                <a:path w="1430363" h="1430363">
                  <a:moveTo>
                    <a:pt x="0" y="0"/>
                  </a:moveTo>
                  <a:lnTo>
                    <a:pt x="1430362" y="0"/>
                  </a:lnTo>
                  <a:lnTo>
                    <a:pt x="1430362" y="1430363"/>
                  </a:lnTo>
                  <a:lnTo>
                    <a:pt x="0" y="1430363"/>
                  </a:lnTo>
                  <a:lnTo>
                    <a:pt x="0" y="0"/>
                  </a:lnTo>
                  <a:close/>
                </a:path>
              </a:pathLst>
            </a:custGeom>
            <a:blipFill>
              <a:blip r:embed="rId24">
                <a:extLst>
                  <a:ext uri="{96DAC541-7B7A-43D3-8B79-37D633B846F1}">
                    <asvg:svgBlip xmlns:asvg="http://schemas.microsoft.com/office/drawing/2016/SVG/main" r:embed="rId25"/>
                  </a:ext>
                </a:extLst>
              </a:blip>
              <a:stretch>
                <a:fillRect/>
              </a:stretch>
            </a:blipFill>
          </p:spPr>
          <p:txBody>
            <a:bodyPr/>
            <a:lstStyle/>
            <a:p>
              <a:endParaRPr lang="en-US"/>
            </a:p>
          </p:txBody>
        </p:sp>
        <p:sp>
          <p:nvSpPr>
            <p:cNvPr id="29" name="Freeform 29"/>
            <p:cNvSpPr/>
            <p:nvPr/>
          </p:nvSpPr>
          <p:spPr>
            <a:xfrm flipH="1">
              <a:off x="2838356" y="3107686"/>
              <a:ext cx="1438009" cy="1335551"/>
            </a:xfrm>
            <a:custGeom>
              <a:avLst/>
              <a:gdLst/>
              <a:ahLst/>
              <a:cxnLst/>
              <a:rect l="l" t="t" r="r" b="b"/>
              <a:pathLst>
                <a:path w="1438009" h="1335551">
                  <a:moveTo>
                    <a:pt x="1438008" y="0"/>
                  </a:moveTo>
                  <a:lnTo>
                    <a:pt x="0" y="0"/>
                  </a:lnTo>
                  <a:lnTo>
                    <a:pt x="0" y="1335551"/>
                  </a:lnTo>
                  <a:lnTo>
                    <a:pt x="1438008" y="1335551"/>
                  </a:lnTo>
                  <a:lnTo>
                    <a:pt x="1438008" y="0"/>
                  </a:lnTo>
                  <a:close/>
                </a:path>
              </a:pathLst>
            </a:custGeom>
            <a:blipFill>
              <a:blip r:embed="rId26">
                <a:extLst>
                  <a:ext uri="{96DAC541-7B7A-43D3-8B79-37D633B846F1}">
                    <asvg:svgBlip xmlns:asvg="http://schemas.microsoft.com/office/drawing/2016/SVG/main" r:embed="rId27"/>
                  </a:ext>
                </a:extLst>
              </a:blip>
              <a:stretch>
                <a:fillRect/>
              </a:stretch>
            </a:blipFill>
          </p:spPr>
          <p:txBody>
            <a:bodyPr/>
            <a:lstStyle/>
            <a:p>
              <a:endParaRPr lang="en-US"/>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727338" y="541749"/>
            <a:ext cx="8802083" cy="7784396"/>
          </a:xfrm>
          <a:custGeom>
            <a:avLst/>
            <a:gdLst/>
            <a:ahLst/>
            <a:cxnLst/>
            <a:rect l="l" t="t" r="r" b="b"/>
            <a:pathLst>
              <a:path w="8802083" h="7784396">
                <a:moveTo>
                  <a:pt x="0" y="0"/>
                </a:moveTo>
                <a:lnTo>
                  <a:pt x="8802082" y="0"/>
                </a:lnTo>
                <a:lnTo>
                  <a:pt x="8802082" y="7784397"/>
                </a:lnTo>
                <a:lnTo>
                  <a:pt x="0" y="7784397"/>
                </a:lnTo>
                <a:lnTo>
                  <a:pt x="0" y="0"/>
                </a:lnTo>
                <a:close/>
              </a:path>
            </a:pathLst>
          </a:custGeom>
          <a:blipFill>
            <a:blip r:embed="rId3"/>
            <a:stretch>
              <a:fillRect l="-28707" r="-28707"/>
            </a:stretch>
          </a:blipFill>
        </p:spPr>
        <p:txBody>
          <a:bodyPr/>
          <a:lstStyle/>
          <a:p>
            <a:endParaRPr lang="en-US"/>
          </a:p>
        </p:txBody>
      </p:sp>
      <p:sp>
        <p:nvSpPr>
          <p:cNvPr id="3" name="Freeform 3"/>
          <p:cNvSpPr/>
          <p:nvPr/>
        </p:nvSpPr>
        <p:spPr>
          <a:xfrm>
            <a:off x="14139811" y="9023466"/>
            <a:ext cx="3746404" cy="1028700"/>
          </a:xfrm>
          <a:custGeom>
            <a:avLst/>
            <a:gdLst/>
            <a:ahLst/>
            <a:cxnLst/>
            <a:rect l="l" t="t" r="r" b="b"/>
            <a:pathLst>
              <a:path w="3746404" h="1028700">
                <a:moveTo>
                  <a:pt x="0" y="0"/>
                </a:moveTo>
                <a:lnTo>
                  <a:pt x="3746404" y="0"/>
                </a:lnTo>
                <a:lnTo>
                  <a:pt x="3746404" y="1028700"/>
                </a:lnTo>
                <a:lnTo>
                  <a:pt x="0" y="1028700"/>
                </a:lnTo>
                <a:lnTo>
                  <a:pt x="0" y="0"/>
                </a:lnTo>
                <a:close/>
              </a:path>
            </a:pathLst>
          </a:custGeom>
          <a:blipFill>
            <a:blip r:embed="rId4"/>
            <a:stretch>
              <a:fillRect/>
            </a:stretch>
          </a:blipFill>
        </p:spPr>
        <p:txBody>
          <a:bodyPr/>
          <a:lstStyle/>
          <a:p>
            <a:endParaRPr lang="en-US"/>
          </a:p>
        </p:txBody>
      </p:sp>
      <p:sp>
        <p:nvSpPr>
          <p:cNvPr id="4" name="TextBox 4"/>
          <p:cNvSpPr txBox="1"/>
          <p:nvPr/>
        </p:nvSpPr>
        <p:spPr>
          <a:xfrm>
            <a:off x="1202715" y="1704955"/>
            <a:ext cx="6626801" cy="5762103"/>
          </a:xfrm>
          <a:prstGeom prst="rect">
            <a:avLst/>
          </a:prstGeom>
        </p:spPr>
        <p:txBody>
          <a:bodyPr lIns="0" tIns="0" rIns="0" bIns="0" rtlCol="0" anchor="t">
            <a:spAutoFit/>
          </a:bodyPr>
          <a:lstStyle/>
          <a:p>
            <a:pPr algn="ctr">
              <a:lnSpc>
                <a:spcPts val="5639"/>
              </a:lnSpc>
              <a:spcBef>
                <a:spcPct val="0"/>
              </a:spcBef>
            </a:pPr>
            <a:r>
              <a:rPr lang="en-US" sz="4028">
                <a:solidFill>
                  <a:srgbClr val="000000"/>
                </a:solidFill>
                <a:latin typeface="Catamaran"/>
                <a:ea typeface="Catamaran"/>
                <a:cs typeface="Catamaran"/>
                <a:sym typeface="Catamaran"/>
              </a:rPr>
              <a:t>If you hope to have kids someday, what kind of life would you want to be able to offer them? What would you need in place—emotionally, financially, relationally—to give them the life you dream about? </a:t>
            </a:r>
          </a:p>
          <a:p>
            <a:pPr algn="ctr">
              <a:lnSpc>
                <a:spcPts val="6462"/>
              </a:lnSpc>
              <a:spcBef>
                <a:spcPct val="0"/>
              </a:spcBef>
            </a:pPr>
            <a:endParaRPr lang="en-US" sz="4028">
              <a:solidFill>
                <a:srgbClr val="000000"/>
              </a:solidFill>
              <a:latin typeface="Catamaran"/>
              <a:ea typeface="Catamaran"/>
              <a:cs typeface="Catamaran"/>
              <a:sym typeface="Catamaran"/>
            </a:endParaRPr>
          </a:p>
        </p:txBody>
      </p:sp>
      <p:sp>
        <p:nvSpPr>
          <p:cNvPr id="5" name="TextBox 5"/>
          <p:cNvSpPr txBox="1"/>
          <p:nvPr/>
        </p:nvSpPr>
        <p:spPr>
          <a:xfrm>
            <a:off x="323358" y="9578859"/>
            <a:ext cx="6369701" cy="368533"/>
          </a:xfrm>
          <a:prstGeom prst="rect">
            <a:avLst/>
          </a:prstGeom>
        </p:spPr>
        <p:txBody>
          <a:bodyPr lIns="0" tIns="0" rIns="0" bIns="0" rtlCol="0" anchor="t">
            <a:spAutoFit/>
          </a:bodyPr>
          <a:lstStyle/>
          <a:p>
            <a:pPr algn="ctr">
              <a:lnSpc>
                <a:spcPts val="3058"/>
              </a:lnSpc>
              <a:spcBef>
                <a:spcPct val="0"/>
              </a:spcBef>
            </a:pPr>
            <a:r>
              <a:rPr lang="en-US" sz="2184">
                <a:solidFill>
                  <a:srgbClr val="000000"/>
                </a:solidFill>
                <a:latin typeface="Catamaran"/>
                <a:ea typeface="Catamaran"/>
                <a:cs typeface="Catamaran"/>
                <a:sym typeface="Catamaran"/>
              </a:rPr>
              <a:t>Copyright Marline E. Pearson, M.A. All rights reserved.</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34803" y="2747232"/>
            <a:ext cx="3156957" cy="3156957"/>
            <a:chOff x="0" y="0"/>
            <a:chExt cx="4209276" cy="4209276"/>
          </a:xfrm>
        </p:grpSpPr>
        <p:sp>
          <p:nvSpPr>
            <p:cNvPr id="3" name="Freeform 3"/>
            <p:cNvSpPr/>
            <p:nvPr/>
          </p:nvSpPr>
          <p:spPr>
            <a:xfrm>
              <a:off x="0" y="0"/>
              <a:ext cx="4209276" cy="4209276"/>
            </a:xfrm>
            <a:custGeom>
              <a:avLst/>
              <a:gdLst/>
              <a:ahLst/>
              <a:cxnLst/>
              <a:rect l="l" t="t" r="r" b="b"/>
              <a:pathLst>
                <a:path w="4209276" h="4209276">
                  <a:moveTo>
                    <a:pt x="0" y="0"/>
                  </a:moveTo>
                  <a:lnTo>
                    <a:pt x="4209276" y="0"/>
                  </a:lnTo>
                  <a:lnTo>
                    <a:pt x="4209276" y="4209276"/>
                  </a:lnTo>
                  <a:lnTo>
                    <a:pt x="0" y="420927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a:off x="482313" y="998953"/>
              <a:ext cx="3286744" cy="2276817"/>
            </a:xfrm>
            <a:custGeom>
              <a:avLst/>
              <a:gdLst/>
              <a:ahLst/>
              <a:cxnLst/>
              <a:rect l="l" t="t" r="r" b="b"/>
              <a:pathLst>
                <a:path w="3286744" h="2276817">
                  <a:moveTo>
                    <a:pt x="0" y="0"/>
                  </a:moveTo>
                  <a:lnTo>
                    <a:pt x="3286744" y="0"/>
                  </a:lnTo>
                  <a:lnTo>
                    <a:pt x="3286744" y="2276817"/>
                  </a:lnTo>
                  <a:lnTo>
                    <a:pt x="0" y="227681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grpSp>
        <p:nvGrpSpPr>
          <p:cNvPr id="5" name="Group 5"/>
          <p:cNvGrpSpPr/>
          <p:nvPr/>
        </p:nvGrpSpPr>
        <p:grpSpPr>
          <a:xfrm>
            <a:off x="14384347" y="2734760"/>
            <a:ext cx="3169429" cy="3169429"/>
            <a:chOff x="0" y="0"/>
            <a:chExt cx="4225905" cy="4225905"/>
          </a:xfrm>
        </p:grpSpPr>
        <p:sp>
          <p:nvSpPr>
            <p:cNvPr id="6" name="Freeform 6"/>
            <p:cNvSpPr/>
            <p:nvPr/>
          </p:nvSpPr>
          <p:spPr>
            <a:xfrm>
              <a:off x="0" y="0"/>
              <a:ext cx="4225905" cy="4225905"/>
            </a:xfrm>
            <a:custGeom>
              <a:avLst/>
              <a:gdLst/>
              <a:ahLst/>
              <a:cxnLst/>
              <a:rect l="l" t="t" r="r" b="b"/>
              <a:pathLst>
                <a:path w="4225905" h="4225905">
                  <a:moveTo>
                    <a:pt x="0" y="0"/>
                  </a:moveTo>
                  <a:lnTo>
                    <a:pt x="4225905" y="0"/>
                  </a:lnTo>
                  <a:lnTo>
                    <a:pt x="4225905" y="4225905"/>
                  </a:lnTo>
                  <a:lnTo>
                    <a:pt x="0" y="422590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7" name="Freeform 7"/>
            <p:cNvSpPr/>
            <p:nvPr/>
          </p:nvSpPr>
          <p:spPr>
            <a:xfrm>
              <a:off x="778121" y="931770"/>
              <a:ext cx="2669664" cy="2512821"/>
            </a:xfrm>
            <a:custGeom>
              <a:avLst/>
              <a:gdLst/>
              <a:ahLst/>
              <a:cxnLst/>
              <a:rect l="l" t="t" r="r" b="b"/>
              <a:pathLst>
                <a:path w="2669664" h="2512821">
                  <a:moveTo>
                    <a:pt x="0" y="0"/>
                  </a:moveTo>
                  <a:lnTo>
                    <a:pt x="2669664" y="0"/>
                  </a:lnTo>
                  <a:lnTo>
                    <a:pt x="2669664" y="2512821"/>
                  </a:lnTo>
                  <a:lnTo>
                    <a:pt x="0" y="251282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grpSp>
      <p:grpSp>
        <p:nvGrpSpPr>
          <p:cNvPr id="8" name="Group 8"/>
          <p:cNvGrpSpPr/>
          <p:nvPr/>
        </p:nvGrpSpPr>
        <p:grpSpPr>
          <a:xfrm>
            <a:off x="9140819" y="2734760"/>
            <a:ext cx="3169429" cy="3169429"/>
            <a:chOff x="0" y="0"/>
            <a:chExt cx="4225905" cy="4225905"/>
          </a:xfrm>
        </p:grpSpPr>
        <p:sp>
          <p:nvSpPr>
            <p:cNvPr id="9" name="Freeform 9"/>
            <p:cNvSpPr/>
            <p:nvPr/>
          </p:nvSpPr>
          <p:spPr>
            <a:xfrm>
              <a:off x="0" y="0"/>
              <a:ext cx="4225905" cy="4225905"/>
            </a:xfrm>
            <a:custGeom>
              <a:avLst/>
              <a:gdLst/>
              <a:ahLst/>
              <a:cxnLst/>
              <a:rect l="l" t="t" r="r" b="b"/>
              <a:pathLst>
                <a:path w="4225905" h="4225905">
                  <a:moveTo>
                    <a:pt x="0" y="0"/>
                  </a:moveTo>
                  <a:lnTo>
                    <a:pt x="4225905" y="0"/>
                  </a:lnTo>
                  <a:lnTo>
                    <a:pt x="4225905" y="4225905"/>
                  </a:lnTo>
                  <a:lnTo>
                    <a:pt x="0" y="4225905"/>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0" name="Freeform 10"/>
            <p:cNvSpPr/>
            <p:nvPr/>
          </p:nvSpPr>
          <p:spPr>
            <a:xfrm>
              <a:off x="755771" y="808267"/>
              <a:ext cx="2714363" cy="2636325"/>
            </a:xfrm>
            <a:custGeom>
              <a:avLst/>
              <a:gdLst/>
              <a:ahLst/>
              <a:cxnLst/>
              <a:rect l="l" t="t" r="r" b="b"/>
              <a:pathLst>
                <a:path w="2714363" h="2636325">
                  <a:moveTo>
                    <a:pt x="0" y="0"/>
                  </a:moveTo>
                  <a:lnTo>
                    <a:pt x="2714363" y="0"/>
                  </a:lnTo>
                  <a:lnTo>
                    <a:pt x="2714363" y="2636324"/>
                  </a:lnTo>
                  <a:lnTo>
                    <a:pt x="0" y="2636324"/>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grpSp>
      <p:sp>
        <p:nvSpPr>
          <p:cNvPr id="11" name="Freeform 11"/>
          <p:cNvSpPr/>
          <p:nvPr/>
        </p:nvSpPr>
        <p:spPr>
          <a:xfrm>
            <a:off x="4064691" y="3971703"/>
            <a:ext cx="695543" cy="695543"/>
          </a:xfrm>
          <a:custGeom>
            <a:avLst/>
            <a:gdLst/>
            <a:ahLst/>
            <a:cxnLst/>
            <a:rect l="l" t="t" r="r" b="b"/>
            <a:pathLst>
              <a:path w="695543" h="695543">
                <a:moveTo>
                  <a:pt x="0" y="0"/>
                </a:moveTo>
                <a:lnTo>
                  <a:pt x="695543" y="0"/>
                </a:lnTo>
                <a:lnTo>
                  <a:pt x="695543" y="695543"/>
                </a:lnTo>
                <a:lnTo>
                  <a:pt x="0" y="695543"/>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a:p>
        </p:txBody>
      </p:sp>
      <p:sp>
        <p:nvSpPr>
          <p:cNvPr id="12" name="Freeform 12"/>
          <p:cNvSpPr/>
          <p:nvPr/>
        </p:nvSpPr>
        <p:spPr>
          <a:xfrm>
            <a:off x="8274044" y="3984175"/>
            <a:ext cx="695543" cy="695543"/>
          </a:xfrm>
          <a:custGeom>
            <a:avLst/>
            <a:gdLst/>
            <a:ahLst/>
            <a:cxnLst/>
            <a:rect l="l" t="t" r="r" b="b"/>
            <a:pathLst>
              <a:path w="695543" h="695543">
                <a:moveTo>
                  <a:pt x="0" y="0"/>
                </a:moveTo>
                <a:lnTo>
                  <a:pt x="695543" y="0"/>
                </a:lnTo>
                <a:lnTo>
                  <a:pt x="695543" y="695543"/>
                </a:lnTo>
                <a:lnTo>
                  <a:pt x="0" y="695543"/>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a:p>
        </p:txBody>
      </p:sp>
      <p:sp>
        <p:nvSpPr>
          <p:cNvPr id="13" name="Freeform 13"/>
          <p:cNvSpPr/>
          <p:nvPr/>
        </p:nvSpPr>
        <p:spPr>
          <a:xfrm>
            <a:off x="12488924" y="3926170"/>
            <a:ext cx="1716747" cy="811553"/>
          </a:xfrm>
          <a:custGeom>
            <a:avLst/>
            <a:gdLst/>
            <a:ahLst/>
            <a:cxnLst/>
            <a:rect l="l" t="t" r="r" b="b"/>
            <a:pathLst>
              <a:path w="1716747" h="811553">
                <a:moveTo>
                  <a:pt x="0" y="0"/>
                </a:moveTo>
                <a:lnTo>
                  <a:pt x="1716747" y="0"/>
                </a:lnTo>
                <a:lnTo>
                  <a:pt x="1716747" y="811553"/>
                </a:lnTo>
                <a:lnTo>
                  <a:pt x="0" y="811553"/>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US"/>
          </a:p>
        </p:txBody>
      </p:sp>
      <p:sp>
        <p:nvSpPr>
          <p:cNvPr id="14" name="TextBox 14"/>
          <p:cNvSpPr txBox="1"/>
          <p:nvPr/>
        </p:nvSpPr>
        <p:spPr>
          <a:xfrm>
            <a:off x="1993344" y="563337"/>
            <a:ext cx="14313456" cy="1218282"/>
          </a:xfrm>
          <a:prstGeom prst="rect">
            <a:avLst/>
          </a:prstGeom>
        </p:spPr>
        <p:txBody>
          <a:bodyPr wrap="square" lIns="0" tIns="0" rIns="0" bIns="0" rtlCol="0" anchor="t">
            <a:spAutoFit/>
          </a:bodyPr>
          <a:lstStyle/>
          <a:p>
            <a:pPr algn="ctr">
              <a:lnSpc>
                <a:spcPts val="9519"/>
              </a:lnSpc>
              <a:spcBef>
                <a:spcPct val="0"/>
              </a:spcBef>
            </a:pPr>
            <a:r>
              <a:rPr lang="en-US" sz="6799" b="1" dirty="0">
                <a:solidFill>
                  <a:srgbClr val="000000"/>
                </a:solidFill>
                <a:latin typeface="Catamaran Bold"/>
                <a:ea typeface="Catamaran Bold"/>
                <a:cs typeface="Catamaran Bold"/>
                <a:sym typeface="Catamaran Bold"/>
              </a:rPr>
              <a:t>When Children are Part of Your Vision</a:t>
            </a:r>
          </a:p>
        </p:txBody>
      </p:sp>
      <p:sp>
        <p:nvSpPr>
          <p:cNvPr id="15" name="TextBox 15"/>
          <p:cNvSpPr txBox="1"/>
          <p:nvPr/>
        </p:nvSpPr>
        <p:spPr>
          <a:xfrm>
            <a:off x="4308489" y="7284072"/>
            <a:ext cx="9664661" cy="755015"/>
          </a:xfrm>
          <a:prstGeom prst="rect">
            <a:avLst/>
          </a:prstGeom>
        </p:spPr>
        <p:txBody>
          <a:bodyPr lIns="0" tIns="0" rIns="0" bIns="0" rtlCol="0" anchor="t">
            <a:spAutoFit/>
          </a:bodyPr>
          <a:lstStyle/>
          <a:p>
            <a:pPr algn="ctr">
              <a:lnSpc>
                <a:spcPts val="6160"/>
              </a:lnSpc>
              <a:spcBef>
                <a:spcPct val="0"/>
              </a:spcBef>
            </a:pPr>
            <a:r>
              <a:rPr lang="en-US" sz="4400">
                <a:solidFill>
                  <a:srgbClr val="000000"/>
                </a:solidFill>
                <a:latin typeface="Catamaran"/>
                <a:ea typeface="Catamaran"/>
                <a:cs typeface="Catamaran"/>
                <a:sym typeface="Catamaran"/>
              </a:rPr>
              <a:t>Advantage of Combination and Sequence </a:t>
            </a:r>
          </a:p>
        </p:txBody>
      </p:sp>
      <p:sp>
        <p:nvSpPr>
          <p:cNvPr id="16" name="TextBox 16"/>
          <p:cNvSpPr txBox="1"/>
          <p:nvPr/>
        </p:nvSpPr>
        <p:spPr>
          <a:xfrm>
            <a:off x="11173408" y="5984474"/>
            <a:ext cx="4347780" cy="661423"/>
          </a:xfrm>
          <a:prstGeom prst="rect">
            <a:avLst/>
          </a:prstGeom>
        </p:spPr>
        <p:txBody>
          <a:bodyPr lIns="0" tIns="0" rIns="0" bIns="0" rtlCol="0" anchor="t">
            <a:spAutoFit/>
          </a:bodyPr>
          <a:lstStyle/>
          <a:p>
            <a:pPr algn="ctr">
              <a:lnSpc>
                <a:spcPts val="5408"/>
              </a:lnSpc>
              <a:spcBef>
                <a:spcPct val="0"/>
              </a:spcBef>
            </a:pPr>
            <a:r>
              <a:rPr lang="en-US" sz="3863" i="1" dirty="0">
                <a:solidFill>
                  <a:srgbClr val="000000"/>
                </a:solidFill>
                <a:latin typeface="Calibri"/>
                <a:ea typeface="Calibri"/>
                <a:cs typeface="Calibri"/>
                <a:sym typeface="Calibri"/>
              </a:rPr>
              <a:t>Marriage before baby</a:t>
            </a:r>
          </a:p>
        </p:txBody>
      </p:sp>
      <p:sp>
        <p:nvSpPr>
          <p:cNvPr id="17" name="Freeform 17"/>
          <p:cNvSpPr/>
          <p:nvPr/>
        </p:nvSpPr>
        <p:spPr>
          <a:xfrm>
            <a:off x="14139811" y="9023466"/>
            <a:ext cx="3746404" cy="1028700"/>
          </a:xfrm>
          <a:custGeom>
            <a:avLst/>
            <a:gdLst/>
            <a:ahLst/>
            <a:cxnLst/>
            <a:rect l="l" t="t" r="r" b="b"/>
            <a:pathLst>
              <a:path w="3746404" h="1028700">
                <a:moveTo>
                  <a:pt x="0" y="0"/>
                </a:moveTo>
                <a:lnTo>
                  <a:pt x="3746404" y="0"/>
                </a:lnTo>
                <a:lnTo>
                  <a:pt x="3746404" y="1028700"/>
                </a:lnTo>
                <a:lnTo>
                  <a:pt x="0" y="1028700"/>
                </a:lnTo>
                <a:lnTo>
                  <a:pt x="0" y="0"/>
                </a:lnTo>
                <a:close/>
              </a:path>
            </a:pathLst>
          </a:custGeom>
          <a:blipFill>
            <a:blip r:embed="rId19"/>
            <a:stretch>
              <a:fillRect/>
            </a:stretch>
          </a:blipFill>
        </p:spPr>
        <p:txBody>
          <a:bodyPr/>
          <a:lstStyle/>
          <a:p>
            <a:endParaRPr lang="en-US"/>
          </a:p>
        </p:txBody>
      </p:sp>
      <p:sp>
        <p:nvSpPr>
          <p:cNvPr id="18" name="TextBox 18"/>
          <p:cNvSpPr txBox="1"/>
          <p:nvPr/>
        </p:nvSpPr>
        <p:spPr>
          <a:xfrm>
            <a:off x="323358" y="9578859"/>
            <a:ext cx="6369701" cy="368533"/>
          </a:xfrm>
          <a:prstGeom prst="rect">
            <a:avLst/>
          </a:prstGeom>
        </p:spPr>
        <p:txBody>
          <a:bodyPr lIns="0" tIns="0" rIns="0" bIns="0" rtlCol="0" anchor="t">
            <a:spAutoFit/>
          </a:bodyPr>
          <a:lstStyle/>
          <a:p>
            <a:pPr algn="ctr">
              <a:lnSpc>
                <a:spcPts val="3058"/>
              </a:lnSpc>
              <a:spcBef>
                <a:spcPct val="0"/>
              </a:spcBef>
            </a:pPr>
            <a:r>
              <a:rPr lang="en-US" sz="2184">
                <a:solidFill>
                  <a:srgbClr val="000000"/>
                </a:solidFill>
                <a:latin typeface="Catamaran"/>
                <a:ea typeface="Catamaran"/>
                <a:cs typeface="Catamaran"/>
                <a:sym typeface="Catamaran"/>
              </a:rPr>
              <a:t>Copyright Marline E. Pearson, M.A. All rights reserved.</a:t>
            </a:r>
          </a:p>
        </p:txBody>
      </p:sp>
      <p:grpSp>
        <p:nvGrpSpPr>
          <p:cNvPr id="19" name="Group 19"/>
          <p:cNvGrpSpPr/>
          <p:nvPr/>
        </p:nvGrpSpPr>
        <p:grpSpPr>
          <a:xfrm>
            <a:off x="4945638" y="2747232"/>
            <a:ext cx="3156957" cy="3156957"/>
            <a:chOff x="0" y="0"/>
            <a:chExt cx="4209276" cy="4209276"/>
          </a:xfrm>
        </p:grpSpPr>
        <p:sp>
          <p:nvSpPr>
            <p:cNvPr id="20" name="Freeform 20"/>
            <p:cNvSpPr/>
            <p:nvPr/>
          </p:nvSpPr>
          <p:spPr>
            <a:xfrm>
              <a:off x="0" y="0"/>
              <a:ext cx="4209276" cy="4209276"/>
            </a:xfrm>
            <a:custGeom>
              <a:avLst/>
              <a:gdLst/>
              <a:ahLst/>
              <a:cxnLst/>
              <a:rect l="l" t="t" r="r" b="b"/>
              <a:pathLst>
                <a:path w="4209276" h="4209276">
                  <a:moveTo>
                    <a:pt x="0" y="0"/>
                  </a:moveTo>
                  <a:lnTo>
                    <a:pt x="4209276" y="0"/>
                  </a:lnTo>
                  <a:lnTo>
                    <a:pt x="4209276" y="4209276"/>
                  </a:lnTo>
                  <a:lnTo>
                    <a:pt x="0" y="4209276"/>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en-US"/>
            </a:p>
          </p:txBody>
        </p:sp>
        <p:sp>
          <p:nvSpPr>
            <p:cNvPr id="21" name="Freeform 21"/>
            <p:cNvSpPr/>
            <p:nvPr/>
          </p:nvSpPr>
          <p:spPr>
            <a:xfrm>
              <a:off x="714244" y="716460"/>
              <a:ext cx="2833726" cy="2833726"/>
            </a:xfrm>
            <a:custGeom>
              <a:avLst/>
              <a:gdLst/>
              <a:ahLst/>
              <a:cxnLst/>
              <a:rect l="l" t="t" r="r" b="b"/>
              <a:pathLst>
                <a:path w="2833726" h="2833726">
                  <a:moveTo>
                    <a:pt x="0" y="0"/>
                  </a:moveTo>
                  <a:lnTo>
                    <a:pt x="2833726" y="0"/>
                  </a:lnTo>
                  <a:lnTo>
                    <a:pt x="2833726" y="2833725"/>
                  </a:lnTo>
                  <a:lnTo>
                    <a:pt x="0" y="2833725"/>
                  </a:lnTo>
                  <a:lnTo>
                    <a:pt x="0" y="0"/>
                  </a:lnTo>
                  <a:close/>
                </a:path>
              </a:pathLst>
            </a:custGeom>
            <a:blipFill>
              <a:blip r:embed="rId22">
                <a:extLst>
                  <a:ext uri="{96DAC541-7B7A-43D3-8B79-37D633B846F1}">
                    <asvg:svgBlip xmlns:asvg="http://schemas.microsoft.com/office/drawing/2016/SVG/main" r:embed="rId23"/>
                  </a:ext>
                </a:extLst>
              </a:blip>
              <a:stretch>
                <a:fillRect/>
              </a:stretch>
            </a:blipFill>
          </p:spPr>
          <p:txBody>
            <a:bodyPr/>
            <a:lstStyle/>
            <a:p>
              <a:endParaRPr lang="en-US"/>
            </a:p>
          </p:txBody>
        </p:sp>
        <p:sp>
          <p:nvSpPr>
            <p:cNvPr id="22" name="Freeform 22"/>
            <p:cNvSpPr/>
            <p:nvPr/>
          </p:nvSpPr>
          <p:spPr>
            <a:xfrm flipH="1">
              <a:off x="349562" y="1463234"/>
              <a:ext cx="1275711" cy="870673"/>
            </a:xfrm>
            <a:custGeom>
              <a:avLst/>
              <a:gdLst/>
              <a:ahLst/>
              <a:cxnLst/>
              <a:rect l="l" t="t" r="r" b="b"/>
              <a:pathLst>
                <a:path w="1275711" h="870673">
                  <a:moveTo>
                    <a:pt x="1275711" y="0"/>
                  </a:moveTo>
                  <a:lnTo>
                    <a:pt x="0" y="0"/>
                  </a:lnTo>
                  <a:lnTo>
                    <a:pt x="0" y="870673"/>
                  </a:lnTo>
                  <a:lnTo>
                    <a:pt x="1275711" y="870673"/>
                  </a:lnTo>
                  <a:lnTo>
                    <a:pt x="1275711" y="0"/>
                  </a:lnTo>
                  <a:close/>
                </a:path>
              </a:pathLst>
            </a:custGeom>
            <a:blipFill>
              <a:blip r:embed="rId24">
                <a:extLst>
                  <a:ext uri="{96DAC541-7B7A-43D3-8B79-37D633B846F1}">
                    <asvg:svgBlip xmlns:asvg="http://schemas.microsoft.com/office/drawing/2016/SVG/main" r:embed="rId25"/>
                  </a:ext>
                </a:extLst>
              </a:blip>
              <a:stretch>
                <a:fillRect/>
              </a:stretch>
            </a:blipFill>
          </p:spPr>
          <p:txBody>
            <a:bodyPr/>
            <a:lstStyle/>
            <a:p>
              <a:endParaRPr lang="en-US"/>
            </a:p>
          </p:txBody>
        </p:sp>
        <p:sp>
          <p:nvSpPr>
            <p:cNvPr id="23" name="Freeform 23"/>
            <p:cNvSpPr/>
            <p:nvPr/>
          </p:nvSpPr>
          <p:spPr>
            <a:xfrm>
              <a:off x="2871467" y="1399035"/>
              <a:ext cx="841718" cy="999072"/>
            </a:xfrm>
            <a:custGeom>
              <a:avLst/>
              <a:gdLst/>
              <a:ahLst/>
              <a:cxnLst/>
              <a:rect l="l" t="t" r="r" b="b"/>
              <a:pathLst>
                <a:path w="841718" h="999072">
                  <a:moveTo>
                    <a:pt x="0" y="0"/>
                  </a:moveTo>
                  <a:lnTo>
                    <a:pt x="841718" y="0"/>
                  </a:lnTo>
                  <a:lnTo>
                    <a:pt x="841718" y="999072"/>
                  </a:lnTo>
                  <a:lnTo>
                    <a:pt x="0" y="999072"/>
                  </a:lnTo>
                  <a:lnTo>
                    <a:pt x="0" y="0"/>
                  </a:lnTo>
                  <a:close/>
                </a:path>
              </a:pathLst>
            </a:custGeom>
            <a:blipFill>
              <a:blip r:embed="rId26">
                <a:extLst>
                  <a:ext uri="{96DAC541-7B7A-43D3-8B79-37D633B846F1}">
                    <asvg:svgBlip xmlns:asvg="http://schemas.microsoft.com/office/drawing/2016/SVG/main" r:embed="rId27"/>
                  </a:ext>
                </a:extLst>
              </a:blip>
              <a:stretch>
                <a:fillRect/>
              </a:stretch>
            </a:blipFill>
          </p:spPr>
          <p:txBody>
            <a:bodyPr/>
            <a:lstStyle/>
            <a:p>
              <a:endParaRPr lang="en-US"/>
            </a:p>
          </p:txBody>
        </p:sp>
        <p:grpSp>
          <p:nvGrpSpPr>
            <p:cNvPr id="24" name="Group 24"/>
            <p:cNvGrpSpPr/>
            <p:nvPr/>
          </p:nvGrpSpPr>
          <p:grpSpPr>
            <a:xfrm>
              <a:off x="1950058" y="3544274"/>
              <a:ext cx="341035" cy="314122"/>
              <a:chOff x="0" y="0"/>
              <a:chExt cx="207351" cy="190988"/>
            </a:xfrm>
          </p:grpSpPr>
          <p:sp>
            <p:nvSpPr>
              <p:cNvPr id="25" name="Freeform 25"/>
              <p:cNvSpPr/>
              <p:nvPr/>
            </p:nvSpPr>
            <p:spPr>
              <a:xfrm>
                <a:off x="0" y="0"/>
                <a:ext cx="207351" cy="190988"/>
              </a:xfrm>
              <a:custGeom>
                <a:avLst/>
                <a:gdLst/>
                <a:ahLst/>
                <a:cxnLst/>
                <a:rect l="l" t="t" r="r" b="b"/>
                <a:pathLst>
                  <a:path w="207351" h="190988">
                    <a:moveTo>
                      <a:pt x="0" y="0"/>
                    </a:moveTo>
                    <a:lnTo>
                      <a:pt x="207351" y="0"/>
                    </a:lnTo>
                    <a:lnTo>
                      <a:pt x="207351" y="190988"/>
                    </a:lnTo>
                    <a:lnTo>
                      <a:pt x="0" y="190988"/>
                    </a:lnTo>
                    <a:close/>
                  </a:path>
                </a:pathLst>
              </a:custGeom>
              <a:solidFill>
                <a:srgbClr val="07BED5"/>
              </a:solidFill>
            </p:spPr>
            <p:txBody>
              <a:bodyPr/>
              <a:lstStyle/>
              <a:p>
                <a:endParaRPr lang="en-US"/>
              </a:p>
            </p:txBody>
          </p:sp>
          <p:sp>
            <p:nvSpPr>
              <p:cNvPr id="26" name="TextBox 26"/>
              <p:cNvSpPr txBox="1"/>
              <p:nvPr/>
            </p:nvSpPr>
            <p:spPr>
              <a:xfrm>
                <a:off x="0" y="-47625"/>
                <a:ext cx="207351" cy="238613"/>
              </a:xfrm>
              <a:prstGeom prst="rect">
                <a:avLst/>
              </a:prstGeom>
            </p:spPr>
            <p:txBody>
              <a:bodyPr lIns="54323" tIns="54323" rIns="54323" bIns="54323" rtlCol="0" anchor="ctr"/>
              <a:lstStyle/>
              <a:p>
                <a:pPr algn="ctr">
                  <a:lnSpc>
                    <a:spcPts val="3360"/>
                  </a:lnSpc>
                </a:pPr>
                <a:endParaRPr/>
              </a:p>
            </p:txBody>
          </p:sp>
        </p:grpSp>
        <p:grpSp>
          <p:nvGrpSpPr>
            <p:cNvPr id="27" name="Group 27"/>
            <p:cNvGrpSpPr/>
            <p:nvPr/>
          </p:nvGrpSpPr>
          <p:grpSpPr>
            <a:xfrm>
              <a:off x="1639609" y="387240"/>
              <a:ext cx="960719" cy="659299"/>
              <a:chOff x="0" y="0"/>
              <a:chExt cx="584121" cy="400857"/>
            </a:xfrm>
          </p:grpSpPr>
          <p:sp>
            <p:nvSpPr>
              <p:cNvPr id="28" name="Freeform 28"/>
              <p:cNvSpPr/>
              <p:nvPr/>
            </p:nvSpPr>
            <p:spPr>
              <a:xfrm>
                <a:off x="0" y="0"/>
                <a:ext cx="584121" cy="400857"/>
              </a:xfrm>
              <a:custGeom>
                <a:avLst/>
                <a:gdLst/>
                <a:ahLst/>
                <a:cxnLst/>
                <a:rect l="l" t="t" r="r" b="b"/>
                <a:pathLst>
                  <a:path w="584121" h="400857">
                    <a:moveTo>
                      <a:pt x="0" y="0"/>
                    </a:moveTo>
                    <a:lnTo>
                      <a:pt x="584121" y="0"/>
                    </a:lnTo>
                    <a:lnTo>
                      <a:pt x="584121" y="400857"/>
                    </a:lnTo>
                    <a:lnTo>
                      <a:pt x="0" y="400857"/>
                    </a:lnTo>
                    <a:close/>
                  </a:path>
                </a:pathLst>
              </a:custGeom>
              <a:solidFill>
                <a:srgbClr val="07BED5"/>
              </a:solidFill>
            </p:spPr>
            <p:txBody>
              <a:bodyPr/>
              <a:lstStyle/>
              <a:p>
                <a:endParaRPr lang="en-US"/>
              </a:p>
            </p:txBody>
          </p:sp>
          <p:sp>
            <p:nvSpPr>
              <p:cNvPr id="29" name="TextBox 29"/>
              <p:cNvSpPr txBox="1"/>
              <p:nvPr/>
            </p:nvSpPr>
            <p:spPr>
              <a:xfrm>
                <a:off x="0" y="-47625"/>
                <a:ext cx="584121" cy="448482"/>
              </a:xfrm>
              <a:prstGeom prst="rect">
                <a:avLst/>
              </a:prstGeom>
            </p:spPr>
            <p:txBody>
              <a:bodyPr lIns="54323" tIns="54323" rIns="54323" bIns="54323" rtlCol="0" anchor="ctr"/>
              <a:lstStyle/>
              <a:p>
                <a:pPr algn="ctr">
                  <a:lnSpc>
                    <a:spcPts val="3360"/>
                  </a:lnSpc>
                </a:pPr>
                <a:endParaRPr/>
              </a:p>
            </p:txBody>
          </p:sp>
        </p:grpSp>
        <p:sp>
          <p:nvSpPr>
            <p:cNvPr id="30" name="Freeform 30"/>
            <p:cNvSpPr/>
            <p:nvPr/>
          </p:nvSpPr>
          <p:spPr>
            <a:xfrm>
              <a:off x="1548820" y="350879"/>
              <a:ext cx="1143512" cy="1087766"/>
            </a:xfrm>
            <a:custGeom>
              <a:avLst/>
              <a:gdLst/>
              <a:ahLst/>
              <a:cxnLst/>
              <a:rect l="l" t="t" r="r" b="b"/>
              <a:pathLst>
                <a:path w="1143512" h="1087766">
                  <a:moveTo>
                    <a:pt x="0" y="0"/>
                  </a:moveTo>
                  <a:lnTo>
                    <a:pt x="1143512" y="0"/>
                  </a:lnTo>
                  <a:lnTo>
                    <a:pt x="1143512" y="1087766"/>
                  </a:lnTo>
                  <a:lnTo>
                    <a:pt x="0" y="1087766"/>
                  </a:lnTo>
                  <a:lnTo>
                    <a:pt x="0" y="0"/>
                  </a:lnTo>
                  <a:close/>
                </a:path>
              </a:pathLst>
            </a:custGeom>
            <a:blipFill>
              <a:blip r:embed="rId28">
                <a:extLst>
                  <a:ext uri="{96DAC541-7B7A-43D3-8B79-37D633B846F1}">
                    <asvg:svgBlip xmlns:asvg="http://schemas.microsoft.com/office/drawing/2016/SVG/main" r:embed="rId29"/>
                  </a:ext>
                </a:extLst>
              </a:blip>
              <a:stretch>
                <a:fillRect/>
              </a:stretch>
            </a:blipFill>
          </p:spPr>
          <p:txBody>
            <a:bodyPr/>
            <a:lstStyle/>
            <a:p>
              <a:endParaRPr lang="en-US"/>
            </a:p>
          </p:txBody>
        </p:sp>
        <p:grpSp>
          <p:nvGrpSpPr>
            <p:cNvPr id="31" name="Group 31"/>
            <p:cNvGrpSpPr/>
            <p:nvPr/>
          </p:nvGrpSpPr>
          <p:grpSpPr>
            <a:xfrm>
              <a:off x="1300487" y="3085782"/>
              <a:ext cx="649571" cy="684469"/>
              <a:chOff x="0" y="0"/>
              <a:chExt cx="394942" cy="416160"/>
            </a:xfrm>
          </p:grpSpPr>
          <p:sp>
            <p:nvSpPr>
              <p:cNvPr id="32" name="Freeform 32"/>
              <p:cNvSpPr/>
              <p:nvPr/>
            </p:nvSpPr>
            <p:spPr>
              <a:xfrm>
                <a:off x="0" y="0"/>
                <a:ext cx="394942" cy="416160"/>
              </a:xfrm>
              <a:custGeom>
                <a:avLst/>
                <a:gdLst/>
                <a:ahLst/>
                <a:cxnLst/>
                <a:rect l="l" t="t" r="r" b="b"/>
                <a:pathLst>
                  <a:path w="394942" h="416160">
                    <a:moveTo>
                      <a:pt x="0" y="0"/>
                    </a:moveTo>
                    <a:lnTo>
                      <a:pt x="394942" y="0"/>
                    </a:lnTo>
                    <a:lnTo>
                      <a:pt x="394942" y="416160"/>
                    </a:lnTo>
                    <a:lnTo>
                      <a:pt x="0" y="416160"/>
                    </a:lnTo>
                    <a:close/>
                  </a:path>
                </a:pathLst>
              </a:custGeom>
              <a:solidFill>
                <a:srgbClr val="07BED5"/>
              </a:solidFill>
            </p:spPr>
            <p:txBody>
              <a:bodyPr/>
              <a:lstStyle/>
              <a:p>
                <a:endParaRPr lang="en-US"/>
              </a:p>
            </p:txBody>
          </p:sp>
          <p:sp>
            <p:nvSpPr>
              <p:cNvPr id="33" name="TextBox 33"/>
              <p:cNvSpPr txBox="1"/>
              <p:nvPr/>
            </p:nvSpPr>
            <p:spPr>
              <a:xfrm>
                <a:off x="0" y="-47625"/>
                <a:ext cx="394942" cy="463785"/>
              </a:xfrm>
              <a:prstGeom prst="rect">
                <a:avLst/>
              </a:prstGeom>
            </p:spPr>
            <p:txBody>
              <a:bodyPr lIns="54323" tIns="54323" rIns="54323" bIns="54323" rtlCol="0" anchor="ctr"/>
              <a:lstStyle/>
              <a:p>
                <a:pPr algn="ctr">
                  <a:lnSpc>
                    <a:spcPts val="3360"/>
                  </a:lnSpc>
                </a:pPr>
                <a:endParaRPr/>
              </a:p>
            </p:txBody>
          </p:sp>
        </p:grpSp>
        <p:sp>
          <p:nvSpPr>
            <p:cNvPr id="34" name="Freeform 34"/>
            <p:cNvSpPr/>
            <p:nvPr/>
          </p:nvSpPr>
          <p:spPr>
            <a:xfrm>
              <a:off x="877104" y="2431963"/>
              <a:ext cx="1154575" cy="1154575"/>
            </a:xfrm>
            <a:custGeom>
              <a:avLst/>
              <a:gdLst/>
              <a:ahLst/>
              <a:cxnLst/>
              <a:rect l="l" t="t" r="r" b="b"/>
              <a:pathLst>
                <a:path w="1154575" h="1154575">
                  <a:moveTo>
                    <a:pt x="0" y="0"/>
                  </a:moveTo>
                  <a:lnTo>
                    <a:pt x="1154575" y="0"/>
                  </a:lnTo>
                  <a:lnTo>
                    <a:pt x="1154575" y="1154576"/>
                  </a:lnTo>
                  <a:lnTo>
                    <a:pt x="0" y="1154576"/>
                  </a:lnTo>
                  <a:lnTo>
                    <a:pt x="0" y="0"/>
                  </a:lnTo>
                  <a:close/>
                </a:path>
              </a:pathLst>
            </a:custGeom>
            <a:blipFill>
              <a:blip r:embed="rId30">
                <a:extLst>
                  <a:ext uri="{96DAC541-7B7A-43D3-8B79-37D633B846F1}">
                    <asvg:svgBlip xmlns:asvg="http://schemas.microsoft.com/office/drawing/2016/SVG/main" r:embed="rId31"/>
                  </a:ext>
                </a:extLst>
              </a:blip>
              <a:stretch>
                <a:fillRect/>
              </a:stretch>
            </a:blipFill>
          </p:spPr>
          <p:txBody>
            <a:bodyPr/>
            <a:lstStyle/>
            <a:p>
              <a:endParaRPr lang="en-US"/>
            </a:p>
          </p:txBody>
        </p:sp>
        <p:sp>
          <p:nvSpPr>
            <p:cNvPr id="35" name="Freeform 35"/>
            <p:cNvSpPr/>
            <p:nvPr/>
          </p:nvSpPr>
          <p:spPr>
            <a:xfrm flipH="1">
              <a:off x="2291094" y="2508495"/>
              <a:ext cx="1160747" cy="1078044"/>
            </a:xfrm>
            <a:custGeom>
              <a:avLst/>
              <a:gdLst/>
              <a:ahLst/>
              <a:cxnLst/>
              <a:rect l="l" t="t" r="r" b="b"/>
              <a:pathLst>
                <a:path w="1160747" h="1078044">
                  <a:moveTo>
                    <a:pt x="1160747" y="0"/>
                  </a:moveTo>
                  <a:lnTo>
                    <a:pt x="0" y="0"/>
                  </a:lnTo>
                  <a:lnTo>
                    <a:pt x="0" y="1078044"/>
                  </a:lnTo>
                  <a:lnTo>
                    <a:pt x="1160747" y="1078044"/>
                  </a:lnTo>
                  <a:lnTo>
                    <a:pt x="1160747" y="0"/>
                  </a:lnTo>
                  <a:close/>
                </a:path>
              </a:pathLst>
            </a:custGeom>
            <a:blipFill>
              <a:blip r:embed="rId32">
                <a:extLst>
                  <a:ext uri="{96DAC541-7B7A-43D3-8B79-37D633B846F1}">
                    <asvg:svgBlip xmlns:asvg="http://schemas.microsoft.com/office/drawing/2016/SVG/main" r:embed="rId33"/>
                  </a:ext>
                </a:extLst>
              </a:blip>
              <a:stretch>
                <a:fillRect/>
              </a:stretch>
            </a:blipFill>
          </p:spPr>
          <p:txBody>
            <a:bodyPr/>
            <a:lstStyle/>
            <a:p>
              <a:endParaRPr lang="en-US"/>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144000" y="640116"/>
            <a:ext cx="8288518" cy="7422980"/>
          </a:xfrm>
          <a:custGeom>
            <a:avLst/>
            <a:gdLst/>
            <a:ahLst/>
            <a:cxnLst/>
            <a:rect l="l" t="t" r="r" b="b"/>
            <a:pathLst>
              <a:path w="8288518" h="7422980">
                <a:moveTo>
                  <a:pt x="0" y="0"/>
                </a:moveTo>
                <a:lnTo>
                  <a:pt x="8288518" y="0"/>
                </a:lnTo>
                <a:lnTo>
                  <a:pt x="8288518" y="7422980"/>
                </a:lnTo>
                <a:lnTo>
                  <a:pt x="0" y="7422980"/>
                </a:lnTo>
                <a:lnTo>
                  <a:pt x="0" y="0"/>
                </a:lnTo>
                <a:close/>
              </a:path>
            </a:pathLst>
          </a:custGeom>
          <a:blipFill>
            <a:blip r:embed="rId3"/>
            <a:stretch>
              <a:fillRect b="-8170"/>
            </a:stretch>
          </a:blipFill>
        </p:spPr>
        <p:txBody>
          <a:bodyPr/>
          <a:lstStyle/>
          <a:p>
            <a:endParaRPr lang="en-US"/>
          </a:p>
        </p:txBody>
      </p:sp>
      <p:sp>
        <p:nvSpPr>
          <p:cNvPr id="3" name="TextBox 3"/>
          <p:cNvSpPr txBox="1"/>
          <p:nvPr/>
        </p:nvSpPr>
        <p:spPr>
          <a:xfrm>
            <a:off x="713559" y="2395436"/>
            <a:ext cx="7846278" cy="2991591"/>
          </a:xfrm>
          <a:prstGeom prst="rect">
            <a:avLst/>
          </a:prstGeom>
        </p:spPr>
        <p:txBody>
          <a:bodyPr lIns="0" tIns="0" rIns="0" bIns="0" rtlCol="0" anchor="t">
            <a:spAutoFit/>
          </a:bodyPr>
          <a:lstStyle/>
          <a:p>
            <a:pPr algn="ctr">
              <a:lnSpc>
                <a:spcPts val="12034"/>
              </a:lnSpc>
              <a:spcBef>
                <a:spcPct val="0"/>
              </a:spcBef>
            </a:pPr>
            <a:r>
              <a:rPr lang="en-US" sz="8595">
                <a:solidFill>
                  <a:srgbClr val="000000"/>
                </a:solidFill>
                <a:latin typeface="Catamaran"/>
                <a:ea typeface="Catamaran"/>
                <a:cs typeface="Catamaran"/>
                <a:sym typeface="Catamaran"/>
              </a:rPr>
              <a:t>Does when you marry matter?</a:t>
            </a:r>
          </a:p>
        </p:txBody>
      </p:sp>
      <p:sp>
        <p:nvSpPr>
          <p:cNvPr id="4" name="Freeform 4"/>
          <p:cNvSpPr/>
          <p:nvPr/>
        </p:nvSpPr>
        <p:spPr>
          <a:xfrm>
            <a:off x="14139811" y="9023466"/>
            <a:ext cx="3746404" cy="1028700"/>
          </a:xfrm>
          <a:custGeom>
            <a:avLst/>
            <a:gdLst/>
            <a:ahLst/>
            <a:cxnLst/>
            <a:rect l="l" t="t" r="r" b="b"/>
            <a:pathLst>
              <a:path w="3746404" h="1028700">
                <a:moveTo>
                  <a:pt x="0" y="0"/>
                </a:moveTo>
                <a:lnTo>
                  <a:pt x="3746404" y="0"/>
                </a:lnTo>
                <a:lnTo>
                  <a:pt x="3746404" y="1028700"/>
                </a:lnTo>
                <a:lnTo>
                  <a:pt x="0" y="1028700"/>
                </a:lnTo>
                <a:lnTo>
                  <a:pt x="0" y="0"/>
                </a:lnTo>
                <a:close/>
              </a:path>
            </a:pathLst>
          </a:custGeom>
          <a:blipFill>
            <a:blip r:embed="rId4"/>
            <a:stretch>
              <a:fillRect/>
            </a:stretch>
          </a:blipFill>
        </p:spPr>
        <p:txBody>
          <a:bodyPr/>
          <a:lstStyle/>
          <a:p>
            <a:endParaRPr lang="en-US"/>
          </a:p>
        </p:txBody>
      </p:sp>
      <p:sp>
        <p:nvSpPr>
          <p:cNvPr id="5" name="TextBox 5"/>
          <p:cNvSpPr txBox="1"/>
          <p:nvPr/>
        </p:nvSpPr>
        <p:spPr>
          <a:xfrm>
            <a:off x="323358" y="9578859"/>
            <a:ext cx="6369701" cy="368533"/>
          </a:xfrm>
          <a:prstGeom prst="rect">
            <a:avLst/>
          </a:prstGeom>
        </p:spPr>
        <p:txBody>
          <a:bodyPr lIns="0" tIns="0" rIns="0" bIns="0" rtlCol="0" anchor="t">
            <a:spAutoFit/>
          </a:bodyPr>
          <a:lstStyle/>
          <a:p>
            <a:pPr algn="ctr">
              <a:lnSpc>
                <a:spcPts val="3058"/>
              </a:lnSpc>
              <a:spcBef>
                <a:spcPct val="0"/>
              </a:spcBef>
            </a:pPr>
            <a:r>
              <a:rPr lang="en-US" sz="2184">
                <a:solidFill>
                  <a:srgbClr val="000000"/>
                </a:solidFill>
                <a:latin typeface="Catamaran"/>
                <a:ea typeface="Catamaran"/>
                <a:cs typeface="Catamaran"/>
                <a:sym typeface="Catamaran"/>
              </a:rPr>
              <a:t>Copyright Marline E. Pearson, M.A. All rights reserved.</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5223126" y="378256"/>
            <a:ext cx="7956882" cy="1654299"/>
          </a:xfrm>
          <a:prstGeom prst="rect">
            <a:avLst/>
          </a:prstGeom>
        </p:spPr>
        <p:txBody>
          <a:bodyPr wrap="square" lIns="0" tIns="0" rIns="0" bIns="0" rtlCol="0" anchor="t">
            <a:spAutoFit/>
          </a:bodyPr>
          <a:lstStyle/>
          <a:p>
            <a:pPr algn="ctr">
              <a:lnSpc>
                <a:spcPts val="12935"/>
              </a:lnSpc>
              <a:spcBef>
                <a:spcPct val="0"/>
              </a:spcBef>
            </a:pPr>
            <a:r>
              <a:rPr lang="en-US" sz="9239" b="1" dirty="0">
                <a:solidFill>
                  <a:srgbClr val="000000"/>
                </a:solidFill>
                <a:latin typeface="Catamaran Bold"/>
                <a:ea typeface="Catamaran Bold"/>
                <a:cs typeface="Catamaran Bold"/>
                <a:sym typeface="Catamaran Bold"/>
              </a:rPr>
              <a:t>Key Takeaways</a:t>
            </a:r>
          </a:p>
        </p:txBody>
      </p:sp>
      <p:sp>
        <p:nvSpPr>
          <p:cNvPr id="3" name="TextBox 3"/>
          <p:cNvSpPr txBox="1"/>
          <p:nvPr/>
        </p:nvSpPr>
        <p:spPr>
          <a:xfrm>
            <a:off x="9139238" y="5000625"/>
            <a:ext cx="9525" cy="257175"/>
          </a:xfrm>
          <a:prstGeom prst="rect">
            <a:avLst/>
          </a:prstGeom>
        </p:spPr>
        <p:txBody>
          <a:bodyPr lIns="0" tIns="0" rIns="0" bIns="0" rtlCol="0" anchor="t">
            <a:spAutoFit/>
          </a:bodyPr>
          <a:lstStyle/>
          <a:p>
            <a:pPr algn="ctr">
              <a:lnSpc>
                <a:spcPts val="2100"/>
              </a:lnSpc>
            </a:pPr>
            <a:endParaRPr/>
          </a:p>
        </p:txBody>
      </p:sp>
      <p:sp>
        <p:nvSpPr>
          <p:cNvPr id="4" name="TextBox 4"/>
          <p:cNvSpPr txBox="1"/>
          <p:nvPr/>
        </p:nvSpPr>
        <p:spPr>
          <a:xfrm>
            <a:off x="5117517" y="3941959"/>
            <a:ext cx="8062491" cy="818565"/>
          </a:xfrm>
          <a:prstGeom prst="rect">
            <a:avLst/>
          </a:prstGeom>
        </p:spPr>
        <p:txBody>
          <a:bodyPr lIns="0" tIns="0" rIns="0" bIns="0" rtlCol="0" anchor="t">
            <a:spAutoFit/>
          </a:bodyPr>
          <a:lstStyle/>
          <a:p>
            <a:pPr algn="ctr">
              <a:lnSpc>
                <a:spcPts val="6775"/>
              </a:lnSpc>
              <a:spcBef>
                <a:spcPct val="0"/>
              </a:spcBef>
            </a:pPr>
            <a:r>
              <a:rPr lang="en-US" sz="4839">
                <a:solidFill>
                  <a:srgbClr val="000000"/>
                </a:solidFill>
                <a:latin typeface="Catamaran"/>
                <a:ea typeface="Catamaran"/>
                <a:cs typeface="Catamaran"/>
                <a:sym typeface="Catamaran"/>
              </a:rPr>
              <a:t>What were your key takeaways?</a:t>
            </a:r>
          </a:p>
        </p:txBody>
      </p:sp>
      <p:sp>
        <p:nvSpPr>
          <p:cNvPr id="5" name="Freeform 5"/>
          <p:cNvSpPr/>
          <p:nvPr/>
        </p:nvSpPr>
        <p:spPr>
          <a:xfrm>
            <a:off x="14139811" y="9023466"/>
            <a:ext cx="3746404" cy="1028700"/>
          </a:xfrm>
          <a:custGeom>
            <a:avLst/>
            <a:gdLst/>
            <a:ahLst/>
            <a:cxnLst/>
            <a:rect l="l" t="t" r="r" b="b"/>
            <a:pathLst>
              <a:path w="3746404" h="1028700">
                <a:moveTo>
                  <a:pt x="0" y="0"/>
                </a:moveTo>
                <a:lnTo>
                  <a:pt x="3746404" y="0"/>
                </a:lnTo>
                <a:lnTo>
                  <a:pt x="3746404" y="1028700"/>
                </a:lnTo>
                <a:lnTo>
                  <a:pt x="0" y="1028700"/>
                </a:lnTo>
                <a:lnTo>
                  <a:pt x="0" y="0"/>
                </a:lnTo>
                <a:close/>
              </a:path>
            </a:pathLst>
          </a:custGeom>
          <a:blipFill>
            <a:blip r:embed="rId3"/>
            <a:stretch>
              <a:fillRect/>
            </a:stretch>
          </a:blipFill>
        </p:spPr>
        <p:txBody>
          <a:bodyPr/>
          <a:lstStyle/>
          <a:p>
            <a:endParaRPr lang="en-US"/>
          </a:p>
        </p:txBody>
      </p:sp>
      <p:sp>
        <p:nvSpPr>
          <p:cNvPr id="6" name="TextBox 6"/>
          <p:cNvSpPr txBox="1"/>
          <p:nvPr/>
        </p:nvSpPr>
        <p:spPr>
          <a:xfrm>
            <a:off x="323358" y="9578859"/>
            <a:ext cx="6369701" cy="368533"/>
          </a:xfrm>
          <a:prstGeom prst="rect">
            <a:avLst/>
          </a:prstGeom>
        </p:spPr>
        <p:txBody>
          <a:bodyPr lIns="0" tIns="0" rIns="0" bIns="0" rtlCol="0" anchor="t">
            <a:spAutoFit/>
          </a:bodyPr>
          <a:lstStyle/>
          <a:p>
            <a:pPr algn="ctr">
              <a:lnSpc>
                <a:spcPts val="3058"/>
              </a:lnSpc>
              <a:spcBef>
                <a:spcPct val="0"/>
              </a:spcBef>
            </a:pPr>
            <a:r>
              <a:rPr lang="en-US" sz="2184">
                <a:solidFill>
                  <a:srgbClr val="000000"/>
                </a:solidFill>
                <a:latin typeface="Catamaran"/>
                <a:ea typeface="Catamaran"/>
                <a:cs typeface="Catamaran"/>
                <a:sym typeface="Catamaran"/>
              </a:rPr>
              <a:t>Copyright Marline E. Pearson, M.A. All rights reserved.</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5223126" y="288216"/>
            <a:ext cx="7883274" cy="1654299"/>
          </a:xfrm>
          <a:prstGeom prst="rect">
            <a:avLst/>
          </a:prstGeom>
        </p:spPr>
        <p:txBody>
          <a:bodyPr wrap="square" lIns="0" tIns="0" rIns="0" bIns="0" rtlCol="0" anchor="t">
            <a:spAutoFit/>
          </a:bodyPr>
          <a:lstStyle/>
          <a:p>
            <a:pPr algn="ctr">
              <a:lnSpc>
                <a:spcPts val="12935"/>
              </a:lnSpc>
              <a:spcBef>
                <a:spcPct val="0"/>
              </a:spcBef>
            </a:pPr>
            <a:r>
              <a:rPr lang="en-US" sz="9239" b="1" dirty="0">
                <a:solidFill>
                  <a:srgbClr val="000000"/>
                </a:solidFill>
                <a:latin typeface="Catamaran Bold"/>
                <a:ea typeface="Catamaran Bold"/>
                <a:cs typeface="Catamaran Bold"/>
                <a:sym typeface="Catamaran Bold"/>
              </a:rPr>
              <a:t>Key Takeaways</a:t>
            </a:r>
          </a:p>
        </p:txBody>
      </p:sp>
      <p:sp>
        <p:nvSpPr>
          <p:cNvPr id="3" name="TextBox 3"/>
          <p:cNvSpPr txBox="1"/>
          <p:nvPr/>
        </p:nvSpPr>
        <p:spPr>
          <a:xfrm>
            <a:off x="9139238" y="5000625"/>
            <a:ext cx="9525" cy="257175"/>
          </a:xfrm>
          <a:prstGeom prst="rect">
            <a:avLst/>
          </a:prstGeom>
        </p:spPr>
        <p:txBody>
          <a:bodyPr lIns="0" tIns="0" rIns="0" bIns="0" rtlCol="0" anchor="t">
            <a:spAutoFit/>
          </a:bodyPr>
          <a:lstStyle/>
          <a:p>
            <a:pPr algn="ctr">
              <a:lnSpc>
                <a:spcPts val="2100"/>
              </a:lnSpc>
            </a:pPr>
            <a:endParaRPr/>
          </a:p>
        </p:txBody>
      </p:sp>
      <p:sp>
        <p:nvSpPr>
          <p:cNvPr id="4" name="TextBox 4"/>
          <p:cNvSpPr txBox="1"/>
          <p:nvPr/>
        </p:nvSpPr>
        <p:spPr>
          <a:xfrm>
            <a:off x="2176383" y="2344165"/>
            <a:ext cx="13925710" cy="7708001"/>
          </a:xfrm>
          <a:prstGeom prst="rect">
            <a:avLst/>
          </a:prstGeom>
        </p:spPr>
        <p:txBody>
          <a:bodyPr lIns="0" tIns="0" rIns="0" bIns="0" rtlCol="0" anchor="t">
            <a:spAutoFit/>
          </a:bodyPr>
          <a:lstStyle/>
          <a:p>
            <a:pPr algn="ctr">
              <a:lnSpc>
                <a:spcPts val="6084"/>
              </a:lnSpc>
            </a:pPr>
            <a:r>
              <a:rPr lang="en-US" sz="4346">
                <a:solidFill>
                  <a:srgbClr val="000000"/>
                </a:solidFill>
                <a:latin typeface="Catamaran"/>
                <a:ea typeface="Catamaran"/>
                <a:cs typeface="Catamaran"/>
                <a:sym typeface="Catamaran"/>
              </a:rPr>
              <a:t>1. Gathering information and slowing down—especially in our relationships—allows us to make decisions that keep us moving toward our goals. ​</a:t>
            </a:r>
          </a:p>
          <a:p>
            <a:pPr algn="ctr">
              <a:lnSpc>
                <a:spcPts val="3350"/>
              </a:lnSpc>
            </a:pPr>
            <a:endParaRPr lang="en-US" sz="4346">
              <a:solidFill>
                <a:srgbClr val="000000"/>
              </a:solidFill>
              <a:latin typeface="Catamaran"/>
              <a:ea typeface="Catamaran"/>
              <a:cs typeface="Catamaran"/>
              <a:sym typeface="Catamaran"/>
            </a:endParaRPr>
          </a:p>
          <a:p>
            <a:pPr algn="ctr">
              <a:lnSpc>
                <a:spcPts val="6084"/>
              </a:lnSpc>
            </a:pPr>
            <a:r>
              <a:rPr lang="en-US" sz="4346">
                <a:solidFill>
                  <a:srgbClr val="000000"/>
                </a:solidFill>
                <a:latin typeface="Catamaran"/>
                <a:ea typeface="Catamaran"/>
                <a:cs typeface="Catamaran"/>
                <a:sym typeface="Catamaran"/>
              </a:rPr>
              <a:t>2. Following the Success Sequence significantly increases your chances of not being poor and of having a more stable and happy family life by your mid-30s. ​</a:t>
            </a:r>
          </a:p>
          <a:p>
            <a:pPr algn="ctr">
              <a:lnSpc>
                <a:spcPts val="3350"/>
              </a:lnSpc>
            </a:pPr>
            <a:endParaRPr lang="en-US" sz="4346">
              <a:solidFill>
                <a:srgbClr val="000000"/>
              </a:solidFill>
              <a:latin typeface="Catamaran"/>
              <a:ea typeface="Catamaran"/>
              <a:cs typeface="Catamaran"/>
              <a:sym typeface="Catamaran"/>
            </a:endParaRPr>
          </a:p>
          <a:p>
            <a:pPr algn="ctr">
              <a:lnSpc>
                <a:spcPts val="6084"/>
              </a:lnSpc>
            </a:pPr>
            <a:r>
              <a:rPr lang="en-US" sz="4346">
                <a:solidFill>
                  <a:srgbClr val="000000"/>
                </a:solidFill>
                <a:latin typeface="Catamaran"/>
                <a:ea typeface="Catamaran"/>
                <a:cs typeface="Catamaran"/>
                <a:sym typeface="Catamaran"/>
              </a:rPr>
              <a:t>3. If you want to have kids, marriage matters.​</a:t>
            </a:r>
          </a:p>
          <a:p>
            <a:pPr algn="ctr">
              <a:lnSpc>
                <a:spcPts val="6084"/>
              </a:lnSpc>
            </a:pPr>
            <a:endParaRPr lang="en-US" sz="4346">
              <a:solidFill>
                <a:srgbClr val="000000"/>
              </a:solidFill>
              <a:latin typeface="Catamaran"/>
              <a:ea typeface="Catamaran"/>
              <a:cs typeface="Catamaran"/>
              <a:sym typeface="Catamaran"/>
            </a:endParaRPr>
          </a:p>
          <a:p>
            <a:pPr algn="ctr">
              <a:lnSpc>
                <a:spcPts val="6084"/>
              </a:lnSpc>
              <a:spcBef>
                <a:spcPct val="0"/>
              </a:spcBef>
            </a:pPr>
            <a:endParaRPr lang="en-US" sz="4346">
              <a:solidFill>
                <a:srgbClr val="000000"/>
              </a:solidFill>
              <a:latin typeface="Catamaran"/>
              <a:ea typeface="Catamaran"/>
              <a:cs typeface="Catamaran"/>
              <a:sym typeface="Catamaran"/>
            </a:endParaRPr>
          </a:p>
        </p:txBody>
      </p:sp>
      <p:sp>
        <p:nvSpPr>
          <p:cNvPr id="5" name="Freeform 5"/>
          <p:cNvSpPr/>
          <p:nvPr/>
        </p:nvSpPr>
        <p:spPr>
          <a:xfrm>
            <a:off x="14139811" y="9023466"/>
            <a:ext cx="3746404" cy="1028700"/>
          </a:xfrm>
          <a:custGeom>
            <a:avLst/>
            <a:gdLst/>
            <a:ahLst/>
            <a:cxnLst/>
            <a:rect l="l" t="t" r="r" b="b"/>
            <a:pathLst>
              <a:path w="3746404" h="1028700">
                <a:moveTo>
                  <a:pt x="0" y="0"/>
                </a:moveTo>
                <a:lnTo>
                  <a:pt x="3746404" y="0"/>
                </a:lnTo>
                <a:lnTo>
                  <a:pt x="3746404" y="1028700"/>
                </a:lnTo>
                <a:lnTo>
                  <a:pt x="0" y="1028700"/>
                </a:lnTo>
                <a:lnTo>
                  <a:pt x="0" y="0"/>
                </a:lnTo>
                <a:close/>
              </a:path>
            </a:pathLst>
          </a:custGeom>
          <a:blipFill>
            <a:blip r:embed="rId3"/>
            <a:stretch>
              <a:fillRect/>
            </a:stretch>
          </a:blipFill>
        </p:spPr>
        <p:txBody>
          <a:bodyPr/>
          <a:lstStyle/>
          <a:p>
            <a:endParaRPr lang="en-US"/>
          </a:p>
        </p:txBody>
      </p:sp>
      <p:sp>
        <p:nvSpPr>
          <p:cNvPr id="6" name="TextBox 6"/>
          <p:cNvSpPr txBox="1"/>
          <p:nvPr/>
        </p:nvSpPr>
        <p:spPr>
          <a:xfrm>
            <a:off x="323358" y="9578859"/>
            <a:ext cx="6369701" cy="368533"/>
          </a:xfrm>
          <a:prstGeom prst="rect">
            <a:avLst/>
          </a:prstGeom>
        </p:spPr>
        <p:txBody>
          <a:bodyPr lIns="0" tIns="0" rIns="0" bIns="0" rtlCol="0" anchor="t">
            <a:spAutoFit/>
          </a:bodyPr>
          <a:lstStyle/>
          <a:p>
            <a:pPr algn="ctr">
              <a:lnSpc>
                <a:spcPts val="3058"/>
              </a:lnSpc>
              <a:spcBef>
                <a:spcPct val="0"/>
              </a:spcBef>
            </a:pPr>
            <a:r>
              <a:rPr lang="en-US" sz="2184">
                <a:solidFill>
                  <a:srgbClr val="000000"/>
                </a:solidFill>
                <a:latin typeface="Catamaran"/>
                <a:ea typeface="Catamaran"/>
                <a:cs typeface="Catamaran"/>
                <a:sym typeface="Catamaran"/>
              </a:rPr>
              <a:t>Copyright Marline E. Pearson, M.A. All rights reserved.</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4139811" y="9023466"/>
            <a:ext cx="3746404" cy="1028700"/>
          </a:xfrm>
          <a:custGeom>
            <a:avLst/>
            <a:gdLst/>
            <a:ahLst/>
            <a:cxnLst/>
            <a:rect l="l" t="t" r="r" b="b"/>
            <a:pathLst>
              <a:path w="3746404" h="1028700">
                <a:moveTo>
                  <a:pt x="0" y="0"/>
                </a:moveTo>
                <a:lnTo>
                  <a:pt x="3746404" y="0"/>
                </a:lnTo>
                <a:lnTo>
                  <a:pt x="3746404" y="1028700"/>
                </a:lnTo>
                <a:lnTo>
                  <a:pt x="0" y="1028700"/>
                </a:lnTo>
                <a:lnTo>
                  <a:pt x="0" y="0"/>
                </a:lnTo>
                <a:close/>
              </a:path>
            </a:pathLst>
          </a:custGeom>
          <a:blipFill>
            <a:blip r:embed="rId3"/>
            <a:stretch>
              <a:fillRect/>
            </a:stretch>
          </a:blipFill>
        </p:spPr>
        <p:txBody>
          <a:bodyPr/>
          <a:lstStyle/>
          <a:p>
            <a:endParaRPr lang="en-US"/>
          </a:p>
        </p:txBody>
      </p:sp>
      <p:sp>
        <p:nvSpPr>
          <p:cNvPr id="3" name="Freeform 3"/>
          <p:cNvSpPr/>
          <p:nvPr/>
        </p:nvSpPr>
        <p:spPr>
          <a:xfrm>
            <a:off x="1321225" y="849375"/>
            <a:ext cx="8540442" cy="7853247"/>
          </a:xfrm>
          <a:custGeom>
            <a:avLst/>
            <a:gdLst/>
            <a:ahLst/>
            <a:cxnLst/>
            <a:rect l="l" t="t" r="r" b="b"/>
            <a:pathLst>
              <a:path w="8540442" h="7853247">
                <a:moveTo>
                  <a:pt x="0" y="0"/>
                </a:moveTo>
                <a:lnTo>
                  <a:pt x="8540442" y="0"/>
                </a:lnTo>
                <a:lnTo>
                  <a:pt x="8540442" y="7853247"/>
                </a:lnTo>
                <a:lnTo>
                  <a:pt x="0" y="7853247"/>
                </a:lnTo>
                <a:lnTo>
                  <a:pt x="0" y="0"/>
                </a:lnTo>
                <a:close/>
              </a:path>
            </a:pathLst>
          </a:custGeom>
          <a:blipFill>
            <a:blip r:embed="rId4"/>
            <a:stretch>
              <a:fillRect l="-1964" t="-2198" r="-1599" b="-13373"/>
            </a:stretch>
          </a:blipFill>
        </p:spPr>
        <p:txBody>
          <a:bodyPr/>
          <a:lstStyle/>
          <a:p>
            <a:endParaRPr lang="en-US"/>
          </a:p>
        </p:txBody>
      </p:sp>
      <p:sp>
        <p:nvSpPr>
          <p:cNvPr id="4" name="TextBox 4"/>
          <p:cNvSpPr txBox="1"/>
          <p:nvPr/>
        </p:nvSpPr>
        <p:spPr>
          <a:xfrm>
            <a:off x="10559171" y="2938332"/>
            <a:ext cx="6505113" cy="3551508"/>
          </a:xfrm>
          <a:prstGeom prst="rect">
            <a:avLst/>
          </a:prstGeom>
        </p:spPr>
        <p:txBody>
          <a:bodyPr lIns="0" tIns="0" rIns="0" bIns="0" rtlCol="0" anchor="t">
            <a:spAutoFit/>
          </a:bodyPr>
          <a:lstStyle/>
          <a:p>
            <a:pPr algn="ctr">
              <a:lnSpc>
                <a:spcPts val="9470"/>
              </a:lnSpc>
              <a:spcBef>
                <a:spcPct val="0"/>
              </a:spcBef>
            </a:pPr>
            <a:r>
              <a:rPr lang="en-US" sz="6764">
                <a:solidFill>
                  <a:srgbClr val="000000"/>
                </a:solidFill>
                <a:latin typeface="Catamaran"/>
                <a:ea typeface="Catamaran"/>
                <a:cs typeface="Catamaran"/>
                <a:sym typeface="Catamaran"/>
              </a:rPr>
              <a:t>What do ​you want your life to look </a:t>
            </a:r>
          </a:p>
          <a:p>
            <a:pPr algn="ctr">
              <a:lnSpc>
                <a:spcPts val="9470"/>
              </a:lnSpc>
              <a:spcBef>
                <a:spcPct val="0"/>
              </a:spcBef>
            </a:pPr>
            <a:r>
              <a:rPr lang="en-US" sz="6764">
                <a:solidFill>
                  <a:srgbClr val="000000"/>
                </a:solidFill>
                <a:latin typeface="Catamaran"/>
                <a:ea typeface="Catamaran"/>
                <a:cs typeface="Catamaran"/>
                <a:sym typeface="Catamaran"/>
              </a:rPr>
              <a:t>like at age 30?​</a:t>
            </a:r>
          </a:p>
        </p:txBody>
      </p:sp>
      <p:sp>
        <p:nvSpPr>
          <p:cNvPr id="5" name="TextBox 5"/>
          <p:cNvSpPr txBox="1"/>
          <p:nvPr/>
        </p:nvSpPr>
        <p:spPr>
          <a:xfrm>
            <a:off x="323358" y="9578859"/>
            <a:ext cx="6369701" cy="368533"/>
          </a:xfrm>
          <a:prstGeom prst="rect">
            <a:avLst/>
          </a:prstGeom>
        </p:spPr>
        <p:txBody>
          <a:bodyPr lIns="0" tIns="0" rIns="0" bIns="0" rtlCol="0" anchor="t">
            <a:spAutoFit/>
          </a:bodyPr>
          <a:lstStyle/>
          <a:p>
            <a:pPr algn="ctr">
              <a:lnSpc>
                <a:spcPts val="3058"/>
              </a:lnSpc>
              <a:spcBef>
                <a:spcPct val="0"/>
              </a:spcBef>
            </a:pPr>
            <a:r>
              <a:rPr lang="en-US" sz="2184">
                <a:solidFill>
                  <a:srgbClr val="000000"/>
                </a:solidFill>
                <a:latin typeface="Catamaran"/>
                <a:ea typeface="Catamaran"/>
                <a:cs typeface="Catamaran"/>
                <a:sym typeface="Catamaran"/>
              </a:rPr>
              <a:t>Copyright Marline E. Pearson, M.A. All rights reserved.</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356876" y="1994673"/>
            <a:ext cx="3553137" cy="3553137"/>
          </a:xfrm>
          <a:custGeom>
            <a:avLst/>
            <a:gdLst/>
            <a:ahLst/>
            <a:cxnLst/>
            <a:rect l="l" t="t" r="r" b="b"/>
            <a:pathLst>
              <a:path w="3553137" h="3553137">
                <a:moveTo>
                  <a:pt x="0" y="0"/>
                </a:moveTo>
                <a:lnTo>
                  <a:pt x="3553137" y="0"/>
                </a:lnTo>
                <a:lnTo>
                  <a:pt x="3553137" y="3553137"/>
                </a:lnTo>
                <a:lnTo>
                  <a:pt x="0" y="355313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a:off x="7764006" y="2837910"/>
            <a:ext cx="2774409" cy="1921909"/>
          </a:xfrm>
          <a:custGeom>
            <a:avLst/>
            <a:gdLst/>
            <a:ahLst/>
            <a:cxnLst/>
            <a:rect l="l" t="t" r="r" b="b"/>
            <a:pathLst>
              <a:path w="2774409" h="1921909">
                <a:moveTo>
                  <a:pt x="0" y="0"/>
                </a:moveTo>
                <a:lnTo>
                  <a:pt x="2774409" y="0"/>
                </a:lnTo>
                <a:lnTo>
                  <a:pt x="2774409" y="1921908"/>
                </a:lnTo>
                <a:lnTo>
                  <a:pt x="0" y="192190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4" name="Freeform 4"/>
          <p:cNvSpPr/>
          <p:nvPr/>
        </p:nvSpPr>
        <p:spPr>
          <a:xfrm>
            <a:off x="9439558" y="5149080"/>
            <a:ext cx="3553137" cy="3553137"/>
          </a:xfrm>
          <a:custGeom>
            <a:avLst/>
            <a:gdLst/>
            <a:ahLst/>
            <a:cxnLst/>
            <a:rect l="l" t="t" r="r" b="b"/>
            <a:pathLst>
              <a:path w="3553137" h="3553137">
                <a:moveTo>
                  <a:pt x="0" y="0"/>
                </a:moveTo>
                <a:lnTo>
                  <a:pt x="3553137" y="0"/>
                </a:lnTo>
                <a:lnTo>
                  <a:pt x="3553137" y="3553137"/>
                </a:lnTo>
                <a:lnTo>
                  <a:pt x="0" y="355313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5" name="Freeform 5"/>
          <p:cNvSpPr/>
          <p:nvPr/>
        </p:nvSpPr>
        <p:spPr>
          <a:xfrm>
            <a:off x="9941434" y="5785915"/>
            <a:ext cx="2549385" cy="2447410"/>
          </a:xfrm>
          <a:custGeom>
            <a:avLst/>
            <a:gdLst/>
            <a:ahLst/>
            <a:cxnLst/>
            <a:rect l="l" t="t" r="r" b="b"/>
            <a:pathLst>
              <a:path w="2549385" h="2447410">
                <a:moveTo>
                  <a:pt x="0" y="0"/>
                </a:moveTo>
                <a:lnTo>
                  <a:pt x="2549385" y="0"/>
                </a:lnTo>
                <a:lnTo>
                  <a:pt x="2549385" y="2447410"/>
                </a:lnTo>
                <a:lnTo>
                  <a:pt x="0" y="244741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6" name="Freeform 6"/>
          <p:cNvSpPr/>
          <p:nvPr/>
        </p:nvSpPr>
        <p:spPr>
          <a:xfrm>
            <a:off x="14139811" y="9023466"/>
            <a:ext cx="3746404" cy="1028700"/>
          </a:xfrm>
          <a:custGeom>
            <a:avLst/>
            <a:gdLst/>
            <a:ahLst/>
            <a:cxnLst/>
            <a:rect l="l" t="t" r="r" b="b"/>
            <a:pathLst>
              <a:path w="3746404" h="1028700">
                <a:moveTo>
                  <a:pt x="0" y="0"/>
                </a:moveTo>
                <a:lnTo>
                  <a:pt x="3746404" y="0"/>
                </a:lnTo>
                <a:lnTo>
                  <a:pt x="3746404" y="1028700"/>
                </a:lnTo>
                <a:lnTo>
                  <a:pt x="0" y="1028700"/>
                </a:lnTo>
                <a:lnTo>
                  <a:pt x="0" y="0"/>
                </a:lnTo>
                <a:close/>
              </a:path>
            </a:pathLst>
          </a:custGeom>
          <a:blipFill>
            <a:blip r:embed="rId11"/>
            <a:stretch>
              <a:fillRect/>
            </a:stretch>
          </a:blipFill>
        </p:spPr>
        <p:txBody>
          <a:bodyPr/>
          <a:lstStyle/>
          <a:p>
            <a:endParaRPr lang="en-US"/>
          </a:p>
        </p:txBody>
      </p:sp>
      <p:sp>
        <p:nvSpPr>
          <p:cNvPr id="7" name="TextBox 7"/>
          <p:cNvSpPr txBox="1"/>
          <p:nvPr/>
        </p:nvSpPr>
        <p:spPr>
          <a:xfrm>
            <a:off x="4525251" y="517742"/>
            <a:ext cx="9237498" cy="1217981"/>
          </a:xfrm>
          <a:prstGeom prst="rect">
            <a:avLst/>
          </a:prstGeom>
        </p:spPr>
        <p:txBody>
          <a:bodyPr lIns="0" tIns="0" rIns="0" bIns="0" rtlCol="0" anchor="t">
            <a:spAutoFit/>
          </a:bodyPr>
          <a:lstStyle/>
          <a:p>
            <a:pPr algn="ctr">
              <a:lnSpc>
                <a:spcPts val="9147"/>
              </a:lnSpc>
            </a:pPr>
            <a:r>
              <a:rPr lang="en-US" sz="9240" b="1">
                <a:solidFill>
                  <a:srgbClr val="000000"/>
                </a:solidFill>
                <a:latin typeface="Catamaran Bold"/>
                <a:ea typeface="Catamaran Bold"/>
                <a:cs typeface="Catamaran Bold"/>
                <a:sym typeface="Catamaran Bold"/>
              </a:rPr>
              <a:t>My Success Plans</a:t>
            </a:r>
          </a:p>
        </p:txBody>
      </p:sp>
      <p:sp>
        <p:nvSpPr>
          <p:cNvPr id="8" name="TextBox 8"/>
          <p:cNvSpPr txBox="1"/>
          <p:nvPr/>
        </p:nvSpPr>
        <p:spPr>
          <a:xfrm>
            <a:off x="323358" y="9578859"/>
            <a:ext cx="6369701" cy="368533"/>
          </a:xfrm>
          <a:prstGeom prst="rect">
            <a:avLst/>
          </a:prstGeom>
        </p:spPr>
        <p:txBody>
          <a:bodyPr lIns="0" tIns="0" rIns="0" bIns="0" rtlCol="0" anchor="t">
            <a:spAutoFit/>
          </a:bodyPr>
          <a:lstStyle/>
          <a:p>
            <a:pPr algn="ctr">
              <a:lnSpc>
                <a:spcPts val="3058"/>
              </a:lnSpc>
              <a:spcBef>
                <a:spcPct val="0"/>
              </a:spcBef>
            </a:pPr>
            <a:r>
              <a:rPr lang="en-US" sz="2184">
                <a:solidFill>
                  <a:srgbClr val="000000"/>
                </a:solidFill>
                <a:latin typeface="Catamaran"/>
                <a:ea typeface="Catamaran"/>
                <a:cs typeface="Catamaran"/>
                <a:sym typeface="Catamaran"/>
              </a:rPr>
              <a:t>Copyright Marline E. Pearson, M.A. All rights reserved.</a:t>
            </a:r>
          </a:p>
        </p:txBody>
      </p:sp>
      <p:grpSp>
        <p:nvGrpSpPr>
          <p:cNvPr id="9" name="Group 9"/>
          <p:cNvGrpSpPr/>
          <p:nvPr/>
        </p:nvGrpSpPr>
        <p:grpSpPr>
          <a:xfrm>
            <a:off x="5392983" y="5233051"/>
            <a:ext cx="3553137" cy="3553137"/>
            <a:chOff x="0" y="0"/>
            <a:chExt cx="4737516" cy="4737516"/>
          </a:xfrm>
        </p:grpSpPr>
        <p:sp>
          <p:nvSpPr>
            <p:cNvPr id="10" name="Freeform 10"/>
            <p:cNvSpPr/>
            <p:nvPr/>
          </p:nvSpPr>
          <p:spPr>
            <a:xfrm>
              <a:off x="0" y="0"/>
              <a:ext cx="4737516" cy="4737516"/>
            </a:xfrm>
            <a:custGeom>
              <a:avLst/>
              <a:gdLst/>
              <a:ahLst/>
              <a:cxnLst/>
              <a:rect l="l" t="t" r="r" b="b"/>
              <a:pathLst>
                <a:path w="4737516" h="4737516">
                  <a:moveTo>
                    <a:pt x="0" y="0"/>
                  </a:moveTo>
                  <a:lnTo>
                    <a:pt x="4737516" y="0"/>
                  </a:lnTo>
                  <a:lnTo>
                    <a:pt x="4737516" y="4737516"/>
                  </a:lnTo>
                  <a:lnTo>
                    <a:pt x="0" y="4737516"/>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11" name="Freeform 11"/>
            <p:cNvSpPr/>
            <p:nvPr/>
          </p:nvSpPr>
          <p:spPr>
            <a:xfrm>
              <a:off x="803878" y="806371"/>
              <a:ext cx="3189342" cy="3189342"/>
            </a:xfrm>
            <a:custGeom>
              <a:avLst/>
              <a:gdLst/>
              <a:ahLst/>
              <a:cxnLst/>
              <a:rect l="l" t="t" r="r" b="b"/>
              <a:pathLst>
                <a:path w="3189342" h="3189342">
                  <a:moveTo>
                    <a:pt x="0" y="0"/>
                  </a:moveTo>
                  <a:lnTo>
                    <a:pt x="3189342" y="0"/>
                  </a:lnTo>
                  <a:lnTo>
                    <a:pt x="3189342" y="3189343"/>
                  </a:lnTo>
                  <a:lnTo>
                    <a:pt x="0" y="3189343"/>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12" name="Freeform 12"/>
            <p:cNvSpPr/>
            <p:nvPr/>
          </p:nvSpPr>
          <p:spPr>
            <a:xfrm flipH="1">
              <a:off x="393430" y="1646862"/>
              <a:ext cx="1435806" cy="979937"/>
            </a:xfrm>
            <a:custGeom>
              <a:avLst/>
              <a:gdLst/>
              <a:ahLst/>
              <a:cxnLst/>
              <a:rect l="l" t="t" r="r" b="b"/>
              <a:pathLst>
                <a:path w="1435806" h="979937">
                  <a:moveTo>
                    <a:pt x="1435805" y="0"/>
                  </a:moveTo>
                  <a:lnTo>
                    <a:pt x="0" y="0"/>
                  </a:lnTo>
                  <a:lnTo>
                    <a:pt x="0" y="979937"/>
                  </a:lnTo>
                  <a:lnTo>
                    <a:pt x="1435805" y="979937"/>
                  </a:lnTo>
                  <a:lnTo>
                    <a:pt x="1435805"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sp>
          <p:nvSpPr>
            <p:cNvPr id="13" name="Freeform 13"/>
            <p:cNvSpPr/>
            <p:nvPr/>
          </p:nvSpPr>
          <p:spPr>
            <a:xfrm>
              <a:off x="3231820" y="1574606"/>
              <a:ext cx="947349" cy="1124450"/>
            </a:xfrm>
            <a:custGeom>
              <a:avLst/>
              <a:gdLst/>
              <a:ahLst/>
              <a:cxnLst/>
              <a:rect l="l" t="t" r="r" b="b"/>
              <a:pathLst>
                <a:path w="947349" h="1124450">
                  <a:moveTo>
                    <a:pt x="0" y="0"/>
                  </a:moveTo>
                  <a:lnTo>
                    <a:pt x="947349" y="0"/>
                  </a:lnTo>
                  <a:lnTo>
                    <a:pt x="947349" y="1124450"/>
                  </a:lnTo>
                  <a:lnTo>
                    <a:pt x="0" y="1124450"/>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US"/>
            </a:p>
          </p:txBody>
        </p:sp>
        <p:grpSp>
          <p:nvGrpSpPr>
            <p:cNvPr id="14" name="Group 14"/>
            <p:cNvGrpSpPr/>
            <p:nvPr/>
          </p:nvGrpSpPr>
          <p:grpSpPr>
            <a:xfrm>
              <a:off x="2194780" y="3989061"/>
              <a:ext cx="383833" cy="353542"/>
              <a:chOff x="0" y="0"/>
              <a:chExt cx="207351" cy="190988"/>
            </a:xfrm>
          </p:grpSpPr>
          <p:sp>
            <p:nvSpPr>
              <p:cNvPr id="15" name="Freeform 15"/>
              <p:cNvSpPr/>
              <p:nvPr/>
            </p:nvSpPr>
            <p:spPr>
              <a:xfrm>
                <a:off x="0" y="0"/>
                <a:ext cx="207351" cy="190988"/>
              </a:xfrm>
              <a:custGeom>
                <a:avLst/>
                <a:gdLst/>
                <a:ahLst/>
                <a:cxnLst/>
                <a:rect l="l" t="t" r="r" b="b"/>
                <a:pathLst>
                  <a:path w="207351" h="190988">
                    <a:moveTo>
                      <a:pt x="0" y="0"/>
                    </a:moveTo>
                    <a:lnTo>
                      <a:pt x="207351" y="0"/>
                    </a:lnTo>
                    <a:lnTo>
                      <a:pt x="207351" y="190988"/>
                    </a:lnTo>
                    <a:lnTo>
                      <a:pt x="0" y="190988"/>
                    </a:lnTo>
                    <a:close/>
                  </a:path>
                </a:pathLst>
              </a:custGeom>
              <a:solidFill>
                <a:srgbClr val="07BED5"/>
              </a:solidFill>
            </p:spPr>
            <p:txBody>
              <a:bodyPr/>
              <a:lstStyle/>
              <a:p>
                <a:endParaRPr lang="en-US"/>
              </a:p>
            </p:txBody>
          </p:sp>
          <p:sp>
            <p:nvSpPr>
              <p:cNvPr id="16" name="TextBox 16"/>
              <p:cNvSpPr txBox="1"/>
              <p:nvPr/>
            </p:nvSpPr>
            <p:spPr>
              <a:xfrm>
                <a:off x="0" y="-47625"/>
                <a:ext cx="207351" cy="238613"/>
              </a:xfrm>
              <a:prstGeom prst="rect">
                <a:avLst/>
              </a:prstGeom>
            </p:spPr>
            <p:txBody>
              <a:bodyPr lIns="54323" tIns="54323" rIns="54323" bIns="54323" rtlCol="0" anchor="ctr"/>
              <a:lstStyle/>
              <a:p>
                <a:pPr algn="ctr">
                  <a:lnSpc>
                    <a:spcPts val="3360"/>
                  </a:lnSpc>
                </a:pPr>
                <a:endParaRPr/>
              </a:p>
            </p:txBody>
          </p:sp>
        </p:grpSp>
        <p:grpSp>
          <p:nvGrpSpPr>
            <p:cNvPr id="17" name="Group 17"/>
            <p:cNvGrpSpPr/>
            <p:nvPr/>
          </p:nvGrpSpPr>
          <p:grpSpPr>
            <a:xfrm>
              <a:off x="1845371" y="435836"/>
              <a:ext cx="1081283" cy="742037"/>
              <a:chOff x="0" y="0"/>
              <a:chExt cx="584121" cy="400857"/>
            </a:xfrm>
          </p:grpSpPr>
          <p:sp>
            <p:nvSpPr>
              <p:cNvPr id="18" name="Freeform 18"/>
              <p:cNvSpPr/>
              <p:nvPr/>
            </p:nvSpPr>
            <p:spPr>
              <a:xfrm>
                <a:off x="0" y="0"/>
                <a:ext cx="584121" cy="400857"/>
              </a:xfrm>
              <a:custGeom>
                <a:avLst/>
                <a:gdLst/>
                <a:ahLst/>
                <a:cxnLst/>
                <a:rect l="l" t="t" r="r" b="b"/>
                <a:pathLst>
                  <a:path w="584121" h="400857">
                    <a:moveTo>
                      <a:pt x="0" y="0"/>
                    </a:moveTo>
                    <a:lnTo>
                      <a:pt x="584121" y="0"/>
                    </a:lnTo>
                    <a:lnTo>
                      <a:pt x="584121" y="400857"/>
                    </a:lnTo>
                    <a:lnTo>
                      <a:pt x="0" y="400857"/>
                    </a:lnTo>
                    <a:close/>
                  </a:path>
                </a:pathLst>
              </a:custGeom>
              <a:solidFill>
                <a:srgbClr val="07BED5"/>
              </a:solidFill>
            </p:spPr>
            <p:txBody>
              <a:bodyPr/>
              <a:lstStyle/>
              <a:p>
                <a:endParaRPr lang="en-US"/>
              </a:p>
            </p:txBody>
          </p:sp>
          <p:sp>
            <p:nvSpPr>
              <p:cNvPr id="19" name="TextBox 19"/>
              <p:cNvSpPr txBox="1"/>
              <p:nvPr/>
            </p:nvSpPr>
            <p:spPr>
              <a:xfrm>
                <a:off x="0" y="-47625"/>
                <a:ext cx="584121" cy="448482"/>
              </a:xfrm>
              <a:prstGeom prst="rect">
                <a:avLst/>
              </a:prstGeom>
            </p:spPr>
            <p:txBody>
              <a:bodyPr lIns="54323" tIns="54323" rIns="54323" bIns="54323" rtlCol="0" anchor="ctr"/>
              <a:lstStyle/>
              <a:p>
                <a:pPr algn="ctr">
                  <a:lnSpc>
                    <a:spcPts val="3360"/>
                  </a:lnSpc>
                </a:pPr>
                <a:endParaRPr/>
              </a:p>
            </p:txBody>
          </p:sp>
        </p:grpSp>
        <p:sp>
          <p:nvSpPr>
            <p:cNvPr id="20" name="Freeform 20"/>
            <p:cNvSpPr/>
            <p:nvPr/>
          </p:nvSpPr>
          <p:spPr>
            <a:xfrm>
              <a:off x="1743188" y="394913"/>
              <a:ext cx="1287017" cy="1224275"/>
            </a:xfrm>
            <a:custGeom>
              <a:avLst/>
              <a:gdLst/>
              <a:ahLst/>
              <a:cxnLst/>
              <a:rect l="l" t="t" r="r" b="b"/>
              <a:pathLst>
                <a:path w="1287017" h="1224275">
                  <a:moveTo>
                    <a:pt x="0" y="0"/>
                  </a:moveTo>
                  <a:lnTo>
                    <a:pt x="1287017" y="0"/>
                  </a:lnTo>
                  <a:lnTo>
                    <a:pt x="1287017" y="1224274"/>
                  </a:lnTo>
                  <a:lnTo>
                    <a:pt x="0" y="1224274"/>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en-US"/>
            </a:p>
          </p:txBody>
        </p:sp>
        <p:grpSp>
          <p:nvGrpSpPr>
            <p:cNvPr id="21" name="Group 21"/>
            <p:cNvGrpSpPr/>
            <p:nvPr/>
          </p:nvGrpSpPr>
          <p:grpSpPr>
            <a:xfrm>
              <a:off x="1463691" y="3473031"/>
              <a:ext cx="731089" cy="770366"/>
              <a:chOff x="0" y="0"/>
              <a:chExt cx="394942" cy="416160"/>
            </a:xfrm>
          </p:grpSpPr>
          <p:sp>
            <p:nvSpPr>
              <p:cNvPr id="22" name="Freeform 22"/>
              <p:cNvSpPr/>
              <p:nvPr/>
            </p:nvSpPr>
            <p:spPr>
              <a:xfrm>
                <a:off x="0" y="0"/>
                <a:ext cx="394942" cy="416160"/>
              </a:xfrm>
              <a:custGeom>
                <a:avLst/>
                <a:gdLst/>
                <a:ahLst/>
                <a:cxnLst/>
                <a:rect l="l" t="t" r="r" b="b"/>
                <a:pathLst>
                  <a:path w="394942" h="416160">
                    <a:moveTo>
                      <a:pt x="0" y="0"/>
                    </a:moveTo>
                    <a:lnTo>
                      <a:pt x="394942" y="0"/>
                    </a:lnTo>
                    <a:lnTo>
                      <a:pt x="394942" y="416160"/>
                    </a:lnTo>
                    <a:lnTo>
                      <a:pt x="0" y="416160"/>
                    </a:lnTo>
                    <a:close/>
                  </a:path>
                </a:pathLst>
              </a:custGeom>
              <a:solidFill>
                <a:srgbClr val="07BED5"/>
              </a:solidFill>
            </p:spPr>
            <p:txBody>
              <a:bodyPr/>
              <a:lstStyle/>
              <a:p>
                <a:endParaRPr lang="en-US"/>
              </a:p>
            </p:txBody>
          </p:sp>
          <p:sp>
            <p:nvSpPr>
              <p:cNvPr id="23" name="TextBox 23"/>
              <p:cNvSpPr txBox="1"/>
              <p:nvPr/>
            </p:nvSpPr>
            <p:spPr>
              <a:xfrm>
                <a:off x="0" y="-47625"/>
                <a:ext cx="394942" cy="463785"/>
              </a:xfrm>
              <a:prstGeom prst="rect">
                <a:avLst/>
              </a:prstGeom>
            </p:spPr>
            <p:txBody>
              <a:bodyPr lIns="54323" tIns="54323" rIns="54323" bIns="54323" rtlCol="0" anchor="ctr"/>
              <a:lstStyle/>
              <a:p>
                <a:pPr algn="ctr">
                  <a:lnSpc>
                    <a:spcPts val="3360"/>
                  </a:lnSpc>
                </a:pPr>
                <a:endParaRPr/>
              </a:p>
            </p:txBody>
          </p:sp>
        </p:grpSp>
        <p:sp>
          <p:nvSpPr>
            <p:cNvPr id="24" name="Freeform 24"/>
            <p:cNvSpPr/>
            <p:nvPr/>
          </p:nvSpPr>
          <p:spPr>
            <a:xfrm>
              <a:off x="987176" y="2737161"/>
              <a:ext cx="1299468" cy="1299468"/>
            </a:xfrm>
            <a:custGeom>
              <a:avLst/>
              <a:gdLst/>
              <a:ahLst/>
              <a:cxnLst/>
              <a:rect l="l" t="t" r="r" b="b"/>
              <a:pathLst>
                <a:path w="1299468" h="1299468">
                  <a:moveTo>
                    <a:pt x="0" y="0"/>
                  </a:moveTo>
                  <a:lnTo>
                    <a:pt x="1299468" y="0"/>
                  </a:lnTo>
                  <a:lnTo>
                    <a:pt x="1299468" y="1299468"/>
                  </a:lnTo>
                  <a:lnTo>
                    <a:pt x="0" y="1299468"/>
                  </a:lnTo>
                  <a:lnTo>
                    <a:pt x="0" y="0"/>
                  </a:lnTo>
                  <a:close/>
                </a:path>
              </a:pathLst>
            </a:custGeom>
            <a:blipFill>
              <a:blip r:embed="rId22">
                <a:extLst>
                  <a:ext uri="{96DAC541-7B7A-43D3-8B79-37D633B846F1}">
                    <asvg:svgBlip xmlns:asvg="http://schemas.microsoft.com/office/drawing/2016/SVG/main" r:embed="rId23"/>
                  </a:ext>
                </a:extLst>
              </a:blip>
              <a:stretch>
                <a:fillRect/>
              </a:stretch>
            </a:blipFill>
          </p:spPr>
          <p:txBody>
            <a:bodyPr/>
            <a:lstStyle/>
            <a:p>
              <a:endParaRPr lang="en-US"/>
            </a:p>
          </p:txBody>
        </p:sp>
        <p:sp>
          <p:nvSpPr>
            <p:cNvPr id="25" name="Freeform 25"/>
            <p:cNvSpPr/>
            <p:nvPr/>
          </p:nvSpPr>
          <p:spPr>
            <a:xfrm flipH="1">
              <a:off x="2578613" y="2823297"/>
              <a:ext cx="1306414" cy="1213332"/>
            </a:xfrm>
            <a:custGeom>
              <a:avLst/>
              <a:gdLst/>
              <a:ahLst/>
              <a:cxnLst/>
              <a:rect l="l" t="t" r="r" b="b"/>
              <a:pathLst>
                <a:path w="1306414" h="1213332">
                  <a:moveTo>
                    <a:pt x="1306414" y="0"/>
                  </a:moveTo>
                  <a:lnTo>
                    <a:pt x="0" y="0"/>
                  </a:lnTo>
                  <a:lnTo>
                    <a:pt x="0" y="1213332"/>
                  </a:lnTo>
                  <a:lnTo>
                    <a:pt x="1306414" y="1213332"/>
                  </a:lnTo>
                  <a:lnTo>
                    <a:pt x="1306414" y="0"/>
                  </a:lnTo>
                  <a:close/>
                </a:path>
              </a:pathLst>
            </a:custGeom>
            <a:blipFill>
              <a:blip r:embed="rId24">
                <a:extLst>
                  <a:ext uri="{96DAC541-7B7A-43D3-8B79-37D633B846F1}">
                    <asvg:svgBlip xmlns:asvg="http://schemas.microsoft.com/office/drawing/2016/SVG/main" r:embed="rId25"/>
                  </a:ext>
                </a:extLst>
              </a:blip>
              <a:stretch>
                <a:fillRect/>
              </a:stretch>
            </a:blipFill>
          </p:spPr>
          <p:txBody>
            <a:bodyPr/>
            <a:lstStyle/>
            <a:p>
              <a:endParaRPr lang="en-US"/>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521684" y="215832"/>
            <a:ext cx="5365515" cy="1538883"/>
          </a:xfrm>
          <a:prstGeom prst="rect">
            <a:avLst/>
          </a:prstGeom>
        </p:spPr>
        <p:txBody>
          <a:bodyPr wrap="square" lIns="0" tIns="0" rIns="0" bIns="0" rtlCol="0" anchor="t">
            <a:spAutoFit/>
          </a:bodyPr>
          <a:lstStyle/>
          <a:p>
            <a:pPr algn="ctr">
              <a:lnSpc>
                <a:spcPts val="12037"/>
              </a:lnSpc>
              <a:spcBef>
                <a:spcPct val="0"/>
              </a:spcBef>
            </a:pPr>
            <a:r>
              <a:rPr lang="en-US" sz="8598" b="1" dirty="0">
                <a:solidFill>
                  <a:srgbClr val="000000"/>
                </a:solidFill>
                <a:latin typeface="Catamaran Bold"/>
                <a:ea typeface="Catamaran Bold"/>
                <a:cs typeface="Catamaran Bold"/>
                <a:sym typeface="Catamaran Bold"/>
              </a:rPr>
              <a:t>Homework</a:t>
            </a:r>
          </a:p>
        </p:txBody>
      </p:sp>
      <p:sp>
        <p:nvSpPr>
          <p:cNvPr id="3" name="TextBox 3"/>
          <p:cNvSpPr txBox="1"/>
          <p:nvPr/>
        </p:nvSpPr>
        <p:spPr>
          <a:xfrm>
            <a:off x="1059491" y="2147949"/>
            <a:ext cx="16199809" cy="1645500"/>
          </a:xfrm>
          <a:prstGeom prst="rect">
            <a:avLst/>
          </a:prstGeom>
        </p:spPr>
        <p:txBody>
          <a:bodyPr lIns="0" tIns="0" rIns="0" bIns="0" rtlCol="0" anchor="t">
            <a:spAutoFit/>
          </a:bodyPr>
          <a:lstStyle/>
          <a:p>
            <a:pPr algn="ctr">
              <a:lnSpc>
                <a:spcPts val="6652"/>
              </a:lnSpc>
              <a:spcBef>
                <a:spcPct val="0"/>
              </a:spcBef>
            </a:pPr>
            <a:r>
              <a:rPr lang="en-US" sz="4752">
                <a:solidFill>
                  <a:srgbClr val="000000"/>
                </a:solidFill>
                <a:latin typeface="Catamaran"/>
                <a:ea typeface="Catamaran"/>
                <a:cs typeface="Catamaran"/>
                <a:sym typeface="Catamaran"/>
              </a:rPr>
              <a:t>Share your success plans with a parent or trusted adult. Talk with them about what you learned today, and discuss these prompts: </a:t>
            </a:r>
          </a:p>
        </p:txBody>
      </p:sp>
      <p:sp>
        <p:nvSpPr>
          <p:cNvPr id="4" name="TextBox 4"/>
          <p:cNvSpPr txBox="1"/>
          <p:nvPr/>
        </p:nvSpPr>
        <p:spPr>
          <a:xfrm>
            <a:off x="1416302" y="4269699"/>
            <a:ext cx="15455395" cy="3871754"/>
          </a:xfrm>
          <a:prstGeom prst="rect">
            <a:avLst/>
          </a:prstGeom>
        </p:spPr>
        <p:txBody>
          <a:bodyPr lIns="0" tIns="0" rIns="0" bIns="0" rtlCol="0" anchor="t">
            <a:spAutoFit/>
          </a:bodyPr>
          <a:lstStyle/>
          <a:p>
            <a:pPr marL="851453" lvl="1" indent="-425727" algn="ctr">
              <a:lnSpc>
                <a:spcPts val="5521"/>
              </a:lnSpc>
              <a:buFont typeface="Arial"/>
              <a:buChar char="•"/>
            </a:pPr>
            <a:r>
              <a:rPr lang="en-US" sz="3943" b="1">
                <a:solidFill>
                  <a:srgbClr val="000000"/>
                </a:solidFill>
                <a:latin typeface="Catamaran Bold"/>
                <a:ea typeface="Catamaran Bold"/>
                <a:cs typeface="Catamaran Bold"/>
                <a:sym typeface="Catamaran Bold"/>
              </a:rPr>
              <a:t>“Tell me about a time in your life where you (or someone you knew) slid into a decision. What was the result? What could you/they have changed?”</a:t>
            </a:r>
          </a:p>
          <a:p>
            <a:pPr algn="ctr">
              <a:lnSpc>
                <a:spcPts val="3359"/>
              </a:lnSpc>
            </a:pPr>
            <a:endParaRPr lang="en-US" sz="3943" b="1">
              <a:solidFill>
                <a:srgbClr val="000000"/>
              </a:solidFill>
              <a:latin typeface="Catamaran Bold"/>
              <a:ea typeface="Catamaran Bold"/>
              <a:cs typeface="Catamaran Bold"/>
              <a:sym typeface="Catamaran Bold"/>
            </a:endParaRPr>
          </a:p>
          <a:p>
            <a:pPr marL="851453" lvl="1" indent="-425727" algn="ctr">
              <a:lnSpc>
                <a:spcPts val="5521"/>
              </a:lnSpc>
              <a:buFont typeface="Arial"/>
              <a:buChar char="•"/>
            </a:pPr>
            <a:r>
              <a:rPr lang="en-US" sz="3943" b="1" i="1">
                <a:solidFill>
                  <a:srgbClr val="000000"/>
                </a:solidFill>
                <a:latin typeface="Catamaran Bold"/>
                <a:ea typeface="Catamaran Bold"/>
                <a:cs typeface="Catamaran Bold"/>
                <a:sym typeface="Catamaran Bold"/>
              </a:rPr>
              <a:t>“Tell me about a time in your life where you gathered information to help you make a good decision. What was the result?”</a:t>
            </a:r>
            <a:r>
              <a:rPr lang="en-US" sz="3943" b="1">
                <a:solidFill>
                  <a:srgbClr val="000000"/>
                </a:solidFill>
                <a:latin typeface="Catamaran Bold"/>
                <a:ea typeface="Catamaran Bold"/>
                <a:cs typeface="Catamaran Bold"/>
                <a:sym typeface="Catamaran Bold"/>
              </a:rPr>
              <a:t>​</a:t>
            </a:r>
          </a:p>
        </p:txBody>
      </p:sp>
      <p:sp>
        <p:nvSpPr>
          <p:cNvPr id="5" name="Freeform 5"/>
          <p:cNvSpPr/>
          <p:nvPr/>
        </p:nvSpPr>
        <p:spPr>
          <a:xfrm>
            <a:off x="14139811" y="9023466"/>
            <a:ext cx="3746404" cy="1028700"/>
          </a:xfrm>
          <a:custGeom>
            <a:avLst/>
            <a:gdLst/>
            <a:ahLst/>
            <a:cxnLst/>
            <a:rect l="l" t="t" r="r" b="b"/>
            <a:pathLst>
              <a:path w="3746404" h="1028700">
                <a:moveTo>
                  <a:pt x="0" y="0"/>
                </a:moveTo>
                <a:lnTo>
                  <a:pt x="3746404" y="0"/>
                </a:lnTo>
                <a:lnTo>
                  <a:pt x="3746404" y="1028700"/>
                </a:lnTo>
                <a:lnTo>
                  <a:pt x="0" y="1028700"/>
                </a:lnTo>
                <a:lnTo>
                  <a:pt x="0" y="0"/>
                </a:lnTo>
                <a:close/>
              </a:path>
            </a:pathLst>
          </a:custGeom>
          <a:blipFill>
            <a:blip r:embed="rId3"/>
            <a:stretch>
              <a:fillRect/>
            </a:stretch>
          </a:blipFill>
        </p:spPr>
        <p:txBody>
          <a:bodyPr/>
          <a:lstStyle/>
          <a:p>
            <a:endParaRPr lang="en-US"/>
          </a:p>
        </p:txBody>
      </p:sp>
      <p:sp>
        <p:nvSpPr>
          <p:cNvPr id="6" name="TextBox 6"/>
          <p:cNvSpPr txBox="1"/>
          <p:nvPr/>
        </p:nvSpPr>
        <p:spPr>
          <a:xfrm>
            <a:off x="323358" y="9578859"/>
            <a:ext cx="6369701" cy="368533"/>
          </a:xfrm>
          <a:prstGeom prst="rect">
            <a:avLst/>
          </a:prstGeom>
        </p:spPr>
        <p:txBody>
          <a:bodyPr lIns="0" tIns="0" rIns="0" bIns="0" rtlCol="0" anchor="t">
            <a:spAutoFit/>
          </a:bodyPr>
          <a:lstStyle/>
          <a:p>
            <a:pPr algn="ctr">
              <a:lnSpc>
                <a:spcPts val="3058"/>
              </a:lnSpc>
              <a:spcBef>
                <a:spcPct val="0"/>
              </a:spcBef>
            </a:pPr>
            <a:r>
              <a:rPr lang="en-US" sz="2184">
                <a:solidFill>
                  <a:srgbClr val="000000"/>
                </a:solidFill>
                <a:latin typeface="Catamaran"/>
                <a:ea typeface="Catamaran"/>
                <a:cs typeface="Catamaran"/>
                <a:sym typeface="Catamaran"/>
              </a:rPr>
              <a:t>Copyright Marline E. Pearson, M.A. All rights reserved.</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514350" y="2111721"/>
            <a:ext cx="17259300" cy="4961366"/>
          </a:xfrm>
          <a:prstGeom prst="rect">
            <a:avLst/>
          </a:prstGeom>
        </p:spPr>
        <p:txBody>
          <a:bodyPr lIns="0" tIns="0" rIns="0" bIns="0" rtlCol="0" anchor="t">
            <a:spAutoFit/>
          </a:bodyPr>
          <a:lstStyle/>
          <a:p>
            <a:pPr algn="l">
              <a:lnSpc>
                <a:spcPts val="5377"/>
              </a:lnSpc>
              <a:spcBef>
                <a:spcPct val="0"/>
              </a:spcBef>
            </a:pPr>
            <a:r>
              <a:rPr lang="en-US" sz="3841">
                <a:solidFill>
                  <a:srgbClr val="000000"/>
                </a:solidFill>
                <a:latin typeface="Catamaran"/>
                <a:ea typeface="Catamaran"/>
                <a:cs typeface="Catamaran"/>
                <a:sym typeface="Catamaran"/>
              </a:rPr>
              <a:t>This PowerPoint Presentation was adapted by the Utah Marriage Commission from “Love Notes: Relationship Skills for Love, Life, and Work”. Used with permission of the author, Marline E. Pearson, M.A.</a:t>
            </a:r>
          </a:p>
          <a:p>
            <a:pPr algn="l">
              <a:lnSpc>
                <a:spcPts val="5377"/>
              </a:lnSpc>
              <a:spcBef>
                <a:spcPct val="0"/>
              </a:spcBef>
            </a:pPr>
            <a:endParaRPr lang="en-US" sz="3841">
              <a:solidFill>
                <a:srgbClr val="000000"/>
              </a:solidFill>
              <a:latin typeface="Catamaran"/>
              <a:ea typeface="Catamaran"/>
              <a:cs typeface="Catamaran"/>
              <a:sym typeface="Catamaran"/>
            </a:endParaRPr>
          </a:p>
          <a:p>
            <a:pPr algn="l">
              <a:lnSpc>
                <a:spcPts val="5377"/>
              </a:lnSpc>
              <a:spcBef>
                <a:spcPct val="0"/>
              </a:spcBef>
            </a:pPr>
            <a:endParaRPr lang="en-US" sz="3841">
              <a:solidFill>
                <a:srgbClr val="000000"/>
              </a:solidFill>
              <a:latin typeface="Catamaran"/>
              <a:ea typeface="Catamaran"/>
              <a:cs typeface="Catamaran"/>
              <a:sym typeface="Catamaran"/>
            </a:endParaRPr>
          </a:p>
          <a:p>
            <a:pPr algn="l">
              <a:lnSpc>
                <a:spcPts val="4200"/>
              </a:lnSpc>
              <a:spcBef>
                <a:spcPct val="0"/>
              </a:spcBef>
            </a:pPr>
            <a:r>
              <a:rPr lang="en-US" sz="3000">
                <a:solidFill>
                  <a:srgbClr val="000000"/>
                </a:solidFill>
                <a:latin typeface="Catamaran"/>
                <a:ea typeface="Catamaran"/>
                <a:cs typeface="Catamaran"/>
                <a:sym typeface="Catamaran"/>
              </a:rPr>
              <a:t>Presentation created in Canva. </a:t>
            </a:r>
          </a:p>
          <a:p>
            <a:pPr algn="l">
              <a:lnSpc>
                <a:spcPts val="4200"/>
              </a:lnSpc>
              <a:spcBef>
                <a:spcPct val="0"/>
              </a:spcBef>
            </a:pPr>
            <a:r>
              <a:rPr lang="en-US" sz="3000">
                <a:solidFill>
                  <a:srgbClr val="000000"/>
                </a:solidFill>
                <a:latin typeface="Catamaran"/>
                <a:ea typeface="Catamaran"/>
                <a:cs typeface="Catamaran"/>
                <a:sym typeface="Catamaran"/>
              </a:rPr>
              <a:t>Photos and clipart used with permission from Canva and AdobeStock. All Rights Reserved.</a:t>
            </a:r>
          </a:p>
          <a:p>
            <a:pPr algn="l">
              <a:lnSpc>
                <a:spcPts val="4200"/>
              </a:lnSpc>
              <a:spcBef>
                <a:spcPct val="0"/>
              </a:spcBef>
            </a:pPr>
            <a:r>
              <a:rPr lang="en-US" sz="3000">
                <a:solidFill>
                  <a:srgbClr val="000000"/>
                </a:solidFill>
                <a:latin typeface="Catamaran"/>
                <a:ea typeface="Catamaran"/>
                <a:cs typeface="Catamaran"/>
                <a:sym typeface="Catamaran"/>
              </a:rPr>
              <a:t>Copyright Marline E. Pearson, M.A.</a:t>
            </a:r>
          </a:p>
        </p:txBody>
      </p:sp>
      <p:sp>
        <p:nvSpPr>
          <p:cNvPr id="3" name="Freeform 3"/>
          <p:cNvSpPr/>
          <p:nvPr/>
        </p:nvSpPr>
        <p:spPr>
          <a:xfrm>
            <a:off x="14139811" y="9023466"/>
            <a:ext cx="3746404" cy="1028700"/>
          </a:xfrm>
          <a:custGeom>
            <a:avLst/>
            <a:gdLst/>
            <a:ahLst/>
            <a:cxnLst/>
            <a:rect l="l" t="t" r="r" b="b"/>
            <a:pathLst>
              <a:path w="3746404" h="1028700">
                <a:moveTo>
                  <a:pt x="0" y="0"/>
                </a:moveTo>
                <a:lnTo>
                  <a:pt x="3746404" y="0"/>
                </a:lnTo>
                <a:lnTo>
                  <a:pt x="3746404" y="1028700"/>
                </a:lnTo>
                <a:lnTo>
                  <a:pt x="0" y="1028700"/>
                </a:lnTo>
                <a:lnTo>
                  <a:pt x="0" y="0"/>
                </a:lnTo>
                <a:close/>
              </a:path>
            </a:pathLst>
          </a:custGeom>
          <a:blipFill>
            <a:blip r:embed="rId2"/>
            <a:stretch>
              <a:fillRect/>
            </a:stretch>
          </a:blipFill>
        </p:spPr>
        <p:txBody>
          <a:bodyPr/>
          <a:lstStyle/>
          <a:p>
            <a:endParaRPr lang="en-US"/>
          </a:p>
        </p:txBody>
      </p:sp>
      <p:sp>
        <p:nvSpPr>
          <p:cNvPr id="4" name="TextBox 4"/>
          <p:cNvSpPr txBox="1"/>
          <p:nvPr/>
        </p:nvSpPr>
        <p:spPr>
          <a:xfrm>
            <a:off x="323358" y="9578859"/>
            <a:ext cx="6369701" cy="368533"/>
          </a:xfrm>
          <a:prstGeom prst="rect">
            <a:avLst/>
          </a:prstGeom>
        </p:spPr>
        <p:txBody>
          <a:bodyPr lIns="0" tIns="0" rIns="0" bIns="0" rtlCol="0" anchor="t">
            <a:spAutoFit/>
          </a:bodyPr>
          <a:lstStyle/>
          <a:p>
            <a:pPr algn="ctr">
              <a:lnSpc>
                <a:spcPts val="3058"/>
              </a:lnSpc>
              <a:spcBef>
                <a:spcPct val="0"/>
              </a:spcBef>
            </a:pPr>
            <a:r>
              <a:rPr lang="en-US" sz="2184">
                <a:solidFill>
                  <a:srgbClr val="000000"/>
                </a:solidFill>
                <a:latin typeface="Catamaran"/>
                <a:ea typeface="Catamaran"/>
                <a:cs typeface="Catamaran"/>
                <a:sym typeface="Catamaran"/>
              </a:rPr>
              <a:t>Copyright Marline E. Pearson, M.A. All rights reserved.</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853497" y="624081"/>
            <a:ext cx="7405803" cy="6448573"/>
          </a:xfrm>
          <a:custGeom>
            <a:avLst/>
            <a:gdLst/>
            <a:ahLst/>
            <a:cxnLst/>
            <a:rect l="l" t="t" r="r" b="b"/>
            <a:pathLst>
              <a:path w="7405803" h="6448573">
                <a:moveTo>
                  <a:pt x="0" y="0"/>
                </a:moveTo>
                <a:lnTo>
                  <a:pt x="7405803" y="0"/>
                </a:lnTo>
                <a:lnTo>
                  <a:pt x="7405803" y="6448573"/>
                </a:lnTo>
                <a:lnTo>
                  <a:pt x="0" y="6448573"/>
                </a:lnTo>
                <a:lnTo>
                  <a:pt x="0" y="0"/>
                </a:lnTo>
                <a:close/>
              </a:path>
            </a:pathLst>
          </a:custGeom>
          <a:blipFill>
            <a:blip r:embed="rId3"/>
            <a:stretch>
              <a:fillRect l="-3038" t="-25226" r="-2507" b="-24170"/>
            </a:stretch>
          </a:blipFill>
        </p:spPr>
        <p:txBody>
          <a:bodyPr/>
          <a:lstStyle/>
          <a:p>
            <a:endParaRPr lang="en-US"/>
          </a:p>
        </p:txBody>
      </p:sp>
      <p:sp>
        <p:nvSpPr>
          <p:cNvPr id="3" name="Freeform 3"/>
          <p:cNvSpPr/>
          <p:nvPr/>
        </p:nvSpPr>
        <p:spPr>
          <a:xfrm>
            <a:off x="1028700" y="1832348"/>
            <a:ext cx="7704001" cy="6262144"/>
          </a:xfrm>
          <a:custGeom>
            <a:avLst/>
            <a:gdLst/>
            <a:ahLst/>
            <a:cxnLst/>
            <a:rect l="l" t="t" r="r" b="b"/>
            <a:pathLst>
              <a:path w="7704001" h="6262144">
                <a:moveTo>
                  <a:pt x="0" y="0"/>
                </a:moveTo>
                <a:lnTo>
                  <a:pt x="7704001" y="0"/>
                </a:lnTo>
                <a:lnTo>
                  <a:pt x="7704001" y="6262144"/>
                </a:lnTo>
                <a:lnTo>
                  <a:pt x="0" y="6262144"/>
                </a:lnTo>
                <a:lnTo>
                  <a:pt x="0" y="0"/>
                </a:lnTo>
                <a:close/>
              </a:path>
            </a:pathLst>
          </a:custGeom>
          <a:blipFill>
            <a:blip r:embed="rId4"/>
            <a:stretch>
              <a:fillRect t="-22218" r="-1460" b="-64780"/>
            </a:stretch>
          </a:blipFill>
          <a:ln cap="sq">
            <a:noFill/>
            <a:prstDash val="solid"/>
            <a:miter/>
          </a:ln>
        </p:spPr>
        <p:txBody>
          <a:bodyPr/>
          <a:lstStyle/>
          <a:p>
            <a:endParaRPr lang="en-US"/>
          </a:p>
        </p:txBody>
      </p:sp>
      <p:sp>
        <p:nvSpPr>
          <p:cNvPr id="4" name="TextBox 4"/>
          <p:cNvSpPr txBox="1"/>
          <p:nvPr/>
        </p:nvSpPr>
        <p:spPr>
          <a:xfrm>
            <a:off x="2432954" y="508000"/>
            <a:ext cx="4958446" cy="987450"/>
          </a:xfrm>
          <a:prstGeom prst="rect">
            <a:avLst/>
          </a:prstGeom>
        </p:spPr>
        <p:txBody>
          <a:bodyPr wrap="square" lIns="0" tIns="0" rIns="0" bIns="0" rtlCol="0" anchor="t">
            <a:spAutoFit/>
          </a:bodyPr>
          <a:lstStyle/>
          <a:p>
            <a:pPr algn="ctr">
              <a:lnSpc>
                <a:spcPts val="7699"/>
              </a:lnSpc>
            </a:pPr>
            <a:r>
              <a:rPr lang="en-US" sz="5499" dirty="0">
                <a:solidFill>
                  <a:srgbClr val="000000"/>
                </a:solidFill>
                <a:latin typeface="Catamaran"/>
                <a:ea typeface="Catamaran"/>
                <a:cs typeface="Catamaran"/>
                <a:sym typeface="Catamaran"/>
              </a:rPr>
              <a:t>Are you </a:t>
            </a:r>
            <a:r>
              <a:rPr lang="en-US" sz="5499" b="1" dirty="0">
                <a:solidFill>
                  <a:srgbClr val="000000"/>
                </a:solidFill>
                <a:latin typeface="Catamaran Bold"/>
                <a:ea typeface="Catamaran Bold"/>
                <a:cs typeface="Catamaran Bold"/>
                <a:sym typeface="Catamaran Bold"/>
              </a:rPr>
              <a:t>Sliding...</a:t>
            </a:r>
          </a:p>
        </p:txBody>
      </p:sp>
      <p:sp>
        <p:nvSpPr>
          <p:cNvPr id="5" name="TextBox 5"/>
          <p:cNvSpPr txBox="1"/>
          <p:nvPr/>
        </p:nvSpPr>
        <p:spPr>
          <a:xfrm>
            <a:off x="11673366" y="7337947"/>
            <a:ext cx="3871434" cy="987450"/>
          </a:xfrm>
          <a:prstGeom prst="rect">
            <a:avLst/>
          </a:prstGeom>
        </p:spPr>
        <p:txBody>
          <a:bodyPr wrap="square" lIns="0" tIns="0" rIns="0" bIns="0" rtlCol="0" anchor="t">
            <a:spAutoFit/>
          </a:bodyPr>
          <a:lstStyle/>
          <a:p>
            <a:pPr algn="ctr">
              <a:lnSpc>
                <a:spcPts val="7699"/>
              </a:lnSpc>
            </a:pPr>
            <a:r>
              <a:rPr lang="en-US" sz="5499" dirty="0">
                <a:solidFill>
                  <a:srgbClr val="000000"/>
                </a:solidFill>
                <a:latin typeface="Catamaran"/>
                <a:ea typeface="Catamaran"/>
                <a:cs typeface="Catamaran"/>
                <a:sym typeface="Catamaran"/>
              </a:rPr>
              <a:t>or </a:t>
            </a:r>
            <a:r>
              <a:rPr lang="en-US" sz="5499" b="1" dirty="0">
                <a:solidFill>
                  <a:srgbClr val="000000"/>
                </a:solidFill>
                <a:latin typeface="Catamaran Bold"/>
                <a:ea typeface="Catamaran Bold"/>
                <a:cs typeface="Catamaran Bold"/>
                <a:sym typeface="Catamaran Bold"/>
              </a:rPr>
              <a:t>Deciding?</a:t>
            </a:r>
          </a:p>
        </p:txBody>
      </p:sp>
      <p:sp>
        <p:nvSpPr>
          <p:cNvPr id="6" name="Freeform 6"/>
          <p:cNvSpPr/>
          <p:nvPr/>
        </p:nvSpPr>
        <p:spPr>
          <a:xfrm>
            <a:off x="14139811" y="9023466"/>
            <a:ext cx="3746404" cy="1028700"/>
          </a:xfrm>
          <a:custGeom>
            <a:avLst/>
            <a:gdLst/>
            <a:ahLst/>
            <a:cxnLst/>
            <a:rect l="l" t="t" r="r" b="b"/>
            <a:pathLst>
              <a:path w="3746404" h="1028700">
                <a:moveTo>
                  <a:pt x="0" y="0"/>
                </a:moveTo>
                <a:lnTo>
                  <a:pt x="3746404" y="0"/>
                </a:lnTo>
                <a:lnTo>
                  <a:pt x="3746404" y="1028700"/>
                </a:lnTo>
                <a:lnTo>
                  <a:pt x="0" y="1028700"/>
                </a:lnTo>
                <a:lnTo>
                  <a:pt x="0" y="0"/>
                </a:lnTo>
                <a:close/>
              </a:path>
            </a:pathLst>
          </a:custGeom>
          <a:blipFill>
            <a:blip r:embed="rId5"/>
            <a:stretch>
              <a:fillRect/>
            </a:stretch>
          </a:blipFill>
        </p:spPr>
        <p:txBody>
          <a:bodyPr/>
          <a:lstStyle/>
          <a:p>
            <a:endParaRPr lang="en-US"/>
          </a:p>
        </p:txBody>
      </p:sp>
      <p:sp>
        <p:nvSpPr>
          <p:cNvPr id="7" name="TextBox 7"/>
          <p:cNvSpPr txBox="1"/>
          <p:nvPr/>
        </p:nvSpPr>
        <p:spPr>
          <a:xfrm>
            <a:off x="323358" y="9578859"/>
            <a:ext cx="6369701" cy="368533"/>
          </a:xfrm>
          <a:prstGeom prst="rect">
            <a:avLst/>
          </a:prstGeom>
        </p:spPr>
        <p:txBody>
          <a:bodyPr lIns="0" tIns="0" rIns="0" bIns="0" rtlCol="0" anchor="t">
            <a:spAutoFit/>
          </a:bodyPr>
          <a:lstStyle/>
          <a:p>
            <a:pPr algn="ctr">
              <a:lnSpc>
                <a:spcPts val="3058"/>
              </a:lnSpc>
              <a:spcBef>
                <a:spcPct val="0"/>
              </a:spcBef>
            </a:pPr>
            <a:r>
              <a:rPr lang="en-US" sz="2184">
                <a:solidFill>
                  <a:srgbClr val="000000"/>
                </a:solidFill>
                <a:latin typeface="Catamaran"/>
                <a:ea typeface="Catamaran"/>
                <a:cs typeface="Catamaran"/>
                <a:sym typeface="Catamaran"/>
              </a:rPr>
              <a:t>Copyright Marline E. Pearson, M.A. All rights reserved.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4139811" y="9023466"/>
            <a:ext cx="3746404" cy="1028700"/>
          </a:xfrm>
          <a:custGeom>
            <a:avLst/>
            <a:gdLst/>
            <a:ahLst/>
            <a:cxnLst/>
            <a:rect l="l" t="t" r="r" b="b"/>
            <a:pathLst>
              <a:path w="3746404" h="1028700">
                <a:moveTo>
                  <a:pt x="0" y="0"/>
                </a:moveTo>
                <a:lnTo>
                  <a:pt x="3746404" y="0"/>
                </a:lnTo>
                <a:lnTo>
                  <a:pt x="3746404" y="1028700"/>
                </a:lnTo>
                <a:lnTo>
                  <a:pt x="0" y="1028700"/>
                </a:lnTo>
                <a:lnTo>
                  <a:pt x="0" y="0"/>
                </a:lnTo>
                <a:close/>
              </a:path>
            </a:pathLst>
          </a:custGeom>
          <a:blipFill>
            <a:blip r:embed="rId3"/>
            <a:stretch>
              <a:fillRect/>
            </a:stretch>
          </a:blipFill>
        </p:spPr>
        <p:txBody>
          <a:bodyPr/>
          <a:lstStyle/>
          <a:p>
            <a:endParaRPr lang="en-US"/>
          </a:p>
        </p:txBody>
      </p:sp>
      <p:sp>
        <p:nvSpPr>
          <p:cNvPr id="3" name="Freeform 3"/>
          <p:cNvSpPr/>
          <p:nvPr/>
        </p:nvSpPr>
        <p:spPr>
          <a:xfrm>
            <a:off x="1382168" y="2059895"/>
            <a:ext cx="8143666" cy="5435897"/>
          </a:xfrm>
          <a:custGeom>
            <a:avLst/>
            <a:gdLst/>
            <a:ahLst/>
            <a:cxnLst/>
            <a:rect l="l" t="t" r="r" b="b"/>
            <a:pathLst>
              <a:path w="8143666" h="5435897">
                <a:moveTo>
                  <a:pt x="0" y="0"/>
                </a:moveTo>
                <a:lnTo>
                  <a:pt x="8143665" y="0"/>
                </a:lnTo>
                <a:lnTo>
                  <a:pt x="8143665" y="5435897"/>
                </a:lnTo>
                <a:lnTo>
                  <a:pt x="0" y="5435897"/>
                </a:lnTo>
                <a:lnTo>
                  <a:pt x="0" y="0"/>
                </a:lnTo>
                <a:close/>
              </a:path>
            </a:pathLst>
          </a:custGeom>
          <a:blipFill>
            <a:blip r:embed="rId4"/>
            <a:stretch>
              <a:fillRect/>
            </a:stretch>
          </a:blipFill>
        </p:spPr>
        <p:txBody>
          <a:bodyPr/>
          <a:lstStyle/>
          <a:p>
            <a:endParaRPr lang="en-US"/>
          </a:p>
        </p:txBody>
      </p:sp>
      <p:sp>
        <p:nvSpPr>
          <p:cNvPr id="4" name="Freeform 4"/>
          <p:cNvSpPr/>
          <p:nvPr/>
        </p:nvSpPr>
        <p:spPr>
          <a:xfrm>
            <a:off x="8751987" y="2791208"/>
            <a:ext cx="8153845" cy="5435897"/>
          </a:xfrm>
          <a:custGeom>
            <a:avLst/>
            <a:gdLst/>
            <a:ahLst/>
            <a:cxnLst/>
            <a:rect l="l" t="t" r="r" b="b"/>
            <a:pathLst>
              <a:path w="8153845" h="5435897">
                <a:moveTo>
                  <a:pt x="0" y="0"/>
                </a:moveTo>
                <a:lnTo>
                  <a:pt x="8153845" y="0"/>
                </a:lnTo>
                <a:lnTo>
                  <a:pt x="8153845" y="5435897"/>
                </a:lnTo>
                <a:lnTo>
                  <a:pt x="0" y="5435897"/>
                </a:lnTo>
                <a:lnTo>
                  <a:pt x="0" y="0"/>
                </a:lnTo>
                <a:close/>
              </a:path>
            </a:pathLst>
          </a:custGeom>
          <a:blipFill>
            <a:blip r:embed="rId5"/>
            <a:stretch>
              <a:fillRect/>
            </a:stretch>
          </a:blipFill>
        </p:spPr>
        <p:txBody>
          <a:bodyPr/>
          <a:lstStyle/>
          <a:p>
            <a:endParaRPr lang="en-US"/>
          </a:p>
        </p:txBody>
      </p:sp>
      <p:sp>
        <p:nvSpPr>
          <p:cNvPr id="5" name="TextBox 5"/>
          <p:cNvSpPr txBox="1"/>
          <p:nvPr/>
        </p:nvSpPr>
        <p:spPr>
          <a:xfrm>
            <a:off x="533604" y="592552"/>
            <a:ext cx="17220791" cy="903605"/>
          </a:xfrm>
          <a:prstGeom prst="rect">
            <a:avLst/>
          </a:prstGeom>
        </p:spPr>
        <p:txBody>
          <a:bodyPr lIns="0" tIns="0" rIns="0" bIns="0" rtlCol="0" anchor="t">
            <a:spAutoFit/>
          </a:bodyPr>
          <a:lstStyle/>
          <a:p>
            <a:pPr algn="ctr">
              <a:lnSpc>
                <a:spcPts val="7420"/>
              </a:lnSpc>
            </a:pPr>
            <a:r>
              <a:rPr lang="en-US" sz="5300" b="1">
                <a:solidFill>
                  <a:srgbClr val="000000"/>
                </a:solidFill>
                <a:latin typeface="Catamaran Bold"/>
                <a:ea typeface="Catamaran Bold"/>
                <a:cs typeface="Catamaran Bold"/>
                <a:sym typeface="Catamaran Bold"/>
              </a:rPr>
              <a:t>Why do people end up in relationships that don’t work?</a:t>
            </a:r>
          </a:p>
        </p:txBody>
      </p:sp>
      <p:sp>
        <p:nvSpPr>
          <p:cNvPr id="6" name="TextBox 6"/>
          <p:cNvSpPr txBox="1"/>
          <p:nvPr/>
        </p:nvSpPr>
        <p:spPr>
          <a:xfrm>
            <a:off x="323358" y="9578859"/>
            <a:ext cx="6369701" cy="368533"/>
          </a:xfrm>
          <a:prstGeom prst="rect">
            <a:avLst/>
          </a:prstGeom>
        </p:spPr>
        <p:txBody>
          <a:bodyPr lIns="0" tIns="0" rIns="0" bIns="0" rtlCol="0" anchor="t">
            <a:spAutoFit/>
          </a:bodyPr>
          <a:lstStyle/>
          <a:p>
            <a:pPr algn="ctr">
              <a:lnSpc>
                <a:spcPts val="3058"/>
              </a:lnSpc>
              <a:spcBef>
                <a:spcPct val="0"/>
              </a:spcBef>
            </a:pPr>
            <a:r>
              <a:rPr lang="en-US" sz="2184">
                <a:solidFill>
                  <a:srgbClr val="000000"/>
                </a:solidFill>
                <a:latin typeface="Catamaran"/>
                <a:ea typeface="Catamaran"/>
                <a:cs typeface="Catamaran"/>
                <a:sym typeface="Catamaran"/>
              </a:rPr>
              <a:t>Copyright Marline E. Pearson, M.A. All rights reserved.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4139811" y="9023466"/>
            <a:ext cx="3746404" cy="1028700"/>
          </a:xfrm>
          <a:custGeom>
            <a:avLst/>
            <a:gdLst/>
            <a:ahLst/>
            <a:cxnLst/>
            <a:rect l="l" t="t" r="r" b="b"/>
            <a:pathLst>
              <a:path w="3746404" h="1028700">
                <a:moveTo>
                  <a:pt x="0" y="0"/>
                </a:moveTo>
                <a:lnTo>
                  <a:pt x="3746404" y="0"/>
                </a:lnTo>
                <a:lnTo>
                  <a:pt x="3746404" y="1028700"/>
                </a:lnTo>
                <a:lnTo>
                  <a:pt x="0" y="1028700"/>
                </a:lnTo>
                <a:lnTo>
                  <a:pt x="0" y="0"/>
                </a:lnTo>
                <a:close/>
              </a:path>
            </a:pathLst>
          </a:custGeom>
          <a:blipFill>
            <a:blip r:embed="rId3"/>
            <a:stretch>
              <a:fillRect/>
            </a:stretch>
          </a:blipFill>
        </p:spPr>
        <p:txBody>
          <a:bodyPr/>
          <a:lstStyle/>
          <a:p>
            <a:endParaRPr lang="en-US"/>
          </a:p>
        </p:txBody>
      </p:sp>
      <p:sp>
        <p:nvSpPr>
          <p:cNvPr id="3" name="Freeform 3"/>
          <p:cNvSpPr/>
          <p:nvPr/>
        </p:nvSpPr>
        <p:spPr>
          <a:xfrm>
            <a:off x="3116310" y="1542838"/>
            <a:ext cx="12055381" cy="6811290"/>
          </a:xfrm>
          <a:custGeom>
            <a:avLst/>
            <a:gdLst/>
            <a:ahLst/>
            <a:cxnLst/>
            <a:rect l="l" t="t" r="r" b="b"/>
            <a:pathLst>
              <a:path w="12055381" h="6811290">
                <a:moveTo>
                  <a:pt x="0" y="0"/>
                </a:moveTo>
                <a:lnTo>
                  <a:pt x="12055380" y="0"/>
                </a:lnTo>
                <a:lnTo>
                  <a:pt x="12055380" y="6811290"/>
                </a:lnTo>
                <a:lnTo>
                  <a:pt x="0" y="6811290"/>
                </a:lnTo>
                <a:lnTo>
                  <a:pt x="0" y="0"/>
                </a:lnTo>
                <a:close/>
              </a:path>
            </a:pathLst>
          </a:custGeom>
          <a:blipFill>
            <a:blip r:embed="rId4"/>
            <a:stretch>
              <a:fillRect/>
            </a:stretch>
          </a:blipFill>
        </p:spPr>
        <p:txBody>
          <a:bodyPr/>
          <a:lstStyle/>
          <a:p>
            <a:endParaRPr lang="en-US"/>
          </a:p>
        </p:txBody>
      </p:sp>
      <p:sp>
        <p:nvSpPr>
          <p:cNvPr id="4" name="TextBox 4"/>
          <p:cNvSpPr txBox="1"/>
          <p:nvPr/>
        </p:nvSpPr>
        <p:spPr>
          <a:xfrm>
            <a:off x="5973722" y="312983"/>
            <a:ext cx="6446877" cy="987450"/>
          </a:xfrm>
          <a:prstGeom prst="rect">
            <a:avLst/>
          </a:prstGeom>
        </p:spPr>
        <p:txBody>
          <a:bodyPr wrap="square" lIns="0" tIns="0" rIns="0" bIns="0" rtlCol="0" anchor="t">
            <a:spAutoFit/>
          </a:bodyPr>
          <a:lstStyle/>
          <a:p>
            <a:pPr algn="ctr">
              <a:lnSpc>
                <a:spcPts val="7699"/>
              </a:lnSpc>
              <a:spcBef>
                <a:spcPct val="0"/>
              </a:spcBef>
            </a:pPr>
            <a:r>
              <a:rPr lang="en-US" sz="5499" b="1" dirty="0">
                <a:solidFill>
                  <a:srgbClr val="000000"/>
                </a:solidFill>
                <a:latin typeface="Catamaran Bold"/>
                <a:ea typeface="Catamaran Bold"/>
                <a:cs typeface="Catamaran Bold"/>
                <a:sym typeface="Catamaran Bold"/>
              </a:rPr>
              <a:t>The “love chemicals”</a:t>
            </a:r>
          </a:p>
        </p:txBody>
      </p:sp>
      <p:sp>
        <p:nvSpPr>
          <p:cNvPr id="5" name="TextBox 5"/>
          <p:cNvSpPr txBox="1"/>
          <p:nvPr/>
        </p:nvSpPr>
        <p:spPr>
          <a:xfrm>
            <a:off x="323358" y="9578859"/>
            <a:ext cx="6369701" cy="368533"/>
          </a:xfrm>
          <a:prstGeom prst="rect">
            <a:avLst/>
          </a:prstGeom>
        </p:spPr>
        <p:txBody>
          <a:bodyPr lIns="0" tIns="0" rIns="0" bIns="0" rtlCol="0" anchor="t">
            <a:spAutoFit/>
          </a:bodyPr>
          <a:lstStyle/>
          <a:p>
            <a:pPr algn="ctr">
              <a:lnSpc>
                <a:spcPts val="3058"/>
              </a:lnSpc>
              <a:spcBef>
                <a:spcPct val="0"/>
              </a:spcBef>
            </a:pPr>
            <a:r>
              <a:rPr lang="en-US" sz="2184">
                <a:solidFill>
                  <a:srgbClr val="000000"/>
                </a:solidFill>
                <a:latin typeface="Catamaran"/>
                <a:ea typeface="Catamaran"/>
                <a:cs typeface="Catamaran"/>
                <a:sym typeface="Catamaran"/>
              </a:rPr>
              <a:t>Copyright Marline E. Pearson, M.A. All rights reserved.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4139811" y="9023466"/>
            <a:ext cx="3746404" cy="1028700"/>
          </a:xfrm>
          <a:custGeom>
            <a:avLst/>
            <a:gdLst/>
            <a:ahLst/>
            <a:cxnLst/>
            <a:rect l="l" t="t" r="r" b="b"/>
            <a:pathLst>
              <a:path w="3746404" h="1028700">
                <a:moveTo>
                  <a:pt x="0" y="0"/>
                </a:moveTo>
                <a:lnTo>
                  <a:pt x="3746404" y="0"/>
                </a:lnTo>
                <a:lnTo>
                  <a:pt x="3746404" y="1028700"/>
                </a:lnTo>
                <a:lnTo>
                  <a:pt x="0" y="1028700"/>
                </a:lnTo>
                <a:lnTo>
                  <a:pt x="0" y="0"/>
                </a:lnTo>
                <a:close/>
              </a:path>
            </a:pathLst>
          </a:custGeom>
          <a:blipFill>
            <a:blip r:embed="rId3"/>
            <a:stretch>
              <a:fillRect/>
            </a:stretch>
          </a:blipFill>
        </p:spPr>
        <p:txBody>
          <a:bodyPr/>
          <a:lstStyle/>
          <a:p>
            <a:endParaRPr lang="en-US"/>
          </a:p>
        </p:txBody>
      </p:sp>
      <p:sp>
        <p:nvSpPr>
          <p:cNvPr id="3" name="TextBox 3"/>
          <p:cNvSpPr txBox="1"/>
          <p:nvPr/>
        </p:nvSpPr>
        <p:spPr>
          <a:xfrm>
            <a:off x="2632072" y="200031"/>
            <a:ext cx="13141328" cy="2192908"/>
          </a:xfrm>
          <a:prstGeom prst="rect">
            <a:avLst/>
          </a:prstGeom>
        </p:spPr>
        <p:txBody>
          <a:bodyPr wrap="square" lIns="0" tIns="0" rIns="0" bIns="0" rtlCol="0" anchor="t">
            <a:spAutoFit/>
          </a:bodyPr>
          <a:lstStyle/>
          <a:p>
            <a:pPr algn="ctr">
              <a:lnSpc>
                <a:spcPts val="17087"/>
              </a:lnSpc>
              <a:spcBef>
                <a:spcPct val="0"/>
              </a:spcBef>
            </a:pPr>
            <a:r>
              <a:rPr lang="en-US" sz="12205" b="1" dirty="0">
                <a:solidFill>
                  <a:srgbClr val="000000"/>
                </a:solidFill>
                <a:latin typeface="Catamaran Bold"/>
                <a:ea typeface="Catamaran Bold"/>
                <a:cs typeface="Catamaran Bold"/>
                <a:sym typeface="Catamaran Bold"/>
              </a:rPr>
              <a:t>Decide, Don’t Slide!</a:t>
            </a:r>
          </a:p>
        </p:txBody>
      </p:sp>
      <p:sp>
        <p:nvSpPr>
          <p:cNvPr id="4" name="TextBox 4"/>
          <p:cNvSpPr txBox="1"/>
          <p:nvPr/>
        </p:nvSpPr>
        <p:spPr>
          <a:xfrm>
            <a:off x="323358" y="9578859"/>
            <a:ext cx="6369701" cy="368533"/>
          </a:xfrm>
          <a:prstGeom prst="rect">
            <a:avLst/>
          </a:prstGeom>
        </p:spPr>
        <p:txBody>
          <a:bodyPr lIns="0" tIns="0" rIns="0" bIns="0" rtlCol="0" anchor="t">
            <a:spAutoFit/>
          </a:bodyPr>
          <a:lstStyle/>
          <a:p>
            <a:pPr algn="ctr">
              <a:lnSpc>
                <a:spcPts val="3058"/>
              </a:lnSpc>
              <a:spcBef>
                <a:spcPct val="0"/>
              </a:spcBef>
            </a:pPr>
            <a:r>
              <a:rPr lang="en-US" sz="2184">
                <a:solidFill>
                  <a:srgbClr val="000000"/>
                </a:solidFill>
                <a:latin typeface="Catamaran"/>
                <a:ea typeface="Catamaran"/>
                <a:cs typeface="Catamaran"/>
                <a:sym typeface="Catamaran"/>
              </a:rPr>
              <a:t>Copyright Marline E. Pearson, M.A. All rights reserved.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4139811" y="9023466"/>
            <a:ext cx="3746404" cy="1028700"/>
          </a:xfrm>
          <a:custGeom>
            <a:avLst/>
            <a:gdLst/>
            <a:ahLst/>
            <a:cxnLst/>
            <a:rect l="l" t="t" r="r" b="b"/>
            <a:pathLst>
              <a:path w="3746404" h="1028700">
                <a:moveTo>
                  <a:pt x="0" y="0"/>
                </a:moveTo>
                <a:lnTo>
                  <a:pt x="3746404" y="0"/>
                </a:lnTo>
                <a:lnTo>
                  <a:pt x="3746404" y="1028700"/>
                </a:lnTo>
                <a:lnTo>
                  <a:pt x="0" y="1028700"/>
                </a:lnTo>
                <a:lnTo>
                  <a:pt x="0" y="0"/>
                </a:lnTo>
                <a:close/>
              </a:path>
            </a:pathLst>
          </a:custGeom>
          <a:blipFill>
            <a:blip r:embed="rId3"/>
            <a:stretch>
              <a:fillRect/>
            </a:stretch>
          </a:blipFill>
        </p:spPr>
        <p:txBody>
          <a:bodyPr/>
          <a:lstStyle/>
          <a:p>
            <a:endParaRPr lang="en-US"/>
          </a:p>
        </p:txBody>
      </p:sp>
      <p:sp>
        <p:nvSpPr>
          <p:cNvPr id="3" name="TextBox 3"/>
          <p:cNvSpPr txBox="1"/>
          <p:nvPr/>
        </p:nvSpPr>
        <p:spPr>
          <a:xfrm>
            <a:off x="2632072" y="200031"/>
            <a:ext cx="13065128" cy="2192908"/>
          </a:xfrm>
          <a:prstGeom prst="rect">
            <a:avLst/>
          </a:prstGeom>
        </p:spPr>
        <p:txBody>
          <a:bodyPr wrap="square" lIns="0" tIns="0" rIns="0" bIns="0" rtlCol="0" anchor="t">
            <a:spAutoFit/>
          </a:bodyPr>
          <a:lstStyle/>
          <a:p>
            <a:pPr algn="ctr">
              <a:lnSpc>
                <a:spcPts val="17087"/>
              </a:lnSpc>
              <a:spcBef>
                <a:spcPct val="0"/>
              </a:spcBef>
            </a:pPr>
            <a:r>
              <a:rPr lang="en-US" sz="12205" b="1" dirty="0">
                <a:solidFill>
                  <a:srgbClr val="000000"/>
                </a:solidFill>
                <a:latin typeface="Catamaran Bold"/>
                <a:ea typeface="Catamaran Bold"/>
                <a:cs typeface="Catamaran Bold"/>
                <a:sym typeface="Catamaran Bold"/>
              </a:rPr>
              <a:t>Decide, Don’t Slide!</a:t>
            </a:r>
          </a:p>
        </p:txBody>
      </p:sp>
      <p:sp>
        <p:nvSpPr>
          <p:cNvPr id="4" name="TextBox 4"/>
          <p:cNvSpPr txBox="1"/>
          <p:nvPr/>
        </p:nvSpPr>
        <p:spPr>
          <a:xfrm>
            <a:off x="323358" y="9578859"/>
            <a:ext cx="6369701" cy="368533"/>
          </a:xfrm>
          <a:prstGeom prst="rect">
            <a:avLst/>
          </a:prstGeom>
        </p:spPr>
        <p:txBody>
          <a:bodyPr lIns="0" tIns="0" rIns="0" bIns="0" rtlCol="0" anchor="t">
            <a:spAutoFit/>
          </a:bodyPr>
          <a:lstStyle/>
          <a:p>
            <a:pPr algn="ctr">
              <a:lnSpc>
                <a:spcPts val="3058"/>
              </a:lnSpc>
              <a:spcBef>
                <a:spcPct val="0"/>
              </a:spcBef>
            </a:pPr>
            <a:r>
              <a:rPr lang="en-US" sz="2184">
                <a:solidFill>
                  <a:srgbClr val="000000"/>
                </a:solidFill>
                <a:latin typeface="Catamaran"/>
                <a:ea typeface="Catamaran"/>
                <a:cs typeface="Catamaran"/>
                <a:sym typeface="Catamaran"/>
              </a:rPr>
              <a:t>Copyright Marline E. Pearson, M.A. All rights reserved.</a:t>
            </a:r>
          </a:p>
        </p:txBody>
      </p:sp>
      <p:grpSp>
        <p:nvGrpSpPr>
          <p:cNvPr id="5" name="Group 5"/>
          <p:cNvGrpSpPr/>
          <p:nvPr/>
        </p:nvGrpSpPr>
        <p:grpSpPr>
          <a:xfrm>
            <a:off x="4212534" y="2318224"/>
            <a:ext cx="10228588" cy="5181295"/>
            <a:chOff x="0" y="0"/>
            <a:chExt cx="2693949" cy="1364621"/>
          </a:xfrm>
        </p:grpSpPr>
        <p:sp>
          <p:nvSpPr>
            <p:cNvPr id="6" name="Freeform 6"/>
            <p:cNvSpPr/>
            <p:nvPr/>
          </p:nvSpPr>
          <p:spPr>
            <a:xfrm>
              <a:off x="0" y="0"/>
              <a:ext cx="2693949" cy="1364621"/>
            </a:xfrm>
            <a:custGeom>
              <a:avLst/>
              <a:gdLst/>
              <a:ahLst/>
              <a:cxnLst/>
              <a:rect l="l" t="t" r="r" b="b"/>
              <a:pathLst>
                <a:path w="2693949" h="1364621">
                  <a:moveTo>
                    <a:pt x="0" y="0"/>
                  </a:moveTo>
                  <a:lnTo>
                    <a:pt x="2693949" y="0"/>
                  </a:lnTo>
                  <a:lnTo>
                    <a:pt x="2693949" y="1364621"/>
                  </a:lnTo>
                  <a:lnTo>
                    <a:pt x="0" y="1364621"/>
                  </a:lnTo>
                  <a:close/>
                </a:path>
              </a:pathLst>
            </a:custGeom>
            <a:solidFill>
              <a:srgbClr val="078095"/>
            </a:solidFill>
          </p:spPr>
          <p:txBody>
            <a:bodyPr/>
            <a:lstStyle/>
            <a:p>
              <a:endParaRPr lang="en-US"/>
            </a:p>
          </p:txBody>
        </p:sp>
        <p:sp>
          <p:nvSpPr>
            <p:cNvPr id="7" name="TextBox 7"/>
            <p:cNvSpPr txBox="1"/>
            <p:nvPr/>
          </p:nvSpPr>
          <p:spPr>
            <a:xfrm>
              <a:off x="0" y="-38100"/>
              <a:ext cx="2693949" cy="1402721"/>
            </a:xfrm>
            <a:prstGeom prst="rect">
              <a:avLst/>
            </a:prstGeom>
          </p:spPr>
          <p:txBody>
            <a:bodyPr lIns="50800" tIns="50800" rIns="50800" bIns="50800" rtlCol="0" anchor="ctr"/>
            <a:lstStyle/>
            <a:p>
              <a:pPr algn="ctr">
                <a:lnSpc>
                  <a:spcPts val="3058"/>
                </a:lnSpc>
              </a:pPr>
              <a:endParaRPr/>
            </a:p>
          </p:txBody>
        </p:sp>
      </p:grpSp>
      <p:sp>
        <p:nvSpPr>
          <p:cNvPr id="8" name="TextBox 8"/>
          <p:cNvSpPr txBox="1"/>
          <p:nvPr/>
        </p:nvSpPr>
        <p:spPr>
          <a:xfrm>
            <a:off x="3846878" y="2394640"/>
            <a:ext cx="7995238" cy="4742715"/>
          </a:xfrm>
          <a:prstGeom prst="rect">
            <a:avLst/>
          </a:prstGeom>
        </p:spPr>
        <p:txBody>
          <a:bodyPr lIns="0" tIns="0" rIns="0" bIns="0" rtlCol="0" anchor="t">
            <a:spAutoFit/>
          </a:bodyPr>
          <a:lstStyle/>
          <a:p>
            <a:pPr marL="1949350" lvl="1" indent="-974675" algn="just">
              <a:lnSpc>
                <a:spcPts val="12640"/>
              </a:lnSpc>
              <a:buFont typeface="Arial"/>
              <a:buChar char="•"/>
            </a:pPr>
            <a:r>
              <a:rPr lang="en-US" sz="9028">
                <a:solidFill>
                  <a:srgbClr val="FFFFFF"/>
                </a:solidFill>
                <a:latin typeface="Catamaran"/>
                <a:ea typeface="Catamaran"/>
                <a:cs typeface="Catamaran"/>
                <a:sym typeface="Catamaran"/>
              </a:rPr>
              <a:t>Time</a:t>
            </a:r>
          </a:p>
          <a:p>
            <a:pPr marL="1949350" lvl="1" indent="-974675" algn="just">
              <a:lnSpc>
                <a:spcPts val="12640"/>
              </a:lnSpc>
              <a:buFont typeface="Arial"/>
              <a:buChar char="•"/>
            </a:pPr>
            <a:r>
              <a:rPr lang="en-US" sz="9028">
                <a:solidFill>
                  <a:srgbClr val="FFFFFF"/>
                </a:solidFill>
                <a:latin typeface="Catamaran"/>
                <a:ea typeface="Catamaran"/>
                <a:cs typeface="Catamaran"/>
                <a:sym typeface="Catamaran"/>
              </a:rPr>
              <a:t>Talk</a:t>
            </a:r>
          </a:p>
          <a:p>
            <a:pPr marL="1949350" lvl="1" indent="-974675" algn="just">
              <a:lnSpc>
                <a:spcPts val="12640"/>
              </a:lnSpc>
              <a:buFont typeface="Arial"/>
              <a:buChar char="•"/>
            </a:pPr>
            <a:r>
              <a:rPr lang="en-US" sz="9028">
                <a:solidFill>
                  <a:srgbClr val="FFFFFF"/>
                </a:solidFill>
                <a:latin typeface="Catamaran"/>
                <a:ea typeface="Catamaran"/>
                <a:cs typeface="Catamaran"/>
                <a:sym typeface="Catamaran"/>
              </a:rPr>
              <a:t>Experiences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4139811" y="9023466"/>
            <a:ext cx="3746404" cy="1028700"/>
          </a:xfrm>
          <a:custGeom>
            <a:avLst/>
            <a:gdLst/>
            <a:ahLst/>
            <a:cxnLst/>
            <a:rect l="l" t="t" r="r" b="b"/>
            <a:pathLst>
              <a:path w="3746404" h="1028700">
                <a:moveTo>
                  <a:pt x="0" y="0"/>
                </a:moveTo>
                <a:lnTo>
                  <a:pt x="3746404" y="0"/>
                </a:lnTo>
                <a:lnTo>
                  <a:pt x="3746404" y="1028700"/>
                </a:lnTo>
                <a:lnTo>
                  <a:pt x="0" y="1028700"/>
                </a:lnTo>
                <a:lnTo>
                  <a:pt x="0" y="0"/>
                </a:lnTo>
                <a:close/>
              </a:path>
            </a:pathLst>
          </a:custGeom>
          <a:blipFill>
            <a:blip r:embed="rId3"/>
            <a:stretch>
              <a:fillRect/>
            </a:stretch>
          </a:blipFill>
        </p:spPr>
        <p:txBody>
          <a:bodyPr/>
          <a:lstStyle/>
          <a:p>
            <a:endParaRPr lang="en-US"/>
          </a:p>
        </p:txBody>
      </p:sp>
      <p:sp>
        <p:nvSpPr>
          <p:cNvPr id="3" name="TextBox 3"/>
          <p:cNvSpPr txBox="1"/>
          <p:nvPr/>
        </p:nvSpPr>
        <p:spPr>
          <a:xfrm>
            <a:off x="2632072" y="200031"/>
            <a:ext cx="13141328" cy="2192908"/>
          </a:xfrm>
          <a:prstGeom prst="rect">
            <a:avLst/>
          </a:prstGeom>
        </p:spPr>
        <p:txBody>
          <a:bodyPr wrap="square" lIns="0" tIns="0" rIns="0" bIns="0" rtlCol="0" anchor="t">
            <a:spAutoFit/>
          </a:bodyPr>
          <a:lstStyle/>
          <a:p>
            <a:pPr algn="ctr">
              <a:lnSpc>
                <a:spcPts val="17087"/>
              </a:lnSpc>
              <a:spcBef>
                <a:spcPct val="0"/>
              </a:spcBef>
            </a:pPr>
            <a:r>
              <a:rPr lang="en-US" sz="12205" b="1" dirty="0">
                <a:solidFill>
                  <a:srgbClr val="000000"/>
                </a:solidFill>
                <a:latin typeface="Catamaran Bold"/>
                <a:ea typeface="Catamaran Bold"/>
                <a:cs typeface="Catamaran Bold"/>
                <a:sym typeface="Catamaran Bold"/>
              </a:rPr>
              <a:t>Decide, Don’t Slide!</a:t>
            </a:r>
          </a:p>
        </p:txBody>
      </p:sp>
      <p:sp>
        <p:nvSpPr>
          <p:cNvPr id="4" name="TextBox 4"/>
          <p:cNvSpPr txBox="1"/>
          <p:nvPr/>
        </p:nvSpPr>
        <p:spPr>
          <a:xfrm>
            <a:off x="323358" y="9578859"/>
            <a:ext cx="6369701" cy="368533"/>
          </a:xfrm>
          <a:prstGeom prst="rect">
            <a:avLst/>
          </a:prstGeom>
        </p:spPr>
        <p:txBody>
          <a:bodyPr lIns="0" tIns="0" rIns="0" bIns="0" rtlCol="0" anchor="t">
            <a:spAutoFit/>
          </a:bodyPr>
          <a:lstStyle/>
          <a:p>
            <a:pPr algn="ctr">
              <a:lnSpc>
                <a:spcPts val="3058"/>
              </a:lnSpc>
              <a:spcBef>
                <a:spcPct val="0"/>
              </a:spcBef>
            </a:pPr>
            <a:r>
              <a:rPr lang="en-US" sz="2184">
                <a:solidFill>
                  <a:srgbClr val="000000"/>
                </a:solidFill>
                <a:latin typeface="Catamaran"/>
                <a:ea typeface="Catamaran"/>
                <a:cs typeface="Catamaran"/>
                <a:sym typeface="Catamaran"/>
              </a:rPr>
              <a:t>Copyright Marline E. Pearson, M.A. All rights reserved.</a:t>
            </a:r>
          </a:p>
        </p:txBody>
      </p:sp>
      <p:grpSp>
        <p:nvGrpSpPr>
          <p:cNvPr id="5" name="Group 5"/>
          <p:cNvGrpSpPr/>
          <p:nvPr/>
        </p:nvGrpSpPr>
        <p:grpSpPr>
          <a:xfrm>
            <a:off x="4212534" y="2318224"/>
            <a:ext cx="10228588" cy="5181295"/>
            <a:chOff x="0" y="0"/>
            <a:chExt cx="2693949" cy="1364621"/>
          </a:xfrm>
        </p:grpSpPr>
        <p:sp>
          <p:nvSpPr>
            <p:cNvPr id="6" name="Freeform 6"/>
            <p:cNvSpPr/>
            <p:nvPr/>
          </p:nvSpPr>
          <p:spPr>
            <a:xfrm>
              <a:off x="0" y="0"/>
              <a:ext cx="2693949" cy="1364621"/>
            </a:xfrm>
            <a:custGeom>
              <a:avLst/>
              <a:gdLst/>
              <a:ahLst/>
              <a:cxnLst/>
              <a:rect l="l" t="t" r="r" b="b"/>
              <a:pathLst>
                <a:path w="2693949" h="1364621">
                  <a:moveTo>
                    <a:pt x="0" y="0"/>
                  </a:moveTo>
                  <a:lnTo>
                    <a:pt x="2693949" y="0"/>
                  </a:lnTo>
                  <a:lnTo>
                    <a:pt x="2693949" y="1364621"/>
                  </a:lnTo>
                  <a:lnTo>
                    <a:pt x="0" y="1364621"/>
                  </a:lnTo>
                  <a:close/>
                </a:path>
              </a:pathLst>
            </a:custGeom>
            <a:solidFill>
              <a:srgbClr val="078095"/>
            </a:solidFill>
          </p:spPr>
          <p:txBody>
            <a:bodyPr/>
            <a:lstStyle/>
            <a:p>
              <a:endParaRPr lang="en-US"/>
            </a:p>
          </p:txBody>
        </p:sp>
        <p:sp>
          <p:nvSpPr>
            <p:cNvPr id="7" name="TextBox 7"/>
            <p:cNvSpPr txBox="1"/>
            <p:nvPr/>
          </p:nvSpPr>
          <p:spPr>
            <a:xfrm>
              <a:off x="0" y="-38100"/>
              <a:ext cx="2693949" cy="1402721"/>
            </a:xfrm>
            <a:prstGeom prst="rect">
              <a:avLst/>
            </a:prstGeom>
          </p:spPr>
          <p:txBody>
            <a:bodyPr lIns="50800" tIns="50800" rIns="50800" bIns="50800" rtlCol="0" anchor="ctr"/>
            <a:lstStyle/>
            <a:p>
              <a:pPr algn="ctr">
                <a:lnSpc>
                  <a:spcPts val="3058"/>
                </a:lnSpc>
              </a:pPr>
              <a:endParaRPr/>
            </a:p>
          </p:txBody>
        </p:sp>
      </p:grpSp>
      <p:sp>
        <p:nvSpPr>
          <p:cNvPr id="8" name="TextBox 8"/>
          <p:cNvSpPr txBox="1"/>
          <p:nvPr/>
        </p:nvSpPr>
        <p:spPr>
          <a:xfrm>
            <a:off x="3846878" y="2394640"/>
            <a:ext cx="7995238" cy="4742715"/>
          </a:xfrm>
          <a:prstGeom prst="rect">
            <a:avLst/>
          </a:prstGeom>
        </p:spPr>
        <p:txBody>
          <a:bodyPr lIns="0" tIns="0" rIns="0" bIns="0" rtlCol="0" anchor="t">
            <a:spAutoFit/>
          </a:bodyPr>
          <a:lstStyle/>
          <a:p>
            <a:pPr marL="1949350" lvl="1" indent="-974675" algn="just">
              <a:lnSpc>
                <a:spcPts val="12640"/>
              </a:lnSpc>
              <a:buFont typeface="Arial"/>
              <a:buChar char="•"/>
            </a:pPr>
            <a:r>
              <a:rPr lang="en-US" sz="9028">
                <a:solidFill>
                  <a:srgbClr val="FFFFFF"/>
                </a:solidFill>
                <a:latin typeface="Catamaran"/>
                <a:ea typeface="Catamaran"/>
                <a:cs typeface="Catamaran"/>
                <a:sym typeface="Catamaran"/>
              </a:rPr>
              <a:t>Time</a:t>
            </a:r>
          </a:p>
          <a:p>
            <a:pPr marL="1949350" lvl="1" indent="-974675" algn="just">
              <a:lnSpc>
                <a:spcPts val="12640"/>
              </a:lnSpc>
              <a:buFont typeface="Arial"/>
              <a:buChar char="•"/>
            </a:pPr>
            <a:r>
              <a:rPr lang="en-US" sz="9028">
                <a:solidFill>
                  <a:srgbClr val="FFFFFF"/>
                </a:solidFill>
                <a:latin typeface="Catamaran"/>
                <a:ea typeface="Catamaran"/>
                <a:cs typeface="Catamaran"/>
                <a:sym typeface="Catamaran"/>
              </a:rPr>
              <a:t>Talk</a:t>
            </a:r>
          </a:p>
          <a:p>
            <a:pPr marL="1949350" lvl="1" indent="-974675" algn="just">
              <a:lnSpc>
                <a:spcPts val="12640"/>
              </a:lnSpc>
              <a:buFont typeface="Arial"/>
              <a:buChar char="•"/>
            </a:pPr>
            <a:r>
              <a:rPr lang="en-US" sz="9028">
                <a:solidFill>
                  <a:srgbClr val="FFFFFF"/>
                </a:solidFill>
                <a:latin typeface="Catamaran"/>
                <a:ea typeface="Catamaran"/>
                <a:cs typeface="Catamaran"/>
                <a:sym typeface="Catamaran"/>
              </a:rPr>
              <a:t>Experiences</a:t>
            </a:r>
          </a:p>
        </p:txBody>
      </p:sp>
      <p:sp>
        <p:nvSpPr>
          <p:cNvPr id="9" name="TextBox 9"/>
          <p:cNvSpPr txBox="1"/>
          <p:nvPr/>
        </p:nvSpPr>
        <p:spPr>
          <a:xfrm>
            <a:off x="3005100" y="7707764"/>
            <a:ext cx="12277800" cy="955058"/>
          </a:xfrm>
          <a:prstGeom prst="rect">
            <a:avLst/>
          </a:prstGeom>
        </p:spPr>
        <p:txBody>
          <a:bodyPr lIns="0" tIns="0" rIns="0" bIns="0" rtlCol="0" anchor="t">
            <a:spAutoFit/>
          </a:bodyPr>
          <a:lstStyle/>
          <a:p>
            <a:pPr algn="ctr">
              <a:lnSpc>
                <a:spcPts val="7733"/>
              </a:lnSpc>
            </a:pPr>
            <a:r>
              <a:rPr lang="en-US" sz="5524">
                <a:solidFill>
                  <a:srgbClr val="000000"/>
                </a:solidFill>
                <a:latin typeface="Catamaran"/>
                <a:ea typeface="Catamaran"/>
                <a:cs typeface="Catamaran"/>
                <a:sym typeface="Catamaran"/>
              </a:rPr>
              <a:t>Good decisions require good information.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4139811" y="9023466"/>
            <a:ext cx="3746404" cy="1028700"/>
          </a:xfrm>
          <a:custGeom>
            <a:avLst/>
            <a:gdLst/>
            <a:ahLst/>
            <a:cxnLst/>
            <a:rect l="l" t="t" r="r" b="b"/>
            <a:pathLst>
              <a:path w="3746404" h="1028700">
                <a:moveTo>
                  <a:pt x="0" y="0"/>
                </a:moveTo>
                <a:lnTo>
                  <a:pt x="3746404" y="0"/>
                </a:lnTo>
                <a:lnTo>
                  <a:pt x="3746404" y="1028700"/>
                </a:lnTo>
                <a:lnTo>
                  <a:pt x="0" y="1028700"/>
                </a:lnTo>
                <a:lnTo>
                  <a:pt x="0" y="0"/>
                </a:lnTo>
                <a:close/>
              </a:path>
            </a:pathLst>
          </a:custGeom>
          <a:blipFill>
            <a:blip r:embed="rId3"/>
            <a:stretch>
              <a:fillRect/>
            </a:stretch>
          </a:blipFill>
        </p:spPr>
        <p:txBody>
          <a:bodyPr/>
          <a:lstStyle/>
          <a:p>
            <a:endParaRPr lang="en-US"/>
          </a:p>
        </p:txBody>
      </p:sp>
      <p:sp>
        <p:nvSpPr>
          <p:cNvPr id="3" name="Freeform 3"/>
          <p:cNvSpPr/>
          <p:nvPr/>
        </p:nvSpPr>
        <p:spPr>
          <a:xfrm>
            <a:off x="6940172" y="1028700"/>
            <a:ext cx="10319128" cy="6875119"/>
          </a:xfrm>
          <a:custGeom>
            <a:avLst/>
            <a:gdLst/>
            <a:ahLst/>
            <a:cxnLst/>
            <a:rect l="l" t="t" r="r" b="b"/>
            <a:pathLst>
              <a:path w="10319128" h="6875119">
                <a:moveTo>
                  <a:pt x="0" y="0"/>
                </a:moveTo>
                <a:lnTo>
                  <a:pt x="10319128" y="0"/>
                </a:lnTo>
                <a:lnTo>
                  <a:pt x="10319128" y="6875119"/>
                </a:lnTo>
                <a:lnTo>
                  <a:pt x="0" y="6875119"/>
                </a:lnTo>
                <a:lnTo>
                  <a:pt x="0" y="0"/>
                </a:lnTo>
                <a:close/>
              </a:path>
            </a:pathLst>
          </a:custGeom>
          <a:blipFill>
            <a:blip r:embed="rId4"/>
            <a:stretch>
              <a:fillRect/>
            </a:stretch>
          </a:blipFill>
        </p:spPr>
        <p:txBody>
          <a:bodyPr/>
          <a:lstStyle/>
          <a:p>
            <a:endParaRPr lang="en-US"/>
          </a:p>
        </p:txBody>
      </p:sp>
      <p:sp>
        <p:nvSpPr>
          <p:cNvPr id="4" name="TextBox 4"/>
          <p:cNvSpPr txBox="1"/>
          <p:nvPr/>
        </p:nvSpPr>
        <p:spPr>
          <a:xfrm>
            <a:off x="1028700" y="2791827"/>
            <a:ext cx="5375176" cy="2352302"/>
          </a:xfrm>
          <a:prstGeom prst="rect">
            <a:avLst/>
          </a:prstGeom>
        </p:spPr>
        <p:txBody>
          <a:bodyPr lIns="0" tIns="0" rIns="0" bIns="0" rtlCol="0" anchor="t">
            <a:spAutoFit/>
          </a:bodyPr>
          <a:lstStyle/>
          <a:p>
            <a:pPr algn="ctr">
              <a:lnSpc>
                <a:spcPts val="9470"/>
              </a:lnSpc>
              <a:spcBef>
                <a:spcPct val="0"/>
              </a:spcBef>
            </a:pPr>
            <a:r>
              <a:rPr lang="en-US" sz="6764" b="1">
                <a:solidFill>
                  <a:srgbClr val="000000"/>
                </a:solidFill>
                <a:latin typeface="Catamaran Bold"/>
                <a:ea typeface="Catamaran Bold"/>
                <a:cs typeface="Catamaran Bold"/>
                <a:sym typeface="Catamaran Bold"/>
              </a:rPr>
              <a:t>Decisions You Can Make...</a:t>
            </a:r>
          </a:p>
        </p:txBody>
      </p:sp>
      <p:sp>
        <p:nvSpPr>
          <p:cNvPr id="5" name="TextBox 5"/>
          <p:cNvSpPr txBox="1"/>
          <p:nvPr/>
        </p:nvSpPr>
        <p:spPr>
          <a:xfrm>
            <a:off x="323358" y="9578859"/>
            <a:ext cx="6369701" cy="368533"/>
          </a:xfrm>
          <a:prstGeom prst="rect">
            <a:avLst/>
          </a:prstGeom>
        </p:spPr>
        <p:txBody>
          <a:bodyPr lIns="0" tIns="0" rIns="0" bIns="0" rtlCol="0" anchor="t">
            <a:spAutoFit/>
          </a:bodyPr>
          <a:lstStyle/>
          <a:p>
            <a:pPr algn="ctr">
              <a:lnSpc>
                <a:spcPts val="3058"/>
              </a:lnSpc>
              <a:spcBef>
                <a:spcPct val="0"/>
              </a:spcBef>
            </a:pPr>
            <a:r>
              <a:rPr lang="en-US" sz="2184">
                <a:solidFill>
                  <a:srgbClr val="000000"/>
                </a:solidFill>
                <a:latin typeface="Catamaran"/>
                <a:ea typeface="Catamaran"/>
                <a:cs typeface="Catamaran"/>
                <a:sym typeface="Catamaran"/>
              </a:rPr>
              <a:t>Copyright Marline E. Pearson, M.A. All rights reserved.</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4568</Words>
  <Application>Microsoft Office PowerPoint</Application>
  <PresentationFormat>Custom</PresentationFormat>
  <Paragraphs>319</Paragraphs>
  <Slides>22</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Catamaran Bold</vt:lpstr>
      <vt:lpstr>Arial</vt:lpstr>
      <vt:lpstr>Calibri</vt:lpstr>
      <vt:lpstr>Catamaran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Success Sequence Health I Slides</dc:title>
  <dc:creator>Rian Gordon</dc:creator>
  <cp:lastModifiedBy>Rian Gordon</cp:lastModifiedBy>
  <cp:revision>2</cp:revision>
  <dcterms:created xsi:type="dcterms:W3CDTF">2006-08-16T00:00:00Z</dcterms:created>
  <dcterms:modified xsi:type="dcterms:W3CDTF">2025-10-31T16:14:24Z</dcterms:modified>
  <dc:identifier>DAG1IhQnliM</dc:identifier>
</cp:coreProperties>
</file>