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8288000" cy="10287000"/>
  <p:notesSz cx="6858000" cy="9144000"/>
  <p:embeddedFontLst>
    <p:embeddedFont>
      <p:font typeface="Catamaran" panose="020B0604020202020204" charset="0"/>
      <p:regular r:id="rId41"/>
    </p:embeddedFont>
    <p:embeddedFont>
      <p:font typeface="Catamaran Bold" panose="020B0604020202020204" charset="0"/>
      <p:regular r:id="rId42"/>
    </p:embeddedFont>
    <p:embeddedFont>
      <p:font typeface="Open Sans" panose="020B0606030504020204" pitchFamily="3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87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lesson begins by inviting students to reflect on their own personal hopes, dreams, and goals for their future. This immediately engages participants and encourages them to apply the following principles to their lives and individual circumstances.</a:t>
            </a:r>
          </a:p>
          <a:p>
            <a:endParaRPr lang="en-US" dirty="0"/>
          </a:p>
          <a:p>
            <a:r>
              <a:rPr lang="en-US" dirty="0"/>
              <a:t>❖	Today we’re going to focus on your future. Research has revealed that there are specific pathways to follow towards success that are more likely to get you there.</a:t>
            </a:r>
          </a:p>
          <a:p>
            <a:endParaRPr lang="en-US" dirty="0"/>
          </a:p>
          <a:p>
            <a:r>
              <a:rPr lang="en-US" dirty="0"/>
              <a:t>❖	Before I share with you these “secret ingredients for success,” I first want to introduce you to a concept called Decide, Don't Slide.  </a:t>
            </a:r>
          </a:p>
          <a:p>
            <a:endParaRPr lang="en-US" dirty="0"/>
          </a:p>
          <a:p>
            <a:r>
              <a:rPr lang="en-US" dirty="0"/>
              <a:t>❖	Before I share with you these “secret ingredients for success,” Let’s talk about your own personal hopes, dreams, and goals.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This means taking things slow, getting to know the person, and then making intentional decisions about getting involved.</a:t>
            </a:r>
          </a:p>
          <a:p>
            <a:endParaRPr lang="en-US"/>
          </a:p>
          <a:p>
            <a:r>
              <a:rPr lang="en-US"/>
              <a:t>❖	Take a look at our slides here, and notice the first column, labeled “Attraction”.</a:t>
            </a:r>
          </a:p>
          <a:p>
            <a:endParaRPr lang="en-US"/>
          </a:p>
          <a:p>
            <a:r>
              <a:rPr lang="en-US"/>
              <a:t>- What do you recall about the brain chemistry of attraction? </a:t>
            </a:r>
          </a:p>
          <a:p>
            <a:endParaRPr lang="en-US"/>
          </a:p>
          <a:p>
            <a:r>
              <a:rPr lang="en-US"/>
              <a:t>Pause for responses. Pull out the glitter bottle visual aid from last class and hold it up for the class to see.</a:t>
            </a:r>
          </a:p>
          <a:p>
            <a:endParaRPr lang="en-US"/>
          </a:p>
          <a:p>
            <a:r>
              <a:rPr lang="en-US"/>
              <a:t>❖	You’ll remember that these colors represent the hormones norepinephrine, dopamine, oxytocin and more which are released with romantic attraction and produce amazingly wonderful feelings. But they also keep you from seeing clearly.</a:t>
            </a:r>
          </a:p>
          <a:p>
            <a:endParaRPr lang="en-US"/>
          </a:p>
          <a:p>
            <a:r>
              <a:rPr lang="en-US"/>
              <a:t>- What tips would you offer someone who is in the middle of that swirling glitter?</a:t>
            </a:r>
          </a:p>
          <a:p>
            <a:endParaRPr lang="en-US"/>
          </a:p>
          <a:p>
            <a:r>
              <a:rPr lang="en-US"/>
              <a:t>Pause and listen. Then, click to populate the first column.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 to their responses any ideas they might have missed from the PowerPoint. </a:t>
            </a:r>
          </a:p>
          <a:p>
            <a:endParaRPr lang="en-US"/>
          </a:p>
          <a:p>
            <a:r>
              <a:rPr lang="en-US"/>
              <a:t>❖	Now look at the second column, labeled “Learn More About Each Other”.</a:t>
            </a:r>
          </a:p>
          <a:p>
            <a:endParaRPr lang="en-US"/>
          </a:p>
          <a:p>
            <a:r>
              <a:rPr lang="en-US"/>
              <a:t>- What kinds of things should you be finding out and asking yourself to see if this person is a good match for you? Give me your thoughts please.</a:t>
            </a:r>
          </a:p>
          <a:p>
            <a:endParaRPr lang="en-US"/>
          </a:p>
          <a:p>
            <a:r>
              <a:rPr lang="en-US"/>
              <a:t>Pause and listen. Then, click to populate the second column.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 as needed: </a:t>
            </a:r>
          </a:p>
          <a:p>
            <a:endParaRPr lang="en-US"/>
          </a:p>
          <a:p>
            <a:r>
              <a:rPr lang="en-US"/>
              <a:t>❖	Go out and do fun things that will allow you to talk and get to know each other.</a:t>
            </a:r>
          </a:p>
          <a:p>
            <a:endParaRPr lang="en-US"/>
          </a:p>
          <a:p>
            <a:r>
              <a:rPr lang="en-US"/>
              <a:t>❖	What interests do you each have? Any common interests? Find out if your values are in sync.</a:t>
            </a:r>
          </a:p>
          <a:p>
            <a:endParaRPr lang="en-US"/>
          </a:p>
          <a:p>
            <a:r>
              <a:rPr lang="en-US"/>
              <a:t>❖	Do you find this person interesting, and vice-versa? Are you picking up vibes that they find you interesting to talk to? For example, do they make eye contact, or are they on their cell all the time? Do they ask about you or just talk about themselves?</a:t>
            </a:r>
          </a:p>
          <a:p>
            <a:endParaRPr lang="en-US"/>
          </a:p>
          <a:p>
            <a:r>
              <a:rPr lang="en-US"/>
              <a:t>❖	Do your differences and individual strengths work well together—complement and balance each other?</a:t>
            </a:r>
          </a:p>
          <a:p>
            <a:endParaRPr lang="en-US"/>
          </a:p>
          <a:p>
            <a:r>
              <a:rPr lang="en-US"/>
              <a:t>❖	Do your personalities work well together? Find out how compatible you are.</a:t>
            </a:r>
          </a:p>
          <a:p>
            <a:endParaRPr lang="en-US"/>
          </a:p>
          <a:p>
            <a:r>
              <a:rPr lang="en-US"/>
              <a:t>❖	Can you talk easily about anything? </a:t>
            </a:r>
          </a:p>
          <a:p>
            <a:endParaRPr lang="en-US"/>
          </a:p>
          <a:p>
            <a:r>
              <a:rPr lang="en-US"/>
              <a:t>❖	Can you disagree safely and respectfully? </a:t>
            </a:r>
          </a:p>
          <a:p>
            <a:endParaRPr lang="en-US"/>
          </a:p>
          <a:p>
            <a:r>
              <a:rPr lang="en-US"/>
              <a:t>❖	Have you met each other’s family? Friends? What might you learn from meeting each other’s family and friends? What might that tell you?</a:t>
            </a:r>
          </a:p>
          <a:p>
            <a:endParaRPr lang="en-US"/>
          </a:p>
          <a:p>
            <a:r>
              <a:rPr lang="en-US"/>
              <a:t>❖	Keep your eyes open to detect problem behaviors.</a:t>
            </a:r>
          </a:p>
          <a:p>
            <a:endParaRPr lang="en-US"/>
          </a:p>
          <a:p>
            <a:r>
              <a:rPr lang="en-US"/>
              <a:t>❖	Tip: Build trust and knowledge of each other before disclosing things that are personal and sensitive. Balance time together, time with friends, and time apart.</a:t>
            </a:r>
          </a:p>
          <a:p>
            <a:endParaRPr lang="en-US"/>
          </a:p>
          <a:p>
            <a:r>
              <a:rPr lang="en-US"/>
              <a:t>Bring students’ attention to the point “Detect any problem behaviors?”</a:t>
            </a:r>
          </a:p>
          <a:p>
            <a:endParaRPr lang="en-US"/>
          </a:p>
          <a:p>
            <a:r>
              <a:rPr lang="en-US"/>
              <a:t>❖	Let’s take a minute to discuss problem behaviors or what are sometimes referred to as “red flags” in relationships. What might some of these behaviors be? What are some things you should look out for in a relationship that would indicate that a person is not a smart or safe choice for a partner? (Pause for responses.) </a:t>
            </a:r>
          </a:p>
          <a:p>
            <a:endParaRPr lang="en-US"/>
          </a:p>
          <a:p>
            <a:r>
              <a:rPr lang="en-US"/>
              <a:t>Instructor Note: Possible answers to these questions include, “They treat others unkindly,” “They don’t respect my personal lines or boundaries,” “They can’t control their anger,” etc.)</a:t>
            </a:r>
          </a:p>
          <a:p>
            <a:endParaRPr lang="en-US"/>
          </a:p>
          <a:p>
            <a:r>
              <a:rPr lang="en-US"/>
              <a:t>❖	What can you do if you notice any of these red flags as you start getting to know someone you’re attracted to? What about if you are already emotionally or physically involved with them? Pause for responses.</a:t>
            </a:r>
          </a:p>
          <a:p>
            <a:endParaRPr lang="en-US"/>
          </a:p>
          <a:p>
            <a:r>
              <a:rPr lang="en-US"/>
              <a:t>❖	It’s a lot easier to get out of a potentially toxic or unhealthy relationship if you are going slow and making intentional decisions along the way rather than sliding into deeper involvement.</a:t>
            </a:r>
          </a:p>
          <a:p>
            <a:endParaRPr lang="en-US"/>
          </a:p>
          <a:p>
            <a:r>
              <a:rPr lang="en-US"/>
              <a:t>Before moving onto the next slide, wrap up with these important points:</a:t>
            </a:r>
          </a:p>
          <a:p>
            <a:endParaRPr lang="en-US"/>
          </a:p>
          <a:p>
            <a:r>
              <a:rPr lang="en-US"/>
              <a:t>❖	So, when you are in this phase of a relationship, remember: It takes time to learn about a person.</a:t>
            </a:r>
          </a:p>
          <a:p>
            <a:endParaRPr lang="en-US"/>
          </a:p>
          <a:p>
            <a:r>
              <a:rPr lang="en-US"/>
              <a:t>❖	It takes a lot of talk—conversations—to know what you have in common to learn how you communicate and how you handle your emotions.</a:t>
            </a:r>
          </a:p>
          <a:p>
            <a:endParaRPr lang="en-US"/>
          </a:p>
          <a:p>
            <a:r>
              <a:rPr lang="en-US"/>
              <a:t>❖	It takes a lot of experiences together in different situations to see how and what a person really is; to learn about their character and values and level of maturity. To discover if you really enjoy each other.</a:t>
            </a:r>
          </a:p>
          <a:p>
            <a:endParaRPr lang="en-US"/>
          </a:p>
          <a:p>
            <a:r>
              <a:rPr lang="en-US"/>
              <a:t>❖	Now, let’s turn our focus on columns “Then Decide” and “Agree to a Plan”.</a:t>
            </a:r>
          </a:p>
          <a:p>
            <a:endParaRPr lang="en-US"/>
          </a:p>
          <a:p>
            <a:r>
              <a:rPr lang="en-US"/>
              <a:t>❖	Now that you have more information, you are in a better place to make some decisions.</a:t>
            </a:r>
          </a:p>
          <a:p>
            <a:endParaRPr lang="en-US"/>
          </a:p>
          <a:p>
            <a:r>
              <a:rPr lang="en-US"/>
              <a:t>❖	Let’s brainstorm the kinds of decisions and agreements that can be made at this stage of a relationship.</a:t>
            </a:r>
          </a:p>
          <a:p>
            <a:endParaRPr lang="en-US"/>
          </a:p>
          <a:p>
            <a:r>
              <a:rPr lang="en-US"/>
              <a:t>Click to populate the third and fourth columns.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Decide:</a:t>
            </a:r>
          </a:p>
          <a:p>
            <a:endParaRPr lang="en-US"/>
          </a:p>
          <a:p>
            <a:r>
              <a:rPr lang="en-US"/>
              <a:t>- Do I want to be in a relationship? Be exclusive?</a:t>
            </a:r>
          </a:p>
          <a:p>
            <a:endParaRPr lang="en-US"/>
          </a:p>
          <a:p>
            <a:r>
              <a:rPr lang="en-US"/>
              <a:t>- What tells me the feelings are mutual?</a:t>
            </a:r>
          </a:p>
          <a:p>
            <a:endParaRPr lang="en-US"/>
          </a:p>
          <a:p>
            <a:r>
              <a:rPr lang="en-US"/>
              <a:t>- How do I want to pace the relationship? Where do I draw my line?</a:t>
            </a:r>
          </a:p>
          <a:p>
            <a:endParaRPr lang="en-US"/>
          </a:p>
          <a:p>
            <a:r>
              <a:rPr lang="en-US"/>
              <a:t>❖	Discuss and Agree:</a:t>
            </a:r>
          </a:p>
          <a:p>
            <a:endParaRPr lang="en-US"/>
          </a:p>
          <a:p>
            <a:r>
              <a:rPr lang="en-US"/>
              <a:t>- On values and goals for the future.</a:t>
            </a:r>
          </a:p>
          <a:p>
            <a:endParaRPr lang="en-US"/>
          </a:p>
          <a:p>
            <a:r>
              <a:rPr lang="en-US"/>
              <a:t>- On expectations for the relationship. What sorts of expectations should be talked about?</a:t>
            </a:r>
          </a:p>
          <a:p>
            <a:endParaRPr lang="en-US"/>
          </a:p>
          <a:p>
            <a:r>
              <a:rPr lang="en-US"/>
              <a:t>- On physical and sexual boundaries. What are our lines?</a:t>
            </a:r>
          </a:p>
          <a:p>
            <a:endParaRPr lang="en-US"/>
          </a:p>
          <a:p>
            <a:r>
              <a:rPr lang="en-US"/>
              <a:t>- On a plan that respects my values and goals, my boundaries, how I want to pace things.</a:t>
            </a:r>
          </a:p>
          <a:p>
            <a:endParaRPr lang="en-US"/>
          </a:p>
          <a:p>
            <a:r>
              <a:rPr lang="en-US"/>
              <a:t>❖	How might the Low-Risk Deciding Approach protect the future of each person? (Pause for responses.)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section will introduce the Success Sequence and will briefly review the research illustrating how it impacts finances and relationships.</a:t>
            </a:r>
          </a:p>
          <a:p>
            <a:endParaRPr lang="en-US"/>
          </a:p>
          <a:p>
            <a:r>
              <a:rPr lang="en-US"/>
              <a:t>❖	We’ve talked about how important it is to decide rather than slide—especially when emotions are high or the stakes are real. But even if you’re trying to make smart choices, it’s hard to know what the best next step is unless you’ve got solid information to guide you.</a:t>
            </a:r>
          </a:p>
          <a:p>
            <a:endParaRPr lang="en-US"/>
          </a:p>
          <a:p>
            <a:r>
              <a:rPr lang="en-US"/>
              <a:t>❖	That’s where this next section comes in. We’re going to look at what research tells us about the life paths that tend to lead to stability—especially in relationships, parenting, and building the kind of future you want.</a:t>
            </a:r>
          </a:p>
          <a:p>
            <a:endParaRPr lang="en-US"/>
          </a:p>
          <a:p>
            <a:r>
              <a:rPr lang="en-US"/>
              <a:t>❖	To start, I want you to think back on that vision you have for yourself (and maybe your family, if that's included in your goals), and I want to ask about some of your specific expectations:</a:t>
            </a:r>
          </a:p>
          <a:p>
            <a:endParaRPr lang="en-US"/>
          </a:p>
          <a:p>
            <a:r>
              <a:rPr lang="en-US"/>
              <a:t>- When you think about your future adult life, how many of you expect or desire to have children someday and provide them with a stable family life—parents who stay together in a satisfying, loving relationship? (Pause for show of hands.)</a:t>
            </a:r>
          </a:p>
          <a:p>
            <a:endParaRPr lang="en-US"/>
          </a:p>
          <a:p>
            <a:r>
              <a:rPr lang="en-US"/>
              <a:t>- When you think about your future adult life, how many of you expect or hope to have enough money to live on? To avoid being poor? To live a comfortable middle-class life? (Pause for show of hands.)</a:t>
            </a:r>
          </a:p>
          <a:p>
            <a:endParaRPr lang="en-US"/>
          </a:p>
          <a:p>
            <a:r>
              <a:rPr lang="en-US"/>
              <a:t>Instructor Note: While you can expect everyone to say they want financial wellbeing for their futures, you will have a greater diversity with the first expectation question. Acknowledge the fact that while everyone wants to avoid poverty in adulthood, not everyone expects/desires to have children. </a:t>
            </a:r>
          </a:p>
          <a:p>
            <a:endParaRPr lang="en-US"/>
          </a:p>
          <a:p>
            <a:r>
              <a:rPr lang="en-US"/>
              <a:t>❖	Thanks for sharing your expectations. </a:t>
            </a:r>
          </a:p>
          <a:p>
            <a:endParaRPr lang="en-US"/>
          </a:p>
          <a:p>
            <a:r>
              <a:rPr lang="en-US"/>
              <a:t>- Do you have any ideas of what things a person can do to up their chances of achieving one or both of these expectations? (Pause for brief responses.) </a:t>
            </a:r>
          </a:p>
          <a:p>
            <a:endParaRPr lang="en-US"/>
          </a:p>
          <a:p>
            <a:r>
              <a:rPr lang="en-US"/>
              <a:t>❖	If you hope to have a middle-class income or higher and avoid being poor by the time you're in your 30s, research has shown that achieving certain combinations of life’s big milestones can increase your odds.</a:t>
            </a:r>
          </a:p>
          <a:p>
            <a:endParaRPr lang="en-US"/>
          </a:p>
          <a:p>
            <a:r>
              <a:rPr lang="en-US"/>
              <a:t>❖	They may also be associated with either increasing or decreasing your chances of family stability by your 30s.</a:t>
            </a:r>
          </a:p>
          <a:p>
            <a:endParaRPr lang="en-US"/>
          </a:p>
          <a:p>
            <a:r>
              <a:rPr lang="en-US"/>
              <a:t>❖	In other words, success doesn’t happen by accident. It happens when people make intentional decisions (remember deciding rather than sliding?) that help them hit a few key milestones—and often, the order or sequence matters too. Let’s take a look at what these steps are, and how they can shape your future.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We’re going to watch a short video that will introduce these steps with a real-life example. Let’s see if our instincts were correct.</a:t>
            </a:r>
          </a:p>
          <a:p>
            <a:endParaRPr lang="en-US"/>
          </a:p>
          <a:p>
            <a:r>
              <a:rPr lang="en-US"/>
              <a:t>Click on the image to play the video. (https://www.youtube.com/watch?v=vi8qmY3-oOA)</a:t>
            </a:r>
          </a:p>
          <a:p>
            <a:endParaRPr lang="en-US"/>
          </a:p>
          <a:p>
            <a:r>
              <a:rPr lang="en-US"/>
              <a:t>Instructor Note: This video is part of a series produced by the Institute for Family Studies featuring the stories of real young adults who are seeking to follow the Success Sequence or working on getting back on track. In this video, Kaylie and Carlos share their struggles as young parents and how they wished they had done things differently. Their experience is contrasted with another young couple who has decided to wait until marriage to have children.</a:t>
            </a:r>
          </a:p>
          <a:p>
            <a:endParaRPr lang="en-US"/>
          </a:p>
          <a:p>
            <a:r>
              <a:rPr lang="en-US"/>
              <a:t>Video Debrief:</a:t>
            </a:r>
          </a:p>
          <a:p>
            <a:endParaRPr lang="en-US"/>
          </a:p>
          <a:p>
            <a:r>
              <a:rPr lang="en-US"/>
              <a:t>❖	Before we get into these steps to success, I want to point out a few things. The video mentioned that those who are unmarried at time of birth but go on to marry are half as likely to break up as couples who just continue to live together. While that is true, the take home message here is not to just run out and get married if you have an unintended pregnancy.</a:t>
            </a:r>
          </a:p>
          <a:p>
            <a:endParaRPr lang="en-US"/>
          </a:p>
          <a:p>
            <a:r>
              <a:rPr lang="en-US"/>
              <a:t>❖	This is a time to assess the relationship. Is it safe? Is it healthy? It may not be, which can have major consequences for both parents and kids. But if it is healthy, marriage is a very smart decision. And so is a commitment to work together to strengthen that relationship. There are young parents who do just that, as we saw with Kaylie and Carlos. Yes, they have challenges, but they are committed, and their child will benefit.</a:t>
            </a:r>
          </a:p>
          <a:p>
            <a:endParaRPr lang="en-US"/>
          </a:p>
          <a:p>
            <a:r>
              <a:rPr lang="en-US"/>
              <a:t>❖	We’ll talk more about the benefits of healthy marriages for parents and kids next class. But for now, let’s focus in on these steps to success. Were your guesses right? What were the steps that were mentioned?</a:t>
            </a:r>
          </a:p>
          <a:p>
            <a:endParaRPr lang="en-US"/>
          </a:p>
          <a:p>
            <a:r>
              <a:rPr lang="en-US"/>
              <a:t>❖	Let’s break these down one by one and talk about why they matter so much—especially when it comes to your future ability to build a healthy marriage and support yourself and a family, if that’s part of your goals.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These milestones are:</a:t>
            </a:r>
          </a:p>
          <a:p>
            <a:r>
              <a:rPr lang="en-US"/>
              <a:t>- Completing high school (or even further education or training)</a:t>
            </a:r>
          </a:p>
          <a:p>
            <a:r>
              <a:rPr lang="en-US"/>
              <a:t>- Beginning full-time employment</a:t>
            </a:r>
          </a:p>
          <a:p>
            <a:r>
              <a:rPr lang="en-US"/>
              <a:t>- Getting married before having children</a:t>
            </a:r>
          </a:p>
          <a:p>
            <a:endParaRPr lang="en-US"/>
          </a:p>
          <a:p>
            <a:r>
              <a:rPr lang="en-US"/>
              <a:t>❖	As you will learn in more depth in your Financial Literacy course, almost all young people who follow this Success Sequence avoid being poor and are more likely to land in the middle to upper-income groups by the time they are in their 30s, whether born rich or poor.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Finishing high school (or even more education or training) and full-time employment by age 25 (or enrolled in further training/education) are key actions for having better financial outcomes by your early 30s.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 healthy marriage can also add to income level. Marriage can mean the combining of two potential incomes, and those combined earnings can build over the years.</a:t>
            </a:r>
          </a:p>
          <a:p>
            <a:endParaRPr lang="en-US"/>
          </a:p>
          <a:p>
            <a:r>
              <a:rPr lang="en-US"/>
              <a:t>❖	Adults who achieve these three steps – education, employment, and marriage – almost always achieve a middle-class lifestyle and avoid being poor by their early 30s.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Finally, waiting to have children until after you are married has been linked to some major financial and emotional benefits for both parents and children. We will talk about this more in-depth next class period, but for now, I just want to emphasize the fact that, when it comes to successful futures, marriage before kids matters.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Imagine yourself at age 30. Go ahead and close your eyes, if you want. What kind of life do you hope you have? What kind of relationship? Income/lifestyle? Family? (Give students 30 seconds or so to envision.)</a:t>
            </a:r>
          </a:p>
          <a:p>
            <a:endParaRPr lang="en-US" dirty="0"/>
          </a:p>
          <a:p>
            <a:r>
              <a:rPr lang="en-US" dirty="0"/>
              <a:t>❖	Let’s open our eyes. Would a few of you mind sharing? What did you see? (Pause for a few responses.)</a:t>
            </a:r>
          </a:p>
          <a:p>
            <a:endParaRPr lang="en-US" dirty="0"/>
          </a:p>
          <a:p>
            <a:r>
              <a:rPr lang="en-US" dirty="0"/>
              <a:t>Instructor Note: Students may share different visions, but you will likely notice some common themes such as stability, love, and purpose. Examples could include having a comfortable middle-class lifestyle, having a good marriage, having a good income, having a happy family, etc.</a:t>
            </a:r>
          </a:p>
          <a:p>
            <a:endParaRPr lang="en-US" dirty="0"/>
          </a:p>
          <a:p>
            <a:r>
              <a:rPr lang="en-US" dirty="0"/>
              <a:t>❖	Thank you so much for sharing your thoughts. Now, not everyone has the same dreams for their future, and that’s okay! The important thing to recognize is that regardless of where you hope to wind up, you are building your future right now with the choices you are making. The more intentional we are about those choices, the more likely we are to create the life we want.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We’re almost out of time for today, but before we go, I want to ask:</a:t>
            </a:r>
          </a:p>
          <a:p>
            <a:endParaRPr lang="en-US"/>
          </a:p>
          <a:p>
            <a:r>
              <a:rPr lang="en-US"/>
              <a:t>- What were your key takeaways from this class period? Out of everything that we discussed, what were the things that stood out to you the most? (Have 3-5 students share their key takeaways.)</a:t>
            </a:r>
          </a:p>
          <a:p>
            <a:endParaRPr lang="en-US"/>
          </a:p>
          <a:p>
            <a:r>
              <a:rPr lang="en-US"/>
              <a:t>❖	Thank you for sharing the things that stood out to you.</a:t>
            </a:r>
          </a:p>
          <a:p>
            <a:endParaRPr lang="en-US"/>
          </a:p>
          <a:p>
            <a:r>
              <a:rPr lang="en-US"/>
              <a:t>❖	Next time, we’ll take a closer look at the family and relationship piece—how your relationship choices now can shape your future marriage, parenting, and stability, especially if you hope to have kids someday.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section further explores how following the Success Sequence (particularly  achieving the marriage milestone before having children) impacts children and marriage and family relationships.</a:t>
            </a:r>
          </a:p>
          <a:p>
            <a:endParaRPr lang="en-US"/>
          </a:p>
          <a:p>
            <a:r>
              <a:rPr lang="en-US"/>
              <a:t>❖	Welcome! Last class we discussed some important principles that can help you prepare for a successful future. What do you remember from our discussion? (Pause for 3-5 responses.)</a:t>
            </a:r>
          </a:p>
          <a:p>
            <a:endParaRPr lang="en-US"/>
          </a:p>
          <a:p>
            <a:r>
              <a:rPr lang="en-US"/>
              <a:t>❖	Thanks you so much for sharing what you remember from our last class period.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Now that we know the main steps of the Success Sequence—graduating from high school (or even further education or training), getting a full-time job, and getting married before choosing to have children—we are going to dive a little deeper into why these steps make such a difference. Particularly, what a healthy marriage can do for your future and the future of your children (if that’s part of your goals).</a:t>
            </a:r>
          </a:p>
          <a:p>
            <a:endParaRPr lang="en-US"/>
          </a:p>
          <a:p>
            <a:r>
              <a:rPr lang="en-US"/>
              <a:t>❖	Let’s start off with an activity. We’re going to do some brainstorming together to create a wish list for a child who is about to be born. Let’s pretend that you are a child looking for a family, and you need to write an ad that includes a list of needs and wants you hope your future parents will provide.</a:t>
            </a:r>
          </a:p>
          <a:p>
            <a:endParaRPr lang="en-US"/>
          </a:p>
          <a:p>
            <a:r>
              <a:rPr lang="en-US"/>
              <a:t>❖	Let’s not only think about what this child will need when they are first born—let’s see if we can include things that would be helpful for growth and development throughout their life.</a:t>
            </a:r>
          </a:p>
          <a:p>
            <a:endParaRPr lang="en-US"/>
          </a:p>
          <a:p>
            <a:r>
              <a:rPr lang="en-US"/>
              <a:t>❖ 	Our list can include material things—the basics like food, shelter, etc., but also include social, emotional, and physical needs of children at these different stages that will help a child grow up healthy, safe, and happy.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	Here are some prompts to get your creative juices flowing (read prompts displayed in PowerPoint out loud): </a:t>
            </a:r>
          </a:p>
          <a:p>
            <a:endParaRPr lang="en-US"/>
          </a:p>
          <a:p>
            <a:r>
              <a:rPr lang="en-US"/>
              <a:t>- What contributes to a child’s physical health?</a:t>
            </a:r>
          </a:p>
          <a:p>
            <a:r>
              <a:rPr lang="en-US"/>
              <a:t>- To their social development and emotional health?</a:t>
            </a:r>
          </a:p>
          <a:p>
            <a:r>
              <a:rPr lang="en-US"/>
              <a:t>- What helps develop a child’s self-esteem—feeling good about themselves?</a:t>
            </a:r>
          </a:p>
          <a:p>
            <a:r>
              <a:rPr lang="en-US"/>
              <a:t>- What helps a child feel confident? What helps them succeed in school?</a:t>
            </a:r>
          </a:p>
          <a:p>
            <a:r>
              <a:rPr lang="en-US"/>
              <a:t>- As a teenager, what helps them stay on track? And stay out of trouble?</a:t>
            </a:r>
          </a:p>
          <a:p>
            <a:endParaRPr lang="en-US"/>
          </a:p>
          <a:p>
            <a:r>
              <a:rPr lang="en-US"/>
              <a:t>Instructor Note: Spend no more than 5 minutes on brainstorming list. </a:t>
            </a:r>
          </a:p>
          <a:p>
            <a:endParaRPr lang="en-US"/>
          </a:p>
          <a:p>
            <a:r>
              <a:rPr lang="en-US"/>
              <a:t>❖ 	Great work. I think we’ve come up with a pretty solid list, here.</a:t>
            </a:r>
          </a:p>
          <a:p>
            <a:endParaRPr lang="en-US"/>
          </a:p>
          <a:p>
            <a:r>
              <a:rPr lang="en-US"/>
              <a:t>❖	Now, let me ask you: Using what you’ve learned so far about sliding and deciding, healthy relationship pacing, and the Success Sequence, what do you think are some things that would help a parent to provide these items on our list? (Pause for responses.)</a:t>
            </a:r>
          </a:p>
          <a:p>
            <a:endParaRPr lang="en-US"/>
          </a:p>
          <a:p>
            <a:r>
              <a:rPr lang="en-US"/>
              <a:t>Instructor Note: Possible answers to this question could include emotional maturity, completing education or vocational training, healthy communication and conflict management skills, a full-time job, a committed relationship between parents,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Now, how do you think being in a healthy marriage might help? (Pause for responses.)</a:t>
            </a:r>
          </a:p>
          <a:p>
            <a:endParaRPr lang="en-US"/>
          </a:p>
          <a:p>
            <a:r>
              <a:rPr lang="en-US"/>
              <a:t>❖	In research, the marriage milestone has been consistently linked with family stability. What does this look like?</a:t>
            </a:r>
          </a:p>
          <a:p>
            <a:endParaRPr lang="en-US"/>
          </a:p>
          <a:p>
            <a:r>
              <a:rPr lang="en-US"/>
              <a:t>Instructor Note: Family stability is measured as 1) the presence of 2 adults in the home, 2) the number of residential partner transitions (i.e., none or few break-ups or divorces), and 3) relationship satisfaction as measured by reported happiness in their relationship.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Having a stable environment lead by two adults who are committed to each other and who are satisfied with their relationship offers a lot of social and emotional benefits for children. (Note: Only advance the first bullet.)</a:t>
            </a:r>
          </a:p>
          <a:p>
            <a:endParaRPr lang="en-US"/>
          </a:p>
          <a:p>
            <a:r>
              <a:rPr lang="en-US"/>
              <a:t>❖	First off, it provides children with the time and energy of two parents. What on our wish list would relate to this? (Pause to listen, and then advance the 2nd bullet.) </a:t>
            </a:r>
          </a:p>
          <a:p>
            <a:endParaRPr lang="en-US"/>
          </a:p>
          <a:p>
            <a:r>
              <a:rPr lang="en-US"/>
              <a:t>❖	Raising a child involves a lot—care, feeding, play, reading, stimulation and encouragement, limit-setting/discipline, homework, extra activities, along with providing, work, cooking, cleaning, etc. When both parents are invested in each other and in their kids, it makes the work of parenting a lot more manageable. </a:t>
            </a:r>
          </a:p>
          <a:p>
            <a:endParaRPr lang="en-US"/>
          </a:p>
          <a:p>
            <a:r>
              <a:rPr lang="en-US"/>
              <a:t>❖	Advance 3rd &amp; 4th bullets: The support of a loving and caring partner who is committed can reduce a parents’ stress, which creates ripple effects that help the entire family. Parents who are less stressed are usually more likely to practice healthy and positive parenting. Also, support from both extended families can help lower stress levels. </a:t>
            </a:r>
          </a:p>
          <a:p>
            <a:r>
              <a:rPr lang="en-US"/>
              <a:t> </a:t>
            </a:r>
          </a:p>
          <a:p>
            <a:r>
              <a:rPr lang="en-US"/>
              <a:t>❖	These are only some of the powerful benefits of getting married before having kids and would likely improve your chances of providing your children with the life you envision for them. </a:t>
            </a:r>
          </a:p>
          <a:p>
            <a:endParaRPr lang="en-US"/>
          </a:p>
          <a:p>
            <a:r>
              <a:rPr lang="en-US"/>
              <a:t>❖	Not to mention the financial benefits of having two adults who can help provide for the family’s material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Now, I do want to stress that, yes—absolutely—single parents raise healthy and happy children. Many parents on their own are working very hard to provide for and raise their children well.</a:t>
            </a:r>
          </a:p>
          <a:p>
            <a:endParaRPr lang="en-US"/>
          </a:p>
          <a:p>
            <a:r>
              <a:rPr lang="en-US"/>
              <a:t>❖	And research has shown that having a stable, single parent, like the mom you see in this picture, is far better for a child than a destructive or abusive relationship or going in and out of relationships.</a:t>
            </a:r>
          </a:p>
          <a:p>
            <a:endParaRPr lang="en-US"/>
          </a:p>
          <a:p>
            <a:r>
              <a:rPr lang="en-US"/>
              <a:t>❖	Destructive and dangerous relationships and marriages harm children. It’s also hard on a child for parents to go from one relationship to another—that kind of instability can negatively impact a child’s development.</a:t>
            </a:r>
          </a:p>
          <a:p>
            <a:endParaRPr lang="en-US"/>
          </a:p>
          <a:p>
            <a:r>
              <a:rPr lang="en-US"/>
              <a:t>❖	At the end of the day, the take-home message here is NOT to stay in a destructive or abusive relationship—or to run out and get married if a person is pregnant. In just a bit, we’ll discuss what young parents can do to get back on track if they aren’t currently following the success sequence. But I’ll give you a clue: the answer is not to slide into a marriage.</a:t>
            </a:r>
          </a:p>
          <a:p>
            <a:endParaRPr lang="en-US"/>
          </a:p>
          <a:p>
            <a:r>
              <a:rPr lang="en-US"/>
              <a:t>❖	Instead, deciding if and when you are ready to have a child, and with whom, and what you want to have achieved before then really matters. Finishing high school, getting additional training or education, obtaining employment and establishing a healthy marriage, is a pathway to increase your odds of greater financial success, family stability, and the wellbeing of a child.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Instructor Note: Be sure to present this information in a respectful way that simply relates the research and avoids moralizing students’ choices for when to marry and start a family.</a:t>
            </a:r>
          </a:p>
          <a:p>
            <a:endParaRPr lang="en-US"/>
          </a:p>
          <a:p>
            <a:r>
              <a:rPr lang="en-US"/>
              <a:t>❖	It’s important to note that in some communities—including here in Utah—young adults often marry and start families earlier than national averages. That isn’t a bad thing. In fact, marriage can offer emotional support and stability that help people through challenges.</a:t>
            </a:r>
          </a:p>
          <a:p>
            <a:endParaRPr lang="en-US"/>
          </a:p>
          <a:p>
            <a:r>
              <a:rPr lang="en-US"/>
              <a:t>❖	And although a lot of people these days think that it’s best to wait until your late 20s or 30s to marry and settle down, recent research finds that couples who marry in their early-to-mid 20s have just as healthy and satisfying relationships, on average, as those who marry later. (Marrying in your teens, however, still comes with a higher risk of a divorce.)</a:t>
            </a:r>
          </a:p>
          <a:p>
            <a:endParaRPr lang="en-US"/>
          </a:p>
          <a:p>
            <a:r>
              <a:rPr lang="en-US"/>
              <a:t>❖	At the same time, research shows that finishing education and getting established in the workforce first can give you a stronger foundation. It doesn’t mean you have to delay family life forever—just that planning and preparation help ensure your family goals and financial goals can work together, not compete.</a:t>
            </a:r>
          </a:p>
          <a:p>
            <a:endParaRPr lang="en-US"/>
          </a:p>
          <a:p>
            <a:r>
              <a:rPr lang="en-US"/>
              <a:t>❖	So, if you do want to marry and have children early, it’s even more important to think about how you’ll complete your education, build career momentum, and plan for childcare and expenses. Deciding—rather than sliding—into these milestones gives you more flexibility, more financial security, and more peace of mind.</a:t>
            </a:r>
          </a:p>
          <a:p>
            <a:endParaRPr lang="en-US"/>
          </a:p>
          <a:p>
            <a:r>
              <a:rPr lang="en-US"/>
              <a:t>❖	If someone wants to get married and start a family in their early 20s, what are some things they could plan or prepare now to make that path work well? (Pause for responses.)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Now, why do we include marriage as a milestone for those who desire children and financial stability, and not, let’s say, just living together? A few points:</a:t>
            </a:r>
          </a:p>
          <a:p>
            <a:endParaRPr lang="en-US"/>
          </a:p>
          <a:p>
            <a:r>
              <a:rPr lang="en-US"/>
              <a:t>- First, research finds the majority of couples who cohabit pretty much “slide” into it rather than making a well-thought-out, intentional decision about it and what it means for the future.</a:t>
            </a:r>
          </a:p>
          <a:p>
            <a:endParaRPr lang="en-US"/>
          </a:p>
          <a:p>
            <a:r>
              <a:rPr lang="en-US"/>
              <a:t>- Also, the research shows these good financial outcomes for marriage but not for cohabitation. One reason for this may be that cohabiting couples are more likely to break up than married couples, causing them to lose the benefit of combined incomes.</a:t>
            </a:r>
          </a:p>
          <a:p>
            <a:endParaRPr lang="en-US"/>
          </a:p>
          <a:p>
            <a:r>
              <a:rPr lang="en-US"/>
              <a:t>- Third, we know from research that cohabiting relationships are much more unstable—there are more break-ups and re-partnering. As more young adults enter into and end cohabiting relationships, a pattern of multiple or serial cohabitations has increased.</a:t>
            </a:r>
          </a:p>
          <a:p>
            <a:endParaRPr lang="en-US"/>
          </a:p>
          <a:p>
            <a:r>
              <a:rPr lang="en-US"/>
              <a:t>-- Perhaps an upside to this is that young people may be learning to end cohabiting relationships that aren’t working. </a:t>
            </a:r>
          </a:p>
          <a:p>
            <a:endParaRPr lang="en-US"/>
          </a:p>
          <a:p>
            <a:r>
              <a:rPr lang="en-US"/>
              <a:t>-- But the downside is that if the cohabiting relationship includes children (as 54% do), and the relationship ends and is followed by another relationship (and possibly another), all those changes in people and homes—all that instability—can be rough on a child.</a:t>
            </a:r>
          </a:p>
          <a:p>
            <a:endParaRPr lang="en-US"/>
          </a:p>
          <a:p>
            <a:r>
              <a:rPr lang="en-US"/>
              <a:t>❖	When you are trying to provide your family with emotional (and financial) stability, a healthy marriage is going to be the best option in most cases.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section provides insights into what students can do to get back on track when they have failed to follow the Success Sequence. It also includes thoughts on preventing unintended pregnancy and explains important steps that young parents can follow to get their life back in order.</a:t>
            </a:r>
          </a:p>
          <a:p>
            <a:endParaRPr lang="en-US"/>
          </a:p>
          <a:p>
            <a:r>
              <a:rPr lang="en-US"/>
              <a:t>❖	So, what happens if we stumble on our pathway to success? We are bound to make mistakes and slide into some decisions that have unwanted consequences. Maybe we aren’t on track to graduate. Maybe we get stuck in an unhealthy relationship. Maybe we get started on a career path that turns out to be a dead end. </a:t>
            </a:r>
          </a:p>
          <a:p>
            <a:endParaRPr lang="en-US"/>
          </a:p>
          <a:p>
            <a:r>
              <a:rPr lang="en-US"/>
              <a:t>❖	Unfortunately, we can’t turn back the clock like we imagined in our "High Cost Slides” activity from a few periods ago. Is there hope for when we slip up?</a:t>
            </a:r>
          </a:p>
          <a:p>
            <a:endParaRPr lang="en-US"/>
          </a:p>
          <a:p>
            <a:r>
              <a:rPr lang="en-US"/>
              <a:t>❖	In these situations, it’s important to: (Click to show points 1&amp;2 on the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section introduces the important concept: Decide, Don’t Slide. This concept is an essential piece of following success pathways to build teens’ sense of control and self-determination and to empower them to shape the future they envision for themselves.</a:t>
            </a:r>
          </a:p>
          <a:p>
            <a:endParaRPr lang="en-US" dirty="0"/>
          </a:p>
          <a:p>
            <a:r>
              <a:rPr lang="en-US" dirty="0"/>
              <a:t>❖	Let’s discuss this a little more in-depth. I want to introduce you to a concept called Decide, Don’t Slide.</a:t>
            </a:r>
          </a:p>
          <a:p>
            <a:endParaRPr lang="en-US" dirty="0"/>
          </a:p>
          <a:p>
            <a:r>
              <a:rPr lang="en-US" dirty="0"/>
              <a:t>- By sliding, I mean just going along in life and kind of just letting things happen.</a:t>
            </a:r>
          </a:p>
          <a:p>
            <a:endParaRPr lang="en-US" dirty="0"/>
          </a:p>
          <a:p>
            <a:r>
              <a:rPr lang="en-US" dirty="0"/>
              <a:t>- Deciding, on the other hand, is about being intentional, gathering information, making clear decisions, and then taking steps to get to where you want to go. This can be applied to lots of things in life.</a:t>
            </a:r>
          </a:p>
          <a:p>
            <a:endParaRPr lang="en-US" dirty="0"/>
          </a:p>
          <a:p>
            <a:r>
              <a:rPr lang="en-US" dirty="0"/>
              <a:t>❖	When we slide into our choices without stopping to think ahead, we run the risk of winding up in places we never planned to be—sometimes with some serious high-cost consequences.</a:t>
            </a:r>
          </a:p>
          <a:p>
            <a:endParaRPr lang="en-US" dirty="0"/>
          </a:p>
          <a:p>
            <a:r>
              <a:rPr lang="en-US" dirty="0"/>
              <a:t>❖	On the other hand, when we make intentional choices that align with our personal goals rather than just letting things happen to us, it opens up our options for the future. Deciding is a much safer way to go when it comes to important things that can be life-altering, like finishing high school, preparing for a career, or starting a family.</a:t>
            </a:r>
          </a:p>
          <a:p>
            <a:endParaRPr lang="en-US" dirty="0"/>
          </a:p>
          <a:p>
            <a:r>
              <a:rPr lang="en-US" dirty="0"/>
              <a:t>❖	Let’s take a look, for example, at how this works in our romantic relationships. This is one area where deciding rather than sliding can make a big difference.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Focus on what is in our control, and</a:t>
            </a:r>
          </a:p>
          <a:p>
            <a:endParaRPr lang="en-US"/>
          </a:p>
          <a:p>
            <a:r>
              <a:rPr lang="en-US"/>
              <a:t>- Seek support. </a:t>
            </a:r>
          </a:p>
          <a:p>
            <a:endParaRPr lang="en-US"/>
          </a:p>
          <a:p>
            <a:r>
              <a:rPr lang="en-US"/>
              <a:t>❖	It’s okay to struggle! The important thing is that we do what’s in our power to get back on track. </a:t>
            </a:r>
          </a:p>
          <a:p>
            <a:endParaRPr lang="en-US"/>
          </a:p>
          <a:p>
            <a:r>
              <a:rPr lang="en-US"/>
              <a:t>❖	Let’s discuss a couple of scenarios and look how we might apply these two principles.  </a:t>
            </a:r>
          </a:p>
          <a:p>
            <a:endParaRPr lang="en-US"/>
          </a:p>
          <a:p>
            <a:r>
              <a:rPr lang="en-US"/>
              <a:t>❖	Imagine you’re in your senior year, you’re coming up on your third semester, and you aren’t on track to graduate because you failed one of your core classes. What’s in your control in this situation? What can you do about it? (Pause for responses.)</a:t>
            </a:r>
          </a:p>
          <a:p>
            <a:endParaRPr lang="en-US"/>
          </a:p>
          <a:p>
            <a:r>
              <a:rPr lang="en-US"/>
              <a:t>❖ 	What kinds of obstacles might make it difficult to fix this problem on your own? (Pause for responses.)</a:t>
            </a:r>
          </a:p>
          <a:p>
            <a:endParaRPr lang="en-US"/>
          </a:p>
          <a:p>
            <a:r>
              <a:rPr lang="en-US"/>
              <a:t>❖	What about our second point? What resources are available to you where you can seek support to help you get back on track? (Pause for responses.)</a:t>
            </a:r>
          </a:p>
          <a:p>
            <a:endParaRPr lang="en-US"/>
          </a:p>
          <a:p>
            <a:r>
              <a:rPr lang="en-US"/>
              <a:t>❖ 	Great, thanks for sharing your ideas. Now, let’s apply these principles to a relationship situation. Imagine you have a romantic partner that you’ve been dating for several months. At first, they were super sweet, they sent you lots of thoughtful texts, they walked you to class, they even bought you your favorite snacks. But recently, you’ve noticed that this person has some habits that are obvious red flags. They get annoyed when you spend time with your friends, they want to know where you are all the time, and they alternate between blowing up at you and giving you the silent treatment when they’re upset. </a:t>
            </a:r>
          </a:p>
          <a:p>
            <a:endParaRPr lang="en-US"/>
          </a:p>
          <a:p>
            <a:r>
              <a:rPr lang="en-US"/>
              <a:t>❖	What’s in your control in this situation? What could you do to change the circumstances? (Pause for responses.)</a:t>
            </a:r>
          </a:p>
          <a:p>
            <a:endParaRPr lang="en-US"/>
          </a:p>
          <a:p>
            <a:r>
              <a:rPr lang="en-US"/>
              <a:t>❖	What obstacles might you be facing here? What might make it hard to change your current path? (Pause for responses.)</a:t>
            </a:r>
          </a:p>
          <a:p>
            <a:endParaRPr lang="en-US"/>
          </a:p>
          <a:p>
            <a:r>
              <a:rPr lang="en-US"/>
              <a:t>❖	Now, what kinds of resources might you lean on for support in this situation? Who or what could help you get back on track? (Pause for responses.)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We’ve acknowledged in these examples that there are likely going to be obstacles in your way as you are trying to follow the Success Sequence. Completing high school, acquiring further education or training, and obtaining stable employment can all be challenging, for sure.</a:t>
            </a:r>
          </a:p>
          <a:p>
            <a:endParaRPr lang="en-US"/>
          </a:p>
          <a:p>
            <a:r>
              <a:rPr lang="en-US"/>
              <a:t>❖ 	Being determined—no matter what—to do so, and getting the support you need along the way, will increase the odds of your success. </a:t>
            </a:r>
          </a:p>
          <a:p>
            <a:endParaRPr lang="en-US"/>
          </a:p>
          <a:p>
            <a:r>
              <a:rPr lang="en-US"/>
              <a:t>❖	And there is one thing you can all do that is key for this path to success. And, that is to avoid a pregnancy—that’s something that is very likely going to be within your control.</a:t>
            </a:r>
          </a:p>
          <a:p>
            <a:endParaRPr lang="en-US"/>
          </a:p>
          <a:p>
            <a:r>
              <a:rPr lang="en-US"/>
              <a:t>Instructor Note: It would be appropriate to mention that pregnancy is not always in a person’s control, such as in cases of abuse or trafficking.</a:t>
            </a:r>
          </a:p>
          <a:p>
            <a:endParaRPr lang="en-US"/>
          </a:p>
          <a:p>
            <a:r>
              <a:rPr lang="en-US"/>
              <a:t>❖	This is true whether or not children are part of your vision: </a:t>
            </a:r>
          </a:p>
          <a:p>
            <a:endParaRPr lang="en-US"/>
          </a:p>
          <a:p>
            <a:r>
              <a:rPr lang="en-US"/>
              <a:t>- Not part of your vision: If you aren’t planning to have kids in the future, avoiding an unintended pregnancy while you work towards achieving your education/training and secure full-time employment will mean fewer barriers on your pathway to your future goals. </a:t>
            </a:r>
          </a:p>
          <a:p>
            <a:endParaRPr lang="en-US"/>
          </a:p>
          <a:p>
            <a:r>
              <a:rPr lang="en-US"/>
              <a:t>- Part of your vision: And for those of you who do want kids, avoiding a pregnancy until your life is more settled with your education/training, employment, and a committed partner—a spouse—will also mean fewer challenges as you travel on the path towards your future goals.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 person can avoid a pregnancy several ways. You've got this! </a:t>
            </a:r>
          </a:p>
          <a:p>
            <a:endParaRPr lang="en-US"/>
          </a:p>
          <a:p>
            <a:r>
              <a:rPr lang="en-US"/>
              <a:t>- Decide not to have sex now—enjoy the physical, mental, emotional, and social benefits of leaving sex out of your teen relationships.</a:t>
            </a:r>
          </a:p>
          <a:p>
            <a:endParaRPr lang="en-US"/>
          </a:p>
          <a:p>
            <a:r>
              <a:rPr lang="en-US"/>
              <a:t>- Avoid risky situations; pace your physical involvements more slowly. Make clear decisions, don’t slide. </a:t>
            </a:r>
          </a:p>
          <a:p>
            <a:endParaRPr lang="en-US"/>
          </a:p>
          <a:p>
            <a:r>
              <a:rPr lang="en-US"/>
              <a:t>- It’s good to understand the effectiveness rates, risks, and limitations of different contraceptive devices, and learn how to get them.</a:t>
            </a:r>
          </a:p>
          <a:p>
            <a:endParaRPr lang="en-US"/>
          </a:p>
          <a:p>
            <a:r>
              <a:rPr lang="en-US"/>
              <a:t>❖	However you choose to avoid an unintended pregnancy, it takes motivation—knowing why it really matters—to follow through. And the things we’ve discussed today have hopefully helped you see why avoiding an unintended or a poorly timed pregnancy can make a real difference.</a:t>
            </a:r>
          </a:p>
          <a:p>
            <a:endParaRPr lang="en-US"/>
          </a:p>
          <a:p>
            <a:r>
              <a:rPr lang="en-US"/>
              <a:t>❖	Now, we understand that sometimes, despite a person’s best intentions, including the possibility of birth control failure, a pregnancy can occur. At some point, you may find yourself becoming a parent before you intended.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For young parents, research shows that there are milestones and a sequence that can increase the odds of having the life you want:</a:t>
            </a:r>
          </a:p>
          <a:p>
            <a:endParaRPr lang="en-US"/>
          </a:p>
          <a:p>
            <a:r>
              <a:rPr lang="en-US"/>
              <a:t>❖	1.	Focus on being the best parent you can be. There are resources here in Utah to help you build up your parenting knowledge and skills. Healthy Relationships Utah (https://extension.usu.edu/hru/) offers free parenting and relationship classes all over the state, and the Utah Marriage Commission (https://extension.usu.edu/strongermarriage/) has lots of free online classes and resources for parents. You can also reach out to a family resource center or the public health department in your area for programs for health, nutrition, and financial assistance for young parents.</a:t>
            </a:r>
          </a:p>
          <a:p>
            <a:endParaRPr lang="en-US"/>
          </a:p>
          <a:p>
            <a:r>
              <a:rPr lang="en-US"/>
              <a:t>❖	2. Finish high school and get as much college or training as you can to help you obtain better employment. Seek support from a caring teacher or school counselor who may be able to help you stay on track or get back on track for graduation or obtain a high school equivalency. See a career counselor at your local community college to learn more about vocational, technical, apprenticeship. </a:t>
            </a:r>
          </a:p>
          <a:p>
            <a:endParaRPr lang="en-US"/>
          </a:p>
          <a:p>
            <a:r>
              <a:rPr lang="en-US"/>
              <a:t>❖	3. And most importantly: Decide, don’t slide with your love life. Make wise relationship choices. Avoid sliding into an unstable or unhealthy relationship or a second pregnancy.</a:t>
            </a:r>
          </a:p>
          <a:p>
            <a:endParaRPr lang="en-US"/>
          </a:p>
          <a:p>
            <a:r>
              <a:rPr lang="en-US"/>
              <a:t>Instructor Note: Be familiar with the resources and supports in your community for young parents.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final part of the lesson reinforces the importance of planning and intentional decision-making which is crucial to developing agency—and ultimately to following a pathway towards success.</a:t>
            </a:r>
          </a:p>
          <a:p>
            <a:endParaRPr lang="en-US"/>
          </a:p>
          <a:p>
            <a:r>
              <a:rPr lang="en-US"/>
              <a:t>❖	We’ve discussed a lot over the last few class periods to help you know how to set yourself up for relationship and financial success in the future. So, what are our key takeaways? What stood out to you?  (Pause for responses. When students are through sharing, click to advance the slide to reveal the key takeaways.)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1. Research shows that making three major life decisions in a specific order significantly increases your chances of not being poor and of having a more stable and happy family life by your mid-30s. These results are true regardless of your race and financial or family background. This is referred to as the “Success Sequence,” and it includes:</a:t>
            </a:r>
          </a:p>
          <a:p>
            <a:r>
              <a:rPr lang="en-US"/>
              <a:t>a.	Completing high school (and even further education or training); </a:t>
            </a:r>
          </a:p>
          <a:p>
            <a:r>
              <a:rPr lang="en-US"/>
              <a:t>b.	Gaining full-time employment; and</a:t>
            </a:r>
          </a:p>
          <a:p>
            <a:r>
              <a:rPr lang="en-US"/>
              <a:t>c.	Getting married before having children.</a:t>
            </a:r>
          </a:p>
          <a:p>
            <a:endParaRPr lang="en-US"/>
          </a:p>
          <a:p>
            <a:endParaRPr lang="en-US"/>
          </a:p>
          <a:p>
            <a:r>
              <a:rPr lang="en-US"/>
              <a:t>❖	2. If you want to have kids, marriage matters. It usually provides a more emotionally and financially stable family situation for children.</a:t>
            </a:r>
          </a:p>
          <a:p>
            <a:endParaRPr lang="en-US"/>
          </a:p>
          <a:p>
            <a:r>
              <a:rPr lang="en-US"/>
              <a:t>❖	3. If you get off track, don’t give up on yourself. It’s never too late to make changes and get your life back in line with your vision.</a:t>
            </a:r>
          </a:p>
          <a:p>
            <a:endParaRPr lang="en-US"/>
          </a:p>
          <a:p>
            <a:r>
              <a:rPr lang="en-US"/>
              <a:t>❖	Planning now—deciding instead of sliding—can help you build the foundation for your future, step by step.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Now that we’ve seen what the research says and discussed some of the key life decisions that can affect your future, it’s time to turn the spotlight back on you.</a:t>
            </a:r>
          </a:p>
          <a:p>
            <a:endParaRPr lang="en-US"/>
          </a:p>
          <a:p>
            <a:r>
              <a:rPr lang="en-US"/>
              <a:t>Pass out attached worksheet, My Success Plans. Give students 10-15 minutes to complete the worksheet. </a:t>
            </a:r>
          </a:p>
          <a:p>
            <a:endParaRPr lang="en-US"/>
          </a:p>
          <a:p>
            <a:r>
              <a:rPr lang="en-US"/>
              <a:t>Directions:</a:t>
            </a:r>
          </a:p>
          <a:p>
            <a:endParaRPr lang="en-US"/>
          </a:p>
          <a:p>
            <a:r>
              <a:rPr lang="en-US"/>
              <a:t>❖	This worksheet is made up of questions to help you think through and apply the principles you’ve learned in our last few classes to your own goals for the future. Think carefully about your answers and fill out as much as you can for the remainder of the class period.  </a:t>
            </a:r>
          </a:p>
          <a:p>
            <a:endParaRPr lang="en-US"/>
          </a:p>
          <a:p>
            <a:r>
              <a:rPr lang="en-US"/>
              <a:t>❖	It’s okay if you’re not sure about some of these answers yet. Just do your best to be honest and thoughtful. If you have any questions, I’m happy to help.</a:t>
            </a:r>
          </a:p>
          <a:p>
            <a:endParaRPr lang="en-US"/>
          </a:p>
          <a:p>
            <a:r>
              <a:rPr lang="en-US"/>
              <a:t>Activity Debrief</a:t>
            </a:r>
          </a:p>
          <a:p>
            <a:endParaRPr lang="en-US"/>
          </a:p>
          <a:p>
            <a:r>
              <a:rPr lang="en-US"/>
              <a:t>After they are done, ask:</a:t>
            </a:r>
          </a:p>
          <a:p>
            <a:endParaRPr lang="en-US"/>
          </a:p>
          <a:p>
            <a:r>
              <a:rPr lang="en-US"/>
              <a:t>1.	How do you think having a plan—about school, money, or relationships and family—could help you avoid sliding?</a:t>
            </a:r>
          </a:p>
          <a:p>
            <a:endParaRPr lang="en-US"/>
          </a:p>
          <a:p>
            <a:r>
              <a:rPr lang="en-US"/>
              <a:t>2.	What’s one choice you want to be more intentional about—whether in school, friendships, or relationships—after what we’ve talked about today?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Instructor Note: Discussing goals and plans with a trusted adult can help students feel more accountable and can also provide opportunities for important connection and relationship-building at home. You can assign this task for points or simply invite the students to share what they learned in class.</a:t>
            </a:r>
          </a:p>
          <a:p>
            <a:endParaRPr lang="en-US"/>
          </a:p>
          <a:p>
            <a:r>
              <a:rPr lang="en-US"/>
              <a:t>❖	Your homework for today is to go and share your success plan with a trusted adult. Talk with them about what you learned today, and discuss this question:</a:t>
            </a:r>
          </a:p>
          <a:p>
            <a:r>
              <a:rPr lang="en-US"/>
              <a:t> </a:t>
            </a:r>
          </a:p>
          <a:p>
            <a:r>
              <a:rPr lang="en-US"/>
              <a:t>❖	“What advice would you give your 16-year-old self about relationships and life choices?”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How many of you know someone one who got romantically involved with another person and then later regretted it? (Pause for show of hands.)</a:t>
            </a:r>
          </a:p>
          <a:p>
            <a:endParaRPr lang="en-US"/>
          </a:p>
          <a:p>
            <a:r>
              <a:rPr lang="en-US"/>
              <a:t>❖	Or someone who stayed way too long in a bad relationship?</a:t>
            </a:r>
          </a:p>
          <a:p>
            <a:endParaRPr lang="en-US"/>
          </a:p>
          <a:p>
            <a:r>
              <a:rPr lang="en-US"/>
              <a:t>❖	Like, “What was I thinking? Why did I ever get involved with this person?”</a:t>
            </a:r>
          </a:p>
          <a:p>
            <a:endParaRPr lang="en-US"/>
          </a:p>
          <a:p>
            <a:r>
              <a:rPr lang="en-US"/>
              <a:t>❖	Do you know anyone who found themselves in a complicated relationship—an unhealthy, maybe even an abusive relationship?</a:t>
            </a:r>
          </a:p>
          <a:p>
            <a:endParaRPr lang="en-US"/>
          </a:p>
          <a:p>
            <a:r>
              <a:rPr lang="en-US"/>
              <a:t>❖	Have you ever wondered why this happens? Certainly no one goes into a relationship wanting it to be bad or painful.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When you first start to feel attracted to someone, your brain triggers a very real chemical reaction in your body by releasing a flood of hormones including norepinephrine, dopamine, oxytocin and more.</a:t>
            </a:r>
          </a:p>
          <a:p>
            <a:endParaRPr lang="en-US"/>
          </a:p>
          <a:p>
            <a:r>
              <a:rPr lang="en-US"/>
              <a:t>❖	These hormones produce great feelings and energy—even euphoria. It may feel like all you can think about is this person. But this surge of hormones can also cloud your judgement. It takes a while for this “chemical mix” to settle a bit before you’ll see a person more clearly—usually somewhere between 3-9 months. </a:t>
            </a:r>
          </a:p>
          <a:p>
            <a:endParaRPr lang="en-US"/>
          </a:p>
          <a:p>
            <a:r>
              <a:rPr lang="en-US"/>
              <a:t>(Shake a glitter bottle)</a:t>
            </a:r>
          </a:p>
          <a:p>
            <a:endParaRPr lang="en-US"/>
          </a:p>
          <a:p>
            <a:r>
              <a:rPr lang="en-US"/>
              <a:t>❖	It’s like this at the start—exciting, glittering, beautiful—but you can’t see through it clearly. This is why someone (maybe your friend or a sibling) could be falling for a total loser—or someone who is just all wrong for them—and they just can't see it.  "Oh, he or she is different with me," or “They’ll change for me, I just know it. They’re a really great person underneath.” </a:t>
            </a:r>
          </a:p>
          <a:p>
            <a:endParaRPr lang="en-US"/>
          </a:p>
          <a:p>
            <a:r>
              <a:rPr lang="en-US"/>
              <a:t>❖	But if you put the glitter bottle down and let it settle for a while, you’ll see more clearly.</a:t>
            </a:r>
          </a:p>
          <a:p>
            <a:endParaRPr lang="en-US"/>
          </a:p>
          <a:p>
            <a:r>
              <a:rPr lang="en-US"/>
              <a:t>❖	When a person “slides” quickly into getting involved with someone—especially physically involved—before learning more about who that person really is, it increases their chances of winding up in a relationship that doesn’t work out or has more serious consequences.</a:t>
            </a:r>
          </a:p>
          <a:p>
            <a:endParaRPr lang="en-US"/>
          </a:p>
          <a:p>
            <a:r>
              <a:rPr lang="en-US"/>
              <a:t>❖	That’s why, in our relationships, it’s so important to slow down, wait for the glitter to settle, and decide on the next step instead of just sliding into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Let’s do an activity to get an idea of what this might look like in some real-life situations.</a:t>
            </a:r>
          </a:p>
          <a:p>
            <a:endParaRPr lang="en-US"/>
          </a:p>
          <a:p>
            <a:r>
              <a:rPr lang="en-US"/>
              <a:t>Select one or two High-Cost Slides activity cards (attached) that you feel will engage your students. Work on them together as a whole group. If you have more time, divide into small groups and use one card per group.</a:t>
            </a:r>
          </a:p>
          <a:p>
            <a:endParaRPr lang="en-US"/>
          </a:p>
          <a:p>
            <a:r>
              <a:rPr lang="en-US"/>
              <a:t>❖	I am going to read aloud a relationship scenario that involves some sliding rather than deciding and then tell you what happened for that person later on. </a:t>
            </a:r>
          </a:p>
          <a:p>
            <a:endParaRPr lang="en-US"/>
          </a:p>
          <a:p>
            <a:r>
              <a:rPr lang="en-US"/>
              <a:t>❖	Your job is to imagine the person in the scenario has a “do-over” opportunity. So, turn back the clock and think about what this person could have done differently to avoid what happened.</a:t>
            </a:r>
          </a:p>
          <a:p>
            <a:endParaRPr lang="en-US"/>
          </a:p>
          <a:p>
            <a:r>
              <a:rPr lang="en-US"/>
              <a:t>❖	While I’m reading, consider these questions:</a:t>
            </a:r>
          </a:p>
          <a:p>
            <a:r>
              <a:rPr lang="en-US"/>
              <a:t>- What was the “slide”?</a:t>
            </a:r>
          </a:p>
          <a:p>
            <a:r>
              <a:rPr lang="en-US"/>
              <a:t>- What red flags or warning signs were missed?</a:t>
            </a:r>
          </a:p>
          <a:p>
            <a:r>
              <a:rPr lang="en-US"/>
              <a:t>- What might they have done differently?</a:t>
            </a:r>
          </a:p>
          <a:p>
            <a:r>
              <a:rPr lang="en-US"/>
              <a:t>- How would have deciding, instead of sliding, helped this turn out differently?</a:t>
            </a:r>
          </a:p>
          <a:p>
            <a:endParaRPr lang="en-US"/>
          </a:p>
          <a:p>
            <a:r>
              <a:rPr lang="en-US"/>
              <a:t>❖	Turn back the clock. Identify decisions, steps, or actions that could have made a difference.</a:t>
            </a:r>
          </a:p>
          <a:p>
            <a:endParaRPr lang="en-US"/>
          </a:p>
          <a:p>
            <a:r>
              <a:rPr lang="en-US"/>
              <a:t>Work your way through your chosen scenarios one at a time. Listen to their answers and then what the person could have done differently. (Perhaps they’ll say, “The slide happened when…, A red flag was…,They could have talked about… done this or that….”)</a:t>
            </a:r>
          </a:p>
          <a:p>
            <a:endParaRPr lang="en-US"/>
          </a:p>
          <a:p>
            <a:r>
              <a:rPr lang="en-US"/>
              <a:t>Activity Debrief</a:t>
            </a:r>
          </a:p>
          <a:p>
            <a:r>
              <a:rPr lang="en-US"/>
              <a:t> </a:t>
            </a:r>
          </a:p>
          <a:p>
            <a:r>
              <a:rPr lang="en-US"/>
              <a:t>❖	Okay, so, what do we learn from these scenarios? (Pause for a few responses.)</a:t>
            </a:r>
          </a:p>
          <a:p>
            <a:endParaRPr lang="en-US"/>
          </a:p>
          <a:p>
            <a:r>
              <a:rPr lang="en-US"/>
              <a:t>❖	Sliding through big decisions may feel easier in the moment—but it often leads to consequences you didn’t expect. Choosing to decide—to pause, plan, and act with intention—gives you more control, more freedom, and a better shot at the life and relationships you actually want.</a:t>
            </a:r>
          </a:p>
          <a:p>
            <a:endParaRPr lang="en-US"/>
          </a:p>
          <a:p>
            <a:r>
              <a:rPr lang="en-US"/>
              <a:t>❖	So what does this have to do with your life right now? These decisions may seem far off, but they’re shaped by the habits you’re building today—how you handle friendships, how you set boundaries, how you talk about your future.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Turn to the person next to you and take turns sharing: What’s one area of your life—friendships, dating, school, or even social media—where you want to make more intentional decisions instead of just going with the flow?</a:t>
            </a:r>
          </a:p>
          <a:p>
            <a:endParaRPr lang="en-US"/>
          </a:p>
          <a:p>
            <a:r>
              <a:rPr lang="en-US"/>
              <a:t>❖	I’d love to hear what you came up with. Would two or three of you mind sharing with the class? (Pause for responses.)</a:t>
            </a:r>
          </a:p>
          <a:p>
            <a:endParaRPr lang="en-US"/>
          </a:p>
          <a:p>
            <a:r>
              <a:rPr lang="en-US"/>
              <a:t>❖	Thanks so much for sharing your thoughts. I hope our discussion today has helped you recognize the importance of deciding rather than sliding, especially when it comes to your relationships.</a:t>
            </a:r>
          </a:p>
          <a:p>
            <a:endParaRPr lang="en-US"/>
          </a:p>
          <a:p>
            <a:r>
              <a:rPr lang="en-US"/>
              <a:t>❖	Next time, we’ll dig into how to pace relationships in healthier ways, recognize red flags, and make intentional choices to avoid regret. You’ll also learn about a research-backed path that gives people the best chance at long-term success—in relationships, in parenting, and in staying out of poverty. You won’t want to miss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section builds on the concept of Decide, Don't Slide, and introduces a more intentional and positive way students can approach decisions related to romantic relationships.</a:t>
            </a:r>
          </a:p>
          <a:p>
            <a:endParaRPr lang="en-US"/>
          </a:p>
          <a:p>
            <a:r>
              <a:rPr lang="en-US"/>
              <a:t>❖	Welcome back! Let’s start off class with a little review of what we discussed last time. Could I have one person give me a summary in their own words of what it means to decide rather than slide?</a:t>
            </a:r>
          </a:p>
          <a:p>
            <a:endParaRPr lang="en-US"/>
          </a:p>
          <a:p>
            <a:r>
              <a:rPr lang="en-US"/>
              <a:t>❖	Thank you! Now who remembers our activity from last class where we applied deciding rather than sliding to some different relationship scenarios? (Pause for a raise of hands.)</a:t>
            </a:r>
          </a:p>
          <a:p>
            <a:endParaRPr lang="en-US"/>
          </a:p>
          <a:p>
            <a:r>
              <a:rPr lang="en-US"/>
              <a:t>❖	Through these examples, we saw how sliding through relationship decisions can bring unexpected outcomes. Now, today, we’re going to look at how to pace our relationships and our lives more thoughtfully—how to decide, rather than slide, every step of the 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As we saw in our scenarios, sliding in relationships is easy to do, and is a lot more common than you might think. Some of the most common relationship slides include:</a:t>
            </a:r>
          </a:p>
          <a:p>
            <a:endParaRPr lang="en-US"/>
          </a:p>
          <a:p>
            <a:r>
              <a:rPr lang="en-US"/>
              <a:t>- Letting things move too fast physically or emotionally—getting caught up in the swirling glitter.</a:t>
            </a:r>
          </a:p>
          <a:p>
            <a:endParaRPr lang="en-US"/>
          </a:p>
          <a:p>
            <a:r>
              <a:rPr lang="en-US"/>
              <a:t>- Ignoring warning signs or values misalignment. These often take time to identify, which is why it’s important to take things slow!</a:t>
            </a:r>
          </a:p>
          <a:p>
            <a:endParaRPr lang="en-US"/>
          </a:p>
          <a:p>
            <a:r>
              <a:rPr lang="en-US"/>
              <a:t>- Staying in a relationship that isn’t healthy because of attachment or fear. It’s easy to slide into a relationship, but it’s unlikely that you’ll slide out of one that is toxic or involves abuse.</a:t>
            </a:r>
          </a:p>
          <a:p>
            <a:endParaRPr lang="en-US"/>
          </a:p>
          <a:p>
            <a:r>
              <a:rPr lang="en-US"/>
              <a:t>❖	You don’t have to fall into these relationship slides. There is another, healthier, way to go about romantic relationships to reduce your odds of having risky involvement that potentially could derail you as you make your way to a successful adulthood. It’s called the Low-Risk Deciding Approach.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s://www.youtube.com/watch?v=vi8qmY3-oOA"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3.png"/><Relationship Id="rId21" Type="http://schemas.openxmlformats.org/officeDocument/2006/relationships/image" Target="../media/image30.sv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6.svg"/><Relationship Id="rId25" Type="http://schemas.openxmlformats.org/officeDocument/2006/relationships/image" Target="../media/image34.svg"/><Relationship Id="rId2" Type="http://schemas.openxmlformats.org/officeDocument/2006/relationships/notesSlide" Target="../notesSlides/notesSlide16.xml"/><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3.png"/><Relationship Id="rId5" Type="http://schemas.openxmlformats.org/officeDocument/2006/relationships/image" Target="../media/image15.png"/><Relationship Id="rId15" Type="http://schemas.openxmlformats.org/officeDocument/2006/relationships/image" Target="../media/image2.png"/><Relationship Id="rId23" Type="http://schemas.openxmlformats.org/officeDocument/2006/relationships/image" Target="../media/image32.svg"/><Relationship Id="rId28" Type="http://schemas.openxmlformats.org/officeDocument/2006/relationships/image" Target="../media/image37.png"/><Relationship Id="rId10" Type="http://schemas.openxmlformats.org/officeDocument/2006/relationships/image" Target="../media/image20.svg"/><Relationship Id="rId19" Type="http://schemas.openxmlformats.org/officeDocument/2006/relationships/image" Target="../media/image28.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1.png"/><Relationship Id="rId27"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3.png"/><Relationship Id="rId21" Type="http://schemas.openxmlformats.org/officeDocument/2006/relationships/image" Target="../media/image36.svg"/><Relationship Id="rId7" Type="http://schemas.openxmlformats.org/officeDocument/2006/relationships/image" Target="../media/image39.pn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17.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30.svg"/><Relationship Id="rId23" Type="http://schemas.openxmlformats.org/officeDocument/2006/relationships/image" Target="../media/image38.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4.svg"/><Relationship Id="rId9" Type="http://schemas.openxmlformats.org/officeDocument/2006/relationships/image" Target="../media/image2.png"/><Relationship Id="rId14" Type="http://schemas.openxmlformats.org/officeDocument/2006/relationships/image" Target="../media/image29.png"/><Relationship Id="rId22"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3.png"/><Relationship Id="rId21" Type="http://schemas.openxmlformats.org/officeDocument/2006/relationships/image" Target="../media/image32.svg"/><Relationship Id="rId7" Type="http://schemas.openxmlformats.org/officeDocument/2006/relationships/image" Target="../media/image21.png"/><Relationship Id="rId12" Type="http://schemas.openxmlformats.org/officeDocument/2006/relationships/image" Target="../media/image40.svg"/><Relationship Id="rId17" Type="http://schemas.openxmlformats.org/officeDocument/2006/relationships/image" Target="../media/image28.svg"/><Relationship Id="rId25" Type="http://schemas.openxmlformats.org/officeDocument/2006/relationships/image" Target="../media/image36.svg"/><Relationship Id="rId2" Type="http://schemas.openxmlformats.org/officeDocument/2006/relationships/notesSlide" Target="../notesSlides/notesSlide18.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39.png"/><Relationship Id="rId24" Type="http://schemas.openxmlformats.org/officeDocument/2006/relationships/image" Target="../media/image35.png"/><Relationship Id="rId5" Type="http://schemas.openxmlformats.org/officeDocument/2006/relationships/image" Target="../media/image15.pn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24.svg"/><Relationship Id="rId19" Type="http://schemas.openxmlformats.org/officeDocument/2006/relationships/image" Target="../media/image30.svg"/><Relationship Id="rId4" Type="http://schemas.openxmlformats.org/officeDocument/2006/relationships/image" Target="../media/image14.svg"/><Relationship Id="rId9" Type="http://schemas.openxmlformats.org/officeDocument/2006/relationships/image" Target="../media/image23.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svg"/></Relationships>
</file>

<file path=ppt/slides/_rels/slide19.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42.svg"/><Relationship Id="rId26" Type="http://schemas.openxmlformats.org/officeDocument/2006/relationships/image" Target="../media/image31.png"/><Relationship Id="rId3" Type="http://schemas.openxmlformats.org/officeDocument/2006/relationships/image" Target="../media/image13.png"/><Relationship Id="rId21" Type="http://schemas.openxmlformats.org/officeDocument/2006/relationships/image" Target="../media/image26.sv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41.png"/><Relationship Id="rId25" Type="http://schemas.openxmlformats.org/officeDocument/2006/relationships/image" Target="../media/image30.svg"/><Relationship Id="rId33" Type="http://schemas.openxmlformats.org/officeDocument/2006/relationships/image" Target="../media/image38.svg"/><Relationship Id="rId2" Type="http://schemas.openxmlformats.org/officeDocument/2006/relationships/notesSlide" Target="../notesSlides/notesSlide19.xml"/><Relationship Id="rId16" Type="http://schemas.openxmlformats.org/officeDocument/2006/relationships/image" Target="../media/image40.svg"/><Relationship Id="rId20" Type="http://schemas.openxmlformats.org/officeDocument/2006/relationships/image" Target="../media/image25.png"/><Relationship Id="rId29"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5.png"/><Relationship Id="rId15" Type="http://schemas.openxmlformats.org/officeDocument/2006/relationships/image" Target="../media/image39.png"/><Relationship Id="rId23" Type="http://schemas.openxmlformats.org/officeDocument/2006/relationships/image" Target="../media/image28.svg"/><Relationship Id="rId28" Type="http://schemas.openxmlformats.org/officeDocument/2006/relationships/image" Target="../media/image33.png"/><Relationship Id="rId10" Type="http://schemas.openxmlformats.org/officeDocument/2006/relationships/image" Target="../media/image20.svg"/><Relationship Id="rId19" Type="http://schemas.openxmlformats.org/officeDocument/2006/relationships/image" Target="../media/image2.png"/><Relationship Id="rId31" Type="http://schemas.openxmlformats.org/officeDocument/2006/relationships/image" Target="../media/image36.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 Id="rId8"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3.png"/><Relationship Id="rId21" Type="http://schemas.openxmlformats.org/officeDocument/2006/relationships/image" Target="../media/image30.sv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6.svg"/><Relationship Id="rId25" Type="http://schemas.openxmlformats.org/officeDocument/2006/relationships/image" Target="../media/image34.svg"/><Relationship Id="rId2" Type="http://schemas.openxmlformats.org/officeDocument/2006/relationships/notesSlide" Target="../notesSlides/notesSlide22.xml"/><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3.png"/><Relationship Id="rId5" Type="http://schemas.openxmlformats.org/officeDocument/2006/relationships/image" Target="../media/image15.png"/><Relationship Id="rId15" Type="http://schemas.openxmlformats.org/officeDocument/2006/relationships/image" Target="../media/image2.png"/><Relationship Id="rId23" Type="http://schemas.openxmlformats.org/officeDocument/2006/relationships/image" Target="../media/image32.svg"/><Relationship Id="rId28" Type="http://schemas.openxmlformats.org/officeDocument/2006/relationships/image" Target="../media/image37.png"/><Relationship Id="rId10" Type="http://schemas.openxmlformats.org/officeDocument/2006/relationships/image" Target="../media/image20.svg"/><Relationship Id="rId19" Type="http://schemas.openxmlformats.org/officeDocument/2006/relationships/image" Target="../media/image28.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1.png"/><Relationship Id="rId27"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42.svg"/><Relationship Id="rId26" Type="http://schemas.openxmlformats.org/officeDocument/2006/relationships/image" Target="../media/image31.png"/><Relationship Id="rId3" Type="http://schemas.openxmlformats.org/officeDocument/2006/relationships/image" Target="../media/image13.png"/><Relationship Id="rId21" Type="http://schemas.openxmlformats.org/officeDocument/2006/relationships/image" Target="../media/image26.sv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41.png"/><Relationship Id="rId25" Type="http://schemas.openxmlformats.org/officeDocument/2006/relationships/image" Target="../media/image30.svg"/><Relationship Id="rId33" Type="http://schemas.openxmlformats.org/officeDocument/2006/relationships/image" Target="../media/image38.svg"/><Relationship Id="rId2" Type="http://schemas.openxmlformats.org/officeDocument/2006/relationships/notesSlide" Target="../notesSlides/notesSlide24.xml"/><Relationship Id="rId16" Type="http://schemas.openxmlformats.org/officeDocument/2006/relationships/image" Target="../media/image40.svg"/><Relationship Id="rId20" Type="http://schemas.openxmlformats.org/officeDocument/2006/relationships/image" Target="../media/image25.png"/><Relationship Id="rId29"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5.png"/><Relationship Id="rId15" Type="http://schemas.openxmlformats.org/officeDocument/2006/relationships/image" Target="../media/image39.png"/><Relationship Id="rId23" Type="http://schemas.openxmlformats.org/officeDocument/2006/relationships/image" Target="../media/image28.svg"/><Relationship Id="rId28" Type="http://schemas.openxmlformats.org/officeDocument/2006/relationships/image" Target="../media/image33.png"/><Relationship Id="rId10" Type="http://schemas.openxmlformats.org/officeDocument/2006/relationships/image" Target="../media/image20.svg"/><Relationship Id="rId19" Type="http://schemas.openxmlformats.org/officeDocument/2006/relationships/image" Target="../media/image2.png"/><Relationship Id="rId31" Type="http://schemas.openxmlformats.org/officeDocument/2006/relationships/image" Target="../media/image36.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 Id="rId8" Type="http://schemas.openxmlformats.org/officeDocument/2006/relationships/image" Target="../media/image18.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42.svg"/><Relationship Id="rId26" Type="http://schemas.openxmlformats.org/officeDocument/2006/relationships/image" Target="../media/image31.png"/><Relationship Id="rId3" Type="http://schemas.openxmlformats.org/officeDocument/2006/relationships/image" Target="../media/image13.png"/><Relationship Id="rId21" Type="http://schemas.openxmlformats.org/officeDocument/2006/relationships/image" Target="../media/image26.sv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41.png"/><Relationship Id="rId25" Type="http://schemas.openxmlformats.org/officeDocument/2006/relationships/image" Target="../media/image30.svg"/><Relationship Id="rId33" Type="http://schemas.openxmlformats.org/officeDocument/2006/relationships/image" Target="../media/image38.svg"/><Relationship Id="rId2" Type="http://schemas.openxmlformats.org/officeDocument/2006/relationships/notesSlide" Target="../notesSlides/notesSlide28.xml"/><Relationship Id="rId16" Type="http://schemas.openxmlformats.org/officeDocument/2006/relationships/image" Target="../media/image40.svg"/><Relationship Id="rId20" Type="http://schemas.openxmlformats.org/officeDocument/2006/relationships/image" Target="../media/image25.png"/><Relationship Id="rId29"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5.png"/><Relationship Id="rId15" Type="http://schemas.openxmlformats.org/officeDocument/2006/relationships/image" Target="../media/image39.png"/><Relationship Id="rId23" Type="http://schemas.openxmlformats.org/officeDocument/2006/relationships/image" Target="../media/image28.svg"/><Relationship Id="rId28" Type="http://schemas.openxmlformats.org/officeDocument/2006/relationships/image" Target="../media/image33.png"/><Relationship Id="rId10" Type="http://schemas.openxmlformats.org/officeDocument/2006/relationships/image" Target="../media/image20.svg"/><Relationship Id="rId19" Type="http://schemas.openxmlformats.org/officeDocument/2006/relationships/image" Target="../media/image2.png"/><Relationship Id="rId31" Type="http://schemas.openxmlformats.org/officeDocument/2006/relationships/image" Target="../media/image36.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 Id="rId8" Type="http://schemas.openxmlformats.org/officeDocument/2006/relationships/image" Target="../media/image18.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42.svg"/><Relationship Id="rId26" Type="http://schemas.openxmlformats.org/officeDocument/2006/relationships/image" Target="../media/image31.png"/><Relationship Id="rId3" Type="http://schemas.openxmlformats.org/officeDocument/2006/relationships/image" Target="../media/image13.png"/><Relationship Id="rId21" Type="http://schemas.openxmlformats.org/officeDocument/2006/relationships/image" Target="../media/image26.sv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41.png"/><Relationship Id="rId25" Type="http://schemas.openxmlformats.org/officeDocument/2006/relationships/image" Target="../media/image30.svg"/><Relationship Id="rId33" Type="http://schemas.openxmlformats.org/officeDocument/2006/relationships/image" Target="../media/image38.svg"/><Relationship Id="rId2" Type="http://schemas.openxmlformats.org/officeDocument/2006/relationships/notesSlide" Target="../notesSlides/notesSlide33.xml"/><Relationship Id="rId16" Type="http://schemas.openxmlformats.org/officeDocument/2006/relationships/image" Target="../media/image40.svg"/><Relationship Id="rId20" Type="http://schemas.openxmlformats.org/officeDocument/2006/relationships/image" Target="../media/image25.png"/><Relationship Id="rId29"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5.png"/><Relationship Id="rId15" Type="http://schemas.openxmlformats.org/officeDocument/2006/relationships/image" Target="../media/image39.png"/><Relationship Id="rId23" Type="http://schemas.openxmlformats.org/officeDocument/2006/relationships/image" Target="../media/image28.svg"/><Relationship Id="rId28" Type="http://schemas.openxmlformats.org/officeDocument/2006/relationships/image" Target="../media/image33.png"/><Relationship Id="rId10" Type="http://schemas.openxmlformats.org/officeDocument/2006/relationships/image" Target="../media/image20.svg"/><Relationship Id="rId19" Type="http://schemas.openxmlformats.org/officeDocument/2006/relationships/image" Target="../media/image2.png"/><Relationship Id="rId31" Type="http://schemas.openxmlformats.org/officeDocument/2006/relationships/image" Target="../media/image36.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 Id="rId8" Type="http://schemas.openxmlformats.org/officeDocument/2006/relationships/image" Target="../media/image18.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3.png"/><Relationship Id="rId21" Type="http://schemas.openxmlformats.org/officeDocument/2006/relationships/image" Target="../media/image34.sv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notesSlide" Target="../notesSlides/notesSlide36.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png"/><Relationship Id="rId24" Type="http://schemas.openxmlformats.org/officeDocument/2006/relationships/image" Target="../media/image37.png"/><Relationship Id="rId5" Type="http://schemas.openxmlformats.org/officeDocument/2006/relationships/image" Target="../media/image15.pn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55.svg"/><Relationship Id="rId19" Type="http://schemas.openxmlformats.org/officeDocument/2006/relationships/image" Target="../media/image32.svg"/><Relationship Id="rId4" Type="http://schemas.openxmlformats.org/officeDocument/2006/relationships/image" Target="../media/image14.svg"/><Relationship Id="rId9" Type="http://schemas.openxmlformats.org/officeDocument/2006/relationships/image" Target="../media/image54.png"/><Relationship Id="rId14" Type="http://schemas.openxmlformats.org/officeDocument/2006/relationships/image" Target="../media/image27.png"/><Relationship Id="rId22"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6324" y="736175"/>
            <a:ext cx="16575351" cy="7997490"/>
          </a:xfrm>
          <a:custGeom>
            <a:avLst/>
            <a:gdLst/>
            <a:ahLst/>
            <a:cxnLst/>
            <a:rect l="l" t="t" r="r" b="b"/>
            <a:pathLst>
              <a:path w="16575351" h="7997490">
                <a:moveTo>
                  <a:pt x="0" y="0"/>
                </a:moveTo>
                <a:lnTo>
                  <a:pt x="16575352" y="0"/>
                </a:lnTo>
                <a:lnTo>
                  <a:pt x="16575352" y="7997490"/>
                </a:lnTo>
                <a:lnTo>
                  <a:pt x="0" y="7997490"/>
                </a:lnTo>
                <a:lnTo>
                  <a:pt x="0" y="0"/>
                </a:lnTo>
                <a:close/>
              </a:path>
            </a:pathLst>
          </a:custGeom>
          <a:blipFill>
            <a:blip r:embed="rId3"/>
            <a:stretch>
              <a:fillRect t="-19042" b="-19042"/>
            </a:stretch>
          </a:blipFill>
        </p:spPr>
        <p:txBody>
          <a:bodyPr/>
          <a:lstStyle/>
          <a:p>
            <a:endParaRPr lang="en-US"/>
          </a:p>
        </p:txBody>
      </p:sp>
      <p:sp>
        <p:nvSpPr>
          <p:cNvPr id="3" name="Freeform 3"/>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0" y="555200"/>
            <a:ext cx="18288000" cy="1654299"/>
          </a:xfrm>
          <a:prstGeom prst="rect">
            <a:avLst/>
          </a:prstGeom>
          <a:solidFill>
            <a:schemeClr val="accent5"/>
          </a:solidFill>
        </p:spPr>
        <p:txBody>
          <a:bodyPr wrap="square" lIns="0" tIns="0" rIns="0" bIns="0" rtlCol="0" anchor="t">
            <a:spAutoFit/>
          </a:bodyPr>
          <a:lstStyle/>
          <a:p>
            <a:pPr algn="ctr">
              <a:lnSpc>
                <a:spcPts val="12907"/>
              </a:lnSpc>
            </a:pPr>
            <a:r>
              <a:rPr lang="en-US" sz="9219" b="1" dirty="0">
                <a:solidFill>
                  <a:srgbClr val="FFFFFF"/>
                </a:solidFill>
                <a:latin typeface="Catamaran Bold"/>
                <a:ea typeface="Catamaran Bold"/>
                <a:cs typeface="Catamaran Bold"/>
                <a:sym typeface="Catamaran Bold"/>
              </a:rPr>
              <a:t> Pathways Towards Success </a:t>
            </a:r>
          </a:p>
        </p:txBody>
      </p:sp>
      <p:sp>
        <p:nvSpPr>
          <p:cNvPr id="5" name="TextBox 5"/>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35879" y="409293"/>
          <a:ext cx="17294540" cy="9548420"/>
        </p:xfrm>
        <a:graphic>
          <a:graphicData uri="http://schemas.openxmlformats.org/drawingml/2006/table">
            <a:tbl>
              <a:tblPr/>
              <a:tblGrid>
                <a:gridCol w="4323635">
                  <a:extLst>
                    <a:ext uri="{9D8B030D-6E8A-4147-A177-3AD203B41FA5}">
                      <a16:colId xmlns:a16="http://schemas.microsoft.com/office/drawing/2014/main" val="20000"/>
                    </a:ext>
                  </a:extLst>
                </a:gridCol>
                <a:gridCol w="4323635">
                  <a:extLst>
                    <a:ext uri="{9D8B030D-6E8A-4147-A177-3AD203B41FA5}">
                      <a16:colId xmlns:a16="http://schemas.microsoft.com/office/drawing/2014/main" val="20001"/>
                    </a:ext>
                  </a:extLst>
                </a:gridCol>
                <a:gridCol w="4323635">
                  <a:extLst>
                    <a:ext uri="{9D8B030D-6E8A-4147-A177-3AD203B41FA5}">
                      <a16:colId xmlns:a16="http://schemas.microsoft.com/office/drawing/2014/main" val="20002"/>
                    </a:ext>
                  </a:extLst>
                </a:gridCol>
                <a:gridCol w="4323635">
                  <a:extLst>
                    <a:ext uri="{9D8B030D-6E8A-4147-A177-3AD203B41FA5}">
                      <a16:colId xmlns:a16="http://schemas.microsoft.com/office/drawing/2014/main" val="20003"/>
                    </a:ext>
                  </a:extLst>
                </a:gridCol>
              </a:tblGrid>
              <a:tr h="1410076">
                <a:tc gridSpan="4">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23662">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extLst>
                  <a:ext uri="{0D108BD9-81ED-4DB2-BD59-A6C34878D82A}">
                    <a16:rowId xmlns:a16="http://schemas.microsoft.com/office/drawing/2014/main" val="10001"/>
                  </a:ext>
                </a:extLst>
              </a:tr>
              <a:tr h="1715368">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2"/>
                  </a:ext>
                </a:extLst>
              </a:tr>
              <a:tr h="1395082">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3"/>
                  </a:ext>
                </a:extLst>
              </a:tr>
              <a:tr h="2038063">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4"/>
                  </a:ext>
                </a:extLst>
              </a:tr>
              <a:tr h="1766169">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5"/>
                  </a:ext>
                </a:extLst>
              </a:tr>
            </a:tbl>
          </a:graphicData>
        </a:graphic>
      </p:graphicFrame>
      <p:sp>
        <p:nvSpPr>
          <p:cNvPr id="3" name="TextBox 3"/>
          <p:cNvSpPr txBox="1"/>
          <p:nvPr/>
        </p:nvSpPr>
        <p:spPr>
          <a:xfrm>
            <a:off x="1143421" y="403897"/>
            <a:ext cx="15879456" cy="1324190"/>
          </a:xfrm>
          <a:prstGeom prst="rect">
            <a:avLst/>
          </a:prstGeom>
        </p:spPr>
        <p:txBody>
          <a:bodyPr lIns="0" tIns="0" rIns="0" bIns="0" rtlCol="0" anchor="t">
            <a:spAutoFit/>
          </a:bodyPr>
          <a:lstStyle/>
          <a:p>
            <a:pPr algn="ctr">
              <a:lnSpc>
                <a:spcPts val="10846"/>
              </a:lnSpc>
            </a:pPr>
            <a:r>
              <a:rPr lang="en-US" sz="7747" b="1">
                <a:solidFill>
                  <a:srgbClr val="000000"/>
                </a:solidFill>
                <a:latin typeface="Catamaran Bold"/>
                <a:ea typeface="Catamaran Bold"/>
                <a:cs typeface="Catamaran Bold"/>
                <a:sym typeface="Catamaran Bold"/>
              </a:rPr>
              <a:t>Low-Risk Deciding Approach</a:t>
            </a:r>
          </a:p>
        </p:txBody>
      </p:sp>
      <p:sp>
        <p:nvSpPr>
          <p:cNvPr id="4" name="TextBox 4"/>
          <p:cNvSpPr txBox="1"/>
          <p:nvPr/>
        </p:nvSpPr>
        <p:spPr>
          <a:xfrm>
            <a:off x="615762" y="2099474"/>
            <a:ext cx="3985073" cy="562592"/>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Attraction</a:t>
            </a:r>
          </a:p>
        </p:txBody>
      </p:sp>
      <p:sp>
        <p:nvSpPr>
          <p:cNvPr id="5" name="TextBox 5"/>
          <p:cNvSpPr txBox="1"/>
          <p:nvPr/>
        </p:nvSpPr>
        <p:spPr>
          <a:xfrm>
            <a:off x="4954896" y="1897370"/>
            <a:ext cx="3985073" cy="1154201"/>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Learn More About Each Other...</a:t>
            </a:r>
          </a:p>
        </p:txBody>
      </p:sp>
      <p:sp>
        <p:nvSpPr>
          <p:cNvPr id="6" name="TextBox 6"/>
          <p:cNvSpPr txBox="1"/>
          <p:nvPr/>
        </p:nvSpPr>
        <p:spPr>
          <a:xfrm>
            <a:off x="9229407" y="2099474"/>
            <a:ext cx="3985073" cy="562592"/>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Then Decide...</a:t>
            </a:r>
          </a:p>
        </p:txBody>
      </p:sp>
      <p:sp>
        <p:nvSpPr>
          <p:cNvPr id="7" name="TextBox 7"/>
          <p:cNvSpPr txBox="1"/>
          <p:nvPr/>
        </p:nvSpPr>
        <p:spPr>
          <a:xfrm>
            <a:off x="13538330" y="2099474"/>
            <a:ext cx="3985073" cy="562592"/>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Agree to a Plan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35879" y="409293"/>
          <a:ext cx="17294540" cy="9548420"/>
        </p:xfrm>
        <a:graphic>
          <a:graphicData uri="http://schemas.openxmlformats.org/drawingml/2006/table">
            <a:tbl>
              <a:tblPr/>
              <a:tblGrid>
                <a:gridCol w="4323635">
                  <a:extLst>
                    <a:ext uri="{9D8B030D-6E8A-4147-A177-3AD203B41FA5}">
                      <a16:colId xmlns:a16="http://schemas.microsoft.com/office/drawing/2014/main" val="20000"/>
                    </a:ext>
                  </a:extLst>
                </a:gridCol>
                <a:gridCol w="4323635">
                  <a:extLst>
                    <a:ext uri="{9D8B030D-6E8A-4147-A177-3AD203B41FA5}">
                      <a16:colId xmlns:a16="http://schemas.microsoft.com/office/drawing/2014/main" val="20001"/>
                    </a:ext>
                  </a:extLst>
                </a:gridCol>
                <a:gridCol w="4323635">
                  <a:extLst>
                    <a:ext uri="{9D8B030D-6E8A-4147-A177-3AD203B41FA5}">
                      <a16:colId xmlns:a16="http://schemas.microsoft.com/office/drawing/2014/main" val="20002"/>
                    </a:ext>
                  </a:extLst>
                </a:gridCol>
                <a:gridCol w="4323635">
                  <a:extLst>
                    <a:ext uri="{9D8B030D-6E8A-4147-A177-3AD203B41FA5}">
                      <a16:colId xmlns:a16="http://schemas.microsoft.com/office/drawing/2014/main" val="20003"/>
                    </a:ext>
                  </a:extLst>
                </a:gridCol>
              </a:tblGrid>
              <a:tr h="1410076">
                <a:tc gridSpan="4">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23662">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extLst>
                  <a:ext uri="{0D108BD9-81ED-4DB2-BD59-A6C34878D82A}">
                    <a16:rowId xmlns:a16="http://schemas.microsoft.com/office/drawing/2014/main" val="10001"/>
                  </a:ext>
                </a:extLst>
              </a:tr>
              <a:tr h="1715368">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2"/>
                  </a:ext>
                </a:extLst>
              </a:tr>
              <a:tr h="1395082">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3"/>
                  </a:ext>
                </a:extLst>
              </a:tr>
              <a:tr h="2038063">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4"/>
                  </a:ext>
                </a:extLst>
              </a:tr>
              <a:tr h="1766169">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5"/>
                  </a:ext>
                </a:extLst>
              </a:tr>
            </a:tbl>
          </a:graphicData>
        </a:graphic>
      </p:graphicFrame>
      <p:sp>
        <p:nvSpPr>
          <p:cNvPr id="3" name="TextBox 3"/>
          <p:cNvSpPr txBox="1"/>
          <p:nvPr/>
        </p:nvSpPr>
        <p:spPr>
          <a:xfrm>
            <a:off x="1143421" y="403897"/>
            <a:ext cx="15879456" cy="1324190"/>
          </a:xfrm>
          <a:prstGeom prst="rect">
            <a:avLst/>
          </a:prstGeom>
        </p:spPr>
        <p:txBody>
          <a:bodyPr lIns="0" tIns="0" rIns="0" bIns="0" rtlCol="0" anchor="t">
            <a:spAutoFit/>
          </a:bodyPr>
          <a:lstStyle/>
          <a:p>
            <a:pPr algn="ctr">
              <a:lnSpc>
                <a:spcPts val="10846"/>
              </a:lnSpc>
            </a:pPr>
            <a:r>
              <a:rPr lang="en-US" sz="7747" b="1">
                <a:solidFill>
                  <a:srgbClr val="000000"/>
                </a:solidFill>
                <a:latin typeface="Catamaran Bold"/>
                <a:ea typeface="Catamaran Bold"/>
                <a:cs typeface="Catamaran Bold"/>
                <a:sym typeface="Catamaran Bold"/>
              </a:rPr>
              <a:t>Low-Risk Deciding Approach</a:t>
            </a:r>
          </a:p>
        </p:txBody>
      </p:sp>
      <p:sp>
        <p:nvSpPr>
          <p:cNvPr id="4" name="TextBox 4"/>
          <p:cNvSpPr txBox="1"/>
          <p:nvPr/>
        </p:nvSpPr>
        <p:spPr>
          <a:xfrm>
            <a:off x="615762" y="2099474"/>
            <a:ext cx="3985073" cy="562592"/>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Attraction</a:t>
            </a:r>
          </a:p>
        </p:txBody>
      </p:sp>
      <p:sp>
        <p:nvSpPr>
          <p:cNvPr id="5" name="TextBox 5"/>
          <p:cNvSpPr txBox="1"/>
          <p:nvPr/>
        </p:nvSpPr>
        <p:spPr>
          <a:xfrm>
            <a:off x="4954896" y="1897370"/>
            <a:ext cx="3985073" cy="1154201"/>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Learn More About Each Other...</a:t>
            </a:r>
          </a:p>
        </p:txBody>
      </p:sp>
      <p:sp>
        <p:nvSpPr>
          <p:cNvPr id="6" name="TextBox 6"/>
          <p:cNvSpPr txBox="1"/>
          <p:nvPr/>
        </p:nvSpPr>
        <p:spPr>
          <a:xfrm>
            <a:off x="9229407" y="2099474"/>
            <a:ext cx="3985073" cy="562592"/>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Then Decide...</a:t>
            </a:r>
          </a:p>
        </p:txBody>
      </p:sp>
      <p:sp>
        <p:nvSpPr>
          <p:cNvPr id="7" name="TextBox 7"/>
          <p:cNvSpPr txBox="1"/>
          <p:nvPr/>
        </p:nvSpPr>
        <p:spPr>
          <a:xfrm>
            <a:off x="13538330" y="2099474"/>
            <a:ext cx="3985073" cy="562592"/>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Agree to a Plan</a:t>
            </a:r>
          </a:p>
        </p:txBody>
      </p:sp>
      <p:sp>
        <p:nvSpPr>
          <p:cNvPr id="8" name="TextBox 8"/>
          <p:cNvSpPr txBox="1"/>
          <p:nvPr/>
        </p:nvSpPr>
        <p:spPr>
          <a:xfrm>
            <a:off x="546939" y="3506604"/>
            <a:ext cx="4122719" cy="763270"/>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Enjoy it! Have fun.</a:t>
            </a:r>
          </a:p>
          <a:p>
            <a:pPr algn="ctr">
              <a:lnSpc>
                <a:spcPts val="3080"/>
              </a:lnSpc>
              <a:spcBef>
                <a:spcPct val="0"/>
              </a:spcBef>
            </a:pPr>
            <a:r>
              <a:rPr lang="en-US" sz="2200">
                <a:solidFill>
                  <a:srgbClr val="000000"/>
                </a:solidFill>
                <a:latin typeface="Catamaran"/>
                <a:ea typeface="Catamaran"/>
                <a:cs typeface="Catamaran"/>
                <a:sym typeface="Catamaran"/>
              </a:rPr>
              <a:t>Don’t read too much into it yet.</a:t>
            </a:r>
          </a:p>
        </p:txBody>
      </p:sp>
      <p:sp>
        <p:nvSpPr>
          <p:cNvPr id="9" name="TextBox 9"/>
          <p:cNvSpPr txBox="1"/>
          <p:nvPr/>
        </p:nvSpPr>
        <p:spPr>
          <a:xfrm>
            <a:off x="650173" y="5012507"/>
            <a:ext cx="3916250" cy="763270"/>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Catamaran"/>
                <a:ea typeface="Catamaran"/>
                <a:cs typeface="Catamaran"/>
                <a:sym typeface="Catamaran"/>
              </a:rPr>
              <a:t>Remember the “love chemicals” surge 3-9 months​</a:t>
            </a:r>
          </a:p>
        </p:txBody>
      </p:sp>
      <p:sp>
        <p:nvSpPr>
          <p:cNvPr id="10" name="TextBox 10"/>
          <p:cNvSpPr txBox="1"/>
          <p:nvPr/>
        </p:nvSpPr>
        <p:spPr>
          <a:xfrm>
            <a:off x="601673" y="6518727"/>
            <a:ext cx="3999162" cy="1153795"/>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Catamaran"/>
                <a:ea typeface="Catamaran"/>
                <a:cs typeface="Catamaran"/>
                <a:sym typeface="Catamaran"/>
              </a:rPr>
              <a:t>Clearly communicate your desire to take things slowly; your boundaries on physical intimacy​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35879" y="409293"/>
          <a:ext cx="17294540" cy="9548420"/>
        </p:xfrm>
        <a:graphic>
          <a:graphicData uri="http://schemas.openxmlformats.org/drawingml/2006/table">
            <a:tbl>
              <a:tblPr/>
              <a:tblGrid>
                <a:gridCol w="4323635">
                  <a:extLst>
                    <a:ext uri="{9D8B030D-6E8A-4147-A177-3AD203B41FA5}">
                      <a16:colId xmlns:a16="http://schemas.microsoft.com/office/drawing/2014/main" val="20000"/>
                    </a:ext>
                  </a:extLst>
                </a:gridCol>
                <a:gridCol w="4323635">
                  <a:extLst>
                    <a:ext uri="{9D8B030D-6E8A-4147-A177-3AD203B41FA5}">
                      <a16:colId xmlns:a16="http://schemas.microsoft.com/office/drawing/2014/main" val="20001"/>
                    </a:ext>
                  </a:extLst>
                </a:gridCol>
                <a:gridCol w="4323635">
                  <a:extLst>
                    <a:ext uri="{9D8B030D-6E8A-4147-A177-3AD203B41FA5}">
                      <a16:colId xmlns:a16="http://schemas.microsoft.com/office/drawing/2014/main" val="20002"/>
                    </a:ext>
                  </a:extLst>
                </a:gridCol>
                <a:gridCol w="4323635">
                  <a:extLst>
                    <a:ext uri="{9D8B030D-6E8A-4147-A177-3AD203B41FA5}">
                      <a16:colId xmlns:a16="http://schemas.microsoft.com/office/drawing/2014/main" val="20003"/>
                    </a:ext>
                  </a:extLst>
                </a:gridCol>
              </a:tblGrid>
              <a:tr h="1410076">
                <a:tc gridSpan="4">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23662">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extLst>
                  <a:ext uri="{0D108BD9-81ED-4DB2-BD59-A6C34878D82A}">
                    <a16:rowId xmlns:a16="http://schemas.microsoft.com/office/drawing/2014/main" val="10001"/>
                  </a:ext>
                </a:extLst>
              </a:tr>
              <a:tr h="1715368">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2"/>
                  </a:ext>
                </a:extLst>
              </a:tr>
              <a:tr h="1395082">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3"/>
                  </a:ext>
                </a:extLst>
              </a:tr>
              <a:tr h="2038063">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4"/>
                  </a:ext>
                </a:extLst>
              </a:tr>
              <a:tr h="1766169">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5"/>
                  </a:ext>
                </a:extLst>
              </a:tr>
            </a:tbl>
          </a:graphicData>
        </a:graphic>
      </p:graphicFrame>
      <p:sp>
        <p:nvSpPr>
          <p:cNvPr id="3" name="TextBox 3"/>
          <p:cNvSpPr txBox="1"/>
          <p:nvPr/>
        </p:nvSpPr>
        <p:spPr>
          <a:xfrm>
            <a:off x="1143421" y="403897"/>
            <a:ext cx="15879456" cy="1324190"/>
          </a:xfrm>
          <a:prstGeom prst="rect">
            <a:avLst/>
          </a:prstGeom>
        </p:spPr>
        <p:txBody>
          <a:bodyPr lIns="0" tIns="0" rIns="0" bIns="0" rtlCol="0" anchor="t">
            <a:spAutoFit/>
          </a:bodyPr>
          <a:lstStyle/>
          <a:p>
            <a:pPr algn="ctr">
              <a:lnSpc>
                <a:spcPts val="10846"/>
              </a:lnSpc>
            </a:pPr>
            <a:r>
              <a:rPr lang="en-US" sz="7747" b="1">
                <a:solidFill>
                  <a:srgbClr val="000000"/>
                </a:solidFill>
                <a:latin typeface="Catamaran Bold"/>
                <a:ea typeface="Catamaran Bold"/>
                <a:cs typeface="Catamaran Bold"/>
                <a:sym typeface="Catamaran Bold"/>
              </a:rPr>
              <a:t>Low-Risk Deciding Approach</a:t>
            </a:r>
          </a:p>
        </p:txBody>
      </p:sp>
      <p:sp>
        <p:nvSpPr>
          <p:cNvPr id="4" name="TextBox 4"/>
          <p:cNvSpPr txBox="1"/>
          <p:nvPr/>
        </p:nvSpPr>
        <p:spPr>
          <a:xfrm>
            <a:off x="615762" y="2099474"/>
            <a:ext cx="3985073" cy="562592"/>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Attraction</a:t>
            </a:r>
          </a:p>
        </p:txBody>
      </p:sp>
      <p:sp>
        <p:nvSpPr>
          <p:cNvPr id="5" name="TextBox 5"/>
          <p:cNvSpPr txBox="1"/>
          <p:nvPr/>
        </p:nvSpPr>
        <p:spPr>
          <a:xfrm>
            <a:off x="4954896" y="1897370"/>
            <a:ext cx="3985073" cy="1154201"/>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Learn More About Each Other...</a:t>
            </a:r>
          </a:p>
        </p:txBody>
      </p:sp>
      <p:sp>
        <p:nvSpPr>
          <p:cNvPr id="6" name="TextBox 6"/>
          <p:cNvSpPr txBox="1"/>
          <p:nvPr/>
        </p:nvSpPr>
        <p:spPr>
          <a:xfrm>
            <a:off x="9229407" y="2099474"/>
            <a:ext cx="3985073" cy="562592"/>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Then Decide...</a:t>
            </a:r>
          </a:p>
        </p:txBody>
      </p:sp>
      <p:sp>
        <p:nvSpPr>
          <p:cNvPr id="7" name="TextBox 7"/>
          <p:cNvSpPr txBox="1"/>
          <p:nvPr/>
        </p:nvSpPr>
        <p:spPr>
          <a:xfrm>
            <a:off x="13538330" y="2099474"/>
            <a:ext cx="3985073" cy="562592"/>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Agree to a Plan</a:t>
            </a:r>
          </a:p>
        </p:txBody>
      </p:sp>
      <p:sp>
        <p:nvSpPr>
          <p:cNvPr id="8" name="TextBox 8"/>
          <p:cNvSpPr txBox="1"/>
          <p:nvPr/>
        </p:nvSpPr>
        <p:spPr>
          <a:xfrm>
            <a:off x="546939" y="3506604"/>
            <a:ext cx="4122719" cy="763270"/>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Enjoy it! Have fun.</a:t>
            </a:r>
          </a:p>
          <a:p>
            <a:pPr algn="ctr">
              <a:lnSpc>
                <a:spcPts val="3080"/>
              </a:lnSpc>
              <a:spcBef>
                <a:spcPct val="0"/>
              </a:spcBef>
            </a:pPr>
            <a:r>
              <a:rPr lang="en-US" sz="2200">
                <a:solidFill>
                  <a:srgbClr val="000000"/>
                </a:solidFill>
                <a:latin typeface="Catamaran"/>
                <a:ea typeface="Catamaran"/>
                <a:cs typeface="Catamaran"/>
                <a:sym typeface="Catamaran"/>
              </a:rPr>
              <a:t>Don’t read too much into it yet.</a:t>
            </a:r>
          </a:p>
        </p:txBody>
      </p:sp>
      <p:sp>
        <p:nvSpPr>
          <p:cNvPr id="9" name="TextBox 9"/>
          <p:cNvSpPr txBox="1"/>
          <p:nvPr/>
        </p:nvSpPr>
        <p:spPr>
          <a:xfrm>
            <a:off x="650173" y="5012507"/>
            <a:ext cx="3916250" cy="763270"/>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Catamaran"/>
                <a:ea typeface="Catamaran"/>
                <a:cs typeface="Catamaran"/>
                <a:sym typeface="Catamaran"/>
              </a:rPr>
              <a:t>Remember the “love chemicals” surge 3-9 months​</a:t>
            </a:r>
          </a:p>
        </p:txBody>
      </p:sp>
      <p:sp>
        <p:nvSpPr>
          <p:cNvPr id="10" name="TextBox 10"/>
          <p:cNvSpPr txBox="1"/>
          <p:nvPr/>
        </p:nvSpPr>
        <p:spPr>
          <a:xfrm>
            <a:off x="601673" y="6518727"/>
            <a:ext cx="3999162" cy="1153795"/>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Catamaran"/>
                <a:ea typeface="Catamaran"/>
                <a:cs typeface="Catamaran"/>
                <a:sym typeface="Catamaran"/>
              </a:rPr>
              <a:t>Clearly communicate your desire to take things slowly; your boundaries on physical intimacy​</a:t>
            </a:r>
          </a:p>
        </p:txBody>
      </p:sp>
      <p:sp>
        <p:nvSpPr>
          <p:cNvPr id="11" name="TextBox 11"/>
          <p:cNvSpPr txBox="1"/>
          <p:nvPr/>
        </p:nvSpPr>
        <p:spPr>
          <a:xfrm>
            <a:off x="5023719" y="3116079"/>
            <a:ext cx="3916250" cy="1544320"/>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Common interests?​</a:t>
            </a:r>
          </a:p>
          <a:p>
            <a:pPr algn="ctr">
              <a:lnSpc>
                <a:spcPts val="3080"/>
              </a:lnSpc>
            </a:pPr>
            <a:r>
              <a:rPr lang="en-US" sz="2200">
                <a:solidFill>
                  <a:srgbClr val="000000"/>
                </a:solidFill>
                <a:latin typeface="Catamaran"/>
                <a:ea typeface="Catamaran"/>
                <a:cs typeface="Catamaran"/>
                <a:sym typeface="Catamaran"/>
              </a:rPr>
              <a:t>Find each other interesting?​</a:t>
            </a:r>
          </a:p>
          <a:p>
            <a:pPr algn="ctr">
              <a:lnSpc>
                <a:spcPts val="3080"/>
              </a:lnSpc>
            </a:pPr>
            <a:r>
              <a:rPr lang="en-US" sz="2200">
                <a:solidFill>
                  <a:srgbClr val="000000"/>
                </a:solidFill>
                <a:latin typeface="Catamaran"/>
                <a:ea typeface="Catamaran"/>
                <a:cs typeface="Catamaran"/>
                <a:sym typeface="Catamaran"/>
              </a:rPr>
              <a:t>Do you have fun? ​</a:t>
            </a:r>
          </a:p>
          <a:p>
            <a:pPr algn="ctr">
              <a:lnSpc>
                <a:spcPts val="3080"/>
              </a:lnSpc>
              <a:spcBef>
                <a:spcPct val="0"/>
              </a:spcBef>
            </a:pPr>
            <a:r>
              <a:rPr lang="en-US" sz="2200">
                <a:solidFill>
                  <a:srgbClr val="000000"/>
                </a:solidFill>
                <a:latin typeface="Catamaran"/>
                <a:ea typeface="Catamaran"/>
                <a:cs typeface="Catamaran"/>
                <a:sym typeface="Catamaran"/>
              </a:rPr>
              <a:t>Values in sync?​</a:t>
            </a:r>
          </a:p>
        </p:txBody>
      </p:sp>
      <p:sp>
        <p:nvSpPr>
          <p:cNvPr id="12" name="TextBox 12"/>
          <p:cNvSpPr txBox="1"/>
          <p:nvPr/>
        </p:nvSpPr>
        <p:spPr>
          <a:xfrm>
            <a:off x="4706043" y="4844232"/>
            <a:ext cx="4482780" cy="1153795"/>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Enjoy each other’s  personality?​</a:t>
            </a:r>
          </a:p>
          <a:p>
            <a:pPr algn="ctr">
              <a:lnSpc>
                <a:spcPts val="3080"/>
              </a:lnSpc>
            </a:pPr>
            <a:r>
              <a:rPr lang="en-US" sz="2200">
                <a:solidFill>
                  <a:srgbClr val="000000"/>
                </a:solidFill>
                <a:latin typeface="Catamaran"/>
                <a:ea typeface="Catamaran"/>
                <a:cs typeface="Catamaran"/>
                <a:sym typeface="Catamaran"/>
              </a:rPr>
              <a:t>Talk easily? Fight fairly? ​</a:t>
            </a:r>
          </a:p>
          <a:p>
            <a:pPr algn="ctr">
              <a:lnSpc>
                <a:spcPts val="3080"/>
              </a:lnSpc>
              <a:spcBef>
                <a:spcPct val="0"/>
              </a:spcBef>
            </a:pPr>
            <a:r>
              <a:rPr lang="en-US" sz="2200">
                <a:solidFill>
                  <a:srgbClr val="000000"/>
                </a:solidFill>
                <a:latin typeface="Catamaran"/>
                <a:ea typeface="Catamaran"/>
                <a:cs typeface="Catamaran"/>
                <a:sym typeface="Catamaran"/>
              </a:rPr>
              <a:t>Do your differences work together? ​</a:t>
            </a:r>
          </a:p>
        </p:txBody>
      </p:sp>
      <p:sp>
        <p:nvSpPr>
          <p:cNvPr id="13" name="TextBox 13"/>
          <p:cNvSpPr txBox="1"/>
          <p:nvPr/>
        </p:nvSpPr>
        <p:spPr>
          <a:xfrm>
            <a:off x="4829715" y="6181860"/>
            <a:ext cx="4235435" cy="1934845"/>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Detect any problem behaviors?​</a:t>
            </a:r>
          </a:p>
          <a:p>
            <a:pPr algn="ctr">
              <a:lnSpc>
                <a:spcPts val="3080"/>
              </a:lnSpc>
            </a:pPr>
            <a:r>
              <a:rPr lang="en-US" sz="2200">
                <a:solidFill>
                  <a:srgbClr val="000000"/>
                </a:solidFill>
                <a:latin typeface="Catamaran"/>
                <a:ea typeface="Catamaran"/>
                <a:cs typeface="Catamaran"/>
                <a:sym typeface="Catamaran"/>
              </a:rPr>
              <a:t>Is person mature?​</a:t>
            </a:r>
          </a:p>
          <a:p>
            <a:pPr algn="ctr">
              <a:lnSpc>
                <a:spcPts val="3080"/>
              </a:lnSpc>
            </a:pPr>
            <a:r>
              <a:rPr lang="en-US" sz="2200">
                <a:solidFill>
                  <a:srgbClr val="000000"/>
                </a:solidFill>
                <a:latin typeface="Catamaran"/>
                <a:ea typeface="Catamaran"/>
                <a:cs typeface="Catamaran"/>
                <a:sym typeface="Catamaran"/>
              </a:rPr>
              <a:t>Treat you well?​</a:t>
            </a:r>
          </a:p>
          <a:p>
            <a:pPr algn="ctr">
              <a:lnSpc>
                <a:spcPts val="3080"/>
              </a:lnSpc>
            </a:pPr>
            <a:r>
              <a:rPr lang="en-US" sz="2200">
                <a:solidFill>
                  <a:srgbClr val="000000"/>
                </a:solidFill>
                <a:latin typeface="Catamaran"/>
                <a:ea typeface="Catamaran"/>
                <a:cs typeface="Catamaran"/>
                <a:sym typeface="Catamaran"/>
              </a:rPr>
              <a:t>Have you met each other’s </a:t>
            </a:r>
          </a:p>
          <a:p>
            <a:pPr algn="ctr">
              <a:lnSpc>
                <a:spcPts val="3080"/>
              </a:lnSpc>
              <a:spcBef>
                <a:spcPct val="0"/>
              </a:spcBef>
            </a:pPr>
            <a:r>
              <a:rPr lang="en-US" sz="2200">
                <a:solidFill>
                  <a:srgbClr val="000000"/>
                </a:solidFill>
                <a:latin typeface="Catamaran"/>
                <a:ea typeface="Catamaran"/>
                <a:cs typeface="Catamaran"/>
                <a:sym typeface="Catamaran"/>
              </a:rPr>
              <a:t>friends, family?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35879" y="409293"/>
          <a:ext cx="17294540" cy="9548420"/>
        </p:xfrm>
        <a:graphic>
          <a:graphicData uri="http://schemas.openxmlformats.org/drawingml/2006/table">
            <a:tbl>
              <a:tblPr/>
              <a:tblGrid>
                <a:gridCol w="4323635">
                  <a:extLst>
                    <a:ext uri="{9D8B030D-6E8A-4147-A177-3AD203B41FA5}">
                      <a16:colId xmlns:a16="http://schemas.microsoft.com/office/drawing/2014/main" val="20000"/>
                    </a:ext>
                  </a:extLst>
                </a:gridCol>
                <a:gridCol w="4323635">
                  <a:extLst>
                    <a:ext uri="{9D8B030D-6E8A-4147-A177-3AD203B41FA5}">
                      <a16:colId xmlns:a16="http://schemas.microsoft.com/office/drawing/2014/main" val="20001"/>
                    </a:ext>
                  </a:extLst>
                </a:gridCol>
                <a:gridCol w="4323635">
                  <a:extLst>
                    <a:ext uri="{9D8B030D-6E8A-4147-A177-3AD203B41FA5}">
                      <a16:colId xmlns:a16="http://schemas.microsoft.com/office/drawing/2014/main" val="20002"/>
                    </a:ext>
                  </a:extLst>
                </a:gridCol>
                <a:gridCol w="4323635">
                  <a:extLst>
                    <a:ext uri="{9D8B030D-6E8A-4147-A177-3AD203B41FA5}">
                      <a16:colId xmlns:a16="http://schemas.microsoft.com/office/drawing/2014/main" val="20003"/>
                    </a:ext>
                  </a:extLst>
                </a:gridCol>
              </a:tblGrid>
              <a:tr h="1410076">
                <a:tc gridSpan="4">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23662">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C7D1"/>
                    </a:solidFill>
                  </a:tcPr>
                </a:tc>
                <a:extLst>
                  <a:ext uri="{0D108BD9-81ED-4DB2-BD59-A6C34878D82A}">
                    <a16:rowId xmlns:a16="http://schemas.microsoft.com/office/drawing/2014/main" val="10001"/>
                  </a:ext>
                </a:extLst>
              </a:tr>
              <a:tr h="1715368">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2"/>
                  </a:ext>
                </a:extLst>
              </a:tr>
              <a:tr h="1395082">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3"/>
                  </a:ext>
                </a:extLst>
              </a:tr>
              <a:tr h="2038063">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4"/>
                  </a:ext>
                </a:extLst>
              </a:tr>
              <a:tr h="1766169">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tc>
                  <a:txBody>
                    <a:bodyPr/>
                    <a:lstStyle/>
                    <a:p>
                      <a:pPr algn="ctr">
                        <a:lnSpc>
                          <a:spcPts val="210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C5E5E7"/>
                    </a:solidFill>
                  </a:tcPr>
                </a:tc>
                <a:extLst>
                  <a:ext uri="{0D108BD9-81ED-4DB2-BD59-A6C34878D82A}">
                    <a16:rowId xmlns:a16="http://schemas.microsoft.com/office/drawing/2014/main" val="10005"/>
                  </a:ext>
                </a:extLst>
              </a:tr>
            </a:tbl>
          </a:graphicData>
        </a:graphic>
      </p:graphicFrame>
      <p:sp>
        <p:nvSpPr>
          <p:cNvPr id="3" name="TextBox 3"/>
          <p:cNvSpPr txBox="1"/>
          <p:nvPr/>
        </p:nvSpPr>
        <p:spPr>
          <a:xfrm>
            <a:off x="1143421" y="403897"/>
            <a:ext cx="15879456" cy="1324190"/>
          </a:xfrm>
          <a:prstGeom prst="rect">
            <a:avLst/>
          </a:prstGeom>
        </p:spPr>
        <p:txBody>
          <a:bodyPr lIns="0" tIns="0" rIns="0" bIns="0" rtlCol="0" anchor="t">
            <a:spAutoFit/>
          </a:bodyPr>
          <a:lstStyle/>
          <a:p>
            <a:pPr algn="ctr">
              <a:lnSpc>
                <a:spcPts val="10846"/>
              </a:lnSpc>
            </a:pPr>
            <a:r>
              <a:rPr lang="en-US" sz="7747" b="1">
                <a:solidFill>
                  <a:srgbClr val="000000"/>
                </a:solidFill>
                <a:latin typeface="Catamaran Bold"/>
                <a:ea typeface="Catamaran Bold"/>
                <a:cs typeface="Catamaran Bold"/>
                <a:sym typeface="Catamaran Bold"/>
              </a:rPr>
              <a:t>Low-Risk Deciding Approach</a:t>
            </a:r>
          </a:p>
        </p:txBody>
      </p:sp>
      <p:sp>
        <p:nvSpPr>
          <p:cNvPr id="4" name="TextBox 4"/>
          <p:cNvSpPr txBox="1"/>
          <p:nvPr/>
        </p:nvSpPr>
        <p:spPr>
          <a:xfrm>
            <a:off x="615762" y="2099474"/>
            <a:ext cx="3985073" cy="562592"/>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Attraction</a:t>
            </a:r>
          </a:p>
        </p:txBody>
      </p:sp>
      <p:sp>
        <p:nvSpPr>
          <p:cNvPr id="5" name="TextBox 5"/>
          <p:cNvSpPr txBox="1"/>
          <p:nvPr/>
        </p:nvSpPr>
        <p:spPr>
          <a:xfrm>
            <a:off x="4954896" y="1897370"/>
            <a:ext cx="3985073" cy="1154201"/>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Learn More About Each Other...</a:t>
            </a:r>
          </a:p>
        </p:txBody>
      </p:sp>
      <p:sp>
        <p:nvSpPr>
          <p:cNvPr id="6" name="TextBox 6"/>
          <p:cNvSpPr txBox="1"/>
          <p:nvPr/>
        </p:nvSpPr>
        <p:spPr>
          <a:xfrm>
            <a:off x="9229407" y="2099474"/>
            <a:ext cx="3985073" cy="562592"/>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Then Decide...</a:t>
            </a:r>
          </a:p>
        </p:txBody>
      </p:sp>
      <p:sp>
        <p:nvSpPr>
          <p:cNvPr id="7" name="TextBox 7"/>
          <p:cNvSpPr txBox="1"/>
          <p:nvPr/>
        </p:nvSpPr>
        <p:spPr>
          <a:xfrm>
            <a:off x="13538330" y="2099474"/>
            <a:ext cx="3985073" cy="562592"/>
          </a:xfrm>
          <a:prstGeom prst="rect">
            <a:avLst/>
          </a:prstGeom>
        </p:spPr>
        <p:txBody>
          <a:bodyPr lIns="0" tIns="0" rIns="0" bIns="0" rtlCol="0" anchor="t">
            <a:spAutoFit/>
          </a:bodyPr>
          <a:lstStyle/>
          <a:p>
            <a:pPr algn="ctr">
              <a:lnSpc>
                <a:spcPts val="4749"/>
              </a:lnSpc>
              <a:spcBef>
                <a:spcPct val="0"/>
              </a:spcBef>
            </a:pPr>
            <a:r>
              <a:rPr lang="en-US" sz="3392">
                <a:solidFill>
                  <a:srgbClr val="000000"/>
                </a:solidFill>
                <a:latin typeface="Catamaran"/>
                <a:ea typeface="Catamaran"/>
                <a:cs typeface="Catamaran"/>
                <a:sym typeface="Catamaran"/>
              </a:rPr>
              <a:t>Agree to a Plan</a:t>
            </a:r>
          </a:p>
        </p:txBody>
      </p:sp>
      <p:sp>
        <p:nvSpPr>
          <p:cNvPr id="8" name="TextBox 8"/>
          <p:cNvSpPr txBox="1"/>
          <p:nvPr/>
        </p:nvSpPr>
        <p:spPr>
          <a:xfrm>
            <a:off x="546939" y="3506604"/>
            <a:ext cx="4122719" cy="763270"/>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Enjoy it! Have fun.</a:t>
            </a:r>
          </a:p>
          <a:p>
            <a:pPr algn="ctr">
              <a:lnSpc>
                <a:spcPts val="3080"/>
              </a:lnSpc>
              <a:spcBef>
                <a:spcPct val="0"/>
              </a:spcBef>
            </a:pPr>
            <a:r>
              <a:rPr lang="en-US" sz="2200">
                <a:solidFill>
                  <a:srgbClr val="000000"/>
                </a:solidFill>
                <a:latin typeface="Catamaran"/>
                <a:ea typeface="Catamaran"/>
                <a:cs typeface="Catamaran"/>
                <a:sym typeface="Catamaran"/>
              </a:rPr>
              <a:t>Don’t read too much into it yet.</a:t>
            </a:r>
          </a:p>
        </p:txBody>
      </p:sp>
      <p:sp>
        <p:nvSpPr>
          <p:cNvPr id="9" name="TextBox 9"/>
          <p:cNvSpPr txBox="1"/>
          <p:nvPr/>
        </p:nvSpPr>
        <p:spPr>
          <a:xfrm>
            <a:off x="650173" y="5012507"/>
            <a:ext cx="3916250" cy="763270"/>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Catamaran"/>
                <a:ea typeface="Catamaran"/>
                <a:cs typeface="Catamaran"/>
                <a:sym typeface="Catamaran"/>
              </a:rPr>
              <a:t>Remember the “love chemicals” surge 3-9 months​</a:t>
            </a:r>
          </a:p>
        </p:txBody>
      </p:sp>
      <p:sp>
        <p:nvSpPr>
          <p:cNvPr id="10" name="TextBox 10"/>
          <p:cNvSpPr txBox="1"/>
          <p:nvPr/>
        </p:nvSpPr>
        <p:spPr>
          <a:xfrm>
            <a:off x="601673" y="6518727"/>
            <a:ext cx="3999162" cy="1153795"/>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Catamaran"/>
                <a:ea typeface="Catamaran"/>
                <a:cs typeface="Catamaran"/>
                <a:sym typeface="Catamaran"/>
              </a:rPr>
              <a:t>Clearly communicate your desire to take things slowly; your boundaries on physical intimacy​</a:t>
            </a:r>
          </a:p>
        </p:txBody>
      </p:sp>
      <p:sp>
        <p:nvSpPr>
          <p:cNvPr id="11" name="TextBox 11"/>
          <p:cNvSpPr txBox="1"/>
          <p:nvPr/>
        </p:nvSpPr>
        <p:spPr>
          <a:xfrm>
            <a:off x="5023719" y="3116079"/>
            <a:ext cx="3916250" cy="1544320"/>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Common interests?​</a:t>
            </a:r>
          </a:p>
          <a:p>
            <a:pPr algn="ctr">
              <a:lnSpc>
                <a:spcPts val="3080"/>
              </a:lnSpc>
            </a:pPr>
            <a:r>
              <a:rPr lang="en-US" sz="2200">
                <a:solidFill>
                  <a:srgbClr val="000000"/>
                </a:solidFill>
                <a:latin typeface="Catamaran"/>
                <a:ea typeface="Catamaran"/>
                <a:cs typeface="Catamaran"/>
                <a:sym typeface="Catamaran"/>
              </a:rPr>
              <a:t>Find each other interesting?​</a:t>
            </a:r>
          </a:p>
          <a:p>
            <a:pPr algn="ctr">
              <a:lnSpc>
                <a:spcPts val="3080"/>
              </a:lnSpc>
            </a:pPr>
            <a:r>
              <a:rPr lang="en-US" sz="2200">
                <a:solidFill>
                  <a:srgbClr val="000000"/>
                </a:solidFill>
                <a:latin typeface="Catamaran"/>
                <a:ea typeface="Catamaran"/>
                <a:cs typeface="Catamaran"/>
                <a:sym typeface="Catamaran"/>
              </a:rPr>
              <a:t>Do you have fun? ​</a:t>
            </a:r>
          </a:p>
          <a:p>
            <a:pPr algn="ctr">
              <a:lnSpc>
                <a:spcPts val="3080"/>
              </a:lnSpc>
              <a:spcBef>
                <a:spcPct val="0"/>
              </a:spcBef>
            </a:pPr>
            <a:r>
              <a:rPr lang="en-US" sz="2200">
                <a:solidFill>
                  <a:srgbClr val="000000"/>
                </a:solidFill>
                <a:latin typeface="Catamaran"/>
                <a:ea typeface="Catamaran"/>
                <a:cs typeface="Catamaran"/>
                <a:sym typeface="Catamaran"/>
              </a:rPr>
              <a:t>Values in sync?​</a:t>
            </a:r>
          </a:p>
        </p:txBody>
      </p:sp>
      <p:sp>
        <p:nvSpPr>
          <p:cNvPr id="12" name="TextBox 12"/>
          <p:cNvSpPr txBox="1"/>
          <p:nvPr/>
        </p:nvSpPr>
        <p:spPr>
          <a:xfrm>
            <a:off x="4706043" y="4844232"/>
            <a:ext cx="4482780" cy="1153795"/>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Enjoy each other’s  personality?​</a:t>
            </a:r>
          </a:p>
          <a:p>
            <a:pPr algn="ctr">
              <a:lnSpc>
                <a:spcPts val="3080"/>
              </a:lnSpc>
            </a:pPr>
            <a:r>
              <a:rPr lang="en-US" sz="2200">
                <a:solidFill>
                  <a:srgbClr val="000000"/>
                </a:solidFill>
                <a:latin typeface="Catamaran"/>
                <a:ea typeface="Catamaran"/>
                <a:cs typeface="Catamaran"/>
                <a:sym typeface="Catamaran"/>
              </a:rPr>
              <a:t>Talk easily? Fight fairly? ​</a:t>
            </a:r>
          </a:p>
          <a:p>
            <a:pPr algn="ctr">
              <a:lnSpc>
                <a:spcPts val="3080"/>
              </a:lnSpc>
              <a:spcBef>
                <a:spcPct val="0"/>
              </a:spcBef>
            </a:pPr>
            <a:r>
              <a:rPr lang="en-US" sz="2200">
                <a:solidFill>
                  <a:srgbClr val="000000"/>
                </a:solidFill>
                <a:latin typeface="Catamaran"/>
                <a:ea typeface="Catamaran"/>
                <a:cs typeface="Catamaran"/>
                <a:sym typeface="Catamaran"/>
              </a:rPr>
              <a:t>Do your differences work together? ​</a:t>
            </a:r>
          </a:p>
        </p:txBody>
      </p:sp>
      <p:sp>
        <p:nvSpPr>
          <p:cNvPr id="13" name="TextBox 13"/>
          <p:cNvSpPr txBox="1"/>
          <p:nvPr/>
        </p:nvSpPr>
        <p:spPr>
          <a:xfrm>
            <a:off x="4829715" y="6181860"/>
            <a:ext cx="4235435" cy="1934845"/>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Detect any problem behaviors?​</a:t>
            </a:r>
          </a:p>
          <a:p>
            <a:pPr algn="ctr">
              <a:lnSpc>
                <a:spcPts val="3080"/>
              </a:lnSpc>
            </a:pPr>
            <a:r>
              <a:rPr lang="en-US" sz="2200">
                <a:solidFill>
                  <a:srgbClr val="000000"/>
                </a:solidFill>
                <a:latin typeface="Catamaran"/>
                <a:ea typeface="Catamaran"/>
                <a:cs typeface="Catamaran"/>
                <a:sym typeface="Catamaran"/>
              </a:rPr>
              <a:t>Is person mature?​</a:t>
            </a:r>
          </a:p>
          <a:p>
            <a:pPr algn="ctr">
              <a:lnSpc>
                <a:spcPts val="3080"/>
              </a:lnSpc>
            </a:pPr>
            <a:r>
              <a:rPr lang="en-US" sz="2200">
                <a:solidFill>
                  <a:srgbClr val="000000"/>
                </a:solidFill>
                <a:latin typeface="Catamaran"/>
                <a:ea typeface="Catamaran"/>
                <a:cs typeface="Catamaran"/>
                <a:sym typeface="Catamaran"/>
              </a:rPr>
              <a:t>Treat you well?​</a:t>
            </a:r>
          </a:p>
          <a:p>
            <a:pPr algn="ctr">
              <a:lnSpc>
                <a:spcPts val="3080"/>
              </a:lnSpc>
            </a:pPr>
            <a:r>
              <a:rPr lang="en-US" sz="2200">
                <a:solidFill>
                  <a:srgbClr val="000000"/>
                </a:solidFill>
                <a:latin typeface="Catamaran"/>
                <a:ea typeface="Catamaran"/>
                <a:cs typeface="Catamaran"/>
                <a:sym typeface="Catamaran"/>
              </a:rPr>
              <a:t>Have you met each other’s </a:t>
            </a:r>
          </a:p>
          <a:p>
            <a:pPr algn="ctr">
              <a:lnSpc>
                <a:spcPts val="3080"/>
              </a:lnSpc>
              <a:spcBef>
                <a:spcPct val="0"/>
              </a:spcBef>
            </a:pPr>
            <a:r>
              <a:rPr lang="en-US" sz="2200">
                <a:solidFill>
                  <a:srgbClr val="000000"/>
                </a:solidFill>
                <a:latin typeface="Catamaran"/>
                <a:ea typeface="Catamaran"/>
                <a:cs typeface="Catamaran"/>
                <a:sym typeface="Catamaran"/>
              </a:rPr>
              <a:t>friends, family? ​</a:t>
            </a:r>
          </a:p>
        </p:txBody>
      </p:sp>
      <p:sp>
        <p:nvSpPr>
          <p:cNvPr id="14" name="TextBox 14"/>
          <p:cNvSpPr txBox="1"/>
          <p:nvPr/>
        </p:nvSpPr>
        <p:spPr>
          <a:xfrm>
            <a:off x="9263819" y="3311342"/>
            <a:ext cx="3916250" cy="1153795"/>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Do you want to be in a relationship? </a:t>
            </a:r>
          </a:p>
          <a:p>
            <a:pPr algn="ctr">
              <a:lnSpc>
                <a:spcPts val="3080"/>
              </a:lnSpc>
              <a:spcBef>
                <a:spcPct val="0"/>
              </a:spcBef>
            </a:pPr>
            <a:r>
              <a:rPr lang="en-US" sz="2200">
                <a:solidFill>
                  <a:srgbClr val="000000"/>
                </a:solidFill>
                <a:latin typeface="Catamaran"/>
                <a:ea typeface="Catamaran"/>
                <a:cs typeface="Catamaran"/>
                <a:sym typeface="Catamaran"/>
              </a:rPr>
              <a:t>To be exclusive? Faithful?​</a:t>
            </a:r>
          </a:p>
        </p:txBody>
      </p:sp>
      <p:sp>
        <p:nvSpPr>
          <p:cNvPr id="15" name="TextBox 15"/>
          <p:cNvSpPr txBox="1"/>
          <p:nvPr/>
        </p:nvSpPr>
        <p:spPr>
          <a:xfrm>
            <a:off x="9263819" y="5012507"/>
            <a:ext cx="3916250" cy="763270"/>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Catamaran"/>
                <a:ea typeface="Catamaran"/>
                <a:cs typeface="Catamaran"/>
                <a:sym typeface="Catamaran"/>
              </a:rPr>
              <a:t>Are your feelings for each other mutual? And how do you know? ​</a:t>
            </a:r>
          </a:p>
        </p:txBody>
      </p:sp>
      <p:sp>
        <p:nvSpPr>
          <p:cNvPr id="16" name="TextBox 16"/>
          <p:cNvSpPr txBox="1"/>
          <p:nvPr/>
        </p:nvSpPr>
        <p:spPr>
          <a:xfrm>
            <a:off x="9263819" y="6377122"/>
            <a:ext cx="3916250" cy="1544320"/>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Where do you draw your line on physical intimacy? </a:t>
            </a:r>
          </a:p>
          <a:p>
            <a:pPr algn="ctr">
              <a:lnSpc>
                <a:spcPts val="3080"/>
              </a:lnSpc>
              <a:spcBef>
                <a:spcPct val="0"/>
              </a:spcBef>
            </a:pPr>
            <a:r>
              <a:rPr lang="en-US" sz="2200">
                <a:solidFill>
                  <a:srgbClr val="000000"/>
                </a:solidFill>
                <a:latin typeface="Catamaran"/>
                <a:ea typeface="Catamaran"/>
                <a:cs typeface="Catamaran"/>
                <a:sym typeface="Catamaran"/>
              </a:rPr>
              <a:t>How do you want to pace</a:t>
            </a:r>
            <a:r>
              <a:rPr lang="en-US" sz="2200" b="1">
                <a:solidFill>
                  <a:srgbClr val="000000"/>
                </a:solidFill>
                <a:latin typeface="Catamaran Bold"/>
                <a:ea typeface="Catamaran Bold"/>
                <a:cs typeface="Catamaran Bold"/>
                <a:sym typeface="Catamaran Bold"/>
              </a:rPr>
              <a:t> </a:t>
            </a:r>
            <a:r>
              <a:rPr lang="en-US" sz="2200">
                <a:solidFill>
                  <a:srgbClr val="000000"/>
                </a:solidFill>
                <a:latin typeface="Catamaran"/>
                <a:ea typeface="Catamaran"/>
                <a:cs typeface="Catamaran"/>
                <a:sym typeface="Catamaran"/>
              </a:rPr>
              <a:t>the relationship?​</a:t>
            </a:r>
          </a:p>
        </p:txBody>
      </p:sp>
      <p:sp>
        <p:nvSpPr>
          <p:cNvPr id="17" name="TextBox 17"/>
          <p:cNvSpPr txBox="1"/>
          <p:nvPr/>
        </p:nvSpPr>
        <p:spPr>
          <a:xfrm>
            <a:off x="9298230" y="8628514"/>
            <a:ext cx="3916250" cy="763270"/>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Catamaran"/>
                <a:ea typeface="Catamaran"/>
                <a:cs typeface="Catamaran"/>
                <a:sym typeface="Catamaran"/>
              </a:rPr>
              <a:t>When &amp; under what conditions would you move your line? ​</a:t>
            </a:r>
          </a:p>
        </p:txBody>
      </p:sp>
      <p:sp>
        <p:nvSpPr>
          <p:cNvPr id="18" name="TextBox 18"/>
          <p:cNvSpPr txBox="1"/>
          <p:nvPr/>
        </p:nvSpPr>
        <p:spPr>
          <a:xfrm>
            <a:off x="13607153" y="3506604"/>
            <a:ext cx="3916250" cy="763270"/>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Agree on expectations ​</a:t>
            </a:r>
          </a:p>
          <a:p>
            <a:pPr algn="ctr">
              <a:lnSpc>
                <a:spcPts val="3080"/>
              </a:lnSpc>
              <a:spcBef>
                <a:spcPct val="0"/>
              </a:spcBef>
            </a:pPr>
            <a:r>
              <a:rPr lang="en-US" sz="2200">
                <a:solidFill>
                  <a:srgbClr val="000000"/>
                </a:solidFill>
                <a:latin typeface="Catamaran"/>
                <a:ea typeface="Catamaran"/>
                <a:cs typeface="Catamaran"/>
                <a:sym typeface="Catamaran"/>
              </a:rPr>
              <a:t>for relationship</a:t>
            </a:r>
          </a:p>
        </p:txBody>
      </p:sp>
      <p:sp>
        <p:nvSpPr>
          <p:cNvPr id="19" name="TextBox 19"/>
          <p:cNvSpPr txBox="1"/>
          <p:nvPr/>
        </p:nvSpPr>
        <p:spPr>
          <a:xfrm>
            <a:off x="13607153" y="4873130"/>
            <a:ext cx="3916250" cy="1153795"/>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Catamaran"/>
                <a:ea typeface="Catamaran"/>
                <a:cs typeface="Catamaran"/>
                <a:sym typeface="Catamaran"/>
              </a:rPr>
              <a:t>With clear rules to help you pace things slowly and enjoy your relationship without adding sex.</a:t>
            </a:r>
          </a:p>
        </p:txBody>
      </p:sp>
      <p:sp>
        <p:nvSpPr>
          <p:cNvPr id="20" name="TextBox 20"/>
          <p:cNvSpPr txBox="1"/>
          <p:nvPr/>
        </p:nvSpPr>
        <p:spPr>
          <a:xfrm>
            <a:off x="13454161" y="8266564"/>
            <a:ext cx="4153412" cy="1544320"/>
          </a:xfrm>
          <a:prstGeom prst="rect">
            <a:avLst/>
          </a:prstGeom>
        </p:spPr>
        <p:txBody>
          <a:bodyPr lIns="0" tIns="0" rIns="0" bIns="0" rtlCol="0" anchor="t">
            <a:spAutoFit/>
          </a:bodyPr>
          <a:lstStyle/>
          <a:p>
            <a:pPr algn="ctr">
              <a:lnSpc>
                <a:spcPts val="3080"/>
              </a:lnSpc>
            </a:pPr>
            <a:r>
              <a:rPr lang="en-US" sz="2200">
                <a:solidFill>
                  <a:srgbClr val="000000"/>
                </a:solidFill>
                <a:latin typeface="Catamaran"/>
                <a:ea typeface="Catamaran"/>
                <a:cs typeface="Catamaran"/>
                <a:sym typeface="Catamaran"/>
              </a:rPr>
              <a:t>Best to avoid a pregnancy until life is more settled with education, employment and a dedicated </a:t>
            </a:r>
          </a:p>
          <a:p>
            <a:pPr algn="ctr">
              <a:lnSpc>
                <a:spcPts val="3080"/>
              </a:lnSpc>
              <a:spcBef>
                <a:spcPct val="0"/>
              </a:spcBef>
            </a:pPr>
            <a:r>
              <a:rPr lang="en-US" sz="2200">
                <a:solidFill>
                  <a:srgbClr val="000000"/>
                </a:solidFill>
                <a:latin typeface="Catamaran"/>
                <a:ea typeface="Catamaran"/>
                <a:cs typeface="Catamaran"/>
                <a:sym typeface="Catamaran"/>
              </a:rPr>
              <a:t>partner — married. ​</a:t>
            </a:r>
          </a:p>
        </p:txBody>
      </p:sp>
      <p:sp>
        <p:nvSpPr>
          <p:cNvPr id="21" name="TextBox 21"/>
          <p:cNvSpPr txBox="1"/>
          <p:nvPr/>
        </p:nvSpPr>
        <p:spPr>
          <a:xfrm>
            <a:off x="13572741" y="6713989"/>
            <a:ext cx="3916250" cy="763270"/>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Catamaran"/>
                <a:ea typeface="Catamaran"/>
                <a:cs typeface="Catamaran"/>
                <a:sym typeface="Catamaran"/>
              </a:rPr>
              <a:t>If sexually involved, a plan to avoid pregnancy and/or STDs.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3" name="Freeform 3"/>
          <p:cNvSpPr/>
          <p:nvPr/>
        </p:nvSpPr>
        <p:spPr>
          <a:xfrm>
            <a:off x="3366400" y="1696755"/>
            <a:ext cx="11555200" cy="6893490"/>
          </a:xfrm>
          <a:custGeom>
            <a:avLst/>
            <a:gdLst/>
            <a:ahLst/>
            <a:cxnLst/>
            <a:rect l="l" t="t" r="r" b="b"/>
            <a:pathLst>
              <a:path w="11555200" h="6893490">
                <a:moveTo>
                  <a:pt x="0" y="0"/>
                </a:moveTo>
                <a:lnTo>
                  <a:pt x="11555200" y="0"/>
                </a:lnTo>
                <a:lnTo>
                  <a:pt x="11555200" y="6893490"/>
                </a:lnTo>
                <a:lnTo>
                  <a:pt x="0" y="6893490"/>
                </a:lnTo>
                <a:lnTo>
                  <a:pt x="0" y="0"/>
                </a:lnTo>
                <a:close/>
              </a:path>
            </a:pathLst>
          </a:custGeom>
          <a:blipFill>
            <a:blip r:embed="rId4"/>
            <a:stretch>
              <a:fillRect t="-11680"/>
            </a:stretch>
          </a:blipFill>
          <a:ln cap="sq">
            <a:noFill/>
            <a:prstDash val="solid"/>
            <a:miter/>
          </a:ln>
        </p:spPr>
        <p:txBody>
          <a:bodyPr/>
          <a:lstStyle/>
          <a:p>
            <a:endParaRPr lang="en-US"/>
          </a:p>
        </p:txBody>
      </p:sp>
      <p:sp>
        <p:nvSpPr>
          <p:cNvPr id="4" name="TextBox 4"/>
          <p:cNvSpPr txBox="1"/>
          <p:nvPr/>
        </p:nvSpPr>
        <p:spPr>
          <a:xfrm>
            <a:off x="4311074" y="461962"/>
            <a:ext cx="9828737" cy="1077218"/>
          </a:xfrm>
          <a:prstGeom prst="rect">
            <a:avLst/>
          </a:prstGeom>
        </p:spPr>
        <p:txBody>
          <a:bodyPr wrap="square" lIns="0" tIns="0" rIns="0" bIns="0" rtlCol="0" anchor="t">
            <a:spAutoFit/>
          </a:bodyPr>
          <a:lstStyle/>
          <a:p>
            <a:pPr algn="ctr">
              <a:lnSpc>
                <a:spcPts val="8399"/>
              </a:lnSpc>
              <a:spcBef>
                <a:spcPct val="0"/>
              </a:spcBef>
            </a:pPr>
            <a:r>
              <a:rPr lang="en-US" sz="5999" b="1" dirty="0">
                <a:solidFill>
                  <a:srgbClr val="000000"/>
                </a:solidFill>
                <a:latin typeface="Catamaran Bold"/>
                <a:ea typeface="Catamaran Bold"/>
                <a:cs typeface="Catamaran Bold"/>
                <a:sym typeface="Catamaran Bold"/>
              </a:rPr>
              <a:t>Expectations for Your Future</a:t>
            </a:r>
          </a:p>
        </p:txBody>
      </p:sp>
      <p:sp>
        <p:nvSpPr>
          <p:cNvPr id="5" name="TextBox 5"/>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3" name="Freeform 3">
            <a:hlinkClick r:id="rId4" tooltip="https://www.youtube.com/watch?v=vi8qmY3-oOA"/>
          </p:cNvPr>
          <p:cNvSpPr/>
          <p:nvPr/>
        </p:nvSpPr>
        <p:spPr>
          <a:xfrm>
            <a:off x="2926986" y="1550812"/>
            <a:ext cx="12434028" cy="6675834"/>
          </a:xfrm>
          <a:custGeom>
            <a:avLst/>
            <a:gdLst/>
            <a:ahLst/>
            <a:cxnLst/>
            <a:rect l="l" t="t" r="r" b="b"/>
            <a:pathLst>
              <a:path w="12434028" h="6675834">
                <a:moveTo>
                  <a:pt x="0" y="0"/>
                </a:moveTo>
                <a:lnTo>
                  <a:pt x="12434028" y="0"/>
                </a:lnTo>
                <a:lnTo>
                  <a:pt x="12434028" y="6675834"/>
                </a:lnTo>
                <a:lnTo>
                  <a:pt x="0" y="6675834"/>
                </a:lnTo>
                <a:lnTo>
                  <a:pt x="0" y="0"/>
                </a:lnTo>
                <a:close/>
              </a:path>
            </a:pathLst>
          </a:custGeom>
          <a:blipFill>
            <a:blip r:embed="rId5"/>
            <a:stretch>
              <a:fillRect l="-703" t="-1721" r="-851" b="-1451"/>
            </a:stretch>
          </a:blipFill>
        </p:spPr>
        <p:txBody>
          <a:bodyPr/>
          <a:lstStyle/>
          <a:p>
            <a:endParaRPr lang="en-US"/>
          </a:p>
        </p:txBody>
      </p:sp>
      <p:sp>
        <p:nvSpPr>
          <p:cNvPr id="4" name="TextBox 4"/>
          <p:cNvSpPr txBox="1"/>
          <p:nvPr/>
        </p:nvSpPr>
        <p:spPr>
          <a:xfrm>
            <a:off x="3884294" y="231169"/>
            <a:ext cx="10593705" cy="987450"/>
          </a:xfrm>
          <a:prstGeom prst="rect">
            <a:avLst/>
          </a:prstGeom>
        </p:spPr>
        <p:txBody>
          <a:bodyPr wrap="square" lIns="0" tIns="0" rIns="0" bIns="0" rtlCol="0" anchor="t">
            <a:spAutoFit/>
          </a:bodyPr>
          <a:lstStyle/>
          <a:p>
            <a:pPr algn="ctr">
              <a:lnSpc>
                <a:spcPts val="7699"/>
              </a:lnSpc>
              <a:spcBef>
                <a:spcPct val="0"/>
              </a:spcBef>
            </a:pPr>
            <a:r>
              <a:rPr lang="en-US" sz="5499" b="1" dirty="0">
                <a:solidFill>
                  <a:srgbClr val="000000"/>
                </a:solidFill>
                <a:latin typeface="Catamaran Bold"/>
                <a:ea typeface="Catamaran Bold"/>
                <a:cs typeface="Catamaran Bold"/>
                <a:sym typeface="Catamaran Bold"/>
              </a:rPr>
              <a:t>The Success Sequence: Their Story</a:t>
            </a:r>
          </a:p>
        </p:txBody>
      </p:sp>
      <p:sp>
        <p:nvSpPr>
          <p:cNvPr id="5" name="TextBox 5"/>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2413" y="2455819"/>
            <a:ext cx="3911043" cy="3911043"/>
            <a:chOff x="0" y="0"/>
            <a:chExt cx="5214724" cy="5214724"/>
          </a:xfrm>
        </p:grpSpPr>
        <p:sp>
          <p:nvSpPr>
            <p:cNvPr id="3" name="Freeform 3"/>
            <p:cNvSpPr/>
            <p:nvPr/>
          </p:nvSpPr>
          <p:spPr>
            <a:xfrm>
              <a:off x="0" y="0"/>
              <a:ext cx="5214724" cy="5214724"/>
            </a:xfrm>
            <a:custGeom>
              <a:avLst/>
              <a:gdLst/>
              <a:ahLst/>
              <a:cxnLst/>
              <a:rect l="l" t="t" r="r" b="b"/>
              <a:pathLst>
                <a:path w="5214724" h="5214724">
                  <a:moveTo>
                    <a:pt x="0" y="0"/>
                  </a:moveTo>
                  <a:lnTo>
                    <a:pt x="5214724" y="0"/>
                  </a:lnTo>
                  <a:lnTo>
                    <a:pt x="5214724" y="5214724"/>
                  </a:lnTo>
                  <a:lnTo>
                    <a:pt x="0" y="5214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97520" y="1237567"/>
              <a:ext cx="4071832" cy="2820669"/>
            </a:xfrm>
            <a:custGeom>
              <a:avLst/>
              <a:gdLst/>
              <a:ahLst/>
              <a:cxnLst/>
              <a:rect l="l" t="t" r="r" b="b"/>
              <a:pathLst>
                <a:path w="4071832" h="2820669">
                  <a:moveTo>
                    <a:pt x="0" y="0"/>
                  </a:moveTo>
                  <a:lnTo>
                    <a:pt x="4071832" y="0"/>
                  </a:lnTo>
                  <a:lnTo>
                    <a:pt x="4071832" y="2820669"/>
                  </a:lnTo>
                  <a:lnTo>
                    <a:pt x="0" y="28206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5" name="Group 5"/>
          <p:cNvGrpSpPr/>
          <p:nvPr/>
        </p:nvGrpSpPr>
        <p:grpSpPr>
          <a:xfrm>
            <a:off x="13394543" y="2468291"/>
            <a:ext cx="3911043" cy="3911043"/>
            <a:chOff x="0" y="0"/>
            <a:chExt cx="5214724" cy="5214724"/>
          </a:xfrm>
        </p:grpSpPr>
        <p:sp>
          <p:nvSpPr>
            <p:cNvPr id="6" name="Freeform 6"/>
            <p:cNvSpPr/>
            <p:nvPr/>
          </p:nvSpPr>
          <p:spPr>
            <a:xfrm>
              <a:off x="0" y="0"/>
              <a:ext cx="5214724" cy="5214724"/>
            </a:xfrm>
            <a:custGeom>
              <a:avLst/>
              <a:gdLst/>
              <a:ahLst/>
              <a:cxnLst/>
              <a:rect l="l" t="t" r="r" b="b"/>
              <a:pathLst>
                <a:path w="5214724" h="5214724">
                  <a:moveTo>
                    <a:pt x="0" y="0"/>
                  </a:moveTo>
                  <a:lnTo>
                    <a:pt x="5214724" y="0"/>
                  </a:lnTo>
                  <a:lnTo>
                    <a:pt x="5214724" y="5214724"/>
                  </a:lnTo>
                  <a:lnTo>
                    <a:pt x="0" y="52147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960193" y="1149795"/>
              <a:ext cx="3294338" cy="3100796"/>
            </a:xfrm>
            <a:custGeom>
              <a:avLst/>
              <a:gdLst/>
              <a:ahLst/>
              <a:cxnLst/>
              <a:rect l="l" t="t" r="r" b="b"/>
              <a:pathLst>
                <a:path w="3294338" h="3100796">
                  <a:moveTo>
                    <a:pt x="0" y="0"/>
                  </a:moveTo>
                  <a:lnTo>
                    <a:pt x="3294338" y="0"/>
                  </a:lnTo>
                  <a:lnTo>
                    <a:pt x="3294338" y="3100796"/>
                  </a:lnTo>
                  <a:lnTo>
                    <a:pt x="0" y="31007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8" name="Group 8"/>
          <p:cNvGrpSpPr/>
          <p:nvPr/>
        </p:nvGrpSpPr>
        <p:grpSpPr>
          <a:xfrm>
            <a:off x="9257167" y="2455819"/>
            <a:ext cx="3911043" cy="3911043"/>
            <a:chOff x="0" y="0"/>
            <a:chExt cx="5214724" cy="5214724"/>
          </a:xfrm>
        </p:grpSpPr>
        <p:sp>
          <p:nvSpPr>
            <p:cNvPr id="9" name="Freeform 9"/>
            <p:cNvSpPr/>
            <p:nvPr/>
          </p:nvSpPr>
          <p:spPr>
            <a:xfrm>
              <a:off x="0" y="0"/>
              <a:ext cx="5214724" cy="5214724"/>
            </a:xfrm>
            <a:custGeom>
              <a:avLst/>
              <a:gdLst/>
              <a:ahLst/>
              <a:cxnLst/>
              <a:rect l="l" t="t" r="r" b="b"/>
              <a:pathLst>
                <a:path w="5214724" h="5214724">
                  <a:moveTo>
                    <a:pt x="0" y="0"/>
                  </a:moveTo>
                  <a:lnTo>
                    <a:pt x="5214724" y="0"/>
                  </a:lnTo>
                  <a:lnTo>
                    <a:pt x="5214724" y="5214724"/>
                  </a:lnTo>
                  <a:lnTo>
                    <a:pt x="0" y="52147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932614" y="997393"/>
              <a:ext cx="3349496" cy="3253198"/>
            </a:xfrm>
            <a:custGeom>
              <a:avLst/>
              <a:gdLst/>
              <a:ahLst/>
              <a:cxnLst/>
              <a:rect l="l" t="t" r="r" b="b"/>
              <a:pathLst>
                <a:path w="3349496" h="3253198">
                  <a:moveTo>
                    <a:pt x="0" y="0"/>
                  </a:moveTo>
                  <a:lnTo>
                    <a:pt x="3349496" y="0"/>
                  </a:lnTo>
                  <a:lnTo>
                    <a:pt x="3349496" y="3253198"/>
                  </a:lnTo>
                  <a:lnTo>
                    <a:pt x="0" y="32531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11" name="Freeform 11"/>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15"/>
            <a:stretch>
              <a:fillRect/>
            </a:stretch>
          </a:blipFill>
        </p:spPr>
        <p:txBody>
          <a:bodyPr/>
          <a:lstStyle/>
          <a:p>
            <a:endParaRPr lang="en-US"/>
          </a:p>
        </p:txBody>
      </p:sp>
      <p:sp>
        <p:nvSpPr>
          <p:cNvPr id="12" name="TextBox 12"/>
          <p:cNvSpPr txBox="1"/>
          <p:nvPr/>
        </p:nvSpPr>
        <p:spPr>
          <a:xfrm>
            <a:off x="6777930" y="544287"/>
            <a:ext cx="4804470" cy="1436291"/>
          </a:xfrm>
          <a:prstGeom prst="rect">
            <a:avLst/>
          </a:prstGeom>
        </p:spPr>
        <p:txBody>
          <a:bodyPr wrap="square" lIns="0" tIns="0" rIns="0" bIns="0" rtlCol="0" anchor="t">
            <a:spAutoFit/>
          </a:bodyPr>
          <a:lstStyle/>
          <a:p>
            <a:pPr algn="ctr">
              <a:lnSpc>
                <a:spcPts val="11199"/>
              </a:lnSpc>
              <a:spcBef>
                <a:spcPct val="0"/>
              </a:spcBef>
            </a:pPr>
            <a:r>
              <a:rPr lang="en-US" sz="7999" b="1" dirty="0">
                <a:solidFill>
                  <a:srgbClr val="000000"/>
                </a:solidFill>
                <a:latin typeface="Catamaran Bold"/>
                <a:ea typeface="Catamaran Bold"/>
                <a:cs typeface="Catamaran Bold"/>
                <a:sym typeface="Catamaran Bold"/>
              </a:rPr>
              <a:t>Milestones</a:t>
            </a:r>
          </a:p>
        </p:txBody>
      </p:sp>
      <p:sp>
        <p:nvSpPr>
          <p:cNvPr id="13" name="TextBox 13"/>
          <p:cNvSpPr txBox="1"/>
          <p:nvPr/>
        </p:nvSpPr>
        <p:spPr>
          <a:xfrm>
            <a:off x="2680332" y="7069517"/>
            <a:ext cx="13321667" cy="795089"/>
          </a:xfrm>
          <a:prstGeom prst="rect">
            <a:avLst/>
          </a:prstGeom>
        </p:spPr>
        <p:txBody>
          <a:bodyPr wrap="square" lIns="0" tIns="0" rIns="0" bIns="0" rtlCol="0" anchor="t">
            <a:spAutoFit/>
          </a:bodyPr>
          <a:lstStyle/>
          <a:p>
            <a:pPr algn="ctr">
              <a:lnSpc>
                <a:spcPts val="6160"/>
              </a:lnSpc>
              <a:spcBef>
                <a:spcPct val="0"/>
              </a:spcBef>
            </a:pPr>
            <a:r>
              <a:rPr lang="en-US" sz="4400" dirty="0">
                <a:solidFill>
                  <a:srgbClr val="000000"/>
                </a:solidFill>
                <a:latin typeface="Catamaran"/>
                <a:ea typeface="Catamaran"/>
                <a:cs typeface="Catamaran"/>
                <a:sym typeface="Catamaran"/>
              </a:rPr>
              <a:t>A certain number, combination, and sequence can matter</a:t>
            </a:r>
          </a:p>
        </p:txBody>
      </p:sp>
      <p:sp>
        <p:nvSpPr>
          <p:cNvPr id="14" name="TextBox 14"/>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grpSp>
        <p:nvGrpSpPr>
          <p:cNvPr id="15" name="Group 15"/>
          <p:cNvGrpSpPr/>
          <p:nvPr/>
        </p:nvGrpSpPr>
        <p:grpSpPr>
          <a:xfrm>
            <a:off x="5074002" y="2455819"/>
            <a:ext cx="3969303" cy="3969303"/>
            <a:chOff x="0" y="0"/>
            <a:chExt cx="5292404" cy="5292404"/>
          </a:xfrm>
        </p:grpSpPr>
        <p:sp>
          <p:nvSpPr>
            <p:cNvPr id="16" name="Freeform 16"/>
            <p:cNvSpPr/>
            <p:nvPr/>
          </p:nvSpPr>
          <p:spPr>
            <a:xfrm>
              <a:off x="0" y="0"/>
              <a:ext cx="5292404" cy="5292404"/>
            </a:xfrm>
            <a:custGeom>
              <a:avLst/>
              <a:gdLst/>
              <a:ahLst/>
              <a:cxnLst/>
              <a:rect l="l" t="t" r="r" b="b"/>
              <a:pathLst>
                <a:path w="5292404" h="5292404">
                  <a:moveTo>
                    <a:pt x="0" y="0"/>
                  </a:moveTo>
                  <a:lnTo>
                    <a:pt x="5292404" y="0"/>
                  </a:lnTo>
                  <a:lnTo>
                    <a:pt x="5292404" y="5292404"/>
                  </a:lnTo>
                  <a:lnTo>
                    <a:pt x="0" y="52924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7" name="Freeform 17"/>
            <p:cNvSpPr/>
            <p:nvPr/>
          </p:nvSpPr>
          <p:spPr>
            <a:xfrm>
              <a:off x="898033" y="900819"/>
              <a:ext cx="3562898" cy="3562898"/>
            </a:xfrm>
            <a:custGeom>
              <a:avLst/>
              <a:gdLst/>
              <a:ahLst/>
              <a:cxnLst/>
              <a:rect l="l" t="t" r="r" b="b"/>
              <a:pathLst>
                <a:path w="3562898" h="3562898">
                  <a:moveTo>
                    <a:pt x="0" y="0"/>
                  </a:moveTo>
                  <a:lnTo>
                    <a:pt x="3562898" y="0"/>
                  </a:lnTo>
                  <a:lnTo>
                    <a:pt x="3562898" y="3562898"/>
                  </a:lnTo>
                  <a:lnTo>
                    <a:pt x="0" y="35628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8" name="Freeform 18"/>
            <p:cNvSpPr/>
            <p:nvPr/>
          </p:nvSpPr>
          <p:spPr>
            <a:xfrm flipH="1">
              <a:off x="439511" y="1839753"/>
              <a:ext cx="1603976" cy="1094714"/>
            </a:xfrm>
            <a:custGeom>
              <a:avLst/>
              <a:gdLst/>
              <a:ahLst/>
              <a:cxnLst/>
              <a:rect l="l" t="t" r="r" b="b"/>
              <a:pathLst>
                <a:path w="1603976" h="1094714">
                  <a:moveTo>
                    <a:pt x="1603976" y="0"/>
                  </a:moveTo>
                  <a:lnTo>
                    <a:pt x="0" y="0"/>
                  </a:lnTo>
                  <a:lnTo>
                    <a:pt x="0" y="1094714"/>
                  </a:lnTo>
                  <a:lnTo>
                    <a:pt x="1603976" y="1094714"/>
                  </a:lnTo>
                  <a:lnTo>
                    <a:pt x="1603976"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9" name="Freeform 19"/>
            <p:cNvSpPr/>
            <p:nvPr/>
          </p:nvSpPr>
          <p:spPr>
            <a:xfrm>
              <a:off x="3610351" y="1759033"/>
              <a:ext cx="1058309" cy="1256153"/>
            </a:xfrm>
            <a:custGeom>
              <a:avLst/>
              <a:gdLst/>
              <a:ahLst/>
              <a:cxnLst/>
              <a:rect l="l" t="t" r="r" b="b"/>
              <a:pathLst>
                <a:path w="1058309" h="1256153">
                  <a:moveTo>
                    <a:pt x="0" y="0"/>
                  </a:moveTo>
                  <a:lnTo>
                    <a:pt x="1058309" y="0"/>
                  </a:lnTo>
                  <a:lnTo>
                    <a:pt x="1058309" y="1256153"/>
                  </a:lnTo>
                  <a:lnTo>
                    <a:pt x="0" y="125615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nvGrpSpPr>
            <p:cNvPr id="20" name="Group 20"/>
            <p:cNvGrpSpPr/>
            <p:nvPr/>
          </p:nvGrpSpPr>
          <p:grpSpPr>
            <a:xfrm>
              <a:off x="2451846" y="4456285"/>
              <a:ext cx="428790" cy="394952"/>
              <a:chOff x="0" y="0"/>
              <a:chExt cx="207351" cy="190988"/>
            </a:xfrm>
          </p:grpSpPr>
          <p:sp>
            <p:nvSpPr>
              <p:cNvPr id="21" name="Freeform 21"/>
              <p:cNvSpPr/>
              <p:nvPr/>
            </p:nvSpPr>
            <p:spPr>
              <a:xfrm>
                <a:off x="0" y="0"/>
                <a:ext cx="207351" cy="190988"/>
              </a:xfrm>
              <a:custGeom>
                <a:avLst/>
                <a:gdLst/>
                <a:ahLst/>
                <a:cxnLst/>
                <a:rect l="l" t="t" r="r" b="b"/>
                <a:pathLst>
                  <a:path w="207351" h="190988">
                    <a:moveTo>
                      <a:pt x="0" y="0"/>
                    </a:moveTo>
                    <a:lnTo>
                      <a:pt x="207351" y="0"/>
                    </a:lnTo>
                    <a:lnTo>
                      <a:pt x="207351" y="190988"/>
                    </a:lnTo>
                    <a:lnTo>
                      <a:pt x="0" y="190988"/>
                    </a:lnTo>
                    <a:close/>
                  </a:path>
                </a:pathLst>
              </a:custGeom>
              <a:solidFill>
                <a:srgbClr val="07BED5"/>
              </a:solidFill>
            </p:spPr>
            <p:txBody>
              <a:bodyPr/>
              <a:lstStyle/>
              <a:p>
                <a:endParaRPr lang="en-US"/>
              </a:p>
            </p:txBody>
          </p:sp>
          <p:sp>
            <p:nvSpPr>
              <p:cNvPr id="22" name="TextBox 22"/>
              <p:cNvSpPr txBox="1"/>
              <p:nvPr/>
            </p:nvSpPr>
            <p:spPr>
              <a:xfrm>
                <a:off x="0" y="-47625"/>
                <a:ext cx="207351" cy="238613"/>
              </a:xfrm>
              <a:prstGeom prst="rect">
                <a:avLst/>
              </a:prstGeom>
            </p:spPr>
            <p:txBody>
              <a:bodyPr lIns="54323" tIns="54323" rIns="54323" bIns="54323" rtlCol="0" anchor="ctr"/>
              <a:lstStyle/>
              <a:p>
                <a:pPr algn="ctr">
                  <a:lnSpc>
                    <a:spcPts val="3360"/>
                  </a:lnSpc>
                </a:pPr>
                <a:endParaRPr/>
              </a:p>
            </p:txBody>
          </p:sp>
        </p:grpSp>
        <p:grpSp>
          <p:nvGrpSpPr>
            <p:cNvPr id="23" name="Group 23"/>
            <p:cNvGrpSpPr/>
            <p:nvPr/>
          </p:nvGrpSpPr>
          <p:grpSpPr>
            <a:xfrm>
              <a:off x="2061513" y="486884"/>
              <a:ext cx="1207930" cy="828950"/>
              <a:chOff x="0" y="0"/>
              <a:chExt cx="584121" cy="400857"/>
            </a:xfrm>
          </p:grpSpPr>
          <p:sp>
            <p:nvSpPr>
              <p:cNvPr id="24" name="Freeform 24"/>
              <p:cNvSpPr/>
              <p:nvPr/>
            </p:nvSpPr>
            <p:spPr>
              <a:xfrm>
                <a:off x="0" y="0"/>
                <a:ext cx="584121" cy="400857"/>
              </a:xfrm>
              <a:custGeom>
                <a:avLst/>
                <a:gdLst/>
                <a:ahLst/>
                <a:cxnLst/>
                <a:rect l="l" t="t" r="r" b="b"/>
                <a:pathLst>
                  <a:path w="584121" h="400857">
                    <a:moveTo>
                      <a:pt x="0" y="0"/>
                    </a:moveTo>
                    <a:lnTo>
                      <a:pt x="584121" y="0"/>
                    </a:lnTo>
                    <a:lnTo>
                      <a:pt x="584121" y="400857"/>
                    </a:lnTo>
                    <a:lnTo>
                      <a:pt x="0" y="400857"/>
                    </a:lnTo>
                    <a:close/>
                  </a:path>
                </a:pathLst>
              </a:custGeom>
              <a:solidFill>
                <a:srgbClr val="07BED5"/>
              </a:solidFill>
            </p:spPr>
            <p:txBody>
              <a:bodyPr/>
              <a:lstStyle/>
              <a:p>
                <a:endParaRPr lang="en-US"/>
              </a:p>
            </p:txBody>
          </p:sp>
          <p:sp>
            <p:nvSpPr>
              <p:cNvPr id="25" name="TextBox 25"/>
              <p:cNvSpPr txBox="1"/>
              <p:nvPr/>
            </p:nvSpPr>
            <p:spPr>
              <a:xfrm>
                <a:off x="0" y="-47625"/>
                <a:ext cx="584121" cy="448482"/>
              </a:xfrm>
              <a:prstGeom prst="rect">
                <a:avLst/>
              </a:prstGeom>
            </p:spPr>
            <p:txBody>
              <a:bodyPr lIns="54323" tIns="54323" rIns="54323" bIns="54323" rtlCol="0" anchor="ctr"/>
              <a:lstStyle/>
              <a:p>
                <a:pPr algn="ctr">
                  <a:lnSpc>
                    <a:spcPts val="3360"/>
                  </a:lnSpc>
                </a:pPr>
                <a:endParaRPr/>
              </a:p>
            </p:txBody>
          </p:sp>
        </p:grpSp>
        <p:sp>
          <p:nvSpPr>
            <p:cNvPr id="26" name="Freeform 26"/>
            <p:cNvSpPr/>
            <p:nvPr/>
          </p:nvSpPr>
          <p:spPr>
            <a:xfrm>
              <a:off x="1947361" y="441168"/>
              <a:ext cx="1437760" cy="1367669"/>
            </a:xfrm>
            <a:custGeom>
              <a:avLst/>
              <a:gdLst/>
              <a:ahLst/>
              <a:cxnLst/>
              <a:rect l="l" t="t" r="r" b="b"/>
              <a:pathLst>
                <a:path w="1437760" h="1367669">
                  <a:moveTo>
                    <a:pt x="0" y="0"/>
                  </a:moveTo>
                  <a:lnTo>
                    <a:pt x="1437760" y="0"/>
                  </a:lnTo>
                  <a:lnTo>
                    <a:pt x="1437760" y="1367669"/>
                  </a:lnTo>
                  <a:lnTo>
                    <a:pt x="0" y="13676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7" name="Group 27"/>
            <p:cNvGrpSpPr/>
            <p:nvPr/>
          </p:nvGrpSpPr>
          <p:grpSpPr>
            <a:xfrm>
              <a:off x="1635128" y="3879814"/>
              <a:ext cx="816718" cy="860596"/>
              <a:chOff x="0" y="0"/>
              <a:chExt cx="394942" cy="416160"/>
            </a:xfrm>
          </p:grpSpPr>
          <p:sp>
            <p:nvSpPr>
              <p:cNvPr id="28" name="Freeform 28"/>
              <p:cNvSpPr/>
              <p:nvPr/>
            </p:nvSpPr>
            <p:spPr>
              <a:xfrm>
                <a:off x="0" y="0"/>
                <a:ext cx="394942" cy="416160"/>
              </a:xfrm>
              <a:custGeom>
                <a:avLst/>
                <a:gdLst/>
                <a:ahLst/>
                <a:cxnLst/>
                <a:rect l="l" t="t" r="r" b="b"/>
                <a:pathLst>
                  <a:path w="394942" h="416160">
                    <a:moveTo>
                      <a:pt x="0" y="0"/>
                    </a:moveTo>
                    <a:lnTo>
                      <a:pt x="394942" y="0"/>
                    </a:lnTo>
                    <a:lnTo>
                      <a:pt x="394942" y="416160"/>
                    </a:lnTo>
                    <a:lnTo>
                      <a:pt x="0" y="416160"/>
                    </a:lnTo>
                    <a:close/>
                  </a:path>
                </a:pathLst>
              </a:custGeom>
              <a:solidFill>
                <a:srgbClr val="07BED5"/>
              </a:solidFill>
            </p:spPr>
            <p:txBody>
              <a:bodyPr/>
              <a:lstStyle/>
              <a:p>
                <a:endParaRPr lang="en-US"/>
              </a:p>
            </p:txBody>
          </p:sp>
          <p:sp>
            <p:nvSpPr>
              <p:cNvPr id="29" name="TextBox 29"/>
              <p:cNvSpPr txBox="1"/>
              <p:nvPr/>
            </p:nvSpPr>
            <p:spPr>
              <a:xfrm>
                <a:off x="0" y="-47625"/>
                <a:ext cx="394942" cy="463785"/>
              </a:xfrm>
              <a:prstGeom prst="rect">
                <a:avLst/>
              </a:prstGeom>
            </p:spPr>
            <p:txBody>
              <a:bodyPr lIns="54323" tIns="54323" rIns="54323" bIns="54323" rtlCol="0" anchor="ctr"/>
              <a:lstStyle/>
              <a:p>
                <a:pPr algn="ctr">
                  <a:lnSpc>
                    <a:spcPts val="3360"/>
                  </a:lnSpc>
                </a:pPr>
                <a:endParaRPr/>
              </a:p>
            </p:txBody>
          </p:sp>
        </p:grpSp>
        <p:sp>
          <p:nvSpPr>
            <p:cNvPr id="30" name="Freeform 30"/>
            <p:cNvSpPr/>
            <p:nvPr/>
          </p:nvSpPr>
          <p:spPr>
            <a:xfrm>
              <a:off x="1102800" y="3057755"/>
              <a:ext cx="1451670" cy="1451670"/>
            </a:xfrm>
            <a:custGeom>
              <a:avLst/>
              <a:gdLst/>
              <a:ahLst/>
              <a:cxnLst/>
              <a:rect l="l" t="t" r="r" b="b"/>
              <a:pathLst>
                <a:path w="1451670" h="1451670">
                  <a:moveTo>
                    <a:pt x="0" y="0"/>
                  </a:moveTo>
                  <a:lnTo>
                    <a:pt x="1451670" y="0"/>
                  </a:lnTo>
                  <a:lnTo>
                    <a:pt x="1451670" y="1451669"/>
                  </a:lnTo>
                  <a:lnTo>
                    <a:pt x="0" y="145166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31" name="Freeform 31"/>
            <p:cNvSpPr/>
            <p:nvPr/>
          </p:nvSpPr>
          <p:spPr>
            <a:xfrm flipH="1">
              <a:off x="2880636" y="3153979"/>
              <a:ext cx="1459430" cy="1355445"/>
            </a:xfrm>
            <a:custGeom>
              <a:avLst/>
              <a:gdLst/>
              <a:ahLst/>
              <a:cxnLst/>
              <a:rect l="l" t="t" r="r" b="b"/>
              <a:pathLst>
                <a:path w="1459430" h="1355445">
                  <a:moveTo>
                    <a:pt x="1459430" y="0"/>
                  </a:moveTo>
                  <a:lnTo>
                    <a:pt x="0" y="0"/>
                  </a:lnTo>
                  <a:lnTo>
                    <a:pt x="0" y="1355445"/>
                  </a:lnTo>
                  <a:lnTo>
                    <a:pt x="1459430" y="1355445"/>
                  </a:lnTo>
                  <a:lnTo>
                    <a:pt x="145943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26160" y="3193903"/>
            <a:ext cx="3911043" cy="3911043"/>
            <a:chOff x="0" y="0"/>
            <a:chExt cx="5214724" cy="5214724"/>
          </a:xfrm>
        </p:grpSpPr>
        <p:sp>
          <p:nvSpPr>
            <p:cNvPr id="3" name="Freeform 3"/>
            <p:cNvSpPr/>
            <p:nvPr/>
          </p:nvSpPr>
          <p:spPr>
            <a:xfrm>
              <a:off x="0" y="0"/>
              <a:ext cx="5214724" cy="5214724"/>
            </a:xfrm>
            <a:custGeom>
              <a:avLst/>
              <a:gdLst/>
              <a:ahLst/>
              <a:cxnLst/>
              <a:rect l="l" t="t" r="r" b="b"/>
              <a:pathLst>
                <a:path w="5214724" h="5214724">
                  <a:moveTo>
                    <a:pt x="0" y="0"/>
                  </a:moveTo>
                  <a:lnTo>
                    <a:pt x="5214724" y="0"/>
                  </a:lnTo>
                  <a:lnTo>
                    <a:pt x="5214724" y="5214724"/>
                  </a:lnTo>
                  <a:lnTo>
                    <a:pt x="0" y="5214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97520" y="1237567"/>
              <a:ext cx="4071832" cy="2820669"/>
            </a:xfrm>
            <a:custGeom>
              <a:avLst/>
              <a:gdLst/>
              <a:ahLst/>
              <a:cxnLst/>
              <a:rect l="l" t="t" r="r" b="b"/>
              <a:pathLst>
                <a:path w="4071832" h="2820669">
                  <a:moveTo>
                    <a:pt x="0" y="0"/>
                  </a:moveTo>
                  <a:lnTo>
                    <a:pt x="4071832" y="0"/>
                  </a:lnTo>
                  <a:lnTo>
                    <a:pt x="4071832" y="2820669"/>
                  </a:lnTo>
                  <a:lnTo>
                    <a:pt x="0" y="28206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5" name="Freeform 5"/>
          <p:cNvSpPr/>
          <p:nvPr/>
        </p:nvSpPr>
        <p:spPr>
          <a:xfrm>
            <a:off x="8289753" y="4289253"/>
            <a:ext cx="1708494" cy="1708494"/>
          </a:xfrm>
          <a:custGeom>
            <a:avLst/>
            <a:gdLst/>
            <a:ahLst/>
            <a:cxnLst/>
            <a:rect l="l" t="t" r="r" b="b"/>
            <a:pathLst>
              <a:path w="1708494" h="1708494">
                <a:moveTo>
                  <a:pt x="0" y="0"/>
                </a:moveTo>
                <a:lnTo>
                  <a:pt x="1708494" y="0"/>
                </a:lnTo>
                <a:lnTo>
                  <a:pt x="1708494" y="1708494"/>
                </a:lnTo>
                <a:lnTo>
                  <a:pt x="0" y="17084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1762839" y="572862"/>
            <a:ext cx="14848761" cy="2410916"/>
          </a:xfrm>
          <a:prstGeom prst="rect">
            <a:avLst/>
          </a:prstGeom>
        </p:spPr>
        <p:txBody>
          <a:bodyPr wrap="square" lIns="0" tIns="0" rIns="0" bIns="0" rtlCol="0" anchor="t">
            <a:spAutoFit/>
          </a:bodyPr>
          <a:lstStyle/>
          <a:p>
            <a:pPr algn="ctr">
              <a:lnSpc>
                <a:spcPts val="9379"/>
              </a:lnSpc>
            </a:pPr>
            <a:r>
              <a:rPr lang="en-US" sz="6699" b="1" dirty="0">
                <a:solidFill>
                  <a:srgbClr val="000000"/>
                </a:solidFill>
                <a:latin typeface="Catamaran Bold"/>
                <a:ea typeface="Catamaran Bold"/>
                <a:cs typeface="Catamaran Bold"/>
                <a:sym typeface="Catamaran Bold"/>
              </a:rPr>
              <a:t>Key Essentials for Increasing Your Odds</a:t>
            </a:r>
          </a:p>
          <a:p>
            <a:pPr algn="ctr">
              <a:lnSpc>
                <a:spcPts val="9379"/>
              </a:lnSpc>
              <a:spcBef>
                <a:spcPct val="0"/>
              </a:spcBef>
            </a:pPr>
            <a:r>
              <a:rPr lang="en-US" sz="6699" b="1" dirty="0">
                <a:solidFill>
                  <a:srgbClr val="000000"/>
                </a:solidFill>
                <a:latin typeface="Catamaran Bold"/>
                <a:ea typeface="Catamaran Bold"/>
                <a:cs typeface="Catamaran Bold"/>
                <a:sym typeface="Catamaran Bold"/>
              </a:rPr>
              <a:t>of Higher Income</a:t>
            </a:r>
          </a:p>
        </p:txBody>
      </p:sp>
      <p:sp>
        <p:nvSpPr>
          <p:cNvPr id="7" name="TextBox 7"/>
          <p:cNvSpPr txBox="1"/>
          <p:nvPr/>
        </p:nvSpPr>
        <p:spPr>
          <a:xfrm>
            <a:off x="3078110" y="7571671"/>
            <a:ext cx="3807143" cy="646429"/>
          </a:xfrm>
          <a:prstGeom prst="rect">
            <a:avLst/>
          </a:prstGeom>
        </p:spPr>
        <p:txBody>
          <a:bodyPr lIns="0" tIns="0" rIns="0" bIns="0" rtlCol="0" anchor="t">
            <a:spAutoFit/>
          </a:bodyPr>
          <a:lstStyle/>
          <a:p>
            <a:pPr algn="ctr">
              <a:lnSpc>
                <a:spcPts val="5320"/>
              </a:lnSpc>
              <a:spcBef>
                <a:spcPct val="0"/>
              </a:spcBef>
            </a:pPr>
            <a:r>
              <a:rPr lang="en-US" sz="3800">
                <a:solidFill>
                  <a:srgbClr val="000000"/>
                </a:solidFill>
                <a:latin typeface="Catamaran"/>
                <a:ea typeface="Catamaran"/>
                <a:cs typeface="Catamaran"/>
                <a:sym typeface="Catamaran"/>
              </a:rPr>
              <a:t>Education/Training</a:t>
            </a:r>
          </a:p>
        </p:txBody>
      </p:sp>
      <p:sp>
        <p:nvSpPr>
          <p:cNvPr id="8" name="TextBox 8"/>
          <p:cNvSpPr txBox="1"/>
          <p:nvPr/>
        </p:nvSpPr>
        <p:spPr>
          <a:xfrm>
            <a:off x="11109516" y="7569696"/>
            <a:ext cx="4435283" cy="679673"/>
          </a:xfrm>
          <a:prstGeom prst="rect">
            <a:avLst/>
          </a:prstGeom>
        </p:spPr>
        <p:txBody>
          <a:bodyPr wrap="square" lIns="0" tIns="0" rIns="0" bIns="0" rtlCol="0" anchor="t">
            <a:spAutoFit/>
          </a:bodyPr>
          <a:lstStyle/>
          <a:p>
            <a:pPr algn="ctr">
              <a:lnSpc>
                <a:spcPts val="5320"/>
              </a:lnSpc>
              <a:spcBef>
                <a:spcPct val="0"/>
              </a:spcBef>
            </a:pPr>
            <a:r>
              <a:rPr lang="en-US" sz="3800" dirty="0">
                <a:solidFill>
                  <a:srgbClr val="000000"/>
                </a:solidFill>
                <a:latin typeface="Catamaran"/>
                <a:ea typeface="Catamaran"/>
                <a:cs typeface="Catamaran"/>
                <a:sym typeface="Catamaran"/>
              </a:rPr>
              <a:t>Full-time Employment</a:t>
            </a:r>
          </a:p>
        </p:txBody>
      </p:sp>
      <p:sp>
        <p:nvSpPr>
          <p:cNvPr id="9" name="Freeform 9"/>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grpSp>
        <p:nvGrpSpPr>
          <p:cNvPr id="11" name="Group 11"/>
          <p:cNvGrpSpPr/>
          <p:nvPr/>
        </p:nvGrpSpPr>
        <p:grpSpPr>
          <a:xfrm>
            <a:off x="11350797" y="3193903"/>
            <a:ext cx="3911043" cy="3911043"/>
            <a:chOff x="0" y="0"/>
            <a:chExt cx="5214724" cy="5214724"/>
          </a:xfrm>
        </p:grpSpPr>
        <p:sp>
          <p:nvSpPr>
            <p:cNvPr id="12" name="Freeform 12"/>
            <p:cNvSpPr/>
            <p:nvPr/>
          </p:nvSpPr>
          <p:spPr>
            <a:xfrm>
              <a:off x="0" y="0"/>
              <a:ext cx="5214724" cy="5214724"/>
            </a:xfrm>
            <a:custGeom>
              <a:avLst/>
              <a:gdLst/>
              <a:ahLst/>
              <a:cxnLst/>
              <a:rect l="l" t="t" r="r" b="b"/>
              <a:pathLst>
                <a:path w="5214724" h="5214724">
                  <a:moveTo>
                    <a:pt x="0" y="0"/>
                  </a:moveTo>
                  <a:lnTo>
                    <a:pt x="5214724" y="0"/>
                  </a:lnTo>
                  <a:lnTo>
                    <a:pt x="5214724" y="5214724"/>
                  </a:lnTo>
                  <a:lnTo>
                    <a:pt x="0" y="52147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884852" y="887597"/>
              <a:ext cx="3510603" cy="3510603"/>
            </a:xfrm>
            <a:custGeom>
              <a:avLst/>
              <a:gdLst/>
              <a:ahLst/>
              <a:cxnLst/>
              <a:rect l="l" t="t" r="r" b="b"/>
              <a:pathLst>
                <a:path w="3510603" h="3510603">
                  <a:moveTo>
                    <a:pt x="0" y="0"/>
                  </a:moveTo>
                  <a:lnTo>
                    <a:pt x="3510603" y="0"/>
                  </a:lnTo>
                  <a:lnTo>
                    <a:pt x="3510603" y="3510603"/>
                  </a:lnTo>
                  <a:lnTo>
                    <a:pt x="0" y="35106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flipH="1">
              <a:off x="433060" y="1812749"/>
              <a:ext cx="1580434" cy="1078646"/>
            </a:xfrm>
            <a:custGeom>
              <a:avLst/>
              <a:gdLst/>
              <a:ahLst/>
              <a:cxnLst/>
              <a:rect l="l" t="t" r="r" b="b"/>
              <a:pathLst>
                <a:path w="1580434" h="1078646">
                  <a:moveTo>
                    <a:pt x="1580433" y="0"/>
                  </a:moveTo>
                  <a:lnTo>
                    <a:pt x="0" y="0"/>
                  </a:lnTo>
                  <a:lnTo>
                    <a:pt x="0" y="1078647"/>
                  </a:lnTo>
                  <a:lnTo>
                    <a:pt x="1580433" y="1078647"/>
                  </a:lnTo>
                  <a:lnTo>
                    <a:pt x="158043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a:off x="3557360" y="1733215"/>
              <a:ext cx="1042775" cy="1237715"/>
            </a:xfrm>
            <a:custGeom>
              <a:avLst/>
              <a:gdLst/>
              <a:ahLst/>
              <a:cxnLst/>
              <a:rect l="l" t="t" r="r" b="b"/>
              <a:pathLst>
                <a:path w="1042775" h="1237715">
                  <a:moveTo>
                    <a:pt x="0" y="0"/>
                  </a:moveTo>
                  <a:lnTo>
                    <a:pt x="1042775" y="0"/>
                  </a:lnTo>
                  <a:lnTo>
                    <a:pt x="1042775" y="1237715"/>
                  </a:lnTo>
                  <a:lnTo>
                    <a:pt x="0" y="12377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nvGrpSpPr>
            <p:cNvPr id="16" name="Group 16"/>
            <p:cNvGrpSpPr/>
            <p:nvPr/>
          </p:nvGrpSpPr>
          <p:grpSpPr>
            <a:xfrm>
              <a:off x="2415859" y="4390877"/>
              <a:ext cx="422497" cy="389155"/>
              <a:chOff x="0" y="0"/>
              <a:chExt cx="207351" cy="190988"/>
            </a:xfrm>
          </p:grpSpPr>
          <p:sp>
            <p:nvSpPr>
              <p:cNvPr id="17" name="Freeform 17"/>
              <p:cNvSpPr/>
              <p:nvPr/>
            </p:nvSpPr>
            <p:spPr>
              <a:xfrm>
                <a:off x="0" y="0"/>
                <a:ext cx="207351" cy="190988"/>
              </a:xfrm>
              <a:custGeom>
                <a:avLst/>
                <a:gdLst/>
                <a:ahLst/>
                <a:cxnLst/>
                <a:rect l="l" t="t" r="r" b="b"/>
                <a:pathLst>
                  <a:path w="207351" h="190988">
                    <a:moveTo>
                      <a:pt x="0" y="0"/>
                    </a:moveTo>
                    <a:lnTo>
                      <a:pt x="207351" y="0"/>
                    </a:lnTo>
                    <a:lnTo>
                      <a:pt x="207351" y="190988"/>
                    </a:lnTo>
                    <a:lnTo>
                      <a:pt x="0" y="190988"/>
                    </a:lnTo>
                    <a:close/>
                  </a:path>
                </a:pathLst>
              </a:custGeom>
              <a:solidFill>
                <a:srgbClr val="07BED5"/>
              </a:solidFill>
            </p:spPr>
            <p:txBody>
              <a:bodyPr/>
              <a:lstStyle/>
              <a:p>
                <a:endParaRPr lang="en-US"/>
              </a:p>
            </p:txBody>
          </p:sp>
          <p:sp>
            <p:nvSpPr>
              <p:cNvPr id="18" name="TextBox 18"/>
              <p:cNvSpPr txBox="1"/>
              <p:nvPr/>
            </p:nvSpPr>
            <p:spPr>
              <a:xfrm>
                <a:off x="0" y="-47625"/>
                <a:ext cx="207351" cy="238613"/>
              </a:xfrm>
              <a:prstGeom prst="rect">
                <a:avLst/>
              </a:prstGeom>
            </p:spPr>
            <p:txBody>
              <a:bodyPr lIns="54323" tIns="54323" rIns="54323" bIns="54323" rtlCol="0" anchor="ctr"/>
              <a:lstStyle/>
              <a:p>
                <a:pPr algn="ctr">
                  <a:lnSpc>
                    <a:spcPts val="3360"/>
                  </a:lnSpc>
                </a:pPr>
                <a:endParaRPr/>
              </a:p>
            </p:txBody>
          </p:sp>
        </p:grpSp>
        <p:grpSp>
          <p:nvGrpSpPr>
            <p:cNvPr id="19" name="Group 19"/>
            <p:cNvGrpSpPr/>
            <p:nvPr/>
          </p:nvGrpSpPr>
          <p:grpSpPr>
            <a:xfrm>
              <a:off x="2031254" y="479738"/>
              <a:ext cx="1190201" cy="816783"/>
              <a:chOff x="0" y="0"/>
              <a:chExt cx="584121" cy="400857"/>
            </a:xfrm>
          </p:grpSpPr>
          <p:sp>
            <p:nvSpPr>
              <p:cNvPr id="20" name="Freeform 20"/>
              <p:cNvSpPr/>
              <p:nvPr/>
            </p:nvSpPr>
            <p:spPr>
              <a:xfrm>
                <a:off x="0" y="0"/>
                <a:ext cx="584121" cy="400857"/>
              </a:xfrm>
              <a:custGeom>
                <a:avLst/>
                <a:gdLst/>
                <a:ahLst/>
                <a:cxnLst/>
                <a:rect l="l" t="t" r="r" b="b"/>
                <a:pathLst>
                  <a:path w="584121" h="400857">
                    <a:moveTo>
                      <a:pt x="0" y="0"/>
                    </a:moveTo>
                    <a:lnTo>
                      <a:pt x="584121" y="0"/>
                    </a:lnTo>
                    <a:lnTo>
                      <a:pt x="584121" y="400857"/>
                    </a:lnTo>
                    <a:lnTo>
                      <a:pt x="0" y="400857"/>
                    </a:lnTo>
                    <a:close/>
                  </a:path>
                </a:pathLst>
              </a:custGeom>
              <a:solidFill>
                <a:srgbClr val="07BED5"/>
              </a:solidFill>
            </p:spPr>
            <p:txBody>
              <a:bodyPr/>
              <a:lstStyle/>
              <a:p>
                <a:endParaRPr lang="en-US"/>
              </a:p>
            </p:txBody>
          </p:sp>
          <p:sp>
            <p:nvSpPr>
              <p:cNvPr id="21" name="TextBox 21"/>
              <p:cNvSpPr txBox="1"/>
              <p:nvPr/>
            </p:nvSpPr>
            <p:spPr>
              <a:xfrm>
                <a:off x="0" y="-47625"/>
                <a:ext cx="584121" cy="448482"/>
              </a:xfrm>
              <a:prstGeom prst="rect">
                <a:avLst/>
              </a:prstGeom>
            </p:spPr>
            <p:txBody>
              <a:bodyPr lIns="54323" tIns="54323" rIns="54323" bIns="54323" rtlCol="0" anchor="ctr"/>
              <a:lstStyle/>
              <a:p>
                <a:pPr algn="ctr">
                  <a:lnSpc>
                    <a:spcPts val="3360"/>
                  </a:lnSpc>
                </a:pPr>
                <a:endParaRPr/>
              </a:p>
            </p:txBody>
          </p:sp>
        </p:grpSp>
        <p:sp>
          <p:nvSpPr>
            <p:cNvPr id="22" name="Freeform 22"/>
            <p:cNvSpPr/>
            <p:nvPr/>
          </p:nvSpPr>
          <p:spPr>
            <a:xfrm>
              <a:off x="1918779" y="434692"/>
              <a:ext cx="1416657" cy="1347595"/>
            </a:xfrm>
            <a:custGeom>
              <a:avLst/>
              <a:gdLst/>
              <a:ahLst/>
              <a:cxnLst/>
              <a:rect l="l" t="t" r="r" b="b"/>
              <a:pathLst>
                <a:path w="1416657" h="1347595">
                  <a:moveTo>
                    <a:pt x="0" y="0"/>
                  </a:moveTo>
                  <a:lnTo>
                    <a:pt x="1416657" y="0"/>
                  </a:lnTo>
                  <a:lnTo>
                    <a:pt x="1416657" y="1347595"/>
                  </a:lnTo>
                  <a:lnTo>
                    <a:pt x="0" y="134759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3" name="Group 23"/>
            <p:cNvGrpSpPr/>
            <p:nvPr/>
          </p:nvGrpSpPr>
          <p:grpSpPr>
            <a:xfrm>
              <a:off x="1611128" y="3822867"/>
              <a:ext cx="804731" cy="847964"/>
              <a:chOff x="0" y="0"/>
              <a:chExt cx="394942" cy="416160"/>
            </a:xfrm>
          </p:grpSpPr>
          <p:sp>
            <p:nvSpPr>
              <p:cNvPr id="24" name="Freeform 24"/>
              <p:cNvSpPr/>
              <p:nvPr/>
            </p:nvSpPr>
            <p:spPr>
              <a:xfrm>
                <a:off x="0" y="0"/>
                <a:ext cx="394942" cy="416160"/>
              </a:xfrm>
              <a:custGeom>
                <a:avLst/>
                <a:gdLst/>
                <a:ahLst/>
                <a:cxnLst/>
                <a:rect l="l" t="t" r="r" b="b"/>
                <a:pathLst>
                  <a:path w="394942" h="416160">
                    <a:moveTo>
                      <a:pt x="0" y="0"/>
                    </a:moveTo>
                    <a:lnTo>
                      <a:pt x="394942" y="0"/>
                    </a:lnTo>
                    <a:lnTo>
                      <a:pt x="394942" y="416160"/>
                    </a:lnTo>
                    <a:lnTo>
                      <a:pt x="0" y="416160"/>
                    </a:lnTo>
                    <a:close/>
                  </a:path>
                </a:pathLst>
              </a:custGeom>
              <a:solidFill>
                <a:srgbClr val="07BED5"/>
              </a:solidFill>
            </p:spPr>
            <p:txBody>
              <a:bodyPr/>
              <a:lstStyle/>
              <a:p>
                <a:endParaRPr lang="en-US"/>
              </a:p>
            </p:txBody>
          </p:sp>
          <p:sp>
            <p:nvSpPr>
              <p:cNvPr id="25" name="TextBox 25"/>
              <p:cNvSpPr txBox="1"/>
              <p:nvPr/>
            </p:nvSpPr>
            <p:spPr>
              <a:xfrm>
                <a:off x="0" y="-47625"/>
                <a:ext cx="394942" cy="463785"/>
              </a:xfrm>
              <a:prstGeom prst="rect">
                <a:avLst/>
              </a:prstGeom>
            </p:spPr>
            <p:txBody>
              <a:bodyPr lIns="54323" tIns="54323" rIns="54323" bIns="54323" rtlCol="0" anchor="ctr"/>
              <a:lstStyle/>
              <a:p>
                <a:pPr algn="ctr">
                  <a:lnSpc>
                    <a:spcPts val="3360"/>
                  </a:lnSpc>
                </a:pPr>
                <a:endParaRPr/>
              </a:p>
            </p:txBody>
          </p:sp>
        </p:grpSp>
        <p:sp>
          <p:nvSpPr>
            <p:cNvPr id="26" name="Freeform 26"/>
            <p:cNvSpPr/>
            <p:nvPr/>
          </p:nvSpPr>
          <p:spPr>
            <a:xfrm>
              <a:off x="1086614" y="3012874"/>
              <a:ext cx="1430363" cy="1430363"/>
            </a:xfrm>
            <a:custGeom>
              <a:avLst/>
              <a:gdLst/>
              <a:ahLst/>
              <a:cxnLst/>
              <a:rect l="l" t="t" r="r" b="b"/>
              <a:pathLst>
                <a:path w="1430363" h="1430363">
                  <a:moveTo>
                    <a:pt x="0" y="0"/>
                  </a:moveTo>
                  <a:lnTo>
                    <a:pt x="1430362" y="0"/>
                  </a:lnTo>
                  <a:lnTo>
                    <a:pt x="1430362" y="1430363"/>
                  </a:lnTo>
                  <a:lnTo>
                    <a:pt x="0" y="143036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7" name="Freeform 27"/>
            <p:cNvSpPr/>
            <p:nvPr/>
          </p:nvSpPr>
          <p:spPr>
            <a:xfrm flipH="1">
              <a:off x="2838356" y="3107686"/>
              <a:ext cx="1438009" cy="1335551"/>
            </a:xfrm>
            <a:custGeom>
              <a:avLst/>
              <a:gdLst/>
              <a:ahLst/>
              <a:cxnLst/>
              <a:rect l="l" t="t" r="r" b="b"/>
              <a:pathLst>
                <a:path w="1438009" h="1335551">
                  <a:moveTo>
                    <a:pt x="1438008" y="0"/>
                  </a:moveTo>
                  <a:lnTo>
                    <a:pt x="0" y="0"/>
                  </a:lnTo>
                  <a:lnTo>
                    <a:pt x="0" y="1335551"/>
                  </a:lnTo>
                  <a:lnTo>
                    <a:pt x="1438008" y="1335551"/>
                  </a:lnTo>
                  <a:lnTo>
                    <a:pt x="1438008"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7210" y="2953376"/>
            <a:ext cx="3911043" cy="3911043"/>
            <a:chOff x="0" y="0"/>
            <a:chExt cx="5214724" cy="5214724"/>
          </a:xfrm>
        </p:grpSpPr>
        <p:sp>
          <p:nvSpPr>
            <p:cNvPr id="3" name="Freeform 3"/>
            <p:cNvSpPr/>
            <p:nvPr/>
          </p:nvSpPr>
          <p:spPr>
            <a:xfrm>
              <a:off x="0" y="0"/>
              <a:ext cx="5214724" cy="5214724"/>
            </a:xfrm>
            <a:custGeom>
              <a:avLst/>
              <a:gdLst/>
              <a:ahLst/>
              <a:cxnLst/>
              <a:rect l="l" t="t" r="r" b="b"/>
              <a:pathLst>
                <a:path w="5214724" h="5214724">
                  <a:moveTo>
                    <a:pt x="0" y="0"/>
                  </a:moveTo>
                  <a:lnTo>
                    <a:pt x="5214724" y="0"/>
                  </a:lnTo>
                  <a:lnTo>
                    <a:pt x="5214724" y="5214724"/>
                  </a:lnTo>
                  <a:lnTo>
                    <a:pt x="0" y="5214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97520" y="1237567"/>
              <a:ext cx="4071832" cy="2820669"/>
            </a:xfrm>
            <a:custGeom>
              <a:avLst/>
              <a:gdLst/>
              <a:ahLst/>
              <a:cxnLst/>
              <a:rect l="l" t="t" r="r" b="b"/>
              <a:pathLst>
                <a:path w="4071832" h="2820669">
                  <a:moveTo>
                    <a:pt x="0" y="0"/>
                  </a:moveTo>
                  <a:lnTo>
                    <a:pt x="4071832" y="0"/>
                  </a:lnTo>
                  <a:lnTo>
                    <a:pt x="4071832" y="2820669"/>
                  </a:lnTo>
                  <a:lnTo>
                    <a:pt x="0" y="28206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5" name="TextBox 5"/>
          <p:cNvSpPr txBox="1"/>
          <p:nvPr/>
        </p:nvSpPr>
        <p:spPr>
          <a:xfrm>
            <a:off x="5803940" y="572862"/>
            <a:ext cx="6680121" cy="1144270"/>
          </a:xfrm>
          <a:prstGeom prst="rect">
            <a:avLst/>
          </a:prstGeom>
        </p:spPr>
        <p:txBody>
          <a:bodyPr lIns="0" tIns="0" rIns="0" bIns="0" rtlCol="0" anchor="t">
            <a:spAutoFit/>
          </a:bodyPr>
          <a:lstStyle/>
          <a:p>
            <a:pPr algn="ctr">
              <a:lnSpc>
                <a:spcPts val="9379"/>
              </a:lnSpc>
              <a:spcBef>
                <a:spcPct val="0"/>
              </a:spcBef>
            </a:pPr>
            <a:r>
              <a:rPr lang="en-US" sz="6699" b="1">
                <a:solidFill>
                  <a:srgbClr val="000000"/>
                </a:solidFill>
                <a:latin typeface="Catamaran Bold"/>
                <a:ea typeface="Catamaran Bold"/>
                <a:cs typeface="Catamaran Bold"/>
                <a:sym typeface="Catamaran Bold"/>
              </a:rPr>
              <a:t>Adding to Income</a:t>
            </a:r>
          </a:p>
        </p:txBody>
      </p:sp>
      <p:grpSp>
        <p:nvGrpSpPr>
          <p:cNvPr id="6" name="Group 6"/>
          <p:cNvGrpSpPr/>
          <p:nvPr/>
        </p:nvGrpSpPr>
        <p:grpSpPr>
          <a:xfrm>
            <a:off x="12899747" y="2953376"/>
            <a:ext cx="3911043" cy="3911043"/>
            <a:chOff x="0" y="0"/>
            <a:chExt cx="5214724" cy="5214724"/>
          </a:xfrm>
        </p:grpSpPr>
        <p:sp>
          <p:nvSpPr>
            <p:cNvPr id="7" name="Freeform 7"/>
            <p:cNvSpPr/>
            <p:nvPr/>
          </p:nvSpPr>
          <p:spPr>
            <a:xfrm>
              <a:off x="0" y="0"/>
              <a:ext cx="5214724" cy="5214724"/>
            </a:xfrm>
            <a:custGeom>
              <a:avLst/>
              <a:gdLst/>
              <a:ahLst/>
              <a:cxnLst/>
              <a:rect l="l" t="t" r="r" b="b"/>
              <a:pathLst>
                <a:path w="5214724" h="5214724">
                  <a:moveTo>
                    <a:pt x="0" y="0"/>
                  </a:moveTo>
                  <a:lnTo>
                    <a:pt x="5214724" y="0"/>
                  </a:lnTo>
                  <a:lnTo>
                    <a:pt x="5214724" y="5214724"/>
                  </a:lnTo>
                  <a:lnTo>
                    <a:pt x="0" y="52147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32614" y="997393"/>
              <a:ext cx="3349496" cy="3253198"/>
            </a:xfrm>
            <a:custGeom>
              <a:avLst/>
              <a:gdLst/>
              <a:ahLst/>
              <a:cxnLst/>
              <a:rect l="l" t="t" r="r" b="b"/>
              <a:pathLst>
                <a:path w="3349496" h="3253198">
                  <a:moveTo>
                    <a:pt x="0" y="0"/>
                  </a:moveTo>
                  <a:lnTo>
                    <a:pt x="3349496" y="0"/>
                  </a:lnTo>
                  <a:lnTo>
                    <a:pt x="3349496" y="3253198"/>
                  </a:lnTo>
                  <a:lnTo>
                    <a:pt x="0" y="32531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9" name="Freeform 9"/>
          <p:cNvSpPr/>
          <p:nvPr/>
        </p:nvSpPr>
        <p:spPr>
          <a:xfrm>
            <a:off x="5653592" y="4274124"/>
            <a:ext cx="1269549" cy="1269549"/>
          </a:xfrm>
          <a:custGeom>
            <a:avLst/>
            <a:gdLst/>
            <a:ahLst/>
            <a:cxnLst/>
            <a:rect l="l" t="t" r="r" b="b"/>
            <a:pathLst>
              <a:path w="1269549" h="1269549">
                <a:moveTo>
                  <a:pt x="0" y="0"/>
                </a:moveTo>
                <a:lnTo>
                  <a:pt x="1269548" y="0"/>
                </a:lnTo>
                <a:lnTo>
                  <a:pt x="1269548" y="1269548"/>
                </a:lnTo>
                <a:lnTo>
                  <a:pt x="0" y="1269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1366222" y="4274124"/>
            <a:ext cx="1269549" cy="1269549"/>
          </a:xfrm>
          <a:custGeom>
            <a:avLst/>
            <a:gdLst/>
            <a:ahLst/>
            <a:cxnLst/>
            <a:rect l="l" t="t" r="r" b="b"/>
            <a:pathLst>
              <a:path w="1269549" h="1269549">
                <a:moveTo>
                  <a:pt x="0" y="0"/>
                </a:moveTo>
                <a:lnTo>
                  <a:pt x="1269548" y="0"/>
                </a:lnTo>
                <a:lnTo>
                  <a:pt x="1269548" y="1269548"/>
                </a:lnTo>
                <a:lnTo>
                  <a:pt x="0" y="1269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13"/>
            <a:stretch>
              <a:fillRect/>
            </a:stretch>
          </a:blipFill>
        </p:spPr>
        <p:txBody>
          <a:bodyPr/>
          <a:lstStyle/>
          <a:p>
            <a:endParaRPr lang="en-US"/>
          </a:p>
        </p:txBody>
      </p:sp>
      <p:sp>
        <p:nvSpPr>
          <p:cNvPr id="12" name="TextBox 12"/>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grpSp>
        <p:nvGrpSpPr>
          <p:cNvPr id="13" name="Group 13"/>
          <p:cNvGrpSpPr/>
          <p:nvPr/>
        </p:nvGrpSpPr>
        <p:grpSpPr>
          <a:xfrm>
            <a:off x="7142691" y="2861801"/>
            <a:ext cx="4002619" cy="4002619"/>
            <a:chOff x="0" y="0"/>
            <a:chExt cx="5336825" cy="5336825"/>
          </a:xfrm>
        </p:grpSpPr>
        <p:sp>
          <p:nvSpPr>
            <p:cNvPr id="14" name="Freeform 14"/>
            <p:cNvSpPr/>
            <p:nvPr/>
          </p:nvSpPr>
          <p:spPr>
            <a:xfrm>
              <a:off x="0" y="0"/>
              <a:ext cx="5336825" cy="5336825"/>
            </a:xfrm>
            <a:custGeom>
              <a:avLst/>
              <a:gdLst/>
              <a:ahLst/>
              <a:cxnLst/>
              <a:rect l="l" t="t" r="r" b="b"/>
              <a:pathLst>
                <a:path w="5336825" h="5336825">
                  <a:moveTo>
                    <a:pt x="0" y="0"/>
                  </a:moveTo>
                  <a:lnTo>
                    <a:pt x="5336825" y="0"/>
                  </a:lnTo>
                  <a:lnTo>
                    <a:pt x="5336825" y="5336825"/>
                  </a:lnTo>
                  <a:lnTo>
                    <a:pt x="0" y="53368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a:off x="905571" y="908379"/>
              <a:ext cx="3592803" cy="3592803"/>
            </a:xfrm>
            <a:custGeom>
              <a:avLst/>
              <a:gdLst/>
              <a:ahLst/>
              <a:cxnLst/>
              <a:rect l="l" t="t" r="r" b="b"/>
              <a:pathLst>
                <a:path w="3592803" h="3592803">
                  <a:moveTo>
                    <a:pt x="0" y="0"/>
                  </a:moveTo>
                  <a:lnTo>
                    <a:pt x="3592802" y="0"/>
                  </a:lnTo>
                  <a:lnTo>
                    <a:pt x="3592802" y="3592803"/>
                  </a:lnTo>
                  <a:lnTo>
                    <a:pt x="0" y="35928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p:cNvSpPr/>
            <p:nvPr/>
          </p:nvSpPr>
          <p:spPr>
            <a:xfrm flipH="1">
              <a:off x="443199" y="1855194"/>
              <a:ext cx="1617439" cy="1103902"/>
            </a:xfrm>
            <a:custGeom>
              <a:avLst/>
              <a:gdLst/>
              <a:ahLst/>
              <a:cxnLst/>
              <a:rect l="l" t="t" r="r" b="b"/>
              <a:pathLst>
                <a:path w="1617439" h="1103902">
                  <a:moveTo>
                    <a:pt x="1617440" y="0"/>
                  </a:moveTo>
                  <a:lnTo>
                    <a:pt x="0" y="0"/>
                  </a:lnTo>
                  <a:lnTo>
                    <a:pt x="0" y="1103902"/>
                  </a:lnTo>
                  <a:lnTo>
                    <a:pt x="1617440" y="1103902"/>
                  </a:lnTo>
                  <a:lnTo>
                    <a:pt x="161744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a:off x="3640654" y="1773797"/>
              <a:ext cx="1067191" cy="1266696"/>
            </a:xfrm>
            <a:custGeom>
              <a:avLst/>
              <a:gdLst/>
              <a:ahLst/>
              <a:cxnLst/>
              <a:rect l="l" t="t" r="r" b="b"/>
              <a:pathLst>
                <a:path w="1067191" h="1266696">
                  <a:moveTo>
                    <a:pt x="0" y="0"/>
                  </a:moveTo>
                  <a:lnTo>
                    <a:pt x="1067191" y="0"/>
                  </a:lnTo>
                  <a:lnTo>
                    <a:pt x="1067191" y="1266696"/>
                  </a:lnTo>
                  <a:lnTo>
                    <a:pt x="0" y="126669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18" name="Group 18"/>
            <p:cNvGrpSpPr/>
            <p:nvPr/>
          </p:nvGrpSpPr>
          <p:grpSpPr>
            <a:xfrm>
              <a:off x="2472425" y="4493688"/>
              <a:ext cx="432389" cy="398266"/>
              <a:chOff x="0" y="0"/>
              <a:chExt cx="207351" cy="190988"/>
            </a:xfrm>
          </p:grpSpPr>
          <p:sp>
            <p:nvSpPr>
              <p:cNvPr id="19" name="Freeform 19"/>
              <p:cNvSpPr/>
              <p:nvPr/>
            </p:nvSpPr>
            <p:spPr>
              <a:xfrm>
                <a:off x="0" y="0"/>
                <a:ext cx="207351" cy="190988"/>
              </a:xfrm>
              <a:custGeom>
                <a:avLst/>
                <a:gdLst/>
                <a:ahLst/>
                <a:cxnLst/>
                <a:rect l="l" t="t" r="r" b="b"/>
                <a:pathLst>
                  <a:path w="207351" h="190988">
                    <a:moveTo>
                      <a:pt x="0" y="0"/>
                    </a:moveTo>
                    <a:lnTo>
                      <a:pt x="207351" y="0"/>
                    </a:lnTo>
                    <a:lnTo>
                      <a:pt x="207351" y="190988"/>
                    </a:lnTo>
                    <a:lnTo>
                      <a:pt x="0" y="190988"/>
                    </a:lnTo>
                    <a:close/>
                  </a:path>
                </a:pathLst>
              </a:custGeom>
              <a:solidFill>
                <a:srgbClr val="07BED5"/>
              </a:solidFill>
            </p:spPr>
            <p:txBody>
              <a:bodyPr/>
              <a:lstStyle/>
              <a:p>
                <a:endParaRPr lang="en-US"/>
              </a:p>
            </p:txBody>
          </p:sp>
          <p:sp>
            <p:nvSpPr>
              <p:cNvPr id="20" name="TextBox 20"/>
              <p:cNvSpPr txBox="1"/>
              <p:nvPr/>
            </p:nvSpPr>
            <p:spPr>
              <a:xfrm>
                <a:off x="0" y="-47625"/>
                <a:ext cx="207351" cy="238613"/>
              </a:xfrm>
              <a:prstGeom prst="rect">
                <a:avLst/>
              </a:prstGeom>
            </p:spPr>
            <p:txBody>
              <a:bodyPr lIns="54323" tIns="54323" rIns="54323" bIns="54323" rtlCol="0" anchor="ctr"/>
              <a:lstStyle/>
              <a:p>
                <a:pPr algn="ctr">
                  <a:lnSpc>
                    <a:spcPts val="3360"/>
                  </a:lnSpc>
                </a:pPr>
                <a:endParaRPr/>
              </a:p>
            </p:txBody>
          </p:sp>
        </p:grpSp>
        <p:grpSp>
          <p:nvGrpSpPr>
            <p:cNvPr id="21" name="Group 21"/>
            <p:cNvGrpSpPr/>
            <p:nvPr/>
          </p:nvGrpSpPr>
          <p:grpSpPr>
            <a:xfrm>
              <a:off x="2078815" y="490971"/>
              <a:ext cx="1218069" cy="835907"/>
              <a:chOff x="0" y="0"/>
              <a:chExt cx="584121" cy="400857"/>
            </a:xfrm>
          </p:grpSpPr>
          <p:sp>
            <p:nvSpPr>
              <p:cNvPr id="22" name="Freeform 22"/>
              <p:cNvSpPr/>
              <p:nvPr/>
            </p:nvSpPr>
            <p:spPr>
              <a:xfrm>
                <a:off x="0" y="0"/>
                <a:ext cx="584121" cy="400857"/>
              </a:xfrm>
              <a:custGeom>
                <a:avLst/>
                <a:gdLst/>
                <a:ahLst/>
                <a:cxnLst/>
                <a:rect l="l" t="t" r="r" b="b"/>
                <a:pathLst>
                  <a:path w="584121" h="400857">
                    <a:moveTo>
                      <a:pt x="0" y="0"/>
                    </a:moveTo>
                    <a:lnTo>
                      <a:pt x="584121" y="0"/>
                    </a:lnTo>
                    <a:lnTo>
                      <a:pt x="584121" y="400857"/>
                    </a:lnTo>
                    <a:lnTo>
                      <a:pt x="0" y="400857"/>
                    </a:lnTo>
                    <a:close/>
                  </a:path>
                </a:pathLst>
              </a:custGeom>
              <a:solidFill>
                <a:srgbClr val="07BED5"/>
              </a:solidFill>
            </p:spPr>
            <p:txBody>
              <a:bodyPr/>
              <a:lstStyle/>
              <a:p>
                <a:endParaRPr lang="en-US"/>
              </a:p>
            </p:txBody>
          </p:sp>
          <p:sp>
            <p:nvSpPr>
              <p:cNvPr id="23" name="TextBox 23"/>
              <p:cNvSpPr txBox="1"/>
              <p:nvPr/>
            </p:nvSpPr>
            <p:spPr>
              <a:xfrm>
                <a:off x="0" y="-47625"/>
                <a:ext cx="584121" cy="448482"/>
              </a:xfrm>
              <a:prstGeom prst="rect">
                <a:avLst/>
              </a:prstGeom>
            </p:spPr>
            <p:txBody>
              <a:bodyPr lIns="54323" tIns="54323" rIns="54323" bIns="54323" rtlCol="0" anchor="ctr"/>
              <a:lstStyle/>
              <a:p>
                <a:pPr algn="ctr">
                  <a:lnSpc>
                    <a:spcPts val="3360"/>
                  </a:lnSpc>
                </a:pPr>
                <a:endParaRPr/>
              </a:p>
            </p:txBody>
          </p:sp>
        </p:grpSp>
        <p:sp>
          <p:nvSpPr>
            <p:cNvPr id="24" name="Freeform 24"/>
            <p:cNvSpPr/>
            <p:nvPr/>
          </p:nvSpPr>
          <p:spPr>
            <a:xfrm>
              <a:off x="1963706" y="444870"/>
              <a:ext cx="1449828" cy="1379149"/>
            </a:xfrm>
            <a:custGeom>
              <a:avLst/>
              <a:gdLst/>
              <a:ahLst/>
              <a:cxnLst/>
              <a:rect l="l" t="t" r="r" b="b"/>
              <a:pathLst>
                <a:path w="1449828" h="1379149">
                  <a:moveTo>
                    <a:pt x="0" y="0"/>
                  </a:moveTo>
                  <a:lnTo>
                    <a:pt x="1449828" y="0"/>
                  </a:lnTo>
                  <a:lnTo>
                    <a:pt x="1449828" y="1379149"/>
                  </a:lnTo>
                  <a:lnTo>
                    <a:pt x="0" y="137914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nvGrpSpPr>
            <p:cNvPr id="25" name="Group 25"/>
            <p:cNvGrpSpPr/>
            <p:nvPr/>
          </p:nvGrpSpPr>
          <p:grpSpPr>
            <a:xfrm>
              <a:off x="1648852" y="3912378"/>
              <a:ext cx="823573" cy="867819"/>
              <a:chOff x="0" y="0"/>
              <a:chExt cx="394942" cy="416160"/>
            </a:xfrm>
          </p:grpSpPr>
          <p:sp>
            <p:nvSpPr>
              <p:cNvPr id="26" name="Freeform 26"/>
              <p:cNvSpPr/>
              <p:nvPr/>
            </p:nvSpPr>
            <p:spPr>
              <a:xfrm>
                <a:off x="0" y="0"/>
                <a:ext cx="394942" cy="416160"/>
              </a:xfrm>
              <a:custGeom>
                <a:avLst/>
                <a:gdLst/>
                <a:ahLst/>
                <a:cxnLst/>
                <a:rect l="l" t="t" r="r" b="b"/>
                <a:pathLst>
                  <a:path w="394942" h="416160">
                    <a:moveTo>
                      <a:pt x="0" y="0"/>
                    </a:moveTo>
                    <a:lnTo>
                      <a:pt x="394942" y="0"/>
                    </a:lnTo>
                    <a:lnTo>
                      <a:pt x="394942" y="416160"/>
                    </a:lnTo>
                    <a:lnTo>
                      <a:pt x="0" y="416160"/>
                    </a:lnTo>
                    <a:close/>
                  </a:path>
                </a:pathLst>
              </a:custGeom>
              <a:solidFill>
                <a:srgbClr val="07BED5"/>
              </a:solidFill>
            </p:spPr>
            <p:txBody>
              <a:bodyPr/>
              <a:lstStyle/>
              <a:p>
                <a:endParaRPr lang="en-US"/>
              </a:p>
            </p:txBody>
          </p:sp>
          <p:sp>
            <p:nvSpPr>
              <p:cNvPr id="27" name="TextBox 27"/>
              <p:cNvSpPr txBox="1"/>
              <p:nvPr/>
            </p:nvSpPr>
            <p:spPr>
              <a:xfrm>
                <a:off x="0" y="-47625"/>
                <a:ext cx="394942" cy="463785"/>
              </a:xfrm>
              <a:prstGeom prst="rect">
                <a:avLst/>
              </a:prstGeom>
            </p:spPr>
            <p:txBody>
              <a:bodyPr lIns="54323" tIns="54323" rIns="54323" bIns="54323" rtlCol="0" anchor="ctr"/>
              <a:lstStyle/>
              <a:p>
                <a:pPr algn="ctr">
                  <a:lnSpc>
                    <a:spcPts val="3360"/>
                  </a:lnSpc>
                </a:pPr>
                <a:endParaRPr/>
              </a:p>
            </p:txBody>
          </p:sp>
        </p:grpSp>
        <p:sp>
          <p:nvSpPr>
            <p:cNvPr id="28" name="Freeform 28"/>
            <p:cNvSpPr/>
            <p:nvPr/>
          </p:nvSpPr>
          <p:spPr>
            <a:xfrm>
              <a:off x="1112057" y="3083420"/>
              <a:ext cx="1463854" cy="1463854"/>
            </a:xfrm>
            <a:custGeom>
              <a:avLst/>
              <a:gdLst/>
              <a:ahLst/>
              <a:cxnLst/>
              <a:rect l="l" t="t" r="r" b="b"/>
              <a:pathLst>
                <a:path w="1463854" h="1463854">
                  <a:moveTo>
                    <a:pt x="0" y="0"/>
                  </a:moveTo>
                  <a:lnTo>
                    <a:pt x="1463854" y="0"/>
                  </a:lnTo>
                  <a:lnTo>
                    <a:pt x="1463854" y="1463854"/>
                  </a:lnTo>
                  <a:lnTo>
                    <a:pt x="0" y="146385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9" name="Freeform 29"/>
            <p:cNvSpPr/>
            <p:nvPr/>
          </p:nvSpPr>
          <p:spPr>
            <a:xfrm flipH="1">
              <a:off x="2904815" y="3180451"/>
              <a:ext cx="1471679" cy="1366822"/>
            </a:xfrm>
            <a:custGeom>
              <a:avLst/>
              <a:gdLst/>
              <a:ahLst/>
              <a:cxnLst/>
              <a:rect l="l" t="t" r="r" b="b"/>
              <a:pathLst>
                <a:path w="1471679" h="1366822">
                  <a:moveTo>
                    <a:pt x="1471679" y="0"/>
                  </a:moveTo>
                  <a:lnTo>
                    <a:pt x="0" y="0"/>
                  </a:lnTo>
                  <a:lnTo>
                    <a:pt x="0" y="1366823"/>
                  </a:lnTo>
                  <a:lnTo>
                    <a:pt x="1471679" y="1366823"/>
                  </a:lnTo>
                  <a:lnTo>
                    <a:pt x="1471679"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4803" y="2747232"/>
            <a:ext cx="3156957" cy="3156957"/>
            <a:chOff x="0" y="0"/>
            <a:chExt cx="4209276" cy="4209276"/>
          </a:xfrm>
        </p:grpSpPr>
        <p:sp>
          <p:nvSpPr>
            <p:cNvPr id="3" name="Freeform 3"/>
            <p:cNvSpPr/>
            <p:nvPr/>
          </p:nvSpPr>
          <p:spPr>
            <a:xfrm>
              <a:off x="0" y="0"/>
              <a:ext cx="4209276" cy="4209276"/>
            </a:xfrm>
            <a:custGeom>
              <a:avLst/>
              <a:gdLst/>
              <a:ahLst/>
              <a:cxnLst/>
              <a:rect l="l" t="t" r="r" b="b"/>
              <a:pathLst>
                <a:path w="4209276" h="4209276">
                  <a:moveTo>
                    <a:pt x="0" y="0"/>
                  </a:moveTo>
                  <a:lnTo>
                    <a:pt x="4209276" y="0"/>
                  </a:lnTo>
                  <a:lnTo>
                    <a:pt x="4209276" y="4209276"/>
                  </a:lnTo>
                  <a:lnTo>
                    <a:pt x="0" y="4209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2313" y="998953"/>
              <a:ext cx="3286744" cy="2276817"/>
            </a:xfrm>
            <a:custGeom>
              <a:avLst/>
              <a:gdLst/>
              <a:ahLst/>
              <a:cxnLst/>
              <a:rect l="l" t="t" r="r" b="b"/>
              <a:pathLst>
                <a:path w="3286744" h="2276817">
                  <a:moveTo>
                    <a:pt x="0" y="0"/>
                  </a:moveTo>
                  <a:lnTo>
                    <a:pt x="3286744" y="0"/>
                  </a:lnTo>
                  <a:lnTo>
                    <a:pt x="3286744" y="2276817"/>
                  </a:lnTo>
                  <a:lnTo>
                    <a:pt x="0" y="2276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5" name="Group 5"/>
          <p:cNvGrpSpPr/>
          <p:nvPr/>
        </p:nvGrpSpPr>
        <p:grpSpPr>
          <a:xfrm>
            <a:off x="14384347" y="2734760"/>
            <a:ext cx="3169429" cy="3169429"/>
            <a:chOff x="0" y="0"/>
            <a:chExt cx="4225905" cy="4225905"/>
          </a:xfrm>
        </p:grpSpPr>
        <p:sp>
          <p:nvSpPr>
            <p:cNvPr id="6" name="Freeform 6"/>
            <p:cNvSpPr/>
            <p:nvPr/>
          </p:nvSpPr>
          <p:spPr>
            <a:xfrm>
              <a:off x="0" y="0"/>
              <a:ext cx="4225905" cy="4225905"/>
            </a:xfrm>
            <a:custGeom>
              <a:avLst/>
              <a:gdLst/>
              <a:ahLst/>
              <a:cxnLst/>
              <a:rect l="l" t="t" r="r" b="b"/>
              <a:pathLst>
                <a:path w="4225905" h="4225905">
                  <a:moveTo>
                    <a:pt x="0" y="0"/>
                  </a:moveTo>
                  <a:lnTo>
                    <a:pt x="4225905" y="0"/>
                  </a:lnTo>
                  <a:lnTo>
                    <a:pt x="4225905" y="4225905"/>
                  </a:lnTo>
                  <a:lnTo>
                    <a:pt x="0" y="42259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778121" y="931770"/>
              <a:ext cx="2669664" cy="2512821"/>
            </a:xfrm>
            <a:custGeom>
              <a:avLst/>
              <a:gdLst/>
              <a:ahLst/>
              <a:cxnLst/>
              <a:rect l="l" t="t" r="r" b="b"/>
              <a:pathLst>
                <a:path w="2669664" h="2512821">
                  <a:moveTo>
                    <a:pt x="0" y="0"/>
                  </a:moveTo>
                  <a:lnTo>
                    <a:pt x="2669664" y="0"/>
                  </a:lnTo>
                  <a:lnTo>
                    <a:pt x="2669664" y="2512821"/>
                  </a:lnTo>
                  <a:lnTo>
                    <a:pt x="0" y="25128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8" name="Group 8"/>
          <p:cNvGrpSpPr/>
          <p:nvPr/>
        </p:nvGrpSpPr>
        <p:grpSpPr>
          <a:xfrm>
            <a:off x="9140819" y="2734760"/>
            <a:ext cx="3169429" cy="3169429"/>
            <a:chOff x="0" y="0"/>
            <a:chExt cx="4225905" cy="4225905"/>
          </a:xfrm>
        </p:grpSpPr>
        <p:sp>
          <p:nvSpPr>
            <p:cNvPr id="9" name="Freeform 9"/>
            <p:cNvSpPr/>
            <p:nvPr/>
          </p:nvSpPr>
          <p:spPr>
            <a:xfrm>
              <a:off x="0" y="0"/>
              <a:ext cx="4225905" cy="4225905"/>
            </a:xfrm>
            <a:custGeom>
              <a:avLst/>
              <a:gdLst/>
              <a:ahLst/>
              <a:cxnLst/>
              <a:rect l="l" t="t" r="r" b="b"/>
              <a:pathLst>
                <a:path w="4225905" h="4225905">
                  <a:moveTo>
                    <a:pt x="0" y="0"/>
                  </a:moveTo>
                  <a:lnTo>
                    <a:pt x="4225905" y="0"/>
                  </a:lnTo>
                  <a:lnTo>
                    <a:pt x="4225905" y="4225905"/>
                  </a:lnTo>
                  <a:lnTo>
                    <a:pt x="0" y="42259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755771" y="808267"/>
              <a:ext cx="2714363" cy="2636325"/>
            </a:xfrm>
            <a:custGeom>
              <a:avLst/>
              <a:gdLst/>
              <a:ahLst/>
              <a:cxnLst/>
              <a:rect l="l" t="t" r="r" b="b"/>
              <a:pathLst>
                <a:path w="2714363" h="2636325">
                  <a:moveTo>
                    <a:pt x="0" y="0"/>
                  </a:moveTo>
                  <a:lnTo>
                    <a:pt x="2714363" y="0"/>
                  </a:lnTo>
                  <a:lnTo>
                    <a:pt x="2714363" y="2636324"/>
                  </a:lnTo>
                  <a:lnTo>
                    <a:pt x="0" y="2636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11" name="Freeform 11"/>
          <p:cNvSpPr/>
          <p:nvPr/>
        </p:nvSpPr>
        <p:spPr>
          <a:xfrm>
            <a:off x="4064691" y="3971703"/>
            <a:ext cx="695543" cy="695543"/>
          </a:xfrm>
          <a:custGeom>
            <a:avLst/>
            <a:gdLst/>
            <a:ahLst/>
            <a:cxnLst/>
            <a:rect l="l" t="t" r="r" b="b"/>
            <a:pathLst>
              <a:path w="695543" h="695543">
                <a:moveTo>
                  <a:pt x="0" y="0"/>
                </a:moveTo>
                <a:lnTo>
                  <a:pt x="695543" y="0"/>
                </a:lnTo>
                <a:lnTo>
                  <a:pt x="695543" y="695543"/>
                </a:lnTo>
                <a:lnTo>
                  <a:pt x="0" y="6955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8274044" y="3984175"/>
            <a:ext cx="695543" cy="695543"/>
          </a:xfrm>
          <a:custGeom>
            <a:avLst/>
            <a:gdLst/>
            <a:ahLst/>
            <a:cxnLst/>
            <a:rect l="l" t="t" r="r" b="b"/>
            <a:pathLst>
              <a:path w="695543" h="695543">
                <a:moveTo>
                  <a:pt x="0" y="0"/>
                </a:moveTo>
                <a:lnTo>
                  <a:pt x="695543" y="0"/>
                </a:lnTo>
                <a:lnTo>
                  <a:pt x="695543" y="695543"/>
                </a:lnTo>
                <a:lnTo>
                  <a:pt x="0" y="6955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12488924" y="3926170"/>
            <a:ext cx="1716747" cy="811553"/>
          </a:xfrm>
          <a:custGeom>
            <a:avLst/>
            <a:gdLst/>
            <a:ahLst/>
            <a:cxnLst/>
            <a:rect l="l" t="t" r="r" b="b"/>
            <a:pathLst>
              <a:path w="1716747" h="811553">
                <a:moveTo>
                  <a:pt x="0" y="0"/>
                </a:moveTo>
                <a:lnTo>
                  <a:pt x="1716747" y="0"/>
                </a:lnTo>
                <a:lnTo>
                  <a:pt x="1716747" y="811553"/>
                </a:lnTo>
                <a:lnTo>
                  <a:pt x="0" y="8115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TextBox 14"/>
          <p:cNvSpPr txBox="1"/>
          <p:nvPr/>
        </p:nvSpPr>
        <p:spPr>
          <a:xfrm>
            <a:off x="1993344" y="563337"/>
            <a:ext cx="14301312" cy="1160786"/>
          </a:xfrm>
          <a:prstGeom prst="rect">
            <a:avLst/>
          </a:prstGeom>
        </p:spPr>
        <p:txBody>
          <a:bodyPr lIns="0" tIns="0" rIns="0" bIns="0" rtlCol="0" anchor="t">
            <a:spAutoFit/>
          </a:bodyPr>
          <a:lstStyle/>
          <a:p>
            <a:pPr algn="ctr">
              <a:lnSpc>
                <a:spcPts val="9519"/>
              </a:lnSpc>
              <a:spcBef>
                <a:spcPct val="0"/>
              </a:spcBef>
            </a:pPr>
            <a:r>
              <a:rPr lang="en-US" sz="6799" b="1">
                <a:solidFill>
                  <a:srgbClr val="000000"/>
                </a:solidFill>
                <a:latin typeface="Catamaran Bold"/>
                <a:ea typeface="Catamaran Bold"/>
                <a:cs typeface="Catamaran Bold"/>
                <a:sym typeface="Catamaran Bold"/>
              </a:rPr>
              <a:t>When Children are Part of Your Vision</a:t>
            </a:r>
          </a:p>
        </p:txBody>
      </p:sp>
      <p:sp>
        <p:nvSpPr>
          <p:cNvPr id="15" name="TextBox 15"/>
          <p:cNvSpPr txBox="1"/>
          <p:nvPr/>
        </p:nvSpPr>
        <p:spPr>
          <a:xfrm>
            <a:off x="4308489" y="7284072"/>
            <a:ext cx="9664661" cy="755015"/>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Catamaran"/>
                <a:ea typeface="Catamaran"/>
                <a:cs typeface="Catamaran"/>
                <a:sym typeface="Catamaran"/>
              </a:rPr>
              <a:t>Advantage of Combination and Sequence </a:t>
            </a:r>
          </a:p>
        </p:txBody>
      </p:sp>
      <p:sp>
        <p:nvSpPr>
          <p:cNvPr id="16" name="TextBox 16"/>
          <p:cNvSpPr txBox="1"/>
          <p:nvPr/>
        </p:nvSpPr>
        <p:spPr>
          <a:xfrm>
            <a:off x="11173408" y="5984474"/>
            <a:ext cx="4347780" cy="661423"/>
          </a:xfrm>
          <a:prstGeom prst="rect">
            <a:avLst/>
          </a:prstGeom>
        </p:spPr>
        <p:txBody>
          <a:bodyPr lIns="0" tIns="0" rIns="0" bIns="0" rtlCol="0" anchor="t">
            <a:spAutoFit/>
          </a:bodyPr>
          <a:lstStyle/>
          <a:p>
            <a:pPr algn="ctr">
              <a:lnSpc>
                <a:spcPts val="5408"/>
              </a:lnSpc>
              <a:spcBef>
                <a:spcPct val="0"/>
              </a:spcBef>
            </a:pPr>
            <a:r>
              <a:rPr lang="en-US" sz="3863" i="1" dirty="0">
                <a:solidFill>
                  <a:srgbClr val="000000"/>
                </a:solidFill>
                <a:latin typeface="Calibri"/>
                <a:ea typeface="Calibri"/>
                <a:cs typeface="Calibri"/>
                <a:sym typeface="Calibri"/>
              </a:rPr>
              <a:t>Marriage before baby</a:t>
            </a:r>
          </a:p>
        </p:txBody>
      </p:sp>
      <p:sp>
        <p:nvSpPr>
          <p:cNvPr id="17" name="Freeform 17"/>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19"/>
            <a:stretch>
              <a:fillRect/>
            </a:stretch>
          </a:blipFill>
        </p:spPr>
        <p:txBody>
          <a:bodyPr/>
          <a:lstStyle/>
          <a:p>
            <a:endParaRPr lang="en-US"/>
          </a:p>
        </p:txBody>
      </p:sp>
      <p:sp>
        <p:nvSpPr>
          <p:cNvPr id="18" name="TextBox 18"/>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grpSp>
        <p:nvGrpSpPr>
          <p:cNvPr id="19" name="Group 19"/>
          <p:cNvGrpSpPr/>
          <p:nvPr/>
        </p:nvGrpSpPr>
        <p:grpSpPr>
          <a:xfrm>
            <a:off x="4945372" y="2753336"/>
            <a:ext cx="3157222" cy="3157222"/>
            <a:chOff x="0" y="0"/>
            <a:chExt cx="4209629" cy="4209629"/>
          </a:xfrm>
        </p:grpSpPr>
        <p:sp>
          <p:nvSpPr>
            <p:cNvPr id="20" name="Freeform 20"/>
            <p:cNvSpPr/>
            <p:nvPr/>
          </p:nvSpPr>
          <p:spPr>
            <a:xfrm>
              <a:off x="0" y="0"/>
              <a:ext cx="4209629" cy="4209629"/>
            </a:xfrm>
            <a:custGeom>
              <a:avLst/>
              <a:gdLst/>
              <a:ahLst/>
              <a:cxnLst/>
              <a:rect l="l" t="t" r="r" b="b"/>
              <a:pathLst>
                <a:path w="4209629" h="4209629">
                  <a:moveTo>
                    <a:pt x="0" y="0"/>
                  </a:moveTo>
                  <a:lnTo>
                    <a:pt x="4209629" y="0"/>
                  </a:lnTo>
                  <a:lnTo>
                    <a:pt x="4209629" y="4209629"/>
                  </a:lnTo>
                  <a:lnTo>
                    <a:pt x="0" y="42096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1" name="Freeform 21"/>
            <p:cNvSpPr/>
            <p:nvPr/>
          </p:nvSpPr>
          <p:spPr>
            <a:xfrm>
              <a:off x="714304" y="716520"/>
              <a:ext cx="2833964" cy="2833964"/>
            </a:xfrm>
            <a:custGeom>
              <a:avLst/>
              <a:gdLst/>
              <a:ahLst/>
              <a:cxnLst/>
              <a:rect l="l" t="t" r="r" b="b"/>
              <a:pathLst>
                <a:path w="2833964" h="2833964">
                  <a:moveTo>
                    <a:pt x="0" y="0"/>
                  </a:moveTo>
                  <a:lnTo>
                    <a:pt x="2833964" y="0"/>
                  </a:lnTo>
                  <a:lnTo>
                    <a:pt x="2833964" y="2833963"/>
                  </a:lnTo>
                  <a:lnTo>
                    <a:pt x="0" y="28339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2" name="Freeform 22"/>
            <p:cNvSpPr/>
            <p:nvPr/>
          </p:nvSpPr>
          <p:spPr>
            <a:xfrm flipH="1">
              <a:off x="349591" y="1463357"/>
              <a:ext cx="1275818" cy="870746"/>
            </a:xfrm>
            <a:custGeom>
              <a:avLst/>
              <a:gdLst/>
              <a:ahLst/>
              <a:cxnLst/>
              <a:rect l="l" t="t" r="r" b="b"/>
              <a:pathLst>
                <a:path w="1275818" h="870746">
                  <a:moveTo>
                    <a:pt x="1275818" y="0"/>
                  </a:moveTo>
                  <a:lnTo>
                    <a:pt x="0" y="0"/>
                  </a:lnTo>
                  <a:lnTo>
                    <a:pt x="0" y="870746"/>
                  </a:lnTo>
                  <a:lnTo>
                    <a:pt x="1275818" y="870746"/>
                  </a:lnTo>
                  <a:lnTo>
                    <a:pt x="1275818"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3" name="Freeform 23"/>
            <p:cNvSpPr/>
            <p:nvPr/>
          </p:nvSpPr>
          <p:spPr>
            <a:xfrm>
              <a:off x="2871708" y="1399152"/>
              <a:ext cx="841789" cy="999156"/>
            </a:xfrm>
            <a:custGeom>
              <a:avLst/>
              <a:gdLst/>
              <a:ahLst/>
              <a:cxnLst/>
              <a:rect l="l" t="t" r="r" b="b"/>
              <a:pathLst>
                <a:path w="841789" h="999156">
                  <a:moveTo>
                    <a:pt x="0" y="0"/>
                  </a:moveTo>
                  <a:lnTo>
                    <a:pt x="841789" y="0"/>
                  </a:lnTo>
                  <a:lnTo>
                    <a:pt x="841789" y="999156"/>
                  </a:lnTo>
                  <a:lnTo>
                    <a:pt x="0" y="99915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4" name="Group 24"/>
            <p:cNvGrpSpPr/>
            <p:nvPr/>
          </p:nvGrpSpPr>
          <p:grpSpPr>
            <a:xfrm>
              <a:off x="1950222" y="3544572"/>
              <a:ext cx="341064" cy="314148"/>
              <a:chOff x="0" y="0"/>
              <a:chExt cx="207351" cy="190988"/>
            </a:xfrm>
          </p:grpSpPr>
          <p:sp>
            <p:nvSpPr>
              <p:cNvPr id="25" name="Freeform 25"/>
              <p:cNvSpPr/>
              <p:nvPr/>
            </p:nvSpPr>
            <p:spPr>
              <a:xfrm>
                <a:off x="0" y="0"/>
                <a:ext cx="207351" cy="190988"/>
              </a:xfrm>
              <a:custGeom>
                <a:avLst/>
                <a:gdLst/>
                <a:ahLst/>
                <a:cxnLst/>
                <a:rect l="l" t="t" r="r" b="b"/>
                <a:pathLst>
                  <a:path w="207351" h="190988">
                    <a:moveTo>
                      <a:pt x="0" y="0"/>
                    </a:moveTo>
                    <a:lnTo>
                      <a:pt x="207351" y="0"/>
                    </a:lnTo>
                    <a:lnTo>
                      <a:pt x="207351" y="190988"/>
                    </a:lnTo>
                    <a:lnTo>
                      <a:pt x="0" y="190988"/>
                    </a:lnTo>
                    <a:close/>
                  </a:path>
                </a:pathLst>
              </a:custGeom>
              <a:solidFill>
                <a:srgbClr val="07BED5"/>
              </a:solidFill>
            </p:spPr>
            <p:txBody>
              <a:bodyPr/>
              <a:lstStyle/>
              <a:p>
                <a:endParaRPr lang="en-US"/>
              </a:p>
            </p:txBody>
          </p:sp>
          <p:sp>
            <p:nvSpPr>
              <p:cNvPr id="26" name="TextBox 26"/>
              <p:cNvSpPr txBox="1"/>
              <p:nvPr/>
            </p:nvSpPr>
            <p:spPr>
              <a:xfrm>
                <a:off x="0" y="-47625"/>
                <a:ext cx="207351" cy="238613"/>
              </a:xfrm>
              <a:prstGeom prst="rect">
                <a:avLst/>
              </a:prstGeom>
            </p:spPr>
            <p:txBody>
              <a:bodyPr lIns="54323" tIns="54323" rIns="54323" bIns="54323" rtlCol="0" anchor="ctr"/>
              <a:lstStyle/>
              <a:p>
                <a:pPr algn="ctr">
                  <a:lnSpc>
                    <a:spcPts val="3360"/>
                  </a:lnSpc>
                </a:pPr>
                <a:endParaRPr/>
              </a:p>
            </p:txBody>
          </p:sp>
        </p:grpSp>
        <p:grpSp>
          <p:nvGrpSpPr>
            <p:cNvPr id="27" name="Group 27"/>
            <p:cNvGrpSpPr/>
            <p:nvPr/>
          </p:nvGrpSpPr>
          <p:grpSpPr>
            <a:xfrm>
              <a:off x="1639747" y="387272"/>
              <a:ext cx="960799" cy="659354"/>
              <a:chOff x="0" y="0"/>
              <a:chExt cx="584121" cy="400857"/>
            </a:xfrm>
          </p:grpSpPr>
          <p:sp>
            <p:nvSpPr>
              <p:cNvPr id="28" name="Freeform 28"/>
              <p:cNvSpPr/>
              <p:nvPr/>
            </p:nvSpPr>
            <p:spPr>
              <a:xfrm>
                <a:off x="0" y="0"/>
                <a:ext cx="584121" cy="400857"/>
              </a:xfrm>
              <a:custGeom>
                <a:avLst/>
                <a:gdLst/>
                <a:ahLst/>
                <a:cxnLst/>
                <a:rect l="l" t="t" r="r" b="b"/>
                <a:pathLst>
                  <a:path w="584121" h="400857">
                    <a:moveTo>
                      <a:pt x="0" y="0"/>
                    </a:moveTo>
                    <a:lnTo>
                      <a:pt x="584121" y="0"/>
                    </a:lnTo>
                    <a:lnTo>
                      <a:pt x="584121" y="400857"/>
                    </a:lnTo>
                    <a:lnTo>
                      <a:pt x="0" y="400857"/>
                    </a:lnTo>
                    <a:close/>
                  </a:path>
                </a:pathLst>
              </a:custGeom>
              <a:solidFill>
                <a:srgbClr val="07BED5"/>
              </a:solidFill>
            </p:spPr>
            <p:txBody>
              <a:bodyPr/>
              <a:lstStyle/>
              <a:p>
                <a:endParaRPr lang="en-US"/>
              </a:p>
            </p:txBody>
          </p:sp>
          <p:sp>
            <p:nvSpPr>
              <p:cNvPr id="29" name="TextBox 29"/>
              <p:cNvSpPr txBox="1"/>
              <p:nvPr/>
            </p:nvSpPr>
            <p:spPr>
              <a:xfrm>
                <a:off x="0" y="-47625"/>
                <a:ext cx="584121" cy="448482"/>
              </a:xfrm>
              <a:prstGeom prst="rect">
                <a:avLst/>
              </a:prstGeom>
            </p:spPr>
            <p:txBody>
              <a:bodyPr lIns="54323" tIns="54323" rIns="54323" bIns="54323" rtlCol="0" anchor="ctr"/>
              <a:lstStyle/>
              <a:p>
                <a:pPr algn="ctr">
                  <a:lnSpc>
                    <a:spcPts val="3360"/>
                  </a:lnSpc>
                </a:pPr>
                <a:endParaRPr/>
              </a:p>
            </p:txBody>
          </p:sp>
        </p:grpSp>
        <p:sp>
          <p:nvSpPr>
            <p:cNvPr id="30" name="Freeform 30"/>
            <p:cNvSpPr/>
            <p:nvPr/>
          </p:nvSpPr>
          <p:spPr>
            <a:xfrm>
              <a:off x="1548950" y="350909"/>
              <a:ext cx="1143608" cy="1087857"/>
            </a:xfrm>
            <a:custGeom>
              <a:avLst/>
              <a:gdLst/>
              <a:ahLst/>
              <a:cxnLst/>
              <a:rect l="l" t="t" r="r" b="b"/>
              <a:pathLst>
                <a:path w="1143608" h="1087857">
                  <a:moveTo>
                    <a:pt x="0" y="0"/>
                  </a:moveTo>
                  <a:lnTo>
                    <a:pt x="1143608" y="0"/>
                  </a:lnTo>
                  <a:lnTo>
                    <a:pt x="1143608" y="1087857"/>
                  </a:lnTo>
                  <a:lnTo>
                    <a:pt x="0" y="108785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grpSp>
          <p:nvGrpSpPr>
            <p:cNvPr id="31" name="Group 31"/>
            <p:cNvGrpSpPr/>
            <p:nvPr/>
          </p:nvGrpSpPr>
          <p:grpSpPr>
            <a:xfrm>
              <a:off x="1300596" y="3086041"/>
              <a:ext cx="649626" cy="684526"/>
              <a:chOff x="0" y="0"/>
              <a:chExt cx="394942" cy="416160"/>
            </a:xfrm>
          </p:grpSpPr>
          <p:sp>
            <p:nvSpPr>
              <p:cNvPr id="32" name="Freeform 32"/>
              <p:cNvSpPr/>
              <p:nvPr/>
            </p:nvSpPr>
            <p:spPr>
              <a:xfrm>
                <a:off x="0" y="0"/>
                <a:ext cx="394942" cy="416160"/>
              </a:xfrm>
              <a:custGeom>
                <a:avLst/>
                <a:gdLst/>
                <a:ahLst/>
                <a:cxnLst/>
                <a:rect l="l" t="t" r="r" b="b"/>
                <a:pathLst>
                  <a:path w="394942" h="416160">
                    <a:moveTo>
                      <a:pt x="0" y="0"/>
                    </a:moveTo>
                    <a:lnTo>
                      <a:pt x="394942" y="0"/>
                    </a:lnTo>
                    <a:lnTo>
                      <a:pt x="394942" y="416160"/>
                    </a:lnTo>
                    <a:lnTo>
                      <a:pt x="0" y="416160"/>
                    </a:lnTo>
                    <a:close/>
                  </a:path>
                </a:pathLst>
              </a:custGeom>
              <a:solidFill>
                <a:srgbClr val="07BED5"/>
              </a:solidFill>
            </p:spPr>
            <p:txBody>
              <a:bodyPr/>
              <a:lstStyle/>
              <a:p>
                <a:endParaRPr lang="en-US"/>
              </a:p>
            </p:txBody>
          </p:sp>
          <p:sp>
            <p:nvSpPr>
              <p:cNvPr id="33" name="TextBox 33"/>
              <p:cNvSpPr txBox="1"/>
              <p:nvPr/>
            </p:nvSpPr>
            <p:spPr>
              <a:xfrm>
                <a:off x="0" y="-47625"/>
                <a:ext cx="394942" cy="463785"/>
              </a:xfrm>
              <a:prstGeom prst="rect">
                <a:avLst/>
              </a:prstGeom>
            </p:spPr>
            <p:txBody>
              <a:bodyPr lIns="54323" tIns="54323" rIns="54323" bIns="54323" rtlCol="0" anchor="ctr"/>
              <a:lstStyle/>
              <a:p>
                <a:pPr algn="ctr">
                  <a:lnSpc>
                    <a:spcPts val="3360"/>
                  </a:lnSpc>
                </a:pPr>
                <a:endParaRPr/>
              </a:p>
            </p:txBody>
          </p:sp>
        </p:grpSp>
        <p:sp>
          <p:nvSpPr>
            <p:cNvPr id="34" name="Freeform 34"/>
            <p:cNvSpPr/>
            <p:nvPr/>
          </p:nvSpPr>
          <p:spPr>
            <a:xfrm>
              <a:off x="877178" y="2432168"/>
              <a:ext cx="1154672" cy="1154672"/>
            </a:xfrm>
            <a:custGeom>
              <a:avLst/>
              <a:gdLst/>
              <a:ahLst/>
              <a:cxnLst/>
              <a:rect l="l" t="t" r="r" b="b"/>
              <a:pathLst>
                <a:path w="1154672" h="1154672">
                  <a:moveTo>
                    <a:pt x="0" y="0"/>
                  </a:moveTo>
                  <a:lnTo>
                    <a:pt x="1154672" y="0"/>
                  </a:lnTo>
                  <a:lnTo>
                    <a:pt x="1154672" y="1154672"/>
                  </a:lnTo>
                  <a:lnTo>
                    <a:pt x="0" y="115467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5" name="Freeform 35"/>
            <p:cNvSpPr/>
            <p:nvPr/>
          </p:nvSpPr>
          <p:spPr>
            <a:xfrm flipH="1">
              <a:off x="2291286" y="2508705"/>
              <a:ext cx="1160845" cy="1078134"/>
            </a:xfrm>
            <a:custGeom>
              <a:avLst/>
              <a:gdLst/>
              <a:ahLst/>
              <a:cxnLst/>
              <a:rect l="l" t="t" r="r" b="b"/>
              <a:pathLst>
                <a:path w="1160845" h="1078134">
                  <a:moveTo>
                    <a:pt x="1160845" y="0"/>
                  </a:moveTo>
                  <a:lnTo>
                    <a:pt x="0" y="0"/>
                  </a:lnTo>
                  <a:lnTo>
                    <a:pt x="0" y="1078135"/>
                  </a:lnTo>
                  <a:lnTo>
                    <a:pt x="1160845" y="1078135"/>
                  </a:lnTo>
                  <a:lnTo>
                    <a:pt x="1160845"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3" name="Freeform 3"/>
          <p:cNvSpPr/>
          <p:nvPr/>
        </p:nvSpPr>
        <p:spPr>
          <a:xfrm>
            <a:off x="1438248" y="849375"/>
            <a:ext cx="8239457" cy="7950755"/>
          </a:xfrm>
          <a:custGeom>
            <a:avLst/>
            <a:gdLst/>
            <a:ahLst/>
            <a:cxnLst/>
            <a:rect l="l" t="t" r="r" b="b"/>
            <a:pathLst>
              <a:path w="8239457" h="7950755">
                <a:moveTo>
                  <a:pt x="0" y="0"/>
                </a:moveTo>
                <a:lnTo>
                  <a:pt x="8239458" y="0"/>
                </a:lnTo>
                <a:lnTo>
                  <a:pt x="8239458" y="7950755"/>
                </a:lnTo>
                <a:lnTo>
                  <a:pt x="0" y="7950755"/>
                </a:lnTo>
                <a:lnTo>
                  <a:pt x="0" y="0"/>
                </a:lnTo>
                <a:close/>
              </a:path>
            </a:pathLst>
          </a:custGeom>
          <a:blipFill>
            <a:blip r:embed="rId4"/>
            <a:stretch>
              <a:fillRect l="-1420" t="-5726" r="-2232" b="-4500"/>
            </a:stretch>
          </a:blipFill>
        </p:spPr>
        <p:txBody>
          <a:bodyPr/>
          <a:lstStyle/>
          <a:p>
            <a:endParaRPr lang="en-US"/>
          </a:p>
        </p:txBody>
      </p:sp>
      <p:sp>
        <p:nvSpPr>
          <p:cNvPr id="4" name="TextBox 4"/>
          <p:cNvSpPr txBox="1"/>
          <p:nvPr/>
        </p:nvSpPr>
        <p:spPr>
          <a:xfrm>
            <a:off x="10559171" y="2938332"/>
            <a:ext cx="6505113" cy="3551508"/>
          </a:xfrm>
          <a:prstGeom prst="rect">
            <a:avLst/>
          </a:prstGeom>
        </p:spPr>
        <p:txBody>
          <a:bodyPr lIns="0" tIns="0" rIns="0" bIns="0" rtlCol="0" anchor="t">
            <a:spAutoFit/>
          </a:bodyPr>
          <a:lstStyle/>
          <a:p>
            <a:pPr algn="ctr">
              <a:lnSpc>
                <a:spcPts val="9470"/>
              </a:lnSpc>
              <a:spcBef>
                <a:spcPct val="0"/>
              </a:spcBef>
            </a:pPr>
            <a:r>
              <a:rPr lang="en-US" sz="6764">
                <a:solidFill>
                  <a:srgbClr val="000000"/>
                </a:solidFill>
                <a:latin typeface="Catamaran"/>
                <a:ea typeface="Catamaran"/>
                <a:cs typeface="Catamaran"/>
                <a:sym typeface="Catamaran"/>
              </a:rPr>
              <a:t>What do ​you want your life to look </a:t>
            </a:r>
          </a:p>
          <a:p>
            <a:pPr algn="ctr">
              <a:lnSpc>
                <a:spcPts val="9470"/>
              </a:lnSpc>
              <a:spcBef>
                <a:spcPct val="0"/>
              </a:spcBef>
            </a:pPr>
            <a:r>
              <a:rPr lang="en-US" sz="6764">
                <a:solidFill>
                  <a:srgbClr val="000000"/>
                </a:solidFill>
                <a:latin typeface="Catamaran"/>
                <a:ea typeface="Catamaran"/>
                <a:cs typeface="Catamaran"/>
                <a:sym typeface="Catamaran"/>
              </a:rPr>
              <a:t>like at age 30?​</a:t>
            </a:r>
          </a:p>
        </p:txBody>
      </p:sp>
      <p:sp>
        <p:nvSpPr>
          <p:cNvPr id="5" name="TextBox 5"/>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78071" y="0"/>
            <a:ext cx="9409929" cy="8715163"/>
          </a:xfrm>
          <a:custGeom>
            <a:avLst/>
            <a:gdLst/>
            <a:ahLst/>
            <a:cxnLst/>
            <a:rect l="l" t="t" r="r" b="b"/>
            <a:pathLst>
              <a:path w="12131316" h="9394589">
                <a:moveTo>
                  <a:pt x="0" y="0"/>
                </a:moveTo>
                <a:lnTo>
                  <a:pt x="12131316" y="0"/>
                </a:lnTo>
                <a:lnTo>
                  <a:pt x="12131316" y="9394589"/>
                </a:lnTo>
                <a:lnTo>
                  <a:pt x="0" y="9394589"/>
                </a:lnTo>
                <a:lnTo>
                  <a:pt x="0" y="0"/>
                </a:lnTo>
                <a:close/>
              </a:path>
            </a:pathLst>
          </a:custGeom>
          <a:blipFill>
            <a:blip r:embed="rId3"/>
            <a:stretch>
              <a:fillRect l="-20926" t="-7796" r="-28922"/>
            </a:stretch>
          </a:blipFill>
        </p:spPr>
        <p:txBody>
          <a:bodyPr/>
          <a:lstStyle/>
          <a:p>
            <a:endParaRPr lang="en-US" dirty="0"/>
          </a:p>
        </p:txBody>
      </p:sp>
      <p:sp>
        <p:nvSpPr>
          <p:cNvPr id="3" name="TextBox 3"/>
          <p:cNvSpPr txBox="1"/>
          <p:nvPr/>
        </p:nvSpPr>
        <p:spPr>
          <a:xfrm>
            <a:off x="764338" y="2405577"/>
            <a:ext cx="7482784" cy="4115621"/>
          </a:xfrm>
          <a:prstGeom prst="rect">
            <a:avLst/>
          </a:prstGeom>
        </p:spPr>
        <p:txBody>
          <a:bodyPr lIns="0" tIns="0" rIns="0" bIns="0" rtlCol="0" anchor="t">
            <a:spAutoFit/>
          </a:bodyPr>
          <a:lstStyle/>
          <a:p>
            <a:pPr algn="ctr">
              <a:lnSpc>
                <a:spcPts val="10979"/>
              </a:lnSpc>
              <a:spcBef>
                <a:spcPct val="0"/>
              </a:spcBef>
            </a:pPr>
            <a:r>
              <a:rPr lang="en-US" sz="7842">
                <a:solidFill>
                  <a:srgbClr val="000000"/>
                </a:solidFill>
                <a:latin typeface="Catamaran"/>
                <a:ea typeface="Catamaran"/>
                <a:cs typeface="Catamaran"/>
                <a:sym typeface="Catamaran"/>
              </a:rPr>
              <a:t>What were your key takeaways from today?</a:t>
            </a:r>
          </a:p>
        </p:txBody>
      </p:sp>
      <p:sp>
        <p:nvSpPr>
          <p:cNvPr id="4" name="Freeform 4"/>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6324" y="736175"/>
            <a:ext cx="16575351" cy="7997490"/>
          </a:xfrm>
          <a:custGeom>
            <a:avLst/>
            <a:gdLst/>
            <a:ahLst/>
            <a:cxnLst/>
            <a:rect l="l" t="t" r="r" b="b"/>
            <a:pathLst>
              <a:path w="16575351" h="7997490">
                <a:moveTo>
                  <a:pt x="0" y="0"/>
                </a:moveTo>
                <a:lnTo>
                  <a:pt x="16575352" y="0"/>
                </a:lnTo>
                <a:lnTo>
                  <a:pt x="16575352" y="7997490"/>
                </a:lnTo>
                <a:lnTo>
                  <a:pt x="0" y="7997490"/>
                </a:lnTo>
                <a:lnTo>
                  <a:pt x="0" y="0"/>
                </a:lnTo>
                <a:close/>
              </a:path>
            </a:pathLst>
          </a:custGeom>
          <a:blipFill>
            <a:blip r:embed="rId3"/>
            <a:stretch>
              <a:fillRect b="-38084"/>
            </a:stretch>
          </a:blipFill>
        </p:spPr>
        <p:txBody>
          <a:bodyPr/>
          <a:lstStyle/>
          <a:p>
            <a:endParaRPr lang="en-US"/>
          </a:p>
        </p:txBody>
      </p:sp>
      <p:sp>
        <p:nvSpPr>
          <p:cNvPr id="3" name="Freeform 3"/>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0" y="555200"/>
            <a:ext cx="18288000" cy="2970750"/>
          </a:xfrm>
          <a:prstGeom prst="rect">
            <a:avLst/>
          </a:prstGeom>
          <a:solidFill>
            <a:schemeClr val="accent5"/>
          </a:solidFill>
        </p:spPr>
        <p:txBody>
          <a:bodyPr wrap="square" lIns="0" tIns="0" rIns="0" bIns="0" rtlCol="0" anchor="t">
            <a:spAutoFit/>
          </a:bodyPr>
          <a:lstStyle/>
          <a:p>
            <a:pPr algn="ctr">
              <a:lnSpc>
                <a:spcPts val="12900"/>
              </a:lnSpc>
            </a:pPr>
            <a:r>
              <a:rPr lang="en-US" sz="9219" b="1" dirty="0">
                <a:solidFill>
                  <a:srgbClr val="FFFFFF"/>
                </a:solidFill>
                <a:latin typeface="Catamaran Bold"/>
                <a:ea typeface="Catamaran Bold"/>
                <a:cs typeface="Catamaran Bold"/>
                <a:sym typeface="Catamaran Bold"/>
              </a:rPr>
              <a:t>Family, Marriage &amp; </a:t>
            </a:r>
          </a:p>
          <a:p>
            <a:pPr algn="ctr">
              <a:lnSpc>
                <a:spcPts val="10000"/>
              </a:lnSpc>
            </a:pPr>
            <a:r>
              <a:rPr lang="en-US" sz="9219" b="1" dirty="0">
                <a:solidFill>
                  <a:srgbClr val="FFFFFF"/>
                </a:solidFill>
                <a:latin typeface="Catamaran Bold"/>
                <a:ea typeface="Catamaran Bold"/>
                <a:cs typeface="Catamaran Bold"/>
                <a:sym typeface="Catamaran Bold"/>
              </a:rPr>
              <a:t>Moving Forward</a:t>
            </a:r>
          </a:p>
        </p:txBody>
      </p:sp>
      <p:sp>
        <p:nvSpPr>
          <p:cNvPr id="5" name="TextBox 5"/>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67044" y="2172508"/>
            <a:ext cx="3176931" cy="3176931"/>
            <a:chOff x="0" y="0"/>
            <a:chExt cx="4235908" cy="4235908"/>
          </a:xfrm>
        </p:grpSpPr>
        <p:sp>
          <p:nvSpPr>
            <p:cNvPr id="3" name="Freeform 3"/>
            <p:cNvSpPr/>
            <p:nvPr/>
          </p:nvSpPr>
          <p:spPr>
            <a:xfrm>
              <a:off x="0" y="0"/>
              <a:ext cx="4235908" cy="4235908"/>
            </a:xfrm>
            <a:custGeom>
              <a:avLst/>
              <a:gdLst/>
              <a:ahLst/>
              <a:cxnLst/>
              <a:rect l="l" t="t" r="r" b="b"/>
              <a:pathLst>
                <a:path w="4235908" h="4235908">
                  <a:moveTo>
                    <a:pt x="0" y="0"/>
                  </a:moveTo>
                  <a:lnTo>
                    <a:pt x="4235908" y="0"/>
                  </a:lnTo>
                  <a:lnTo>
                    <a:pt x="4235908" y="4235908"/>
                  </a:lnTo>
                  <a:lnTo>
                    <a:pt x="0" y="4235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5364" y="1005273"/>
              <a:ext cx="3307539" cy="2291223"/>
            </a:xfrm>
            <a:custGeom>
              <a:avLst/>
              <a:gdLst/>
              <a:ahLst/>
              <a:cxnLst/>
              <a:rect l="l" t="t" r="r" b="b"/>
              <a:pathLst>
                <a:path w="3307539" h="2291223">
                  <a:moveTo>
                    <a:pt x="0" y="0"/>
                  </a:moveTo>
                  <a:lnTo>
                    <a:pt x="3307539" y="0"/>
                  </a:lnTo>
                  <a:lnTo>
                    <a:pt x="3307539" y="2291223"/>
                  </a:lnTo>
                  <a:lnTo>
                    <a:pt x="0" y="22912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5" name="TextBox 5"/>
          <p:cNvSpPr txBox="1"/>
          <p:nvPr/>
        </p:nvSpPr>
        <p:spPr>
          <a:xfrm>
            <a:off x="4180819" y="544287"/>
            <a:ext cx="9958991" cy="1436291"/>
          </a:xfrm>
          <a:prstGeom prst="rect">
            <a:avLst/>
          </a:prstGeom>
        </p:spPr>
        <p:txBody>
          <a:bodyPr wrap="square" lIns="0" tIns="0" rIns="0" bIns="0" rtlCol="0" anchor="t">
            <a:spAutoFit/>
          </a:bodyPr>
          <a:lstStyle/>
          <a:p>
            <a:pPr algn="ctr">
              <a:lnSpc>
                <a:spcPts val="11199"/>
              </a:lnSpc>
              <a:spcBef>
                <a:spcPct val="0"/>
              </a:spcBef>
            </a:pPr>
            <a:r>
              <a:rPr lang="en-US" sz="7999" b="1" dirty="0">
                <a:solidFill>
                  <a:srgbClr val="000000"/>
                </a:solidFill>
                <a:latin typeface="Catamaran Bold"/>
                <a:ea typeface="Catamaran Bold"/>
                <a:cs typeface="Catamaran Bold"/>
                <a:sym typeface="Catamaran Bold"/>
              </a:rPr>
              <a:t>The Success Sequence</a:t>
            </a:r>
          </a:p>
        </p:txBody>
      </p:sp>
      <p:grpSp>
        <p:nvGrpSpPr>
          <p:cNvPr id="6" name="Group 6"/>
          <p:cNvGrpSpPr/>
          <p:nvPr/>
        </p:nvGrpSpPr>
        <p:grpSpPr>
          <a:xfrm>
            <a:off x="9344025" y="5674563"/>
            <a:ext cx="3176931" cy="3176931"/>
            <a:chOff x="0" y="0"/>
            <a:chExt cx="4235908" cy="4235908"/>
          </a:xfrm>
        </p:grpSpPr>
        <p:sp>
          <p:nvSpPr>
            <p:cNvPr id="7" name="Freeform 7"/>
            <p:cNvSpPr/>
            <p:nvPr/>
          </p:nvSpPr>
          <p:spPr>
            <a:xfrm>
              <a:off x="0" y="0"/>
              <a:ext cx="4235908" cy="4235908"/>
            </a:xfrm>
            <a:custGeom>
              <a:avLst/>
              <a:gdLst/>
              <a:ahLst/>
              <a:cxnLst/>
              <a:rect l="l" t="t" r="r" b="b"/>
              <a:pathLst>
                <a:path w="4235908" h="4235908">
                  <a:moveTo>
                    <a:pt x="0" y="0"/>
                  </a:moveTo>
                  <a:lnTo>
                    <a:pt x="4235908" y="0"/>
                  </a:lnTo>
                  <a:lnTo>
                    <a:pt x="4235908" y="4235908"/>
                  </a:lnTo>
                  <a:lnTo>
                    <a:pt x="0" y="42359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779963" y="933976"/>
              <a:ext cx="2675983" cy="2518769"/>
            </a:xfrm>
            <a:custGeom>
              <a:avLst/>
              <a:gdLst/>
              <a:ahLst/>
              <a:cxnLst/>
              <a:rect l="l" t="t" r="r" b="b"/>
              <a:pathLst>
                <a:path w="2675983" h="2518769">
                  <a:moveTo>
                    <a:pt x="0" y="0"/>
                  </a:moveTo>
                  <a:lnTo>
                    <a:pt x="2675982" y="0"/>
                  </a:lnTo>
                  <a:lnTo>
                    <a:pt x="2675982" y="2518768"/>
                  </a:lnTo>
                  <a:lnTo>
                    <a:pt x="0" y="25187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9" name="Group 9"/>
          <p:cNvGrpSpPr/>
          <p:nvPr/>
        </p:nvGrpSpPr>
        <p:grpSpPr>
          <a:xfrm>
            <a:off x="5767044" y="5674563"/>
            <a:ext cx="3176931" cy="3176931"/>
            <a:chOff x="0" y="0"/>
            <a:chExt cx="4235908" cy="4235908"/>
          </a:xfrm>
        </p:grpSpPr>
        <p:sp>
          <p:nvSpPr>
            <p:cNvPr id="10" name="Freeform 10"/>
            <p:cNvSpPr/>
            <p:nvPr/>
          </p:nvSpPr>
          <p:spPr>
            <a:xfrm>
              <a:off x="0" y="0"/>
              <a:ext cx="4235908" cy="4235908"/>
            </a:xfrm>
            <a:custGeom>
              <a:avLst/>
              <a:gdLst/>
              <a:ahLst/>
              <a:cxnLst/>
              <a:rect l="l" t="t" r="r" b="b"/>
              <a:pathLst>
                <a:path w="4235908" h="4235908">
                  <a:moveTo>
                    <a:pt x="0" y="0"/>
                  </a:moveTo>
                  <a:lnTo>
                    <a:pt x="4235908" y="0"/>
                  </a:lnTo>
                  <a:lnTo>
                    <a:pt x="4235908" y="4235908"/>
                  </a:lnTo>
                  <a:lnTo>
                    <a:pt x="0" y="42359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757560" y="810180"/>
              <a:ext cx="2720787" cy="2642565"/>
            </a:xfrm>
            <a:custGeom>
              <a:avLst/>
              <a:gdLst/>
              <a:ahLst/>
              <a:cxnLst/>
              <a:rect l="l" t="t" r="r" b="b"/>
              <a:pathLst>
                <a:path w="2720787" h="2642565">
                  <a:moveTo>
                    <a:pt x="0" y="0"/>
                  </a:moveTo>
                  <a:lnTo>
                    <a:pt x="2720788" y="0"/>
                  </a:lnTo>
                  <a:lnTo>
                    <a:pt x="2720788" y="2642564"/>
                  </a:lnTo>
                  <a:lnTo>
                    <a:pt x="0" y="26425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12" name="Freeform 12"/>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15"/>
            <a:stretch>
              <a:fillRect/>
            </a:stretch>
          </a:blipFill>
        </p:spPr>
        <p:txBody>
          <a:bodyPr/>
          <a:lstStyle/>
          <a:p>
            <a:endParaRPr lang="en-US"/>
          </a:p>
        </p:txBody>
      </p:sp>
      <p:sp>
        <p:nvSpPr>
          <p:cNvPr id="13" name="TextBox 13"/>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grpSp>
        <p:nvGrpSpPr>
          <p:cNvPr id="14" name="Group 14"/>
          <p:cNvGrpSpPr/>
          <p:nvPr/>
        </p:nvGrpSpPr>
        <p:grpSpPr>
          <a:xfrm>
            <a:off x="9344025" y="2172508"/>
            <a:ext cx="3176931" cy="3176931"/>
            <a:chOff x="0" y="0"/>
            <a:chExt cx="4235908" cy="4235908"/>
          </a:xfrm>
        </p:grpSpPr>
        <p:sp>
          <p:nvSpPr>
            <p:cNvPr id="15" name="Freeform 15"/>
            <p:cNvSpPr/>
            <p:nvPr/>
          </p:nvSpPr>
          <p:spPr>
            <a:xfrm>
              <a:off x="0" y="0"/>
              <a:ext cx="4235908" cy="4235908"/>
            </a:xfrm>
            <a:custGeom>
              <a:avLst/>
              <a:gdLst/>
              <a:ahLst/>
              <a:cxnLst/>
              <a:rect l="l" t="t" r="r" b="b"/>
              <a:pathLst>
                <a:path w="4235908" h="4235908">
                  <a:moveTo>
                    <a:pt x="0" y="0"/>
                  </a:moveTo>
                  <a:lnTo>
                    <a:pt x="4235908" y="0"/>
                  </a:lnTo>
                  <a:lnTo>
                    <a:pt x="4235908" y="4235908"/>
                  </a:lnTo>
                  <a:lnTo>
                    <a:pt x="0" y="42359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p:cNvSpPr/>
            <p:nvPr/>
          </p:nvSpPr>
          <p:spPr>
            <a:xfrm>
              <a:off x="718763" y="720993"/>
              <a:ext cx="2851655" cy="2851655"/>
            </a:xfrm>
            <a:custGeom>
              <a:avLst/>
              <a:gdLst/>
              <a:ahLst/>
              <a:cxnLst/>
              <a:rect l="l" t="t" r="r" b="b"/>
              <a:pathLst>
                <a:path w="2851655" h="2851655">
                  <a:moveTo>
                    <a:pt x="0" y="0"/>
                  </a:moveTo>
                  <a:lnTo>
                    <a:pt x="2851655" y="0"/>
                  </a:lnTo>
                  <a:lnTo>
                    <a:pt x="2851655" y="2851654"/>
                  </a:lnTo>
                  <a:lnTo>
                    <a:pt x="0" y="285165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flipH="1">
              <a:off x="351773" y="1472492"/>
              <a:ext cx="1283783" cy="876182"/>
            </a:xfrm>
            <a:custGeom>
              <a:avLst/>
              <a:gdLst/>
              <a:ahLst/>
              <a:cxnLst/>
              <a:rect l="l" t="t" r="r" b="b"/>
              <a:pathLst>
                <a:path w="1283783" h="876182">
                  <a:moveTo>
                    <a:pt x="1283783" y="0"/>
                  </a:moveTo>
                  <a:lnTo>
                    <a:pt x="0" y="0"/>
                  </a:lnTo>
                  <a:lnTo>
                    <a:pt x="0" y="876182"/>
                  </a:lnTo>
                  <a:lnTo>
                    <a:pt x="1283783" y="876182"/>
                  </a:lnTo>
                  <a:lnTo>
                    <a:pt x="1283783"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8" name="Freeform 18"/>
            <p:cNvSpPr/>
            <p:nvPr/>
          </p:nvSpPr>
          <p:spPr>
            <a:xfrm>
              <a:off x="2889635" y="1407886"/>
              <a:ext cx="847044" cy="1005393"/>
            </a:xfrm>
            <a:custGeom>
              <a:avLst/>
              <a:gdLst/>
              <a:ahLst/>
              <a:cxnLst/>
              <a:rect l="l" t="t" r="r" b="b"/>
              <a:pathLst>
                <a:path w="847044" h="1005393">
                  <a:moveTo>
                    <a:pt x="0" y="0"/>
                  </a:moveTo>
                  <a:lnTo>
                    <a:pt x="847043" y="0"/>
                  </a:lnTo>
                  <a:lnTo>
                    <a:pt x="847043" y="1005393"/>
                  </a:lnTo>
                  <a:lnTo>
                    <a:pt x="0" y="100539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nvGrpSpPr>
            <p:cNvPr id="19" name="Group 19"/>
            <p:cNvGrpSpPr/>
            <p:nvPr/>
          </p:nvGrpSpPr>
          <p:grpSpPr>
            <a:xfrm>
              <a:off x="1962396" y="3566699"/>
              <a:ext cx="343193" cy="316109"/>
              <a:chOff x="0" y="0"/>
              <a:chExt cx="207351" cy="190988"/>
            </a:xfrm>
          </p:grpSpPr>
          <p:sp>
            <p:nvSpPr>
              <p:cNvPr id="20" name="Freeform 20"/>
              <p:cNvSpPr/>
              <p:nvPr/>
            </p:nvSpPr>
            <p:spPr>
              <a:xfrm>
                <a:off x="0" y="0"/>
                <a:ext cx="207351" cy="190988"/>
              </a:xfrm>
              <a:custGeom>
                <a:avLst/>
                <a:gdLst/>
                <a:ahLst/>
                <a:cxnLst/>
                <a:rect l="l" t="t" r="r" b="b"/>
                <a:pathLst>
                  <a:path w="207351" h="190988">
                    <a:moveTo>
                      <a:pt x="0" y="0"/>
                    </a:moveTo>
                    <a:lnTo>
                      <a:pt x="207351" y="0"/>
                    </a:lnTo>
                    <a:lnTo>
                      <a:pt x="207351" y="190988"/>
                    </a:lnTo>
                    <a:lnTo>
                      <a:pt x="0" y="190988"/>
                    </a:lnTo>
                    <a:close/>
                  </a:path>
                </a:pathLst>
              </a:custGeom>
              <a:solidFill>
                <a:srgbClr val="07BED5"/>
              </a:solidFill>
            </p:spPr>
            <p:txBody>
              <a:bodyPr/>
              <a:lstStyle/>
              <a:p>
                <a:endParaRPr lang="en-US"/>
              </a:p>
            </p:txBody>
          </p:sp>
          <p:sp>
            <p:nvSpPr>
              <p:cNvPr id="21" name="TextBox 21"/>
              <p:cNvSpPr txBox="1"/>
              <p:nvPr/>
            </p:nvSpPr>
            <p:spPr>
              <a:xfrm>
                <a:off x="0" y="-47625"/>
                <a:ext cx="207351" cy="238613"/>
              </a:xfrm>
              <a:prstGeom prst="rect">
                <a:avLst/>
              </a:prstGeom>
            </p:spPr>
            <p:txBody>
              <a:bodyPr lIns="54323" tIns="54323" rIns="54323" bIns="54323" rtlCol="0" anchor="ctr"/>
              <a:lstStyle/>
              <a:p>
                <a:pPr algn="ctr">
                  <a:lnSpc>
                    <a:spcPts val="3360"/>
                  </a:lnSpc>
                </a:pPr>
                <a:endParaRPr/>
              </a:p>
            </p:txBody>
          </p:sp>
        </p:grpSp>
        <p:grpSp>
          <p:nvGrpSpPr>
            <p:cNvPr id="22" name="Group 22"/>
            <p:cNvGrpSpPr/>
            <p:nvPr/>
          </p:nvGrpSpPr>
          <p:grpSpPr>
            <a:xfrm>
              <a:off x="1649983" y="389690"/>
              <a:ext cx="966797" cy="663470"/>
              <a:chOff x="0" y="0"/>
              <a:chExt cx="584121" cy="400857"/>
            </a:xfrm>
          </p:grpSpPr>
          <p:sp>
            <p:nvSpPr>
              <p:cNvPr id="23" name="Freeform 23"/>
              <p:cNvSpPr/>
              <p:nvPr/>
            </p:nvSpPr>
            <p:spPr>
              <a:xfrm>
                <a:off x="0" y="0"/>
                <a:ext cx="584121" cy="400857"/>
              </a:xfrm>
              <a:custGeom>
                <a:avLst/>
                <a:gdLst/>
                <a:ahLst/>
                <a:cxnLst/>
                <a:rect l="l" t="t" r="r" b="b"/>
                <a:pathLst>
                  <a:path w="584121" h="400857">
                    <a:moveTo>
                      <a:pt x="0" y="0"/>
                    </a:moveTo>
                    <a:lnTo>
                      <a:pt x="584121" y="0"/>
                    </a:lnTo>
                    <a:lnTo>
                      <a:pt x="584121" y="400857"/>
                    </a:lnTo>
                    <a:lnTo>
                      <a:pt x="0" y="400857"/>
                    </a:lnTo>
                    <a:close/>
                  </a:path>
                </a:pathLst>
              </a:custGeom>
              <a:solidFill>
                <a:srgbClr val="07BED5"/>
              </a:solidFill>
            </p:spPr>
            <p:txBody>
              <a:bodyPr/>
              <a:lstStyle/>
              <a:p>
                <a:endParaRPr lang="en-US"/>
              </a:p>
            </p:txBody>
          </p:sp>
          <p:sp>
            <p:nvSpPr>
              <p:cNvPr id="24" name="TextBox 24"/>
              <p:cNvSpPr txBox="1"/>
              <p:nvPr/>
            </p:nvSpPr>
            <p:spPr>
              <a:xfrm>
                <a:off x="0" y="-47625"/>
                <a:ext cx="584121" cy="448482"/>
              </a:xfrm>
              <a:prstGeom prst="rect">
                <a:avLst/>
              </a:prstGeom>
            </p:spPr>
            <p:txBody>
              <a:bodyPr lIns="54323" tIns="54323" rIns="54323" bIns="54323" rtlCol="0" anchor="ctr"/>
              <a:lstStyle/>
              <a:p>
                <a:pPr algn="ctr">
                  <a:lnSpc>
                    <a:spcPts val="3360"/>
                  </a:lnSpc>
                </a:pPr>
                <a:endParaRPr/>
              </a:p>
            </p:txBody>
          </p:sp>
        </p:grpSp>
        <p:sp>
          <p:nvSpPr>
            <p:cNvPr id="25" name="Freeform 25"/>
            <p:cNvSpPr/>
            <p:nvPr/>
          </p:nvSpPr>
          <p:spPr>
            <a:xfrm>
              <a:off x="1558619" y="353099"/>
              <a:ext cx="1150747" cy="1094648"/>
            </a:xfrm>
            <a:custGeom>
              <a:avLst/>
              <a:gdLst/>
              <a:ahLst/>
              <a:cxnLst/>
              <a:rect l="l" t="t" r="r" b="b"/>
              <a:pathLst>
                <a:path w="1150747" h="1094648">
                  <a:moveTo>
                    <a:pt x="0" y="0"/>
                  </a:moveTo>
                  <a:lnTo>
                    <a:pt x="1150747" y="0"/>
                  </a:lnTo>
                  <a:lnTo>
                    <a:pt x="1150747" y="1094649"/>
                  </a:lnTo>
                  <a:lnTo>
                    <a:pt x="0" y="109464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6" name="Group 26"/>
            <p:cNvGrpSpPr/>
            <p:nvPr/>
          </p:nvGrpSpPr>
          <p:grpSpPr>
            <a:xfrm>
              <a:off x="1308715" y="3105306"/>
              <a:ext cx="653681" cy="688799"/>
              <a:chOff x="0" y="0"/>
              <a:chExt cx="394942" cy="416160"/>
            </a:xfrm>
          </p:grpSpPr>
          <p:sp>
            <p:nvSpPr>
              <p:cNvPr id="27" name="Freeform 27"/>
              <p:cNvSpPr/>
              <p:nvPr/>
            </p:nvSpPr>
            <p:spPr>
              <a:xfrm>
                <a:off x="0" y="0"/>
                <a:ext cx="394942" cy="416160"/>
              </a:xfrm>
              <a:custGeom>
                <a:avLst/>
                <a:gdLst/>
                <a:ahLst/>
                <a:cxnLst/>
                <a:rect l="l" t="t" r="r" b="b"/>
                <a:pathLst>
                  <a:path w="394942" h="416160">
                    <a:moveTo>
                      <a:pt x="0" y="0"/>
                    </a:moveTo>
                    <a:lnTo>
                      <a:pt x="394942" y="0"/>
                    </a:lnTo>
                    <a:lnTo>
                      <a:pt x="394942" y="416160"/>
                    </a:lnTo>
                    <a:lnTo>
                      <a:pt x="0" y="416160"/>
                    </a:lnTo>
                    <a:close/>
                  </a:path>
                </a:pathLst>
              </a:custGeom>
              <a:solidFill>
                <a:srgbClr val="07BED5"/>
              </a:solidFill>
            </p:spPr>
            <p:txBody>
              <a:bodyPr/>
              <a:lstStyle/>
              <a:p>
                <a:endParaRPr lang="en-US"/>
              </a:p>
            </p:txBody>
          </p:sp>
          <p:sp>
            <p:nvSpPr>
              <p:cNvPr id="28" name="TextBox 28"/>
              <p:cNvSpPr txBox="1"/>
              <p:nvPr/>
            </p:nvSpPr>
            <p:spPr>
              <a:xfrm>
                <a:off x="0" y="-47625"/>
                <a:ext cx="394942" cy="463785"/>
              </a:xfrm>
              <a:prstGeom prst="rect">
                <a:avLst/>
              </a:prstGeom>
            </p:spPr>
            <p:txBody>
              <a:bodyPr lIns="54323" tIns="54323" rIns="54323" bIns="54323" rtlCol="0" anchor="ctr"/>
              <a:lstStyle/>
              <a:p>
                <a:pPr algn="ctr">
                  <a:lnSpc>
                    <a:spcPts val="3360"/>
                  </a:lnSpc>
                </a:pPr>
                <a:endParaRPr/>
              </a:p>
            </p:txBody>
          </p:sp>
        </p:grpSp>
        <p:sp>
          <p:nvSpPr>
            <p:cNvPr id="29" name="Freeform 29"/>
            <p:cNvSpPr/>
            <p:nvPr/>
          </p:nvSpPr>
          <p:spPr>
            <a:xfrm>
              <a:off x="882654" y="2447350"/>
              <a:ext cx="1161880" cy="1161880"/>
            </a:xfrm>
            <a:custGeom>
              <a:avLst/>
              <a:gdLst/>
              <a:ahLst/>
              <a:cxnLst/>
              <a:rect l="l" t="t" r="r" b="b"/>
              <a:pathLst>
                <a:path w="1161880" h="1161880">
                  <a:moveTo>
                    <a:pt x="0" y="0"/>
                  </a:moveTo>
                  <a:lnTo>
                    <a:pt x="1161880" y="0"/>
                  </a:lnTo>
                  <a:lnTo>
                    <a:pt x="1161880" y="1161880"/>
                  </a:lnTo>
                  <a:lnTo>
                    <a:pt x="0" y="116188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30" name="Freeform 30"/>
            <p:cNvSpPr/>
            <p:nvPr/>
          </p:nvSpPr>
          <p:spPr>
            <a:xfrm flipH="1">
              <a:off x="2305589" y="2524366"/>
              <a:ext cx="1168091" cy="1084865"/>
            </a:xfrm>
            <a:custGeom>
              <a:avLst/>
              <a:gdLst/>
              <a:ahLst/>
              <a:cxnLst/>
              <a:rect l="l" t="t" r="r" b="b"/>
              <a:pathLst>
                <a:path w="1168091" h="1084865">
                  <a:moveTo>
                    <a:pt x="1168091" y="0"/>
                  </a:moveTo>
                  <a:lnTo>
                    <a:pt x="0" y="0"/>
                  </a:lnTo>
                  <a:lnTo>
                    <a:pt x="0" y="1084864"/>
                  </a:lnTo>
                  <a:lnTo>
                    <a:pt x="1168091" y="1084864"/>
                  </a:lnTo>
                  <a:lnTo>
                    <a:pt x="1168091"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202699"/>
            <a:ext cx="13774372" cy="7414260"/>
          </a:xfrm>
          <a:prstGeom prst="rect">
            <a:avLst/>
          </a:prstGeom>
        </p:spPr>
        <p:txBody>
          <a:bodyPr lIns="0" tIns="0" rIns="0" bIns="0" rtlCol="0" anchor="t">
            <a:spAutoFit/>
          </a:bodyPr>
          <a:lstStyle/>
          <a:p>
            <a:pPr marL="823188" lvl="1" indent="-411594" algn="l">
              <a:lnSpc>
                <a:spcPts val="5337"/>
              </a:lnSpc>
              <a:buFont typeface="Arial"/>
              <a:buChar char="•"/>
            </a:pPr>
            <a:r>
              <a:rPr lang="en-US" sz="3812">
                <a:solidFill>
                  <a:srgbClr val="000000"/>
                </a:solidFill>
                <a:latin typeface="Open Sans"/>
                <a:ea typeface="Open Sans"/>
                <a:cs typeface="Open Sans"/>
                <a:sym typeface="Open Sans"/>
              </a:rPr>
              <a:t>Basics/material needs ​</a:t>
            </a:r>
          </a:p>
          <a:p>
            <a:pPr marL="823188" lvl="1" indent="-411594" algn="l">
              <a:lnSpc>
                <a:spcPts val="5337"/>
              </a:lnSpc>
              <a:buFont typeface="Arial"/>
              <a:buChar char="•"/>
            </a:pPr>
            <a:r>
              <a:rPr lang="en-US" sz="3812">
                <a:solidFill>
                  <a:srgbClr val="000000"/>
                </a:solidFill>
                <a:latin typeface="Open Sans"/>
                <a:ea typeface="Open Sans"/>
                <a:cs typeface="Open Sans"/>
                <a:sym typeface="Open Sans"/>
              </a:rPr>
              <a:t>What contributes to child’s physical health? ​</a:t>
            </a:r>
          </a:p>
          <a:p>
            <a:pPr marL="823188" lvl="1" indent="-411594" algn="l">
              <a:lnSpc>
                <a:spcPts val="5337"/>
              </a:lnSpc>
              <a:buFont typeface="Arial"/>
              <a:buChar char="•"/>
            </a:pPr>
            <a:r>
              <a:rPr lang="en-US" sz="3812">
                <a:solidFill>
                  <a:srgbClr val="000000"/>
                </a:solidFill>
                <a:latin typeface="Open Sans"/>
                <a:ea typeface="Open Sans"/>
                <a:cs typeface="Open Sans"/>
                <a:sym typeface="Open Sans"/>
              </a:rPr>
              <a:t>To a child’s social &amp; emotional health?​</a:t>
            </a:r>
          </a:p>
          <a:p>
            <a:pPr marL="823188" lvl="1" indent="-411594" algn="l">
              <a:lnSpc>
                <a:spcPts val="5337"/>
              </a:lnSpc>
              <a:buFont typeface="Arial"/>
              <a:buChar char="•"/>
            </a:pPr>
            <a:r>
              <a:rPr lang="en-US" sz="3812">
                <a:solidFill>
                  <a:srgbClr val="000000"/>
                </a:solidFill>
                <a:latin typeface="Open Sans"/>
                <a:ea typeface="Open Sans"/>
                <a:cs typeface="Open Sans"/>
                <a:sym typeface="Open Sans"/>
              </a:rPr>
              <a:t>What helps develop a child’s self-esteem? Feel confident?​</a:t>
            </a:r>
          </a:p>
          <a:p>
            <a:pPr marL="823188" lvl="1" indent="-411594" algn="l">
              <a:lnSpc>
                <a:spcPts val="5337"/>
              </a:lnSpc>
              <a:buFont typeface="Arial"/>
              <a:buChar char="•"/>
            </a:pPr>
            <a:r>
              <a:rPr lang="en-US" sz="3812">
                <a:solidFill>
                  <a:srgbClr val="000000"/>
                </a:solidFill>
                <a:latin typeface="Open Sans"/>
                <a:ea typeface="Open Sans"/>
                <a:cs typeface="Open Sans"/>
                <a:sym typeface="Open Sans"/>
              </a:rPr>
              <a:t>What helps a child succeed in school?​</a:t>
            </a:r>
          </a:p>
          <a:p>
            <a:pPr marL="823188" lvl="1" indent="-411594" algn="l">
              <a:lnSpc>
                <a:spcPts val="5337"/>
              </a:lnSpc>
              <a:buFont typeface="Arial"/>
              <a:buChar char="•"/>
            </a:pPr>
            <a:r>
              <a:rPr lang="en-US" sz="3812">
                <a:solidFill>
                  <a:srgbClr val="000000"/>
                </a:solidFill>
                <a:latin typeface="Open Sans"/>
                <a:ea typeface="Open Sans"/>
                <a:cs typeface="Open Sans"/>
                <a:sym typeface="Open Sans"/>
              </a:rPr>
              <a:t>As a teenager what helps them stay out of trouble and on track? Build abilities?​</a:t>
            </a:r>
          </a:p>
          <a:p>
            <a:pPr marL="823188" lvl="1" indent="-411594" algn="l">
              <a:lnSpc>
                <a:spcPts val="5337"/>
              </a:lnSpc>
              <a:buFont typeface="Arial"/>
              <a:buChar char="•"/>
            </a:pPr>
            <a:r>
              <a:rPr lang="en-US" sz="3812">
                <a:solidFill>
                  <a:srgbClr val="000000"/>
                </a:solidFill>
                <a:latin typeface="Open Sans"/>
                <a:ea typeface="Open Sans"/>
                <a:cs typeface="Open Sans"/>
                <a:sym typeface="Open Sans"/>
              </a:rPr>
              <a:t>Parenting skills; discipline style? ​</a:t>
            </a:r>
          </a:p>
          <a:p>
            <a:pPr marL="823188" lvl="1" indent="-411594" algn="l">
              <a:lnSpc>
                <a:spcPts val="5337"/>
              </a:lnSpc>
              <a:buFont typeface="Arial"/>
              <a:buChar char="•"/>
            </a:pPr>
            <a:r>
              <a:rPr lang="en-US" sz="3812">
                <a:solidFill>
                  <a:srgbClr val="000000"/>
                </a:solidFill>
                <a:latin typeface="Open Sans"/>
                <a:ea typeface="Open Sans"/>
                <a:cs typeface="Open Sans"/>
                <a:sym typeface="Open Sans"/>
              </a:rPr>
              <a:t>Education/finances/parents’ relationship​</a:t>
            </a:r>
          </a:p>
          <a:p>
            <a:pPr marL="823188" lvl="1" indent="-411594" algn="l">
              <a:lnSpc>
                <a:spcPts val="5337"/>
              </a:lnSpc>
              <a:buFont typeface="Arial"/>
              <a:buChar char="•"/>
            </a:pPr>
            <a:r>
              <a:rPr lang="en-US" sz="3812">
                <a:solidFill>
                  <a:srgbClr val="000000"/>
                </a:solidFill>
                <a:latin typeface="Open Sans"/>
                <a:ea typeface="Open Sans"/>
                <a:cs typeface="Open Sans"/>
                <a:sym typeface="Open Sans"/>
              </a:rPr>
              <a:t>Anything else you can think of! ​</a:t>
            </a:r>
          </a:p>
          <a:p>
            <a:pPr algn="l">
              <a:lnSpc>
                <a:spcPts val="5337"/>
              </a:lnSpc>
            </a:pPr>
            <a:endParaRPr lang="en-US" sz="3812">
              <a:solidFill>
                <a:srgbClr val="000000"/>
              </a:solidFill>
              <a:latin typeface="Open Sans"/>
              <a:ea typeface="Open Sans"/>
              <a:cs typeface="Open Sans"/>
              <a:sym typeface="Open Sans"/>
            </a:endParaRPr>
          </a:p>
        </p:txBody>
      </p:sp>
      <p:sp>
        <p:nvSpPr>
          <p:cNvPr id="3" name="Freeform 3"/>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4" name="Freeform 4"/>
          <p:cNvSpPr/>
          <p:nvPr/>
        </p:nvSpPr>
        <p:spPr>
          <a:xfrm>
            <a:off x="13337298" y="5947929"/>
            <a:ext cx="3922002" cy="2583619"/>
          </a:xfrm>
          <a:custGeom>
            <a:avLst/>
            <a:gdLst/>
            <a:ahLst/>
            <a:cxnLst/>
            <a:rect l="l" t="t" r="r" b="b"/>
            <a:pathLst>
              <a:path w="3922002" h="2583619">
                <a:moveTo>
                  <a:pt x="0" y="0"/>
                </a:moveTo>
                <a:lnTo>
                  <a:pt x="3922002" y="0"/>
                </a:lnTo>
                <a:lnTo>
                  <a:pt x="3922002" y="2583618"/>
                </a:lnTo>
                <a:lnTo>
                  <a:pt x="0" y="25836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028700" y="410237"/>
            <a:ext cx="16543546" cy="1567815"/>
          </a:xfrm>
          <a:prstGeom prst="rect">
            <a:avLst/>
          </a:prstGeom>
        </p:spPr>
        <p:txBody>
          <a:bodyPr lIns="0" tIns="0" rIns="0" bIns="0" rtlCol="0" anchor="t">
            <a:spAutoFit/>
          </a:bodyPr>
          <a:lstStyle/>
          <a:p>
            <a:pPr algn="ctr">
              <a:lnSpc>
                <a:spcPts val="6089"/>
              </a:lnSpc>
            </a:pPr>
            <a:r>
              <a:rPr lang="en-US" sz="5799" b="1">
                <a:solidFill>
                  <a:srgbClr val="000000"/>
                </a:solidFill>
                <a:latin typeface="Catamaran Bold"/>
                <a:ea typeface="Catamaran Bold"/>
                <a:cs typeface="Catamaran Bold"/>
                <a:sym typeface="Catamaran Bold"/>
              </a:rPr>
              <a:t>Child Wants &amp; Needs at Different Stages of Life—Infant, Toddler, School-age, Teenager ​</a:t>
            </a:r>
          </a:p>
        </p:txBody>
      </p:sp>
      <p:sp>
        <p:nvSpPr>
          <p:cNvPr id="6" name="TextBox 6"/>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4803" y="2747232"/>
            <a:ext cx="3156957" cy="3156957"/>
            <a:chOff x="0" y="0"/>
            <a:chExt cx="4209276" cy="4209276"/>
          </a:xfrm>
        </p:grpSpPr>
        <p:sp>
          <p:nvSpPr>
            <p:cNvPr id="3" name="Freeform 3"/>
            <p:cNvSpPr/>
            <p:nvPr/>
          </p:nvSpPr>
          <p:spPr>
            <a:xfrm>
              <a:off x="0" y="0"/>
              <a:ext cx="4209276" cy="4209276"/>
            </a:xfrm>
            <a:custGeom>
              <a:avLst/>
              <a:gdLst/>
              <a:ahLst/>
              <a:cxnLst/>
              <a:rect l="l" t="t" r="r" b="b"/>
              <a:pathLst>
                <a:path w="4209276" h="4209276">
                  <a:moveTo>
                    <a:pt x="0" y="0"/>
                  </a:moveTo>
                  <a:lnTo>
                    <a:pt x="4209276" y="0"/>
                  </a:lnTo>
                  <a:lnTo>
                    <a:pt x="4209276" y="4209276"/>
                  </a:lnTo>
                  <a:lnTo>
                    <a:pt x="0" y="4209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2313" y="998953"/>
              <a:ext cx="3286744" cy="2276817"/>
            </a:xfrm>
            <a:custGeom>
              <a:avLst/>
              <a:gdLst/>
              <a:ahLst/>
              <a:cxnLst/>
              <a:rect l="l" t="t" r="r" b="b"/>
              <a:pathLst>
                <a:path w="3286744" h="2276817">
                  <a:moveTo>
                    <a:pt x="0" y="0"/>
                  </a:moveTo>
                  <a:lnTo>
                    <a:pt x="3286744" y="0"/>
                  </a:lnTo>
                  <a:lnTo>
                    <a:pt x="3286744" y="2276817"/>
                  </a:lnTo>
                  <a:lnTo>
                    <a:pt x="0" y="2276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5" name="Group 5"/>
          <p:cNvGrpSpPr/>
          <p:nvPr/>
        </p:nvGrpSpPr>
        <p:grpSpPr>
          <a:xfrm>
            <a:off x="14384347" y="2734760"/>
            <a:ext cx="3169429" cy="3169429"/>
            <a:chOff x="0" y="0"/>
            <a:chExt cx="4225905" cy="4225905"/>
          </a:xfrm>
        </p:grpSpPr>
        <p:sp>
          <p:nvSpPr>
            <p:cNvPr id="6" name="Freeform 6"/>
            <p:cNvSpPr/>
            <p:nvPr/>
          </p:nvSpPr>
          <p:spPr>
            <a:xfrm>
              <a:off x="0" y="0"/>
              <a:ext cx="4225905" cy="4225905"/>
            </a:xfrm>
            <a:custGeom>
              <a:avLst/>
              <a:gdLst/>
              <a:ahLst/>
              <a:cxnLst/>
              <a:rect l="l" t="t" r="r" b="b"/>
              <a:pathLst>
                <a:path w="4225905" h="4225905">
                  <a:moveTo>
                    <a:pt x="0" y="0"/>
                  </a:moveTo>
                  <a:lnTo>
                    <a:pt x="4225905" y="0"/>
                  </a:lnTo>
                  <a:lnTo>
                    <a:pt x="4225905" y="4225905"/>
                  </a:lnTo>
                  <a:lnTo>
                    <a:pt x="0" y="42259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778121" y="931770"/>
              <a:ext cx="2669664" cy="2512821"/>
            </a:xfrm>
            <a:custGeom>
              <a:avLst/>
              <a:gdLst/>
              <a:ahLst/>
              <a:cxnLst/>
              <a:rect l="l" t="t" r="r" b="b"/>
              <a:pathLst>
                <a:path w="2669664" h="2512821">
                  <a:moveTo>
                    <a:pt x="0" y="0"/>
                  </a:moveTo>
                  <a:lnTo>
                    <a:pt x="2669664" y="0"/>
                  </a:lnTo>
                  <a:lnTo>
                    <a:pt x="2669664" y="2512821"/>
                  </a:lnTo>
                  <a:lnTo>
                    <a:pt x="0" y="25128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8" name="Group 8"/>
          <p:cNvGrpSpPr/>
          <p:nvPr/>
        </p:nvGrpSpPr>
        <p:grpSpPr>
          <a:xfrm>
            <a:off x="9140819" y="2734760"/>
            <a:ext cx="3169429" cy="3169429"/>
            <a:chOff x="0" y="0"/>
            <a:chExt cx="4225905" cy="4225905"/>
          </a:xfrm>
        </p:grpSpPr>
        <p:sp>
          <p:nvSpPr>
            <p:cNvPr id="9" name="Freeform 9"/>
            <p:cNvSpPr/>
            <p:nvPr/>
          </p:nvSpPr>
          <p:spPr>
            <a:xfrm>
              <a:off x="0" y="0"/>
              <a:ext cx="4225905" cy="4225905"/>
            </a:xfrm>
            <a:custGeom>
              <a:avLst/>
              <a:gdLst/>
              <a:ahLst/>
              <a:cxnLst/>
              <a:rect l="l" t="t" r="r" b="b"/>
              <a:pathLst>
                <a:path w="4225905" h="4225905">
                  <a:moveTo>
                    <a:pt x="0" y="0"/>
                  </a:moveTo>
                  <a:lnTo>
                    <a:pt x="4225905" y="0"/>
                  </a:lnTo>
                  <a:lnTo>
                    <a:pt x="4225905" y="4225905"/>
                  </a:lnTo>
                  <a:lnTo>
                    <a:pt x="0" y="42259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755771" y="808267"/>
              <a:ext cx="2714363" cy="2636325"/>
            </a:xfrm>
            <a:custGeom>
              <a:avLst/>
              <a:gdLst/>
              <a:ahLst/>
              <a:cxnLst/>
              <a:rect l="l" t="t" r="r" b="b"/>
              <a:pathLst>
                <a:path w="2714363" h="2636325">
                  <a:moveTo>
                    <a:pt x="0" y="0"/>
                  </a:moveTo>
                  <a:lnTo>
                    <a:pt x="2714363" y="0"/>
                  </a:lnTo>
                  <a:lnTo>
                    <a:pt x="2714363" y="2636324"/>
                  </a:lnTo>
                  <a:lnTo>
                    <a:pt x="0" y="2636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11" name="Freeform 11"/>
          <p:cNvSpPr/>
          <p:nvPr/>
        </p:nvSpPr>
        <p:spPr>
          <a:xfrm>
            <a:off x="4064691" y="3971703"/>
            <a:ext cx="695543" cy="695543"/>
          </a:xfrm>
          <a:custGeom>
            <a:avLst/>
            <a:gdLst/>
            <a:ahLst/>
            <a:cxnLst/>
            <a:rect l="l" t="t" r="r" b="b"/>
            <a:pathLst>
              <a:path w="695543" h="695543">
                <a:moveTo>
                  <a:pt x="0" y="0"/>
                </a:moveTo>
                <a:lnTo>
                  <a:pt x="695543" y="0"/>
                </a:lnTo>
                <a:lnTo>
                  <a:pt x="695543" y="695543"/>
                </a:lnTo>
                <a:lnTo>
                  <a:pt x="0" y="6955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8274044" y="3984175"/>
            <a:ext cx="695543" cy="695543"/>
          </a:xfrm>
          <a:custGeom>
            <a:avLst/>
            <a:gdLst/>
            <a:ahLst/>
            <a:cxnLst/>
            <a:rect l="l" t="t" r="r" b="b"/>
            <a:pathLst>
              <a:path w="695543" h="695543">
                <a:moveTo>
                  <a:pt x="0" y="0"/>
                </a:moveTo>
                <a:lnTo>
                  <a:pt x="695543" y="0"/>
                </a:lnTo>
                <a:lnTo>
                  <a:pt x="695543" y="695543"/>
                </a:lnTo>
                <a:lnTo>
                  <a:pt x="0" y="6955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12488924" y="3926170"/>
            <a:ext cx="1716747" cy="811553"/>
          </a:xfrm>
          <a:custGeom>
            <a:avLst/>
            <a:gdLst/>
            <a:ahLst/>
            <a:cxnLst/>
            <a:rect l="l" t="t" r="r" b="b"/>
            <a:pathLst>
              <a:path w="1716747" h="811553">
                <a:moveTo>
                  <a:pt x="0" y="0"/>
                </a:moveTo>
                <a:lnTo>
                  <a:pt x="1716747" y="0"/>
                </a:lnTo>
                <a:lnTo>
                  <a:pt x="1716747" y="811553"/>
                </a:lnTo>
                <a:lnTo>
                  <a:pt x="0" y="8115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TextBox 14"/>
          <p:cNvSpPr txBox="1"/>
          <p:nvPr/>
        </p:nvSpPr>
        <p:spPr>
          <a:xfrm>
            <a:off x="1993344" y="563337"/>
            <a:ext cx="14389656" cy="1218282"/>
          </a:xfrm>
          <a:prstGeom prst="rect">
            <a:avLst/>
          </a:prstGeom>
        </p:spPr>
        <p:txBody>
          <a:bodyPr wrap="square" lIns="0" tIns="0" rIns="0" bIns="0" rtlCol="0" anchor="t">
            <a:spAutoFit/>
          </a:bodyPr>
          <a:lstStyle/>
          <a:p>
            <a:pPr algn="ctr">
              <a:lnSpc>
                <a:spcPts val="9519"/>
              </a:lnSpc>
              <a:spcBef>
                <a:spcPct val="0"/>
              </a:spcBef>
            </a:pPr>
            <a:r>
              <a:rPr lang="en-US" sz="6799" b="1" dirty="0">
                <a:solidFill>
                  <a:srgbClr val="000000"/>
                </a:solidFill>
                <a:latin typeface="Catamaran Bold"/>
                <a:ea typeface="Catamaran Bold"/>
                <a:cs typeface="Catamaran Bold"/>
                <a:sym typeface="Catamaran Bold"/>
              </a:rPr>
              <a:t>When Children are Part of Your Vision</a:t>
            </a:r>
          </a:p>
        </p:txBody>
      </p:sp>
      <p:sp>
        <p:nvSpPr>
          <p:cNvPr id="15" name="TextBox 15"/>
          <p:cNvSpPr txBox="1"/>
          <p:nvPr/>
        </p:nvSpPr>
        <p:spPr>
          <a:xfrm>
            <a:off x="4308489" y="7284072"/>
            <a:ext cx="9664661" cy="755015"/>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Catamaran"/>
                <a:ea typeface="Catamaran"/>
                <a:cs typeface="Catamaran"/>
                <a:sym typeface="Catamaran"/>
              </a:rPr>
              <a:t>Advantage of Combination and Sequence </a:t>
            </a:r>
          </a:p>
        </p:txBody>
      </p:sp>
      <p:sp>
        <p:nvSpPr>
          <p:cNvPr id="16" name="TextBox 16"/>
          <p:cNvSpPr txBox="1"/>
          <p:nvPr/>
        </p:nvSpPr>
        <p:spPr>
          <a:xfrm>
            <a:off x="11173408" y="5984474"/>
            <a:ext cx="4347780" cy="661423"/>
          </a:xfrm>
          <a:prstGeom prst="rect">
            <a:avLst/>
          </a:prstGeom>
        </p:spPr>
        <p:txBody>
          <a:bodyPr lIns="0" tIns="0" rIns="0" bIns="0" rtlCol="0" anchor="t">
            <a:spAutoFit/>
          </a:bodyPr>
          <a:lstStyle/>
          <a:p>
            <a:pPr algn="ctr">
              <a:lnSpc>
                <a:spcPts val="5408"/>
              </a:lnSpc>
              <a:spcBef>
                <a:spcPct val="0"/>
              </a:spcBef>
            </a:pPr>
            <a:r>
              <a:rPr lang="en-US" sz="3863" i="1" dirty="0">
                <a:solidFill>
                  <a:srgbClr val="000000"/>
                </a:solidFill>
                <a:latin typeface="Calibri"/>
                <a:ea typeface="Calibri"/>
                <a:cs typeface="Calibri"/>
                <a:sym typeface="Calibri"/>
              </a:rPr>
              <a:t>Marriage before baby</a:t>
            </a:r>
          </a:p>
        </p:txBody>
      </p:sp>
      <p:sp>
        <p:nvSpPr>
          <p:cNvPr id="17" name="Freeform 17"/>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19"/>
            <a:stretch>
              <a:fillRect/>
            </a:stretch>
          </a:blipFill>
        </p:spPr>
        <p:txBody>
          <a:bodyPr/>
          <a:lstStyle/>
          <a:p>
            <a:endParaRPr lang="en-US"/>
          </a:p>
        </p:txBody>
      </p:sp>
      <p:sp>
        <p:nvSpPr>
          <p:cNvPr id="18" name="TextBox 18"/>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grpSp>
        <p:nvGrpSpPr>
          <p:cNvPr id="19" name="Group 19"/>
          <p:cNvGrpSpPr/>
          <p:nvPr/>
        </p:nvGrpSpPr>
        <p:grpSpPr>
          <a:xfrm>
            <a:off x="4945372" y="2753336"/>
            <a:ext cx="3157222" cy="3157222"/>
            <a:chOff x="0" y="0"/>
            <a:chExt cx="4209629" cy="4209629"/>
          </a:xfrm>
        </p:grpSpPr>
        <p:sp>
          <p:nvSpPr>
            <p:cNvPr id="20" name="Freeform 20"/>
            <p:cNvSpPr/>
            <p:nvPr/>
          </p:nvSpPr>
          <p:spPr>
            <a:xfrm>
              <a:off x="0" y="0"/>
              <a:ext cx="4209629" cy="4209629"/>
            </a:xfrm>
            <a:custGeom>
              <a:avLst/>
              <a:gdLst/>
              <a:ahLst/>
              <a:cxnLst/>
              <a:rect l="l" t="t" r="r" b="b"/>
              <a:pathLst>
                <a:path w="4209629" h="4209629">
                  <a:moveTo>
                    <a:pt x="0" y="0"/>
                  </a:moveTo>
                  <a:lnTo>
                    <a:pt x="4209629" y="0"/>
                  </a:lnTo>
                  <a:lnTo>
                    <a:pt x="4209629" y="4209629"/>
                  </a:lnTo>
                  <a:lnTo>
                    <a:pt x="0" y="42096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1" name="Freeform 21"/>
            <p:cNvSpPr/>
            <p:nvPr/>
          </p:nvSpPr>
          <p:spPr>
            <a:xfrm>
              <a:off x="714304" y="716520"/>
              <a:ext cx="2833964" cy="2833964"/>
            </a:xfrm>
            <a:custGeom>
              <a:avLst/>
              <a:gdLst/>
              <a:ahLst/>
              <a:cxnLst/>
              <a:rect l="l" t="t" r="r" b="b"/>
              <a:pathLst>
                <a:path w="2833964" h="2833964">
                  <a:moveTo>
                    <a:pt x="0" y="0"/>
                  </a:moveTo>
                  <a:lnTo>
                    <a:pt x="2833964" y="0"/>
                  </a:lnTo>
                  <a:lnTo>
                    <a:pt x="2833964" y="2833963"/>
                  </a:lnTo>
                  <a:lnTo>
                    <a:pt x="0" y="28339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2" name="Freeform 22"/>
            <p:cNvSpPr/>
            <p:nvPr/>
          </p:nvSpPr>
          <p:spPr>
            <a:xfrm flipH="1">
              <a:off x="349591" y="1463357"/>
              <a:ext cx="1275818" cy="870746"/>
            </a:xfrm>
            <a:custGeom>
              <a:avLst/>
              <a:gdLst/>
              <a:ahLst/>
              <a:cxnLst/>
              <a:rect l="l" t="t" r="r" b="b"/>
              <a:pathLst>
                <a:path w="1275818" h="870746">
                  <a:moveTo>
                    <a:pt x="1275818" y="0"/>
                  </a:moveTo>
                  <a:lnTo>
                    <a:pt x="0" y="0"/>
                  </a:lnTo>
                  <a:lnTo>
                    <a:pt x="0" y="870746"/>
                  </a:lnTo>
                  <a:lnTo>
                    <a:pt x="1275818" y="870746"/>
                  </a:lnTo>
                  <a:lnTo>
                    <a:pt x="1275818"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3" name="Freeform 23"/>
            <p:cNvSpPr/>
            <p:nvPr/>
          </p:nvSpPr>
          <p:spPr>
            <a:xfrm>
              <a:off x="2871708" y="1399152"/>
              <a:ext cx="841789" cy="999156"/>
            </a:xfrm>
            <a:custGeom>
              <a:avLst/>
              <a:gdLst/>
              <a:ahLst/>
              <a:cxnLst/>
              <a:rect l="l" t="t" r="r" b="b"/>
              <a:pathLst>
                <a:path w="841789" h="999156">
                  <a:moveTo>
                    <a:pt x="0" y="0"/>
                  </a:moveTo>
                  <a:lnTo>
                    <a:pt x="841789" y="0"/>
                  </a:lnTo>
                  <a:lnTo>
                    <a:pt x="841789" y="999156"/>
                  </a:lnTo>
                  <a:lnTo>
                    <a:pt x="0" y="99915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4" name="Group 24"/>
            <p:cNvGrpSpPr/>
            <p:nvPr/>
          </p:nvGrpSpPr>
          <p:grpSpPr>
            <a:xfrm>
              <a:off x="1950222" y="3544572"/>
              <a:ext cx="341064" cy="314148"/>
              <a:chOff x="0" y="0"/>
              <a:chExt cx="207351" cy="190988"/>
            </a:xfrm>
          </p:grpSpPr>
          <p:sp>
            <p:nvSpPr>
              <p:cNvPr id="25" name="Freeform 25"/>
              <p:cNvSpPr/>
              <p:nvPr/>
            </p:nvSpPr>
            <p:spPr>
              <a:xfrm>
                <a:off x="0" y="0"/>
                <a:ext cx="207351" cy="190988"/>
              </a:xfrm>
              <a:custGeom>
                <a:avLst/>
                <a:gdLst/>
                <a:ahLst/>
                <a:cxnLst/>
                <a:rect l="l" t="t" r="r" b="b"/>
                <a:pathLst>
                  <a:path w="207351" h="190988">
                    <a:moveTo>
                      <a:pt x="0" y="0"/>
                    </a:moveTo>
                    <a:lnTo>
                      <a:pt x="207351" y="0"/>
                    </a:lnTo>
                    <a:lnTo>
                      <a:pt x="207351" y="190988"/>
                    </a:lnTo>
                    <a:lnTo>
                      <a:pt x="0" y="190988"/>
                    </a:lnTo>
                    <a:close/>
                  </a:path>
                </a:pathLst>
              </a:custGeom>
              <a:solidFill>
                <a:srgbClr val="07BED5"/>
              </a:solidFill>
            </p:spPr>
            <p:txBody>
              <a:bodyPr/>
              <a:lstStyle/>
              <a:p>
                <a:endParaRPr lang="en-US"/>
              </a:p>
            </p:txBody>
          </p:sp>
          <p:sp>
            <p:nvSpPr>
              <p:cNvPr id="26" name="TextBox 26"/>
              <p:cNvSpPr txBox="1"/>
              <p:nvPr/>
            </p:nvSpPr>
            <p:spPr>
              <a:xfrm>
                <a:off x="0" y="-47625"/>
                <a:ext cx="207351" cy="238613"/>
              </a:xfrm>
              <a:prstGeom prst="rect">
                <a:avLst/>
              </a:prstGeom>
            </p:spPr>
            <p:txBody>
              <a:bodyPr lIns="54323" tIns="54323" rIns="54323" bIns="54323" rtlCol="0" anchor="ctr"/>
              <a:lstStyle/>
              <a:p>
                <a:pPr algn="ctr">
                  <a:lnSpc>
                    <a:spcPts val="3360"/>
                  </a:lnSpc>
                </a:pPr>
                <a:endParaRPr/>
              </a:p>
            </p:txBody>
          </p:sp>
        </p:grpSp>
        <p:grpSp>
          <p:nvGrpSpPr>
            <p:cNvPr id="27" name="Group 27"/>
            <p:cNvGrpSpPr/>
            <p:nvPr/>
          </p:nvGrpSpPr>
          <p:grpSpPr>
            <a:xfrm>
              <a:off x="1639747" y="387272"/>
              <a:ext cx="960799" cy="659354"/>
              <a:chOff x="0" y="0"/>
              <a:chExt cx="584121" cy="400857"/>
            </a:xfrm>
          </p:grpSpPr>
          <p:sp>
            <p:nvSpPr>
              <p:cNvPr id="28" name="Freeform 28"/>
              <p:cNvSpPr/>
              <p:nvPr/>
            </p:nvSpPr>
            <p:spPr>
              <a:xfrm>
                <a:off x="0" y="0"/>
                <a:ext cx="584121" cy="400857"/>
              </a:xfrm>
              <a:custGeom>
                <a:avLst/>
                <a:gdLst/>
                <a:ahLst/>
                <a:cxnLst/>
                <a:rect l="l" t="t" r="r" b="b"/>
                <a:pathLst>
                  <a:path w="584121" h="400857">
                    <a:moveTo>
                      <a:pt x="0" y="0"/>
                    </a:moveTo>
                    <a:lnTo>
                      <a:pt x="584121" y="0"/>
                    </a:lnTo>
                    <a:lnTo>
                      <a:pt x="584121" y="400857"/>
                    </a:lnTo>
                    <a:lnTo>
                      <a:pt x="0" y="400857"/>
                    </a:lnTo>
                    <a:close/>
                  </a:path>
                </a:pathLst>
              </a:custGeom>
              <a:solidFill>
                <a:srgbClr val="07BED5"/>
              </a:solidFill>
            </p:spPr>
            <p:txBody>
              <a:bodyPr/>
              <a:lstStyle/>
              <a:p>
                <a:endParaRPr lang="en-US"/>
              </a:p>
            </p:txBody>
          </p:sp>
          <p:sp>
            <p:nvSpPr>
              <p:cNvPr id="29" name="TextBox 29"/>
              <p:cNvSpPr txBox="1"/>
              <p:nvPr/>
            </p:nvSpPr>
            <p:spPr>
              <a:xfrm>
                <a:off x="0" y="-47625"/>
                <a:ext cx="584121" cy="448482"/>
              </a:xfrm>
              <a:prstGeom prst="rect">
                <a:avLst/>
              </a:prstGeom>
            </p:spPr>
            <p:txBody>
              <a:bodyPr lIns="54323" tIns="54323" rIns="54323" bIns="54323" rtlCol="0" anchor="ctr"/>
              <a:lstStyle/>
              <a:p>
                <a:pPr algn="ctr">
                  <a:lnSpc>
                    <a:spcPts val="3360"/>
                  </a:lnSpc>
                </a:pPr>
                <a:endParaRPr/>
              </a:p>
            </p:txBody>
          </p:sp>
        </p:grpSp>
        <p:sp>
          <p:nvSpPr>
            <p:cNvPr id="30" name="Freeform 30"/>
            <p:cNvSpPr/>
            <p:nvPr/>
          </p:nvSpPr>
          <p:spPr>
            <a:xfrm>
              <a:off x="1548950" y="350909"/>
              <a:ext cx="1143608" cy="1087857"/>
            </a:xfrm>
            <a:custGeom>
              <a:avLst/>
              <a:gdLst/>
              <a:ahLst/>
              <a:cxnLst/>
              <a:rect l="l" t="t" r="r" b="b"/>
              <a:pathLst>
                <a:path w="1143608" h="1087857">
                  <a:moveTo>
                    <a:pt x="0" y="0"/>
                  </a:moveTo>
                  <a:lnTo>
                    <a:pt x="1143608" y="0"/>
                  </a:lnTo>
                  <a:lnTo>
                    <a:pt x="1143608" y="1087857"/>
                  </a:lnTo>
                  <a:lnTo>
                    <a:pt x="0" y="108785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grpSp>
          <p:nvGrpSpPr>
            <p:cNvPr id="31" name="Group 31"/>
            <p:cNvGrpSpPr/>
            <p:nvPr/>
          </p:nvGrpSpPr>
          <p:grpSpPr>
            <a:xfrm>
              <a:off x="1300596" y="3086041"/>
              <a:ext cx="649626" cy="684526"/>
              <a:chOff x="0" y="0"/>
              <a:chExt cx="394942" cy="416160"/>
            </a:xfrm>
          </p:grpSpPr>
          <p:sp>
            <p:nvSpPr>
              <p:cNvPr id="32" name="Freeform 32"/>
              <p:cNvSpPr/>
              <p:nvPr/>
            </p:nvSpPr>
            <p:spPr>
              <a:xfrm>
                <a:off x="0" y="0"/>
                <a:ext cx="394942" cy="416160"/>
              </a:xfrm>
              <a:custGeom>
                <a:avLst/>
                <a:gdLst/>
                <a:ahLst/>
                <a:cxnLst/>
                <a:rect l="l" t="t" r="r" b="b"/>
                <a:pathLst>
                  <a:path w="394942" h="416160">
                    <a:moveTo>
                      <a:pt x="0" y="0"/>
                    </a:moveTo>
                    <a:lnTo>
                      <a:pt x="394942" y="0"/>
                    </a:lnTo>
                    <a:lnTo>
                      <a:pt x="394942" y="416160"/>
                    </a:lnTo>
                    <a:lnTo>
                      <a:pt x="0" y="416160"/>
                    </a:lnTo>
                    <a:close/>
                  </a:path>
                </a:pathLst>
              </a:custGeom>
              <a:solidFill>
                <a:srgbClr val="07BED5"/>
              </a:solidFill>
            </p:spPr>
            <p:txBody>
              <a:bodyPr/>
              <a:lstStyle/>
              <a:p>
                <a:endParaRPr lang="en-US"/>
              </a:p>
            </p:txBody>
          </p:sp>
          <p:sp>
            <p:nvSpPr>
              <p:cNvPr id="33" name="TextBox 33"/>
              <p:cNvSpPr txBox="1"/>
              <p:nvPr/>
            </p:nvSpPr>
            <p:spPr>
              <a:xfrm>
                <a:off x="0" y="-47625"/>
                <a:ext cx="394942" cy="463785"/>
              </a:xfrm>
              <a:prstGeom prst="rect">
                <a:avLst/>
              </a:prstGeom>
            </p:spPr>
            <p:txBody>
              <a:bodyPr lIns="54323" tIns="54323" rIns="54323" bIns="54323" rtlCol="0" anchor="ctr"/>
              <a:lstStyle/>
              <a:p>
                <a:pPr algn="ctr">
                  <a:lnSpc>
                    <a:spcPts val="3360"/>
                  </a:lnSpc>
                </a:pPr>
                <a:endParaRPr/>
              </a:p>
            </p:txBody>
          </p:sp>
        </p:grpSp>
        <p:sp>
          <p:nvSpPr>
            <p:cNvPr id="34" name="Freeform 34"/>
            <p:cNvSpPr/>
            <p:nvPr/>
          </p:nvSpPr>
          <p:spPr>
            <a:xfrm>
              <a:off x="877178" y="2432168"/>
              <a:ext cx="1154672" cy="1154672"/>
            </a:xfrm>
            <a:custGeom>
              <a:avLst/>
              <a:gdLst/>
              <a:ahLst/>
              <a:cxnLst/>
              <a:rect l="l" t="t" r="r" b="b"/>
              <a:pathLst>
                <a:path w="1154672" h="1154672">
                  <a:moveTo>
                    <a:pt x="0" y="0"/>
                  </a:moveTo>
                  <a:lnTo>
                    <a:pt x="1154672" y="0"/>
                  </a:lnTo>
                  <a:lnTo>
                    <a:pt x="1154672" y="1154672"/>
                  </a:lnTo>
                  <a:lnTo>
                    <a:pt x="0" y="115467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5" name="Freeform 35"/>
            <p:cNvSpPr/>
            <p:nvPr/>
          </p:nvSpPr>
          <p:spPr>
            <a:xfrm flipH="1">
              <a:off x="2291286" y="2508705"/>
              <a:ext cx="1160845" cy="1078134"/>
            </a:xfrm>
            <a:custGeom>
              <a:avLst/>
              <a:gdLst/>
              <a:ahLst/>
              <a:cxnLst/>
              <a:rect l="l" t="t" r="r" b="b"/>
              <a:pathLst>
                <a:path w="1160845" h="1078134">
                  <a:moveTo>
                    <a:pt x="1160845" y="0"/>
                  </a:moveTo>
                  <a:lnTo>
                    <a:pt x="0" y="0"/>
                  </a:lnTo>
                  <a:lnTo>
                    <a:pt x="0" y="1078135"/>
                  </a:lnTo>
                  <a:lnTo>
                    <a:pt x="1160845" y="1078135"/>
                  </a:lnTo>
                  <a:lnTo>
                    <a:pt x="1160845"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3" name="Freeform 3"/>
          <p:cNvSpPr/>
          <p:nvPr/>
        </p:nvSpPr>
        <p:spPr>
          <a:xfrm>
            <a:off x="12380938" y="2246962"/>
            <a:ext cx="4878362" cy="3868333"/>
          </a:xfrm>
          <a:custGeom>
            <a:avLst/>
            <a:gdLst/>
            <a:ahLst/>
            <a:cxnLst/>
            <a:rect l="l" t="t" r="r" b="b"/>
            <a:pathLst>
              <a:path w="4878362" h="3868333">
                <a:moveTo>
                  <a:pt x="0" y="0"/>
                </a:moveTo>
                <a:lnTo>
                  <a:pt x="4878362" y="0"/>
                </a:lnTo>
                <a:lnTo>
                  <a:pt x="4878362" y="3868334"/>
                </a:lnTo>
                <a:lnTo>
                  <a:pt x="0" y="3868334"/>
                </a:lnTo>
                <a:lnTo>
                  <a:pt x="0" y="0"/>
                </a:lnTo>
                <a:close/>
              </a:path>
            </a:pathLst>
          </a:custGeom>
          <a:blipFill>
            <a:blip r:embed="rId4"/>
            <a:stretch>
              <a:fillRect r="-6584" b="-1986"/>
            </a:stretch>
          </a:blipFill>
        </p:spPr>
        <p:txBody>
          <a:bodyPr/>
          <a:lstStyle/>
          <a:p>
            <a:endParaRPr lang="en-US"/>
          </a:p>
        </p:txBody>
      </p:sp>
      <p:sp>
        <p:nvSpPr>
          <p:cNvPr id="4" name="Freeform 4"/>
          <p:cNvSpPr/>
          <p:nvPr/>
        </p:nvSpPr>
        <p:spPr>
          <a:xfrm>
            <a:off x="11531727" y="5439698"/>
            <a:ext cx="4138252" cy="3136557"/>
          </a:xfrm>
          <a:custGeom>
            <a:avLst/>
            <a:gdLst/>
            <a:ahLst/>
            <a:cxnLst/>
            <a:rect l="l" t="t" r="r" b="b"/>
            <a:pathLst>
              <a:path w="4138252" h="3136557">
                <a:moveTo>
                  <a:pt x="0" y="0"/>
                </a:moveTo>
                <a:lnTo>
                  <a:pt x="4138252" y="0"/>
                </a:lnTo>
                <a:lnTo>
                  <a:pt x="4138252" y="3136557"/>
                </a:lnTo>
                <a:lnTo>
                  <a:pt x="0" y="3136557"/>
                </a:lnTo>
                <a:lnTo>
                  <a:pt x="0" y="0"/>
                </a:lnTo>
                <a:close/>
              </a:path>
            </a:pathLst>
          </a:custGeom>
          <a:blipFill>
            <a:blip r:embed="rId5"/>
            <a:stretch>
              <a:fillRect r="-39072"/>
            </a:stretch>
          </a:blipFill>
        </p:spPr>
        <p:txBody>
          <a:bodyPr/>
          <a:lstStyle/>
          <a:p>
            <a:endParaRPr lang="en-US"/>
          </a:p>
        </p:txBody>
      </p:sp>
      <p:sp>
        <p:nvSpPr>
          <p:cNvPr id="5" name="TextBox 5"/>
          <p:cNvSpPr txBox="1"/>
          <p:nvPr/>
        </p:nvSpPr>
        <p:spPr>
          <a:xfrm>
            <a:off x="542735" y="2513796"/>
            <a:ext cx="10401205" cy="1331155"/>
          </a:xfrm>
          <a:prstGeom prst="rect">
            <a:avLst/>
          </a:prstGeom>
        </p:spPr>
        <p:txBody>
          <a:bodyPr lIns="0" tIns="0" rIns="0" bIns="0" rtlCol="0" anchor="t">
            <a:spAutoFit/>
          </a:bodyPr>
          <a:lstStyle/>
          <a:p>
            <a:pPr marL="823188" lvl="1" indent="-411594" algn="l">
              <a:lnSpc>
                <a:spcPts val="5337"/>
              </a:lnSpc>
              <a:buFont typeface="Arial"/>
              <a:buChar char="•"/>
            </a:pPr>
            <a:r>
              <a:rPr lang="en-US" sz="3812">
                <a:solidFill>
                  <a:srgbClr val="000000"/>
                </a:solidFill>
                <a:latin typeface="Open Sans"/>
                <a:ea typeface="Open Sans"/>
                <a:cs typeface="Open Sans"/>
                <a:sym typeface="Open Sans"/>
              </a:rPr>
              <a:t>The time and energy of two to provide nurture and care​</a:t>
            </a:r>
          </a:p>
        </p:txBody>
      </p:sp>
      <p:sp>
        <p:nvSpPr>
          <p:cNvPr id="6" name="TextBox 6"/>
          <p:cNvSpPr txBox="1"/>
          <p:nvPr/>
        </p:nvSpPr>
        <p:spPr>
          <a:xfrm>
            <a:off x="872227" y="467410"/>
            <a:ext cx="16543546" cy="1567815"/>
          </a:xfrm>
          <a:prstGeom prst="rect">
            <a:avLst/>
          </a:prstGeom>
        </p:spPr>
        <p:txBody>
          <a:bodyPr lIns="0" tIns="0" rIns="0" bIns="0" rtlCol="0" anchor="t">
            <a:spAutoFit/>
          </a:bodyPr>
          <a:lstStyle/>
          <a:p>
            <a:pPr algn="ctr">
              <a:lnSpc>
                <a:spcPts val="6089"/>
              </a:lnSpc>
            </a:pPr>
            <a:r>
              <a:rPr lang="en-US" sz="5799" b="1">
                <a:solidFill>
                  <a:srgbClr val="000000"/>
                </a:solidFill>
                <a:latin typeface="Catamaran Bold"/>
                <a:ea typeface="Catamaran Bold"/>
                <a:cs typeface="Catamaran Bold"/>
                <a:sym typeface="Catamaran Bold"/>
              </a:rPr>
              <a:t>Emotional and Social Benefits ​</a:t>
            </a:r>
          </a:p>
          <a:p>
            <a:pPr algn="ctr">
              <a:lnSpc>
                <a:spcPts val="6089"/>
              </a:lnSpc>
            </a:pPr>
            <a:r>
              <a:rPr lang="en-US" sz="5799" b="1">
                <a:solidFill>
                  <a:srgbClr val="000000"/>
                </a:solidFill>
                <a:latin typeface="Catamaran Bold"/>
                <a:ea typeface="Catamaran Bold"/>
                <a:cs typeface="Catamaran Bold"/>
                <a:sym typeface="Catamaran Bold"/>
              </a:rPr>
              <a:t>of a Healthy Relationship​</a:t>
            </a:r>
          </a:p>
        </p:txBody>
      </p:sp>
      <p:sp>
        <p:nvSpPr>
          <p:cNvPr id="7" name="TextBox 7"/>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
        <p:nvSpPr>
          <p:cNvPr id="8" name="TextBox 8"/>
          <p:cNvSpPr txBox="1"/>
          <p:nvPr/>
        </p:nvSpPr>
        <p:spPr>
          <a:xfrm>
            <a:off x="542735" y="3812345"/>
            <a:ext cx="10401205" cy="1331155"/>
          </a:xfrm>
          <a:prstGeom prst="rect">
            <a:avLst/>
          </a:prstGeom>
        </p:spPr>
        <p:txBody>
          <a:bodyPr lIns="0" tIns="0" rIns="0" bIns="0" rtlCol="0" anchor="t">
            <a:spAutoFit/>
          </a:bodyPr>
          <a:lstStyle/>
          <a:p>
            <a:pPr marL="823188" lvl="1" indent="-411594" algn="l">
              <a:lnSpc>
                <a:spcPts val="5337"/>
              </a:lnSpc>
              <a:buFont typeface="Arial"/>
              <a:buChar char="•"/>
            </a:pPr>
            <a:r>
              <a:rPr lang="en-US" sz="3812">
                <a:solidFill>
                  <a:srgbClr val="000000"/>
                </a:solidFill>
                <a:latin typeface="Open Sans"/>
                <a:ea typeface="Open Sans"/>
                <a:cs typeface="Open Sans"/>
                <a:sym typeface="Open Sans"/>
              </a:rPr>
              <a:t>Two to play, read to the child, discipline, help with schoolwork ​</a:t>
            </a:r>
          </a:p>
        </p:txBody>
      </p:sp>
      <p:sp>
        <p:nvSpPr>
          <p:cNvPr id="9" name="TextBox 9"/>
          <p:cNvSpPr txBox="1"/>
          <p:nvPr/>
        </p:nvSpPr>
        <p:spPr>
          <a:xfrm>
            <a:off x="542735" y="5110893"/>
            <a:ext cx="10401205" cy="655255"/>
          </a:xfrm>
          <a:prstGeom prst="rect">
            <a:avLst/>
          </a:prstGeom>
        </p:spPr>
        <p:txBody>
          <a:bodyPr lIns="0" tIns="0" rIns="0" bIns="0" rtlCol="0" anchor="t">
            <a:spAutoFit/>
          </a:bodyPr>
          <a:lstStyle/>
          <a:p>
            <a:pPr marL="823188" lvl="1" indent="-411594" algn="l">
              <a:lnSpc>
                <a:spcPts val="5337"/>
              </a:lnSpc>
              <a:buFont typeface="Arial"/>
              <a:buChar char="•"/>
            </a:pPr>
            <a:r>
              <a:rPr lang="en-US" sz="3812">
                <a:solidFill>
                  <a:srgbClr val="000000"/>
                </a:solidFill>
                <a:latin typeface="Open Sans"/>
                <a:ea typeface="Open Sans"/>
                <a:cs typeface="Open Sans"/>
                <a:sym typeface="Open Sans"/>
              </a:rPr>
              <a:t>Less stress than if alone ​</a:t>
            </a:r>
          </a:p>
        </p:txBody>
      </p:sp>
      <p:sp>
        <p:nvSpPr>
          <p:cNvPr id="10" name="TextBox 10"/>
          <p:cNvSpPr txBox="1"/>
          <p:nvPr/>
        </p:nvSpPr>
        <p:spPr>
          <a:xfrm>
            <a:off x="542735" y="5749568"/>
            <a:ext cx="10401205" cy="1331155"/>
          </a:xfrm>
          <a:prstGeom prst="rect">
            <a:avLst/>
          </a:prstGeom>
        </p:spPr>
        <p:txBody>
          <a:bodyPr lIns="0" tIns="0" rIns="0" bIns="0" rtlCol="0" anchor="t">
            <a:spAutoFit/>
          </a:bodyPr>
          <a:lstStyle/>
          <a:p>
            <a:pPr marL="823188" lvl="1" indent="-411594" algn="l">
              <a:lnSpc>
                <a:spcPts val="5337"/>
              </a:lnSpc>
              <a:buFont typeface="Arial"/>
              <a:buChar char="•"/>
            </a:pPr>
            <a:r>
              <a:rPr lang="en-US" sz="3812">
                <a:solidFill>
                  <a:srgbClr val="000000"/>
                </a:solidFill>
                <a:latin typeface="Open Sans"/>
                <a:ea typeface="Open Sans"/>
                <a:cs typeface="Open Sans"/>
                <a:sym typeface="Open Sans"/>
              </a:rPr>
              <a:t>Feeling loved and supported by partner contributes to emotional health​</a:t>
            </a:r>
          </a:p>
        </p:txBody>
      </p:sp>
      <p:sp>
        <p:nvSpPr>
          <p:cNvPr id="11" name="TextBox 11"/>
          <p:cNvSpPr txBox="1"/>
          <p:nvPr/>
        </p:nvSpPr>
        <p:spPr>
          <a:xfrm>
            <a:off x="542735" y="7061674"/>
            <a:ext cx="10401205" cy="1331155"/>
          </a:xfrm>
          <a:prstGeom prst="rect">
            <a:avLst/>
          </a:prstGeom>
        </p:spPr>
        <p:txBody>
          <a:bodyPr lIns="0" tIns="0" rIns="0" bIns="0" rtlCol="0" anchor="t">
            <a:spAutoFit/>
          </a:bodyPr>
          <a:lstStyle/>
          <a:p>
            <a:pPr marL="823188" lvl="1" indent="-411594" algn="l">
              <a:lnSpc>
                <a:spcPts val="5337"/>
              </a:lnSpc>
              <a:buFont typeface="Arial"/>
              <a:buChar char="•"/>
            </a:pPr>
            <a:r>
              <a:rPr lang="en-US" sz="3812">
                <a:solidFill>
                  <a:srgbClr val="000000"/>
                </a:solidFill>
                <a:latin typeface="Open Sans"/>
                <a:ea typeface="Open Sans"/>
                <a:cs typeface="Open Sans"/>
                <a:sym typeface="Open Sans"/>
              </a:rPr>
              <a:t>Married couples are more likely to receive support from both extended families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44103" y="3382354"/>
            <a:ext cx="7915197" cy="5273500"/>
          </a:xfrm>
          <a:custGeom>
            <a:avLst/>
            <a:gdLst/>
            <a:ahLst/>
            <a:cxnLst/>
            <a:rect l="l" t="t" r="r" b="b"/>
            <a:pathLst>
              <a:path w="7915197" h="5273500">
                <a:moveTo>
                  <a:pt x="0" y="0"/>
                </a:moveTo>
                <a:lnTo>
                  <a:pt x="7915197" y="0"/>
                </a:lnTo>
                <a:lnTo>
                  <a:pt x="7915197" y="5273500"/>
                </a:lnTo>
                <a:lnTo>
                  <a:pt x="0" y="5273500"/>
                </a:lnTo>
                <a:lnTo>
                  <a:pt x="0" y="0"/>
                </a:lnTo>
                <a:close/>
              </a:path>
            </a:pathLst>
          </a:custGeom>
          <a:blipFill>
            <a:blip r:embed="rId3"/>
            <a:stretch>
              <a:fillRect/>
            </a:stretch>
          </a:blipFill>
        </p:spPr>
        <p:txBody>
          <a:bodyPr/>
          <a:lstStyle/>
          <a:p>
            <a:endParaRPr lang="en-US"/>
          </a:p>
        </p:txBody>
      </p:sp>
      <p:sp>
        <p:nvSpPr>
          <p:cNvPr id="3" name="Freeform 3"/>
          <p:cNvSpPr/>
          <p:nvPr/>
        </p:nvSpPr>
        <p:spPr>
          <a:xfrm>
            <a:off x="1319038" y="2536810"/>
            <a:ext cx="7607208" cy="5068302"/>
          </a:xfrm>
          <a:custGeom>
            <a:avLst/>
            <a:gdLst/>
            <a:ahLst/>
            <a:cxnLst/>
            <a:rect l="l" t="t" r="r" b="b"/>
            <a:pathLst>
              <a:path w="7607208" h="5068302">
                <a:moveTo>
                  <a:pt x="0" y="0"/>
                </a:moveTo>
                <a:lnTo>
                  <a:pt x="7607208" y="0"/>
                </a:lnTo>
                <a:lnTo>
                  <a:pt x="7607208" y="5068302"/>
                </a:lnTo>
                <a:lnTo>
                  <a:pt x="0" y="5068302"/>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872227" y="1114425"/>
            <a:ext cx="16543546" cy="796290"/>
          </a:xfrm>
          <a:prstGeom prst="rect">
            <a:avLst/>
          </a:prstGeom>
        </p:spPr>
        <p:txBody>
          <a:bodyPr lIns="0" tIns="0" rIns="0" bIns="0" rtlCol="0" anchor="t">
            <a:spAutoFit/>
          </a:bodyPr>
          <a:lstStyle/>
          <a:p>
            <a:pPr algn="ctr">
              <a:lnSpc>
                <a:spcPts val="6089"/>
              </a:lnSpc>
            </a:pPr>
            <a:r>
              <a:rPr lang="en-US" sz="5799" b="1">
                <a:solidFill>
                  <a:srgbClr val="000000"/>
                </a:solidFill>
                <a:latin typeface="Catamaran Bold"/>
                <a:ea typeface="Catamaran Bold"/>
                <a:cs typeface="Catamaran Bold"/>
                <a:sym typeface="Catamaran Bold"/>
              </a:rPr>
              <a:t>Children are affected by parents’ relationships</a:t>
            </a:r>
          </a:p>
        </p:txBody>
      </p:sp>
      <p:sp>
        <p:nvSpPr>
          <p:cNvPr id="5" name="Freeform 5"/>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640116"/>
            <a:ext cx="8288518" cy="7422980"/>
          </a:xfrm>
          <a:custGeom>
            <a:avLst/>
            <a:gdLst/>
            <a:ahLst/>
            <a:cxnLst/>
            <a:rect l="l" t="t" r="r" b="b"/>
            <a:pathLst>
              <a:path w="8288518" h="7422980">
                <a:moveTo>
                  <a:pt x="0" y="0"/>
                </a:moveTo>
                <a:lnTo>
                  <a:pt x="8288518" y="0"/>
                </a:lnTo>
                <a:lnTo>
                  <a:pt x="8288518" y="7422980"/>
                </a:lnTo>
                <a:lnTo>
                  <a:pt x="0" y="7422980"/>
                </a:lnTo>
                <a:lnTo>
                  <a:pt x="0" y="0"/>
                </a:lnTo>
                <a:close/>
              </a:path>
            </a:pathLst>
          </a:custGeom>
          <a:blipFill>
            <a:blip r:embed="rId3"/>
            <a:stretch>
              <a:fillRect b="-8170"/>
            </a:stretch>
          </a:blipFill>
        </p:spPr>
        <p:txBody>
          <a:bodyPr/>
          <a:lstStyle/>
          <a:p>
            <a:endParaRPr lang="en-US"/>
          </a:p>
        </p:txBody>
      </p:sp>
      <p:sp>
        <p:nvSpPr>
          <p:cNvPr id="3" name="TextBox 3"/>
          <p:cNvSpPr txBox="1"/>
          <p:nvPr/>
        </p:nvSpPr>
        <p:spPr>
          <a:xfrm>
            <a:off x="713559" y="2395436"/>
            <a:ext cx="7846278" cy="2991591"/>
          </a:xfrm>
          <a:prstGeom prst="rect">
            <a:avLst/>
          </a:prstGeom>
        </p:spPr>
        <p:txBody>
          <a:bodyPr lIns="0" tIns="0" rIns="0" bIns="0" rtlCol="0" anchor="t">
            <a:spAutoFit/>
          </a:bodyPr>
          <a:lstStyle/>
          <a:p>
            <a:pPr algn="ctr">
              <a:lnSpc>
                <a:spcPts val="12034"/>
              </a:lnSpc>
              <a:spcBef>
                <a:spcPct val="0"/>
              </a:spcBef>
            </a:pPr>
            <a:r>
              <a:rPr lang="en-US" sz="8595">
                <a:solidFill>
                  <a:srgbClr val="000000"/>
                </a:solidFill>
                <a:latin typeface="Catamaran"/>
                <a:ea typeface="Catamaran"/>
                <a:cs typeface="Catamaran"/>
                <a:sym typeface="Catamaran"/>
              </a:rPr>
              <a:t>Does when you marry matter?</a:t>
            </a:r>
          </a:p>
        </p:txBody>
      </p:sp>
      <p:sp>
        <p:nvSpPr>
          <p:cNvPr id="4" name="Freeform 4"/>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4803" y="2747232"/>
            <a:ext cx="3156957" cy="3156957"/>
            <a:chOff x="0" y="0"/>
            <a:chExt cx="4209276" cy="4209276"/>
          </a:xfrm>
        </p:grpSpPr>
        <p:sp>
          <p:nvSpPr>
            <p:cNvPr id="3" name="Freeform 3"/>
            <p:cNvSpPr/>
            <p:nvPr/>
          </p:nvSpPr>
          <p:spPr>
            <a:xfrm>
              <a:off x="0" y="0"/>
              <a:ext cx="4209276" cy="4209276"/>
            </a:xfrm>
            <a:custGeom>
              <a:avLst/>
              <a:gdLst/>
              <a:ahLst/>
              <a:cxnLst/>
              <a:rect l="l" t="t" r="r" b="b"/>
              <a:pathLst>
                <a:path w="4209276" h="4209276">
                  <a:moveTo>
                    <a:pt x="0" y="0"/>
                  </a:moveTo>
                  <a:lnTo>
                    <a:pt x="4209276" y="0"/>
                  </a:lnTo>
                  <a:lnTo>
                    <a:pt x="4209276" y="4209276"/>
                  </a:lnTo>
                  <a:lnTo>
                    <a:pt x="0" y="4209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2313" y="998953"/>
              <a:ext cx="3286744" cy="2276817"/>
            </a:xfrm>
            <a:custGeom>
              <a:avLst/>
              <a:gdLst/>
              <a:ahLst/>
              <a:cxnLst/>
              <a:rect l="l" t="t" r="r" b="b"/>
              <a:pathLst>
                <a:path w="3286744" h="2276817">
                  <a:moveTo>
                    <a:pt x="0" y="0"/>
                  </a:moveTo>
                  <a:lnTo>
                    <a:pt x="3286744" y="0"/>
                  </a:lnTo>
                  <a:lnTo>
                    <a:pt x="3286744" y="2276817"/>
                  </a:lnTo>
                  <a:lnTo>
                    <a:pt x="0" y="2276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5" name="Group 5"/>
          <p:cNvGrpSpPr/>
          <p:nvPr/>
        </p:nvGrpSpPr>
        <p:grpSpPr>
          <a:xfrm>
            <a:off x="14384347" y="2734760"/>
            <a:ext cx="3169429" cy="3169429"/>
            <a:chOff x="0" y="0"/>
            <a:chExt cx="4225905" cy="4225905"/>
          </a:xfrm>
        </p:grpSpPr>
        <p:sp>
          <p:nvSpPr>
            <p:cNvPr id="6" name="Freeform 6"/>
            <p:cNvSpPr/>
            <p:nvPr/>
          </p:nvSpPr>
          <p:spPr>
            <a:xfrm>
              <a:off x="0" y="0"/>
              <a:ext cx="4225905" cy="4225905"/>
            </a:xfrm>
            <a:custGeom>
              <a:avLst/>
              <a:gdLst/>
              <a:ahLst/>
              <a:cxnLst/>
              <a:rect l="l" t="t" r="r" b="b"/>
              <a:pathLst>
                <a:path w="4225905" h="4225905">
                  <a:moveTo>
                    <a:pt x="0" y="0"/>
                  </a:moveTo>
                  <a:lnTo>
                    <a:pt x="4225905" y="0"/>
                  </a:lnTo>
                  <a:lnTo>
                    <a:pt x="4225905" y="4225905"/>
                  </a:lnTo>
                  <a:lnTo>
                    <a:pt x="0" y="42259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778121" y="931770"/>
              <a:ext cx="2669664" cy="2512821"/>
            </a:xfrm>
            <a:custGeom>
              <a:avLst/>
              <a:gdLst/>
              <a:ahLst/>
              <a:cxnLst/>
              <a:rect l="l" t="t" r="r" b="b"/>
              <a:pathLst>
                <a:path w="2669664" h="2512821">
                  <a:moveTo>
                    <a:pt x="0" y="0"/>
                  </a:moveTo>
                  <a:lnTo>
                    <a:pt x="2669664" y="0"/>
                  </a:lnTo>
                  <a:lnTo>
                    <a:pt x="2669664" y="2512821"/>
                  </a:lnTo>
                  <a:lnTo>
                    <a:pt x="0" y="25128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8" name="Group 8"/>
          <p:cNvGrpSpPr/>
          <p:nvPr/>
        </p:nvGrpSpPr>
        <p:grpSpPr>
          <a:xfrm>
            <a:off x="9140819" y="2734760"/>
            <a:ext cx="3169429" cy="3169429"/>
            <a:chOff x="0" y="0"/>
            <a:chExt cx="4225905" cy="4225905"/>
          </a:xfrm>
        </p:grpSpPr>
        <p:sp>
          <p:nvSpPr>
            <p:cNvPr id="9" name="Freeform 9"/>
            <p:cNvSpPr/>
            <p:nvPr/>
          </p:nvSpPr>
          <p:spPr>
            <a:xfrm>
              <a:off x="0" y="0"/>
              <a:ext cx="4225905" cy="4225905"/>
            </a:xfrm>
            <a:custGeom>
              <a:avLst/>
              <a:gdLst/>
              <a:ahLst/>
              <a:cxnLst/>
              <a:rect l="l" t="t" r="r" b="b"/>
              <a:pathLst>
                <a:path w="4225905" h="4225905">
                  <a:moveTo>
                    <a:pt x="0" y="0"/>
                  </a:moveTo>
                  <a:lnTo>
                    <a:pt x="4225905" y="0"/>
                  </a:lnTo>
                  <a:lnTo>
                    <a:pt x="4225905" y="4225905"/>
                  </a:lnTo>
                  <a:lnTo>
                    <a:pt x="0" y="42259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755771" y="808267"/>
              <a:ext cx="2714363" cy="2636325"/>
            </a:xfrm>
            <a:custGeom>
              <a:avLst/>
              <a:gdLst/>
              <a:ahLst/>
              <a:cxnLst/>
              <a:rect l="l" t="t" r="r" b="b"/>
              <a:pathLst>
                <a:path w="2714363" h="2636325">
                  <a:moveTo>
                    <a:pt x="0" y="0"/>
                  </a:moveTo>
                  <a:lnTo>
                    <a:pt x="2714363" y="0"/>
                  </a:lnTo>
                  <a:lnTo>
                    <a:pt x="2714363" y="2636324"/>
                  </a:lnTo>
                  <a:lnTo>
                    <a:pt x="0" y="2636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11" name="Freeform 11"/>
          <p:cNvSpPr/>
          <p:nvPr/>
        </p:nvSpPr>
        <p:spPr>
          <a:xfrm>
            <a:off x="4064691" y="3971703"/>
            <a:ext cx="695543" cy="695543"/>
          </a:xfrm>
          <a:custGeom>
            <a:avLst/>
            <a:gdLst/>
            <a:ahLst/>
            <a:cxnLst/>
            <a:rect l="l" t="t" r="r" b="b"/>
            <a:pathLst>
              <a:path w="695543" h="695543">
                <a:moveTo>
                  <a:pt x="0" y="0"/>
                </a:moveTo>
                <a:lnTo>
                  <a:pt x="695543" y="0"/>
                </a:lnTo>
                <a:lnTo>
                  <a:pt x="695543" y="695543"/>
                </a:lnTo>
                <a:lnTo>
                  <a:pt x="0" y="6955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8274044" y="3984175"/>
            <a:ext cx="695543" cy="695543"/>
          </a:xfrm>
          <a:custGeom>
            <a:avLst/>
            <a:gdLst/>
            <a:ahLst/>
            <a:cxnLst/>
            <a:rect l="l" t="t" r="r" b="b"/>
            <a:pathLst>
              <a:path w="695543" h="695543">
                <a:moveTo>
                  <a:pt x="0" y="0"/>
                </a:moveTo>
                <a:lnTo>
                  <a:pt x="695543" y="0"/>
                </a:lnTo>
                <a:lnTo>
                  <a:pt x="695543" y="695543"/>
                </a:lnTo>
                <a:lnTo>
                  <a:pt x="0" y="6955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12488924" y="3926170"/>
            <a:ext cx="1716747" cy="811553"/>
          </a:xfrm>
          <a:custGeom>
            <a:avLst/>
            <a:gdLst/>
            <a:ahLst/>
            <a:cxnLst/>
            <a:rect l="l" t="t" r="r" b="b"/>
            <a:pathLst>
              <a:path w="1716747" h="811553">
                <a:moveTo>
                  <a:pt x="0" y="0"/>
                </a:moveTo>
                <a:lnTo>
                  <a:pt x="1716747" y="0"/>
                </a:lnTo>
                <a:lnTo>
                  <a:pt x="1716747" y="811553"/>
                </a:lnTo>
                <a:lnTo>
                  <a:pt x="0" y="8115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TextBox 14"/>
          <p:cNvSpPr txBox="1"/>
          <p:nvPr/>
        </p:nvSpPr>
        <p:spPr>
          <a:xfrm>
            <a:off x="1993344" y="563337"/>
            <a:ext cx="14465856" cy="1218282"/>
          </a:xfrm>
          <a:prstGeom prst="rect">
            <a:avLst/>
          </a:prstGeom>
        </p:spPr>
        <p:txBody>
          <a:bodyPr wrap="square" lIns="0" tIns="0" rIns="0" bIns="0" rtlCol="0" anchor="t">
            <a:spAutoFit/>
          </a:bodyPr>
          <a:lstStyle/>
          <a:p>
            <a:pPr algn="ctr">
              <a:lnSpc>
                <a:spcPts val="9519"/>
              </a:lnSpc>
              <a:spcBef>
                <a:spcPct val="0"/>
              </a:spcBef>
            </a:pPr>
            <a:r>
              <a:rPr lang="en-US" sz="6799" b="1" dirty="0">
                <a:solidFill>
                  <a:srgbClr val="000000"/>
                </a:solidFill>
                <a:latin typeface="Catamaran Bold"/>
                <a:ea typeface="Catamaran Bold"/>
                <a:cs typeface="Catamaran Bold"/>
                <a:sym typeface="Catamaran Bold"/>
              </a:rPr>
              <a:t>When Children are Part of Your Vision</a:t>
            </a:r>
          </a:p>
        </p:txBody>
      </p:sp>
      <p:sp>
        <p:nvSpPr>
          <p:cNvPr id="15" name="TextBox 15"/>
          <p:cNvSpPr txBox="1"/>
          <p:nvPr/>
        </p:nvSpPr>
        <p:spPr>
          <a:xfrm>
            <a:off x="4308489" y="7284072"/>
            <a:ext cx="9664661" cy="755015"/>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Catamaran"/>
                <a:ea typeface="Catamaran"/>
                <a:cs typeface="Catamaran"/>
                <a:sym typeface="Catamaran"/>
              </a:rPr>
              <a:t>Advantage of Combination and Sequence </a:t>
            </a:r>
          </a:p>
        </p:txBody>
      </p:sp>
      <p:sp>
        <p:nvSpPr>
          <p:cNvPr id="16" name="TextBox 16"/>
          <p:cNvSpPr txBox="1"/>
          <p:nvPr/>
        </p:nvSpPr>
        <p:spPr>
          <a:xfrm>
            <a:off x="11173395" y="5984474"/>
            <a:ext cx="4347805" cy="663879"/>
          </a:xfrm>
          <a:prstGeom prst="rect">
            <a:avLst/>
          </a:prstGeom>
        </p:spPr>
        <p:txBody>
          <a:bodyPr lIns="0" tIns="0" rIns="0" bIns="0" rtlCol="0" anchor="t">
            <a:spAutoFit/>
          </a:bodyPr>
          <a:lstStyle/>
          <a:p>
            <a:pPr algn="ctr">
              <a:lnSpc>
                <a:spcPts val="5408"/>
              </a:lnSpc>
              <a:spcBef>
                <a:spcPct val="0"/>
              </a:spcBef>
            </a:pPr>
            <a:r>
              <a:rPr lang="en-US" sz="3863" i="1" u="sng" dirty="0">
                <a:solidFill>
                  <a:srgbClr val="FF3131"/>
                </a:solidFill>
                <a:latin typeface="Calibri"/>
                <a:ea typeface="Calibri"/>
                <a:cs typeface="Calibri"/>
                <a:sym typeface="Calibri"/>
              </a:rPr>
              <a:t>Marriage</a:t>
            </a:r>
            <a:r>
              <a:rPr lang="en-US" sz="3863" i="1" dirty="0">
                <a:solidFill>
                  <a:srgbClr val="000000"/>
                </a:solidFill>
                <a:latin typeface="Calibri"/>
                <a:ea typeface="Calibri"/>
                <a:cs typeface="Calibri"/>
                <a:sym typeface="Calibri"/>
              </a:rPr>
              <a:t> before baby</a:t>
            </a:r>
          </a:p>
        </p:txBody>
      </p:sp>
      <p:sp>
        <p:nvSpPr>
          <p:cNvPr id="17" name="Freeform 17"/>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19"/>
            <a:stretch>
              <a:fillRect/>
            </a:stretch>
          </a:blipFill>
        </p:spPr>
        <p:txBody>
          <a:bodyPr/>
          <a:lstStyle/>
          <a:p>
            <a:endParaRPr lang="en-US"/>
          </a:p>
        </p:txBody>
      </p:sp>
      <p:sp>
        <p:nvSpPr>
          <p:cNvPr id="18" name="TextBox 18"/>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grpSp>
        <p:nvGrpSpPr>
          <p:cNvPr id="19" name="Group 19"/>
          <p:cNvGrpSpPr/>
          <p:nvPr/>
        </p:nvGrpSpPr>
        <p:grpSpPr>
          <a:xfrm>
            <a:off x="4945372" y="2753336"/>
            <a:ext cx="3157222" cy="3157222"/>
            <a:chOff x="0" y="0"/>
            <a:chExt cx="4209629" cy="4209629"/>
          </a:xfrm>
        </p:grpSpPr>
        <p:sp>
          <p:nvSpPr>
            <p:cNvPr id="20" name="Freeform 20"/>
            <p:cNvSpPr/>
            <p:nvPr/>
          </p:nvSpPr>
          <p:spPr>
            <a:xfrm>
              <a:off x="0" y="0"/>
              <a:ext cx="4209629" cy="4209629"/>
            </a:xfrm>
            <a:custGeom>
              <a:avLst/>
              <a:gdLst/>
              <a:ahLst/>
              <a:cxnLst/>
              <a:rect l="l" t="t" r="r" b="b"/>
              <a:pathLst>
                <a:path w="4209629" h="4209629">
                  <a:moveTo>
                    <a:pt x="0" y="0"/>
                  </a:moveTo>
                  <a:lnTo>
                    <a:pt x="4209629" y="0"/>
                  </a:lnTo>
                  <a:lnTo>
                    <a:pt x="4209629" y="4209629"/>
                  </a:lnTo>
                  <a:lnTo>
                    <a:pt x="0" y="42096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1" name="Freeform 21"/>
            <p:cNvSpPr/>
            <p:nvPr/>
          </p:nvSpPr>
          <p:spPr>
            <a:xfrm>
              <a:off x="714304" y="716520"/>
              <a:ext cx="2833964" cy="2833964"/>
            </a:xfrm>
            <a:custGeom>
              <a:avLst/>
              <a:gdLst/>
              <a:ahLst/>
              <a:cxnLst/>
              <a:rect l="l" t="t" r="r" b="b"/>
              <a:pathLst>
                <a:path w="2833964" h="2833964">
                  <a:moveTo>
                    <a:pt x="0" y="0"/>
                  </a:moveTo>
                  <a:lnTo>
                    <a:pt x="2833964" y="0"/>
                  </a:lnTo>
                  <a:lnTo>
                    <a:pt x="2833964" y="2833963"/>
                  </a:lnTo>
                  <a:lnTo>
                    <a:pt x="0" y="28339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2" name="Freeform 22"/>
            <p:cNvSpPr/>
            <p:nvPr/>
          </p:nvSpPr>
          <p:spPr>
            <a:xfrm flipH="1">
              <a:off x="349591" y="1463357"/>
              <a:ext cx="1275818" cy="870746"/>
            </a:xfrm>
            <a:custGeom>
              <a:avLst/>
              <a:gdLst/>
              <a:ahLst/>
              <a:cxnLst/>
              <a:rect l="l" t="t" r="r" b="b"/>
              <a:pathLst>
                <a:path w="1275818" h="870746">
                  <a:moveTo>
                    <a:pt x="1275818" y="0"/>
                  </a:moveTo>
                  <a:lnTo>
                    <a:pt x="0" y="0"/>
                  </a:lnTo>
                  <a:lnTo>
                    <a:pt x="0" y="870746"/>
                  </a:lnTo>
                  <a:lnTo>
                    <a:pt x="1275818" y="870746"/>
                  </a:lnTo>
                  <a:lnTo>
                    <a:pt x="1275818"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3" name="Freeform 23"/>
            <p:cNvSpPr/>
            <p:nvPr/>
          </p:nvSpPr>
          <p:spPr>
            <a:xfrm>
              <a:off x="2871708" y="1399152"/>
              <a:ext cx="841789" cy="999156"/>
            </a:xfrm>
            <a:custGeom>
              <a:avLst/>
              <a:gdLst/>
              <a:ahLst/>
              <a:cxnLst/>
              <a:rect l="l" t="t" r="r" b="b"/>
              <a:pathLst>
                <a:path w="841789" h="999156">
                  <a:moveTo>
                    <a:pt x="0" y="0"/>
                  </a:moveTo>
                  <a:lnTo>
                    <a:pt x="841789" y="0"/>
                  </a:lnTo>
                  <a:lnTo>
                    <a:pt x="841789" y="999156"/>
                  </a:lnTo>
                  <a:lnTo>
                    <a:pt x="0" y="99915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4" name="Group 24"/>
            <p:cNvGrpSpPr/>
            <p:nvPr/>
          </p:nvGrpSpPr>
          <p:grpSpPr>
            <a:xfrm>
              <a:off x="1950222" y="3544572"/>
              <a:ext cx="341064" cy="314148"/>
              <a:chOff x="0" y="0"/>
              <a:chExt cx="207351" cy="190988"/>
            </a:xfrm>
          </p:grpSpPr>
          <p:sp>
            <p:nvSpPr>
              <p:cNvPr id="25" name="Freeform 25"/>
              <p:cNvSpPr/>
              <p:nvPr/>
            </p:nvSpPr>
            <p:spPr>
              <a:xfrm>
                <a:off x="0" y="0"/>
                <a:ext cx="207351" cy="190988"/>
              </a:xfrm>
              <a:custGeom>
                <a:avLst/>
                <a:gdLst/>
                <a:ahLst/>
                <a:cxnLst/>
                <a:rect l="l" t="t" r="r" b="b"/>
                <a:pathLst>
                  <a:path w="207351" h="190988">
                    <a:moveTo>
                      <a:pt x="0" y="0"/>
                    </a:moveTo>
                    <a:lnTo>
                      <a:pt x="207351" y="0"/>
                    </a:lnTo>
                    <a:lnTo>
                      <a:pt x="207351" y="190988"/>
                    </a:lnTo>
                    <a:lnTo>
                      <a:pt x="0" y="190988"/>
                    </a:lnTo>
                    <a:close/>
                  </a:path>
                </a:pathLst>
              </a:custGeom>
              <a:solidFill>
                <a:srgbClr val="07BED5"/>
              </a:solidFill>
            </p:spPr>
            <p:txBody>
              <a:bodyPr/>
              <a:lstStyle/>
              <a:p>
                <a:endParaRPr lang="en-US"/>
              </a:p>
            </p:txBody>
          </p:sp>
          <p:sp>
            <p:nvSpPr>
              <p:cNvPr id="26" name="TextBox 26"/>
              <p:cNvSpPr txBox="1"/>
              <p:nvPr/>
            </p:nvSpPr>
            <p:spPr>
              <a:xfrm>
                <a:off x="0" y="-47625"/>
                <a:ext cx="207351" cy="238613"/>
              </a:xfrm>
              <a:prstGeom prst="rect">
                <a:avLst/>
              </a:prstGeom>
            </p:spPr>
            <p:txBody>
              <a:bodyPr lIns="54323" tIns="54323" rIns="54323" bIns="54323" rtlCol="0" anchor="ctr"/>
              <a:lstStyle/>
              <a:p>
                <a:pPr algn="ctr">
                  <a:lnSpc>
                    <a:spcPts val="3360"/>
                  </a:lnSpc>
                </a:pPr>
                <a:endParaRPr/>
              </a:p>
            </p:txBody>
          </p:sp>
        </p:grpSp>
        <p:grpSp>
          <p:nvGrpSpPr>
            <p:cNvPr id="27" name="Group 27"/>
            <p:cNvGrpSpPr/>
            <p:nvPr/>
          </p:nvGrpSpPr>
          <p:grpSpPr>
            <a:xfrm>
              <a:off x="1639747" y="387272"/>
              <a:ext cx="960799" cy="659354"/>
              <a:chOff x="0" y="0"/>
              <a:chExt cx="584121" cy="400857"/>
            </a:xfrm>
          </p:grpSpPr>
          <p:sp>
            <p:nvSpPr>
              <p:cNvPr id="28" name="Freeform 28"/>
              <p:cNvSpPr/>
              <p:nvPr/>
            </p:nvSpPr>
            <p:spPr>
              <a:xfrm>
                <a:off x="0" y="0"/>
                <a:ext cx="584121" cy="400857"/>
              </a:xfrm>
              <a:custGeom>
                <a:avLst/>
                <a:gdLst/>
                <a:ahLst/>
                <a:cxnLst/>
                <a:rect l="l" t="t" r="r" b="b"/>
                <a:pathLst>
                  <a:path w="584121" h="400857">
                    <a:moveTo>
                      <a:pt x="0" y="0"/>
                    </a:moveTo>
                    <a:lnTo>
                      <a:pt x="584121" y="0"/>
                    </a:lnTo>
                    <a:lnTo>
                      <a:pt x="584121" y="400857"/>
                    </a:lnTo>
                    <a:lnTo>
                      <a:pt x="0" y="400857"/>
                    </a:lnTo>
                    <a:close/>
                  </a:path>
                </a:pathLst>
              </a:custGeom>
              <a:solidFill>
                <a:srgbClr val="07BED5"/>
              </a:solidFill>
            </p:spPr>
            <p:txBody>
              <a:bodyPr/>
              <a:lstStyle/>
              <a:p>
                <a:endParaRPr lang="en-US"/>
              </a:p>
            </p:txBody>
          </p:sp>
          <p:sp>
            <p:nvSpPr>
              <p:cNvPr id="29" name="TextBox 29"/>
              <p:cNvSpPr txBox="1"/>
              <p:nvPr/>
            </p:nvSpPr>
            <p:spPr>
              <a:xfrm>
                <a:off x="0" y="-47625"/>
                <a:ext cx="584121" cy="448482"/>
              </a:xfrm>
              <a:prstGeom prst="rect">
                <a:avLst/>
              </a:prstGeom>
            </p:spPr>
            <p:txBody>
              <a:bodyPr lIns="54323" tIns="54323" rIns="54323" bIns="54323" rtlCol="0" anchor="ctr"/>
              <a:lstStyle/>
              <a:p>
                <a:pPr algn="ctr">
                  <a:lnSpc>
                    <a:spcPts val="3360"/>
                  </a:lnSpc>
                </a:pPr>
                <a:endParaRPr/>
              </a:p>
            </p:txBody>
          </p:sp>
        </p:grpSp>
        <p:sp>
          <p:nvSpPr>
            <p:cNvPr id="30" name="Freeform 30"/>
            <p:cNvSpPr/>
            <p:nvPr/>
          </p:nvSpPr>
          <p:spPr>
            <a:xfrm>
              <a:off x="1548950" y="350909"/>
              <a:ext cx="1143608" cy="1087857"/>
            </a:xfrm>
            <a:custGeom>
              <a:avLst/>
              <a:gdLst/>
              <a:ahLst/>
              <a:cxnLst/>
              <a:rect l="l" t="t" r="r" b="b"/>
              <a:pathLst>
                <a:path w="1143608" h="1087857">
                  <a:moveTo>
                    <a:pt x="0" y="0"/>
                  </a:moveTo>
                  <a:lnTo>
                    <a:pt x="1143608" y="0"/>
                  </a:lnTo>
                  <a:lnTo>
                    <a:pt x="1143608" y="1087857"/>
                  </a:lnTo>
                  <a:lnTo>
                    <a:pt x="0" y="108785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grpSp>
          <p:nvGrpSpPr>
            <p:cNvPr id="31" name="Group 31"/>
            <p:cNvGrpSpPr/>
            <p:nvPr/>
          </p:nvGrpSpPr>
          <p:grpSpPr>
            <a:xfrm>
              <a:off x="1300596" y="3086041"/>
              <a:ext cx="649626" cy="684526"/>
              <a:chOff x="0" y="0"/>
              <a:chExt cx="394942" cy="416160"/>
            </a:xfrm>
          </p:grpSpPr>
          <p:sp>
            <p:nvSpPr>
              <p:cNvPr id="32" name="Freeform 32"/>
              <p:cNvSpPr/>
              <p:nvPr/>
            </p:nvSpPr>
            <p:spPr>
              <a:xfrm>
                <a:off x="0" y="0"/>
                <a:ext cx="394942" cy="416160"/>
              </a:xfrm>
              <a:custGeom>
                <a:avLst/>
                <a:gdLst/>
                <a:ahLst/>
                <a:cxnLst/>
                <a:rect l="l" t="t" r="r" b="b"/>
                <a:pathLst>
                  <a:path w="394942" h="416160">
                    <a:moveTo>
                      <a:pt x="0" y="0"/>
                    </a:moveTo>
                    <a:lnTo>
                      <a:pt x="394942" y="0"/>
                    </a:lnTo>
                    <a:lnTo>
                      <a:pt x="394942" y="416160"/>
                    </a:lnTo>
                    <a:lnTo>
                      <a:pt x="0" y="416160"/>
                    </a:lnTo>
                    <a:close/>
                  </a:path>
                </a:pathLst>
              </a:custGeom>
              <a:solidFill>
                <a:srgbClr val="07BED5"/>
              </a:solidFill>
            </p:spPr>
            <p:txBody>
              <a:bodyPr/>
              <a:lstStyle/>
              <a:p>
                <a:endParaRPr lang="en-US"/>
              </a:p>
            </p:txBody>
          </p:sp>
          <p:sp>
            <p:nvSpPr>
              <p:cNvPr id="33" name="TextBox 33"/>
              <p:cNvSpPr txBox="1"/>
              <p:nvPr/>
            </p:nvSpPr>
            <p:spPr>
              <a:xfrm>
                <a:off x="0" y="-47625"/>
                <a:ext cx="394942" cy="463785"/>
              </a:xfrm>
              <a:prstGeom prst="rect">
                <a:avLst/>
              </a:prstGeom>
            </p:spPr>
            <p:txBody>
              <a:bodyPr lIns="54323" tIns="54323" rIns="54323" bIns="54323" rtlCol="0" anchor="ctr"/>
              <a:lstStyle/>
              <a:p>
                <a:pPr algn="ctr">
                  <a:lnSpc>
                    <a:spcPts val="3360"/>
                  </a:lnSpc>
                </a:pPr>
                <a:endParaRPr/>
              </a:p>
            </p:txBody>
          </p:sp>
        </p:grpSp>
        <p:sp>
          <p:nvSpPr>
            <p:cNvPr id="34" name="Freeform 34"/>
            <p:cNvSpPr/>
            <p:nvPr/>
          </p:nvSpPr>
          <p:spPr>
            <a:xfrm>
              <a:off x="877178" y="2432168"/>
              <a:ext cx="1154672" cy="1154672"/>
            </a:xfrm>
            <a:custGeom>
              <a:avLst/>
              <a:gdLst/>
              <a:ahLst/>
              <a:cxnLst/>
              <a:rect l="l" t="t" r="r" b="b"/>
              <a:pathLst>
                <a:path w="1154672" h="1154672">
                  <a:moveTo>
                    <a:pt x="0" y="0"/>
                  </a:moveTo>
                  <a:lnTo>
                    <a:pt x="1154672" y="0"/>
                  </a:lnTo>
                  <a:lnTo>
                    <a:pt x="1154672" y="1154672"/>
                  </a:lnTo>
                  <a:lnTo>
                    <a:pt x="0" y="115467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5" name="Freeform 35"/>
            <p:cNvSpPr/>
            <p:nvPr/>
          </p:nvSpPr>
          <p:spPr>
            <a:xfrm flipH="1">
              <a:off x="2291286" y="2508705"/>
              <a:ext cx="1160845" cy="1078134"/>
            </a:xfrm>
            <a:custGeom>
              <a:avLst/>
              <a:gdLst/>
              <a:ahLst/>
              <a:cxnLst/>
              <a:rect l="l" t="t" r="r" b="b"/>
              <a:pathLst>
                <a:path w="1160845" h="1078134">
                  <a:moveTo>
                    <a:pt x="1160845" y="0"/>
                  </a:moveTo>
                  <a:lnTo>
                    <a:pt x="0" y="0"/>
                  </a:lnTo>
                  <a:lnTo>
                    <a:pt x="0" y="1078135"/>
                  </a:lnTo>
                  <a:lnTo>
                    <a:pt x="1160845" y="1078135"/>
                  </a:lnTo>
                  <a:lnTo>
                    <a:pt x="1160845"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3" name="Freeform 3"/>
          <p:cNvSpPr/>
          <p:nvPr/>
        </p:nvSpPr>
        <p:spPr>
          <a:xfrm>
            <a:off x="11187695" y="4339445"/>
            <a:ext cx="6071605" cy="4045207"/>
          </a:xfrm>
          <a:custGeom>
            <a:avLst/>
            <a:gdLst/>
            <a:ahLst/>
            <a:cxnLst/>
            <a:rect l="l" t="t" r="r" b="b"/>
            <a:pathLst>
              <a:path w="6071605" h="4045207">
                <a:moveTo>
                  <a:pt x="0" y="0"/>
                </a:moveTo>
                <a:lnTo>
                  <a:pt x="6071605" y="0"/>
                </a:lnTo>
                <a:lnTo>
                  <a:pt x="6071605" y="4045206"/>
                </a:lnTo>
                <a:lnTo>
                  <a:pt x="0" y="404520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344309" y="763207"/>
            <a:ext cx="15599381" cy="1467591"/>
          </a:xfrm>
          <a:prstGeom prst="rect">
            <a:avLst/>
          </a:prstGeom>
        </p:spPr>
        <p:txBody>
          <a:bodyPr lIns="0" tIns="0" rIns="0" bIns="0" rtlCol="0" anchor="t">
            <a:spAutoFit/>
          </a:bodyPr>
          <a:lstStyle/>
          <a:p>
            <a:pPr algn="ctr">
              <a:lnSpc>
                <a:spcPts val="12034"/>
              </a:lnSpc>
              <a:spcBef>
                <a:spcPct val="0"/>
              </a:spcBef>
            </a:pPr>
            <a:r>
              <a:rPr lang="en-US" sz="8595" b="1">
                <a:solidFill>
                  <a:srgbClr val="000000"/>
                </a:solidFill>
                <a:latin typeface="Catamaran Bold"/>
                <a:ea typeface="Catamaran Bold"/>
                <a:cs typeface="Catamaran Bold"/>
                <a:sym typeface="Catamaran Bold"/>
              </a:rPr>
              <a:t>What do I do if I get off track?</a:t>
            </a:r>
          </a:p>
        </p:txBody>
      </p:sp>
      <p:sp>
        <p:nvSpPr>
          <p:cNvPr id="5" name="TextBox 5"/>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53497" y="624081"/>
            <a:ext cx="7405803" cy="6448573"/>
          </a:xfrm>
          <a:custGeom>
            <a:avLst/>
            <a:gdLst/>
            <a:ahLst/>
            <a:cxnLst/>
            <a:rect l="l" t="t" r="r" b="b"/>
            <a:pathLst>
              <a:path w="7405803" h="6448573">
                <a:moveTo>
                  <a:pt x="0" y="0"/>
                </a:moveTo>
                <a:lnTo>
                  <a:pt x="7405803" y="0"/>
                </a:lnTo>
                <a:lnTo>
                  <a:pt x="7405803" y="6448573"/>
                </a:lnTo>
                <a:lnTo>
                  <a:pt x="0" y="6448573"/>
                </a:lnTo>
                <a:lnTo>
                  <a:pt x="0" y="0"/>
                </a:lnTo>
                <a:close/>
              </a:path>
            </a:pathLst>
          </a:custGeom>
          <a:blipFill>
            <a:blip r:embed="rId3"/>
            <a:stretch>
              <a:fillRect l="-3038" t="-25226" r="-2507" b="-24170"/>
            </a:stretch>
          </a:blipFill>
        </p:spPr>
        <p:txBody>
          <a:bodyPr/>
          <a:lstStyle/>
          <a:p>
            <a:endParaRPr lang="en-US"/>
          </a:p>
        </p:txBody>
      </p:sp>
      <p:sp>
        <p:nvSpPr>
          <p:cNvPr id="3" name="Freeform 3"/>
          <p:cNvSpPr/>
          <p:nvPr/>
        </p:nvSpPr>
        <p:spPr>
          <a:xfrm>
            <a:off x="1028700" y="1832348"/>
            <a:ext cx="7704001" cy="6262144"/>
          </a:xfrm>
          <a:custGeom>
            <a:avLst/>
            <a:gdLst/>
            <a:ahLst/>
            <a:cxnLst/>
            <a:rect l="l" t="t" r="r" b="b"/>
            <a:pathLst>
              <a:path w="7704001" h="6262144">
                <a:moveTo>
                  <a:pt x="0" y="0"/>
                </a:moveTo>
                <a:lnTo>
                  <a:pt x="7704001" y="0"/>
                </a:lnTo>
                <a:lnTo>
                  <a:pt x="7704001" y="6262144"/>
                </a:lnTo>
                <a:lnTo>
                  <a:pt x="0" y="6262144"/>
                </a:lnTo>
                <a:lnTo>
                  <a:pt x="0" y="0"/>
                </a:lnTo>
                <a:close/>
              </a:path>
            </a:pathLst>
          </a:custGeom>
          <a:blipFill>
            <a:blip r:embed="rId4"/>
            <a:stretch>
              <a:fillRect l="-11074" r="-11074"/>
            </a:stretch>
          </a:blipFill>
          <a:ln cap="sq">
            <a:noFill/>
            <a:prstDash val="solid"/>
            <a:miter/>
          </a:ln>
        </p:spPr>
        <p:txBody>
          <a:bodyPr/>
          <a:lstStyle/>
          <a:p>
            <a:endParaRPr lang="en-US"/>
          </a:p>
        </p:txBody>
      </p:sp>
      <p:sp>
        <p:nvSpPr>
          <p:cNvPr id="4" name="Freeform 4"/>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432954" y="508000"/>
            <a:ext cx="4958446" cy="987450"/>
          </a:xfrm>
          <a:prstGeom prst="rect">
            <a:avLst/>
          </a:prstGeom>
        </p:spPr>
        <p:txBody>
          <a:bodyPr wrap="square" lIns="0" tIns="0" rIns="0" bIns="0" rtlCol="0" anchor="t">
            <a:spAutoFit/>
          </a:bodyPr>
          <a:lstStyle/>
          <a:p>
            <a:pPr algn="ctr">
              <a:lnSpc>
                <a:spcPts val="7699"/>
              </a:lnSpc>
            </a:pPr>
            <a:r>
              <a:rPr lang="en-US" sz="5499" dirty="0">
                <a:solidFill>
                  <a:srgbClr val="000000"/>
                </a:solidFill>
                <a:latin typeface="Catamaran"/>
                <a:ea typeface="Catamaran"/>
                <a:cs typeface="Catamaran"/>
                <a:sym typeface="Catamaran"/>
              </a:rPr>
              <a:t>Are you </a:t>
            </a:r>
            <a:r>
              <a:rPr lang="en-US" sz="5499" b="1" dirty="0">
                <a:solidFill>
                  <a:srgbClr val="000000"/>
                </a:solidFill>
                <a:latin typeface="Catamaran Bold"/>
                <a:ea typeface="Catamaran Bold"/>
                <a:cs typeface="Catamaran Bold"/>
                <a:sym typeface="Catamaran Bold"/>
              </a:rPr>
              <a:t>Sliding...</a:t>
            </a:r>
          </a:p>
        </p:txBody>
      </p:sp>
      <p:sp>
        <p:nvSpPr>
          <p:cNvPr id="6" name="TextBox 6"/>
          <p:cNvSpPr txBox="1"/>
          <p:nvPr/>
        </p:nvSpPr>
        <p:spPr>
          <a:xfrm>
            <a:off x="11673366" y="7337947"/>
            <a:ext cx="3871434" cy="987450"/>
          </a:xfrm>
          <a:prstGeom prst="rect">
            <a:avLst/>
          </a:prstGeom>
        </p:spPr>
        <p:txBody>
          <a:bodyPr wrap="square" lIns="0" tIns="0" rIns="0" bIns="0" rtlCol="0" anchor="t">
            <a:spAutoFit/>
          </a:bodyPr>
          <a:lstStyle/>
          <a:p>
            <a:pPr algn="ctr">
              <a:lnSpc>
                <a:spcPts val="7699"/>
              </a:lnSpc>
            </a:pPr>
            <a:r>
              <a:rPr lang="en-US" sz="5499" dirty="0">
                <a:solidFill>
                  <a:srgbClr val="000000"/>
                </a:solidFill>
                <a:latin typeface="Catamaran"/>
                <a:ea typeface="Catamaran"/>
                <a:cs typeface="Catamaran"/>
                <a:sym typeface="Catamaran"/>
              </a:rPr>
              <a:t>or </a:t>
            </a:r>
            <a:r>
              <a:rPr lang="en-US" sz="5499" b="1" dirty="0">
                <a:solidFill>
                  <a:srgbClr val="000000"/>
                </a:solidFill>
                <a:latin typeface="Catamaran Bold"/>
                <a:ea typeface="Catamaran Bold"/>
                <a:cs typeface="Catamaran Bold"/>
                <a:sym typeface="Catamaran Bold"/>
              </a:rPr>
              <a:t>Deciding?</a:t>
            </a:r>
          </a:p>
        </p:txBody>
      </p:sp>
      <p:sp>
        <p:nvSpPr>
          <p:cNvPr id="7" name="TextBox 7"/>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3" name="Freeform 3"/>
          <p:cNvSpPr/>
          <p:nvPr/>
        </p:nvSpPr>
        <p:spPr>
          <a:xfrm>
            <a:off x="11187695" y="4339445"/>
            <a:ext cx="6071605" cy="4045207"/>
          </a:xfrm>
          <a:custGeom>
            <a:avLst/>
            <a:gdLst/>
            <a:ahLst/>
            <a:cxnLst/>
            <a:rect l="l" t="t" r="r" b="b"/>
            <a:pathLst>
              <a:path w="6071605" h="4045207">
                <a:moveTo>
                  <a:pt x="0" y="0"/>
                </a:moveTo>
                <a:lnTo>
                  <a:pt x="6071605" y="0"/>
                </a:lnTo>
                <a:lnTo>
                  <a:pt x="6071605" y="4045206"/>
                </a:lnTo>
                <a:lnTo>
                  <a:pt x="0" y="404520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344309" y="763207"/>
            <a:ext cx="15599381" cy="1467591"/>
          </a:xfrm>
          <a:prstGeom prst="rect">
            <a:avLst/>
          </a:prstGeom>
        </p:spPr>
        <p:txBody>
          <a:bodyPr lIns="0" tIns="0" rIns="0" bIns="0" rtlCol="0" anchor="t">
            <a:spAutoFit/>
          </a:bodyPr>
          <a:lstStyle/>
          <a:p>
            <a:pPr algn="ctr">
              <a:lnSpc>
                <a:spcPts val="12034"/>
              </a:lnSpc>
              <a:spcBef>
                <a:spcPct val="0"/>
              </a:spcBef>
            </a:pPr>
            <a:r>
              <a:rPr lang="en-US" sz="8595" b="1">
                <a:solidFill>
                  <a:srgbClr val="000000"/>
                </a:solidFill>
                <a:latin typeface="Catamaran Bold"/>
                <a:ea typeface="Catamaran Bold"/>
                <a:cs typeface="Catamaran Bold"/>
                <a:sym typeface="Catamaran Bold"/>
              </a:rPr>
              <a:t>What do I do if I get off track?</a:t>
            </a:r>
          </a:p>
        </p:txBody>
      </p:sp>
      <p:sp>
        <p:nvSpPr>
          <p:cNvPr id="5" name="TextBox 5"/>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
        <p:nvSpPr>
          <p:cNvPr id="6" name="TextBox 6"/>
          <p:cNvSpPr txBox="1"/>
          <p:nvPr/>
        </p:nvSpPr>
        <p:spPr>
          <a:xfrm>
            <a:off x="1344309" y="3032801"/>
            <a:ext cx="12795502" cy="2344984"/>
          </a:xfrm>
          <a:prstGeom prst="rect">
            <a:avLst/>
          </a:prstGeom>
        </p:spPr>
        <p:txBody>
          <a:bodyPr lIns="0" tIns="0" rIns="0" bIns="0" rtlCol="0" anchor="t">
            <a:spAutoFit/>
          </a:bodyPr>
          <a:lstStyle/>
          <a:p>
            <a:pPr marL="1451009" lvl="1" indent="-725504" algn="l">
              <a:lnSpc>
                <a:spcPts val="9409"/>
              </a:lnSpc>
              <a:buAutoNum type="arabicPeriod"/>
            </a:pPr>
            <a:r>
              <a:rPr lang="en-US" sz="6720">
                <a:solidFill>
                  <a:srgbClr val="000000"/>
                </a:solidFill>
                <a:latin typeface="Catamaran"/>
                <a:ea typeface="Catamaran"/>
                <a:cs typeface="Catamaran"/>
                <a:sym typeface="Catamaran"/>
              </a:rPr>
              <a:t>Focus on what’s in your control.​</a:t>
            </a:r>
          </a:p>
          <a:p>
            <a:pPr marL="1451009" lvl="1" indent="-725504" algn="l">
              <a:lnSpc>
                <a:spcPts val="9409"/>
              </a:lnSpc>
              <a:spcBef>
                <a:spcPct val="0"/>
              </a:spcBef>
              <a:buAutoNum type="arabicPeriod"/>
            </a:pPr>
            <a:r>
              <a:rPr lang="en-US" sz="6720">
                <a:solidFill>
                  <a:srgbClr val="000000"/>
                </a:solidFill>
                <a:latin typeface="Catamaran"/>
                <a:ea typeface="Catamaran"/>
                <a:cs typeface="Catamaran"/>
                <a:sym typeface="Catamaran"/>
              </a:rPr>
              <a:t>Seek support.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3" name="Freeform 3"/>
          <p:cNvSpPr/>
          <p:nvPr/>
        </p:nvSpPr>
        <p:spPr>
          <a:xfrm>
            <a:off x="3746047" y="1681533"/>
            <a:ext cx="10730023" cy="7189115"/>
          </a:xfrm>
          <a:custGeom>
            <a:avLst/>
            <a:gdLst/>
            <a:ahLst/>
            <a:cxnLst/>
            <a:rect l="l" t="t" r="r" b="b"/>
            <a:pathLst>
              <a:path w="10730023" h="7189115">
                <a:moveTo>
                  <a:pt x="0" y="0"/>
                </a:moveTo>
                <a:lnTo>
                  <a:pt x="10730023" y="0"/>
                </a:lnTo>
                <a:lnTo>
                  <a:pt x="10730023" y="7189115"/>
                </a:lnTo>
                <a:lnTo>
                  <a:pt x="0" y="7189115"/>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746047" y="213942"/>
            <a:ext cx="10795906" cy="1467591"/>
          </a:xfrm>
          <a:prstGeom prst="rect">
            <a:avLst/>
          </a:prstGeom>
        </p:spPr>
        <p:txBody>
          <a:bodyPr lIns="0" tIns="0" rIns="0" bIns="0" rtlCol="0" anchor="t">
            <a:spAutoFit/>
          </a:bodyPr>
          <a:lstStyle/>
          <a:p>
            <a:pPr algn="ctr">
              <a:lnSpc>
                <a:spcPts val="12034"/>
              </a:lnSpc>
              <a:spcBef>
                <a:spcPct val="0"/>
              </a:spcBef>
            </a:pPr>
            <a:r>
              <a:rPr lang="en-US" sz="8595" b="1">
                <a:solidFill>
                  <a:srgbClr val="000000"/>
                </a:solidFill>
                <a:latin typeface="Catamaran Bold"/>
                <a:ea typeface="Catamaran Bold"/>
                <a:cs typeface="Catamaran Bold"/>
                <a:sym typeface="Catamaran Bold"/>
              </a:rPr>
              <a:t>Handling Roadblocks</a:t>
            </a:r>
          </a:p>
        </p:txBody>
      </p:sp>
      <p:sp>
        <p:nvSpPr>
          <p:cNvPr id="5" name="TextBox 5"/>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9139238" y="5000625"/>
            <a:ext cx="9525" cy="257175"/>
          </a:xfrm>
          <a:prstGeom prst="rect">
            <a:avLst/>
          </a:prstGeom>
        </p:spPr>
        <p:txBody>
          <a:bodyPr lIns="0" tIns="0" rIns="0" bIns="0" rtlCol="0" anchor="t">
            <a:spAutoFit/>
          </a:bodyPr>
          <a:lstStyle/>
          <a:p>
            <a:pPr algn="ctr">
              <a:lnSpc>
                <a:spcPts val="2100"/>
              </a:lnSpc>
            </a:pPr>
            <a:endParaRPr/>
          </a:p>
        </p:txBody>
      </p:sp>
      <p:sp>
        <p:nvSpPr>
          <p:cNvPr id="4" name="TextBox 4"/>
          <p:cNvSpPr txBox="1"/>
          <p:nvPr/>
        </p:nvSpPr>
        <p:spPr>
          <a:xfrm>
            <a:off x="504676" y="2547039"/>
            <a:ext cx="16754624" cy="6147528"/>
          </a:xfrm>
          <a:prstGeom prst="rect">
            <a:avLst/>
          </a:prstGeom>
        </p:spPr>
        <p:txBody>
          <a:bodyPr lIns="0" tIns="0" rIns="0" bIns="0" rtlCol="0" anchor="t">
            <a:spAutoFit/>
          </a:bodyPr>
          <a:lstStyle/>
          <a:p>
            <a:pPr marL="938372" lvl="1" indent="-469186" algn="l">
              <a:lnSpc>
                <a:spcPts val="6084"/>
              </a:lnSpc>
              <a:buFont typeface="Arial"/>
              <a:buChar char="•"/>
            </a:pPr>
            <a:r>
              <a:rPr lang="en-US" sz="4346">
                <a:solidFill>
                  <a:srgbClr val="000000"/>
                </a:solidFill>
                <a:latin typeface="Catamaran"/>
                <a:ea typeface="Catamaran"/>
                <a:cs typeface="Catamaran"/>
                <a:sym typeface="Catamaran"/>
              </a:rPr>
              <a:t>Decide not to have sex now – enjoy the benefits!​</a:t>
            </a:r>
          </a:p>
          <a:p>
            <a:pPr algn="l">
              <a:lnSpc>
                <a:spcPts val="6084"/>
              </a:lnSpc>
            </a:pPr>
            <a:r>
              <a:rPr lang="en-US" sz="4346">
                <a:solidFill>
                  <a:srgbClr val="000000"/>
                </a:solidFill>
                <a:latin typeface="Catamaran"/>
                <a:ea typeface="Catamaran"/>
                <a:cs typeface="Catamaran"/>
                <a:sym typeface="Catamaran"/>
              </a:rPr>
              <a:t>​</a:t>
            </a:r>
          </a:p>
          <a:p>
            <a:pPr marL="938372" lvl="1" indent="-469186" algn="l">
              <a:lnSpc>
                <a:spcPts val="6084"/>
              </a:lnSpc>
              <a:buFont typeface="Arial"/>
              <a:buChar char="•"/>
            </a:pPr>
            <a:r>
              <a:rPr lang="en-US" sz="4346">
                <a:solidFill>
                  <a:srgbClr val="000000"/>
                </a:solidFill>
                <a:latin typeface="Catamaran"/>
                <a:ea typeface="Catamaran"/>
                <a:cs typeface="Catamaran"/>
                <a:sym typeface="Catamaran"/>
              </a:rPr>
              <a:t>Avoid risky situations; pace your physical involvements more slowly. Decide, don’t slide in your relationships.​</a:t>
            </a:r>
          </a:p>
          <a:p>
            <a:pPr algn="l">
              <a:lnSpc>
                <a:spcPts val="6084"/>
              </a:lnSpc>
            </a:pPr>
            <a:r>
              <a:rPr lang="en-US" sz="4346">
                <a:solidFill>
                  <a:srgbClr val="000000"/>
                </a:solidFill>
                <a:latin typeface="Catamaran"/>
                <a:ea typeface="Catamaran"/>
                <a:cs typeface="Catamaran"/>
                <a:sym typeface="Catamaran"/>
              </a:rPr>
              <a:t>​</a:t>
            </a:r>
          </a:p>
          <a:p>
            <a:pPr marL="938372" lvl="1" indent="-469186" algn="l">
              <a:lnSpc>
                <a:spcPts val="6084"/>
              </a:lnSpc>
              <a:buFont typeface="Arial"/>
              <a:buChar char="•"/>
            </a:pPr>
            <a:r>
              <a:rPr lang="en-US" sz="4346">
                <a:solidFill>
                  <a:srgbClr val="000000"/>
                </a:solidFill>
                <a:latin typeface="Catamaran"/>
                <a:ea typeface="Catamaran"/>
                <a:cs typeface="Catamaran"/>
                <a:sym typeface="Catamaran"/>
              </a:rPr>
              <a:t>It’s good to understand the effectiveness rates, risks, and limitations of different contraceptive devices, and learn how to get them.​</a:t>
            </a:r>
          </a:p>
          <a:p>
            <a:pPr algn="l">
              <a:lnSpc>
                <a:spcPts val="6084"/>
              </a:lnSpc>
              <a:spcBef>
                <a:spcPct val="0"/>
              </a:spcBef>
            </a:pPr>
            <a:endParaRPr lang="en-US" sz="4346">
              <a:solidFill>
                <a:srgbClr val="000000"/>
              </a:solidFill>
              <a:latin typeface="Catamaran"/>
              <a:ea typeface="Catamaran"/>
              <a:cs typeface="Catamaran"/>
              <a:sym typeface="Catamaran"/>
            </a:endParaRPr>
          </a:p>
        </p:txBody>
      </p:sp>
      <p:sp>
        <p:nvSpPr>
          <p:cNvPr id="5" name="Freeform 5"/>
          <p:cNvSpPr/>
          <p:nvPr/>
        </p:nvSpPr>
        <p:spPr>
          <a:xfrm>
            <a:off x="12972958" y="621145"/>
            <a:ext cx="4461122" cy="2972222"/>
          </a:xfrm>
          <a:custGeom>
            <a:avLst/>
            <a:gdLst/>
            <a:ahLst/>
            <a:cxnLst/>
            <a:rect l="l" t="t" r="r" b="b"/>
            <a:pathLst>
              <a:path w="4461122" h="2972222">
                <a:moveTo>
                  <a:pt x="0" y="0"/>
                </a:moveTo>
                <a:lnTo>
                  <a:pt x="4461122" y="0"/>
                </a:lnTo>
                <a:lnTo>
                  <a:pt x="4461122" y="2972222"/>
                </a:lnTo>
                <a:lnTo>
                  <a:pt x="0" y="2972222"/>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803059" y="753789"/>
            <a:ext cx="11780001" cy="1108985"/>
          </a:xfrm>
          <a:prstGeom prst="rect">
            <a:avLst/>
          </a:prstGeom>
        </p:spPr>
        <p:txBody>
          <a:bodyPr lIns="0" tIns="0" rIns="0" bIns="0" rtlCol="0" anchor="t">
            <a:spAutoFit/>
          </a:bodyPr>
          <a:lstStyle/>
          <a:p>
            <a:pPr algn="ctr">
              <a:lnSpc>
                <a:spcPts val="9197"/>
              </a:lnSpc>
              <a:spcBef>
                <a:spcPct val="0"/>
              </a:spcBef>
            </a:pPr>
            <a:r>
              <a:rPr lang="en-US" sz="6569" b="1">
                <a:solidFill>
                  <a:srgbClr val="000000"/>
                </a:solidFill>
                <a:latin typeface="Catamaran Bold"/>
                <a:ea typeface="Catamaran Bold"/>
                <a:cs typeface="Catamaran Bold"/>
                <a:sym typeface="Catamaran Bold"/>
              </a:rPr>
              <a:t>Avoiding a pregnancy is possible</a:t>
            </a:r>
          </a:p>
        </p:txBody>
      </p:sp>
      <p:sp>
        <p:nvSpPr>
          <p:cNvPr id="7" name="TextBox 7"/>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
        <p:nvSpPr>
          <p:cNvPr id="8" name="TextBox 8"/>
          <p:cNvSpPr txBox="1"/>
          <p:nvPr/>
        </p:nvSpPr>
        <p:spPr>
          <a:xfrm>
            <a:off x="9148762" y="8354479"/>
            <a:ext cx="3824196" cy="746853"/>
          </a:xfrm>
          <a:prstGeom prst="rect">
            <a:avLst/>
          </a:prstGeom>
        </p:spPr>
        <p:txBody>
          <a:bodyPr lIns="0" tIns="0" rIns="0" bIns="0" rtlCol="0" anchor="t">
            <a:spAutoFit/>
          </a:bodyPr>
          <a:lstStyle/>
          <a:p>
            <a:pPr algn="r">
              <a:lnSpc>
                <a:spcPts val="6084"/>
              </a:lnSpc>
              <a:spcBef>
                <a:spcPct val="0"/>
              </a:spcBef>
            </a:pPr>
            <a:r>
              <a:rPr lang="en-US" sz="4346" b="1">
                <a:solidFill>
                  <a:srgbClr val="000000"/>
                </a:solidFill>
                <a:latin typeface="Catamaran Bold"/>
                <a:ea typeface="Catamaran Bold"/>
                <a:cs typeface="Catamaran Bold"/>
                <a:sym typeface="Catamaran Bold"/>
              </a:rPr>
              <a:t>You can do this!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3782" y="2746967"/>
            <a:ext cx="2762533" cy="2762533"/>
            <a:chOff x="0" y="0"/>
            <a:chExt cx="3683377" cy="3683377"/>
          </a:xfrm>
        </p:grpSpPr>
        <p:sp>
          <p:nvSpPr>
            <p:cNvPr id="3" name="Freeform 3"/>
            <p:cNvSpPr/>
            <p:nvPr/>
          </p:nvSpPr>
          <p:spPr>
            <a:xfrm>
              <a:off x="0" y="0"/>
              <a:ext cx="3683377" cy="3683377"/>
            </a:xfrm>
            <a:custGeom>
              <a:avLst/>
              <a:gdLst/>
              <a:ahLst/>
              <a:cxnLst/>
              <a:rect l="l" t="t" r="r" b="b"/>
              <a:pathLst>
                <a:path w="3683377" h="3683377">
                  <a:moveTo>
                    <a:pt x="0" y="0"/>
                  </a:moveTo>
                  <a:lnTo>
                    <a:pt x="3683377" y="0"/>
                  </a:lnTo>
                  <a:lnTo>
                    <a:pt x="3683377" y="3683377"/>
                  </a:lnTo>
                  <a:lnTo>
                    <a:pt x="0" y="3683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2054" y="874146"/>
              <a:ext cx="2876105" cy="1992356"/>
            </a:xfrm>
            <a:custGeom>
              <a:avLst/>
              <a:gdLst/>
              <a:ahLst/>
              <a:cxnLst/>
              <a:rect l="l" t="t" r="r" b="b"/>
              <a:pathLst>
                <a:path w="2876105" h="1992356">
                  <a:moveTo>
                    <a:pt x="0" y="0"/>
                  </a:moveTo>
                  <a:lnTo>
                    <a:pt x="2876105" y="0"/>
                  </a:lnTo>
                  <a:lnTo>
                    <a:pt x="2876105" y="1992356"/>
                  </a:lnTo>
                  <a:lnTo>
                    <a:pt x="0" y="1992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5" name="Group 5"/>
          <p:cNvGrpSpPr/>
          <p:nvPr/>
        </p:nvGrpSpPr>
        <p:grpSpPr>
          <a:xfrm>
            <a:off x="13787980" y="2736053"/>
            <a:ext cx="2773447" cy="2773447"/>
            <a:chOff x="0" y="0"/>
            <a:chExt cx="3697929" cy="3697929"/>
          </a:xfrm>
        </p:grpSpPr>
        <p:sp>
          <p:nvSpPr>
            <p:cNvPr id="6" name="Freeform 6"/>
            <p:cNvSpPr/>
            <p:nvPr/>
          </p:nvSpPr>
          <p:spPr>
            <a:xfrm>
              <a:off x="0" y="0"/>
              <a:ext cx="3697929" cy="3697929"/>
            </a:xfrm>
            <a:custGeom>
              <a:avLst/>
              <a:gdLst/>
              <a:ahLst/>
              <a:cxnLst/>
              <a:rect l="l" t="t" r="r" b="b"/>
              <a:pathLst>
                <a:path w="3697929" h="3697929">
                  <a:moveTo>
                    <a:pt x="0" y="0"/>
                  </a:moveTo>
                  <a:lnTo>
                    <a:pt x="3697929" y="0"/>
                  </a:lnTo>
                  <a:lnTo>
                    <a:pt x="3697929" y="3697929"/>
                  </a:lnTo>
                  <a:lnTo>
                    <a:pt x="0" y="36979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680904" y="815357"/>
              <a:ext cx="2336121" cy="2198874"/>
            </a:xfrm>
            <a:custGeom>
              <a:avLst/>
              <a:gdLst/>
              <a:ahLst/>
              <a:cxnLst/>
              <a:rect l="l" t="t" r="r" b="b"/>
              <a:pathLst>
                <a:path w="2336121" h="2198874">
                  <a:moveTo>
                    <a:pt x="0" y="0"/>
                  </a:moveTo>
                  <a:lnTo>
                    <a:pt x="2336121" y="0"/>
                  </a:lnTo>
                  <a:lnTo>
                    <a:pt x="2336121" y="2198874"/>
                  </a:lnTo>
                  <a:lnTo>
                    <a:pt x="0" y="21988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8" name="Group 8"/>
          <p:cNvGrpSpPr/>
          <p:nvPr/>
        </p:nvGrpSpPr>
        <p:grpSpPr>
          <a:xfrm>
            <a:off x="9199568" y="2736053"/>
            <a:ext cx="2773447" cy="2773447"/>
            <a:chOff x="0" y="0"/>
            <a:chExt cx="3697929" cy="3697929"/>
          </a:xfrm>
        </p:grpSpPr>
        <p:sp>
          <p:nvSpPr>
            <p:cNvPr id="9" name="Freeform 9"/>
            <p:cNvSpPr/>
            <p:nvPr/>
          </p:nvSpPr>
          <p:spPr>
            <a:xfrm>
              <a:off x="0" y="0"/>
              <a:ext cx="3697929" cy="3697929"/>
            </a:xfrm>
            <a:custGeom>
              <a:avLst/>
              <a:gdLst/>
              <a:ahLst/>
              <a:cxnLst/>
              <a:rect l="l" t="t" r="r" b="b"/>
              <a:pathLst>
                <a:path w="3697929" h="3697929">
                  <a:moveTo>
                    <a:pt x="0" y="0"/>
                  </a:moveTo>
                  <a:lnTo>
                    <a:pt x="3697929" y="0"/>
                  </a:lnTo>
                  <a:lnTo>
                    <a:pt x="3697929" y="3697929"/>
                  </a:lnTo>
                  <a:lnTo>
                    <a:pt x="0" y="36979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661347" y="707283"/>
              <a:ext cx="2375236" cy="2306948"/>
            </a:xfrm>
            <a:custGeom>
              <a:avLst/>
              <a:gdLst/>
              <a:ahLst/>
              <a:cxnLst/>
              <a:rect l="l" t="t" r="r" b="b"/>
              <a:pathLst>
                <a:path w="2375236" h="2306948">
                  <a:moveTo>
                    <a:pt x="0" y="0"/>
                  </a:moveTo>
                  <a:lnTo>
                    <a:pt x="2375235" y="0"/>
                  </a:lnTo>
                  <a:lnTo>
                    <a:pt x="2375235" y="2306948"/>
                  </a:lnTo>
                  <a:lnTo>
                    <a:pt x="0" y="23069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11" name="Freeform 11"/>
          <p:cNvSpPr/>
          <p:nvPr/>
        </p:nvSpPr>
        <p:spPr>
          <a:xfrm>
            <a:off x="4757641" y="3818455"/>
            <a:ext cx="608643" cy="608643"/>
          </a:xfrm>
          <a:custGeom>
            <a:avLst/>
            <a:gdLst/>
            <a:ahLst/>
            <a:cxnLst/>
            <a:rect l="l" t="t" r="r" b="b"/>
            <a:pathLst>
              <a:path w="608643" h="608643">
                <a:moveTo>
                  <a:pt x="0" y="0"/>
                </a:moveTo>
                <a:lnTo>
                  <a:pt x="608643" y="0"/>
                </a:lnTo>
                <a:lnTo>
                  <a:pt x="608643" y="608643"/>
                </a:lnTo>
                <a:lnTo>
                  <a:pt x="0" y="6086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8441086" y="3829369"/>
            <a:ext cx="608643" cy="608643"/>
          </a:xfrm>
          <a:custGeom>
            <a:avLst/>
            <a:gdLst/>
            <a:ahLst/>
            <a:cxnLst/>
            <a:rect l="l" t="t" r="r" b="b"/>
            <a:pathLst>
              <a:path w="608643" h="608643">
                <a:moveTo>
                  <a:pt x="0" y="0"/>
                </a:moveTo>
                <a:lnTo>
                  <a:pt x="608643" y="0"/>
                </a:lnTo>
                <a:lnTo>
                  <a:pt x="608643" y="608643"/>
                </a:lnTo>
                <a:lnTo>
                  <a:pt x="0" y="6086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12129367" y="3778611"/>
            <a:ext cx="1502260" cy="710159"/>
          </a:xfrm>
          <a:custGeom>
            <a:avLst/>
            <a:gdLst/>
            <a:ahLst/>
            <a:cxnLst/>
            <a:rect l="l" t="t" r="r" b="b"/>
            <a:pathLst>
              <a:path w="1502260" h="710159">
                <a:moveTo>
                  <a:pt x="0" y="0"/>
                </a:moveTo>
                <a:lnTo>
                  <a:pt x="1502260" y="0"/>
                </a:lnTo>
                <a:lnTo>
                  <a:pt x="1502260" y="710159"/>
                </a:lnTo>
                <a:lnTo>
                  <a:pt x="0" y="7101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TextBox 14"/>
          <p:cNvSpPr txBox="1"/>
          <p:nvPr/>
        </p:nvSpPr>
        <p:spPr>
          <a:xfrm>
            <a:off x="1726573" y="609274"/>
            <a:ext cx="14834853" cy="2562110"/>
          </a:xfrm>
          <a:prstGeom prst="rect">
            <a:avLst/>
          </a:prstGeom>
        </p:spPr>
        <p:txBody>
          <a:bodyPr lIns="0" tIns="0" rIns="0" bIns="0" rtlCol="0" anchor="t">
            <a:spAutoFit/>
          </a:bodyPr>
          <a:lstStyle/>
          <a:p>
            <a:pPr algn="ctr">
              <a:lnSpc>
                <a:spcPts val="6637"/>
              </a:lnSpc>
            </a:pPr>
            <a:r>
              <a:rPr lang="en-US" sz="6704" b="1">
                <a:solidFill>
                  <a:srgbClr val="000000"/>
                </a:solidFill>
                <a:latin typeface="Catamaran Bold"/>
                <a:ea typeface="Catamaran Bold"/>
                <a:cs typeface="Catamaran Bold"/>
                <a:sym typeface="Catamaran Bold"/>
              </a:rPr>
              <a:t>Success for Young Parents Combinations and Sequences</a:t>
            </a:r>
          </a:p>
          <a:p>
            <a:pPr algn="ctr">
              <a:lnSpc>
                <a:spcPts val="6637"/>
              </a:lnSpc>
            </a:pPr>
            <a:endParaRPr lang="en-US" sz="6704" b="1">
              <a:solidFill>
                <a:srgbClr val="000000"/>
              </a:solidFill>
              <a:latin typeface="Catamaran Bold"/>
              <a:ea typeface="Catamaran Bold"/>
              <a:cs typeface="Catamaran Bold"/>
              <a:sym typeface="Catamaran Bold"/>
            </a:endParaRPr>
          </a:p>
        </p:txBody>
      </p:sp>
      <p:sp>
        <p:nvSpPr>
          <p:cNvPr id="15" name="TextBox 15"/>
          <p:cNvSpPr txBox="1"/>
          <p:nvPr/>
        </p:nvSpPr>
        <p:spPr>
          <a:xfrm>
            <a:off x="534275" y="6063339"/>
            <a:ext cx="17219449" cy="2657475"/>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Catamaran"/>
                <a:ea typeface="Catamaran"/>
                <a:cs typeface="Catamaran"/>
                <a:sym typeface="Catamaran"/>
              </a:rPr>
              <a:t>1. Focus on being the best parent you can be.</a:t>
            </a:r>
          </a:p>
          <a:p>
            <a:pPr algn="l">
              <a:lnSpc>
                <a:spcPts val="4200"/>
              </a:lnSpc>
              <a:spcBef>
                <a:spcPct val="0"/>
              </a:spcBef>
            </a:pPr>
            <a:r>
              <a:rPr lang="en-US" sz="3000">
                <a:solidFill>
                  <a:srgbClr val="000000"/>
                </a:solidFill>
                <a:latin typeface="Catamaran"/>
                <a:ea typeface="Catamaran"/>
                <a:cs typeface="Catamaran"/>
                <a:sym typeface="Catamaran"/>
              </a:rPr>
              <a:t>2. Finish high school and get as much college or training as you can.</a:t>
            </a:r>
          </a:p>
          <a:p>
            <a:pPr algn="l">
              <a:lnSpc>
                <a:spcPts val="4200"/>
              </a:lnSpc>
              <a:spcBef>
                <a:spcPct val="0"/>
              </a:spcBef>
            </a:pPr>
            <a:r>
              <a:rPr lang="en-US" sz="3000">
                <a:solidFill>
                  <a:srgbClr val="000000"/>
                </a:solidFill>
                <a:latin typeface="Catamaran"/>
                <a:ea typeface="Catamaran"/>
                <a:cs typeface="Catamaran"/>
                <a:sym typeface="Catamaran"/>
              </a:rPr>
              <a:t>3. Obtain employment.</a:t>
            </a:r>
          </a:p>
          <a:p>
            <a:pPr algn="l">
              <a:lnSpc>
                <a:spcPts val="4200"/>
              </a:lnSpc>
              <a:spcBef>
                <a:spcPct val="0"/>
              </a:spcBef>
            </a:pPr>
            <a:r>
              <a:rPr lang="en-US" sz="3000">
                <a:solidFill>
                  <a:srgbClr val="000000"/>
                </a:solidFill>
                <a:latin typeface="Catamaran"/>
                <a:ea typeface="Catamaran"/>
                <a:cs typeface="Catamaran"/>
                <a:sym typeface="Catamaran"/>
              </a:rPr>
              <a:t>4. Decide, don’t slide with your love life. Have a committed partner—a spouse—BEFORE having a second child.</a:t>
            </a:r>
          </a:p>
          <a:p>
            <a:pPr algn="l">
              <a:lnSpc>
                <a:spcPts val="4200"/>
              </a:lnSpc>
              <a:spcBef>
                <a:spcPct val="0"/>
              </a:spcBef>
            </a:pPr>
            <a:endParaRPr lang="en-US" sz="3000">
              <a:solidFill>
                <a:srgbClr val="000000"/>
              </a:solidFill>
              <a:latin typeface="Catamaran"/>
              <a:ea typeface="Catamaran"/>
              <a:cs typeface="Catamaran"/>
              <a:sym typeface="Catamaran"/>
            </a:endParaRPr>
          </a:p>
        </p:txBody>
      </p:sp>
      <p:sp>
        <p:nvSpPr>
          <p:cNvPr id="16" name="Freeform 16"/>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19"/>
            <a:stretch>
              <a:fillRect/>
            </a:stretch>
          </a:blipFill>
        </p:spPr>
        <p:txBody>
          <a:bodyPr/>
          <a:lstStyle/>
          <a:p>
            <a:endParaRPr lang="en-US"/>
          </a:p>
        </p:txBody>
      </p:sp>
      <p:sp>
        <p:nvSpPr>
          <p:cNvPr id="17" name="TextBox 17"/>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grpSp>
        <p:nvGrpSpPr>
          <p:cNvPr id="18" name="Group 18"/>
          <p:cNvGrpSpPr/>
          <p:nvPr/>
        </p:nvGrpSpPr>
        <p:grpSpPr>
          <a:xfrm>
            <a:off x="5517610" y="2746967"/>
            <a:ext cx="2773447" cy="2773447"/>
            <a:chOff x="0" y="0"/>
            <a:chExt cx="3697929" cy="3697929"/>
          </a:xfrm>
        </p:grpSpPr>
        <p:sp>
          <p:nvSpPr>
            <p:cNvPr id="19" name="Freeform 19"/>
            <p:cNvSpPr/>
            <p:nvPr/>
          </p:nvSpPr>
          <p:spPr>
            <a:xfrm>
              <a:off x="0" y="0"/>
              <a:ext cx="3697929" cy="3697929"/>
            </a:xfrm>
            <a:custGeom>
              <a:avLst/>
              <a:gdLst/>
              <a:ahLst/>
              <a:cxnLst/>
              <a:rect l="l" t="t" r="r" b="b"/>
              <a:pathLst>
                <a:path w="3697929" h="3697929">
                  <a:moveTo>
                    <a:pt x="0" y="0"/>
                  </a:moveTo>
                  <a:lnTo>
                    <a:pt x="3697929" y="0"/>
                  </a:lnTo>
                  <a:lnTo>
                    <a:pt x="3697929" y="3697929"/>
                  </a:lnTo>
                  <a:lnTo>
                    <a:pt x="0" y="36979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0" name="Freeform 20"/>
            <p:cNvSpPr/>
            <p:nvPr/>
          </p:nvSpPr>
          <p:spPr>
            <a:xfrm>
              <a:off x="627477" y="629424"/>
              <a:ext cx="2489482" cy="2489482"/>
            </a:xfrm>
            <a:custGeom>
              <a:avLst/>
              <a:gdLst/>
              <a:ahLst/>
              <a:cxnLst/>
              <a:rect l="l" t="t" r="r" b="b"/>
              <a:pathLst>
                <a:path w="2489482" h="2489482">
                  <a:moveTo>
                    <a:pt x="0" y="0"/>
                  </a:moveTo>
                  <a:lnTo>
                    <a:pt x="2489482" y="0"/>
                  </a:lnTo>
                  <a:lnTo>
                    <a:pt x="2489482" y="2489482"/>
                  </a:lnTo>
                  <a:lnTo>
                    <a:pt x="0" y="248948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1" name="Freeform 21"/>
            <p:cNvSpPr/>
            <p:nvPr/>
          </p:nvSpPr>
          <p:spPr>
            <a:xfrm flipH="1">
              <a:off x="307097" y="1285479"/>
              <a:ext cx="1120737" cy="764903"/>
            </a:xfrm>
            <a:custGeom>
              <a:avLst/>
              <a:gdLst/>
              <a:ahLst/>
              <a:cxnLst/>
              <a:rect l="l" t="t" r="r" b="b"/>
              <a:pathLst>
                <a:path w="1120737" h="764903">
                  <a:moveTo>
                    <a:pt x="1120736" y="0"/>
                  </a:moveTo>
                  <a:lnTo>
                    <a:pt x="0" y="0"/>
                  </a:lnTo>
                  <a:lnTo>
                    <a:pt x="0" y="764903"/>
                  </a:lnTo>
                  <a:lnTo>
                    <a:pt x="1120736" y="764903"/>
                  </a:lnTo>
                  <a:lnTo>
                    <a:pt x="1120736"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2" name="Freeform 22"/>
            <p:cNvSpPr/>
            <p:nvPr/>
          </p:nvSpPr>
          <p:spPr>
            <a:xfrm>
              <a:off x="2522639" y="1229079"/>
              <a:ext cx="739465" cy="877704"/>
            </a:xfrm>
            <a:custGeom>
              <a:avLst/>
              <a:gdLst/>
              <a:ahLst/>
              <a:cxnLst/>
              <a:rect l="l" t="t" r="r" b="b"/>
              <a:pathLst>
                <a:path w="739465" h="877704">
                  <a:moveTo>
                    <a:pt x="0" y="0"/>
                  </a:moveTo>
                  <a:lnTo>
                    <a:pt x="739465" y="0"/>
                  </a:lnTo>
                  <a:lnTo>
                    <a:pt x="739465" y="877703"/>
                  </a:lnTo>
                  <a:lnTo>
                    <a:pt x="0" y="87770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3" name="Group 23"/>
            <p:cNvGrpSpPr/>
            <p:nvPr/>
          </p:nvGrpSpPr>
          <p:grpSpPr>
            <a:xfrm>
              <a:off x="1713164" y="3113713"/>
              <a:ext cx="299606" cy="275962"/>
              <a:chOff x="0" y="0"/>
              <a:chExt cx="207351" cy="190988"/>
            </a:xfrm>
          </p:grpSpPr>
          <p:sp>
            <p:nvSpPr>
              <p:cNvPr id="24" name="Freeform 24"/>
              <p:cNvSpPr/>
              <p:nvPr/>
            </p:nvSpPr>
            <p:spPr>
              <a:xfrm>
                <a:off x="0" y="0"/>
                <a:ext cx="207351" cy="190988"/>
              </a:xfrm>
              <a:custGeom>
                <a:avLst/>
                <a:gdLst/>
                <a:ahLst/>
                <a:cxnLst/>
                <a:rect l="l" t="t" r="r" b="b"/>
                <a:pathLst>
                  <a:path w="207351" h="190988">
                    <a:moveTo>
                      <a:pt x="0" y="0"/>
                    </a:moveTo>
                    <a:lnTo>
                      <a:pt x="207351" y="0"/>
                    </a:lnTo>
                    <a:lnTo>
                      <a:pt x="207351" y="190988"/>
                    </a:lnTo>
                    <a:lnTo>
                      <a:pt x="0" y="190988"/>
                    </a:lnTo>
                    <a:close/>
                  </a:path>
                </a:pathLst>
              </a:custGeom>
              <a:solidFill>
                <a:srgbClr val="07BED5"/>
              </a:solidFill>
            </p:spPr>
            <p:txBody>
              <a:bodyPr/>
              <a:lstStyle/>
              <a:p>
                <a:endParaRPr lang="en-US"/>
              </a:p>
            </p:txBody>
          </p:sp>
          <p:sp>
            <p:nvSpPr>
              <p:cNvPr id="25" name="TextBox 25"/>
              <p:cNvSpPr txBox="1"/>
              <p:nvPr/>
            </p:nvSpPr>
            <p:spPr>
              <a:xfrm>
                <a:off x="0" y="-47625"/>
                <a:ext cx="207351" cy="238613"/>
              </a:xfrm>
              <a:prstGeom prst="rect">
                <a:avLst/>
              </a:prstGeom>
            </p:spPr>
            <p:txBody>
              <a:bodyPr lIns="54323" tIns="54323" rIns="54323" bIns="54323" rtlCol="0" anchor="ctr"/>
              <a:lstStyle/>
              <a:p>
                <a:pPr algn="ctr">
                  <a:lnSpc>
                    <a:spcPts val="3360"/>
                  </a:lnSpc>
                </a:pPr>
                <a:endParaRPr/>
              </a:p>
            </p:txBody>
          </p:sp>
        </p:grpSp>
        <p:grpSp>
          <p:nvGrpSpPr>
            <p:cNvPr id="26" name="Group 26"/>
            <p:cNvGrpSpPr/>
            <p:nvPr/>
          </p:nvGrpSpPr>
          <p:grpSpPr>
            <a:xfrm>
              <a:off x="1440428" y="340198"/>
              <a:ext cx="844010" cy="579207"/>
              <a:chOff x="0" y="0"/>
              <a:chExt cx="584121" cy="400857"/>
            </a:xfrm>
          </p:grpSpPr>
          <p:sp>
            <p:nvSpPr>
              <p:cNvPr id="27" name="Freeform 27"/>
              <p:cNvSpPr/>
              <p:nvPr/>
            </p:nvSpPr>
            <p:spPr>
              <a:xfrm>
                <a:off x="0" y="0"/>
                <a:ext cx="584121" cy="400857"/>
              </a:xfrm>
              <a:custGeom>
                <a:avLst/>
                <a:gdLst/>
                <a:ahLst/>
                <a:cxnLst/>
                <a:rect l="l" t="t" r="r" b="b"/>
                <a:pathLst>
                  <a:path w="584121" h="400857">
                    <a:moveTo>
                      <a:pt x="0" y="0"/>
                    </a:moveTo>
                    <a:lnTo>
                      <a:pt x="584121" y="0"/>
                    </a:lnTo>
                    <a:lnTo>
                      <a:pt x="584121" y="400857"/>
                    </a:lnTo>
                    <a:lnTo>
                      <a:pt x="0" y="400857"/>
                    </a:lnTo>
                    <a:close/>
                  </a:path>
                </a:pathLst>
              </a:custGeom>
              <a:solidFill>
                <a:srgbClr val="07BED5"/>
              </a:solidFill>
            </p:spPr>
            <p:txBody>
              <a:bodyPr/>
              <a:lstStyle/>
              <a:p>
                <a:endParaRPr lang="en-US"/>
              </a:p>
            </p:txBody>
          </p:sp>
          <p:sp>
            <p:nvSpPr>
              <p:cNvPr id="28" name="TextBox 28"/>
              <p:cNvSpPr txBox="1"/>
              <p:nvPr/>
            </p:nvSpPr>
            <p:spPr>
              <a:xfrm>
                <a:off x="0" y="-47625"/>
                <a:ext cx="584121" cy="448482"/>
              </a:xfrm>
              <a:prstGeom prst="rect">
                <a:avLst/>
              </a:prstGeom>
            </p:spPr>
            <p:txBody>
              <a:bodyPr lIns="54323" tIns="54323" rIns="54323" bIns="54323" rtlCol="0" anchor="ctr"/>
              <a:lstStyle/>
              <a:p>
                <a:pPr algn="ctr">
                  <a:lnSpc>
                    <a:spcPts val="3360"/>
                  </a:lnSpc>
                </a:pPr>
                <a:endParaRPr/>
              </a:p>
            </p:txBody>
          </p:sp>
        </p:grpSp>
        <p:sp>
          <p:nvSpPr>
            <p:cNvPr id="29" name="Freeform 29"/>
            <p:cNvSpPr/>
            <p:nvPr/>
          </p:nvSpPr>
          <p:spPr>
            <a:xfrm>
              <a:off x="1360668" y="308254"/>
              <a:ext cx="1004597" cy="955623"/>
            </a:xfrm>
            <a:custGeom>
              <a:avLst/>
              <a:gdLst/>
              <a:ahLst/>
              <a:cxnLst/>
              <a:rect l="l" t="t" r="r" b="b"/>
              <a:pathLst>
                <a:path w="1004597" h="955623">
                  <a:moveTo>
                    <a:pt x="0" y="0"/>
                  </a:moveTo>
                  <a:lnTo>
                    <a:pt x="1004597" y="0"/>
                  </a:lnTo>
                  <a:lnTo>
                    <a:pt x="1004597" y="955624"/>
                  </a:lnTo>
                  <a:lnTo>
                    <a:pt x="0" y="95562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grpSp>
          <p:nvGrpSpPr>
            <p:cNvPr id="30" name="Group 30"/>
            <p:cNvGrpSpPr/>
            <p:nvPr/>
          </p:nvGrpSpPr>
          <p:grpSpPr>
            <a:xfrm>
              <a:off x="1142503" y="2710919"/>
              <a:ext cx="570661" cy="601319"/>
              <a:chOff x="0" y="0"/>
              <a:chExt cx="394942" cy="416160"/>
            </a:xfrm>
          </p:grpSpPr>
          <p:sp>
            <p:nvSpPr>
              <p:cNvPr id="31" name="Freeform 31"/>
              <p:cNvSpPr/>
              <p:nvPr/>
            </p:nvSpPr>
            <p:spPr>
              <a:xfrm>
                <a:off x="0" y="0"/>
                <a:ext cx="394942" cy="416160"/>
              </a:xfrm>
              <a:custGeom>
                <a:avLst/>
                <a:gdLst/>
                <a:ahLst/>
                <a:cxnLst/>
                <a:rect l="l" t="t" r="r" b="b"/>
                <a:pathLst>
                  <a:path w="394942" h="416160">
                    <a:moveTo>
                      <a:pt x="0" y="0"/>
                    </a:moveTo>
                    <a:lnTo>
                      <a:pt x="394942" y="0"/>
                    </a:lnTo>
                    <a:lnTo>
                      <a:pt x="394942" y="416160"/>
                    </a:lnTo>
                    <a:lnTo>
                      <a:pt x="0" y="416160"/>
                    </a:lnTo>
                    <a:close/>
                  </a:path>
                </a:pathLst>
              </a:custGeom>
              <a:solidFill>
                <a:srgbClr val="07BED5"/>
              </a:solidFill>
            </p:spPr>
            <p:txBody>
              <a:bodyPr/>
              <a:lstStyle/>
              <a:p>
                <a:endParaRPr lang="en-US"/>
              </a:p>
            </p:txBody>
          </p:sp>
          <p:sp>
            <p:nvSpPr>
              <p:cNvPr id="32" name="TextBox 32"/>
              <p:cNvSpPr txBox="1"/>
              <p:nvPr/>
            </p:nvSpPr>
            <p:spPr>
              <a:xfrm>
                <a:off x="0" y="-47625"/>
                <a:ext cx="394942" cy="463785"/>
              </a:xfrm>
              <a:prstGeom prst="rect">
                <a:avLst/>
              </a:prstGeom>
            </p:spPr>
            <p:txBody>
              <a:bodyPr lIns="54323" tIns="54323" rIns="54323" bIns="54323" rtlCol="0" anchor="ctr"/>
              <a:lstStyle/>
              <a:p>
                <a:pPr algn="ctr">
                  <a:lnSpc>
                    <a:spcPts val="3360"/>
                  </a:lnSpc>
                </a:pPr>
                <a:endParaRPr/>
              </a:p>
            </p:txBody>
          </p:sp>
        </p:grpSp>
        <p:sp>
          <p:nvSpPr>
            <p:cNvPr id="33" name="Freeform 33"/>
            <p:cNvSpPr/>
            <p:nvPr/>
          </p:nvSpPr>
          <p:spPr>
            <a:xfrm>
              <a:off x="770553" y="2136526"/>
              <a:ext cx="1014316" cy="1014316"/>
            </a:xfrm>
            <a:custGeom>
              <a:avLst/>
              <a:gdLst/>
              <a:ahLst/>
              <a:cxnLst/>
              <a:rect l="l" t="t" r="r" b="b"/>
              <a:pathLst>
                <a:path w="1014316" h="1014316">
                  <a:moveTo>
                    <a:pt x="0" y="0"/>
                  </a:moveTo>
                  <a:lnTo>
                    <a:pt x="1014316" y="0"/>
                  </a:lnTo>
                  <a:lnTo>
                    <a:pt x="1014316" y="1014317"/>
                  </a:lnTo>
                  <a:lnTo>
                    <a:pt x="0" y="101431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4" name="Freeform 34"/>
            <p:cNvSpPr/>
            <p:nvPr/>
          </p:nvSpPr>
          <p:spPr>
            <a:xfrm flipH="1">
              <a:off x="2012770" y="2203761"/>
              <a:ext cx="1019738" cy="947082"/>
            </a:xfrm>
            <a:custGeom>
              <a:avLst/>
              <a:gdLst/>
              <a:ahLst/>
              <a:cxnLst/>
              <a:rect l="l" t="t" r="r" b="b"/>
              <a:pathLst>
                <a:path w="1019738" h="947082">
                  <a:moveTo>
                    <a:pt x="1019738" y="0"/>
                  </a:moveTo>
                  <a:lnTo>
                    <a:pt x="0" y="0"/>
                  </a:lnTo>
                  <a:lnTo>
                    <a:pt x="0" y="947082"/>
                  </a:lnTo>
                  <a:lnTo>
                    <a:pt x="1019738" y="947082"/>
                  </a:lnTo>
                  <a:lnTo>
                    <a:pt x="1019738"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23126" y="378256"/>
            <a:ext cx="7956882" cy="1654299"/>
          </a:xfrm>
          <a:prstGeom prst="rect">
            <a:avLst/>
          </a:prstGeom>
        </p:spPr>
        <p:txBody>
          <a:bodyPr wrap="square" lIns="0" tIns="0" rIns="0" bIns="0" rtlCol="0" anchor="t">
            <a:spAutoFit/>
          </a:bodyPr>
          <a:lstStyle/>
          <a:p>
            <a:pPr algn="ctr">
              <a:lnSpc>
                <a:spcPts val="12935"/>
              </a:lnSpc>
              <a:spcBef>
                <a:spcPct val="0"/>
              </a:spcBef>
            </a:pPr>
            <a:r>
              <a:rPr lang="en-US" sz="9239" b="1" dirty="0">
                <a:solidFill>
                  <a:srgbClr val="000000"/>
                </a:solidFill>
                <a:latin typeface="Catamaran Bold"/>
                <a:ea typeface="Catamaran Bold"/>
                <a:cs typeface="Catamaran Bold"/>
                <a:sym typeface="Catamaran Bold"/>
              </a:rPr>
              <a:t>Key Takeaways</a:t>
            </a:r>
          </a:p>
        </p:txBody>
      </p:sp>
      <p:sp>
        <p:nvSpPr>
          <p:cNvPr id="3" name="TextBox 3"/>
          <p:cNvSpPr txBox="1"/>
          <p:nvPr/>
        </p:nvSpPr>
        <p:spPr>
          <a:xfrm>
            <a:off x="9139238" y="5000625"/>
            <a:ext cx="9525" cy="257175"/>
          </a:xfrm>
          <a:prstGeom prst="rect">
            <a:avLst/>
          </a:prstGeom>
        </p:spPr>
        <p:txBody>
          <a:bodyPr lIns="0" tIns="0" rIns="0" bIns="0" rtlCol="0" anchor="t">
            <a:spAutoFit/>
          </a:bodyPr>
          <a:lstStyle/>
          <a:p>
            <a:pPr algn="ctr">
              <a:lnSpc>
                <a:spcPts val="2100"/>
              </a:lnSpc>
            </a:pPr>
            <a:endParaRPr/>
          </a:p>
        </p:txBody>
      </p:sp>
      <p:sp>
        <p:nvSpPr>
          <p:cNvPr id="4" name="TextBox 4"/>
          <p:cNvSpPr txBox="1"/>
          <p:nvPr/>
        </p:nvSpPr>
        <p:spPr>
          <a:xfrm>
            <a:off x="5117517" y="3941959"/>
            <a:ext cx="8062491" cy="818565"/>
          </a:xfrm>
          <a:prstGeom prst="rect">
            <a:avLst/>
          </a:prstGeom>
        </p:spPr>
        <p:txBody>
          <a:bodyPr lIns="0" tIns="0" rIns="0" bIns="0" rtlCol="0" anchor="t">
            <a:spAutoFit/>
          </a:bodyPr>
          <a:lstStyle/>
          <a:p>
            <a:pPr algn="ctr">
              <a:lnSpc>
                <a:spcPts val="6775"/>
              </a:lnSpc>
              <a:spcBef>
                <a:spcPct val="0"/>
              </a:spcBef>
            </a:pPr>
            <a:r>
              <a:rPr lang="en-US" sz="4839">
                <a:solidFill>
                  <a:srgbClr val="000000"/>
                </a:solidFill>
                <a:latin typeface="Catamaran"/>
                <a:ea typeface="Catamaran"/>
                <a:cs typeface="Catamaran"/>
                <a:sym typeface="Catamaran"/>
              </a:rPr>
              <a:t>What were your key takeaways?</a:t>
            </a:r>
          </a:p>
        </p:txBody>
      </p:sp>
      <p:sp>
        <p:nvSpPr>
          <p:cNvPr id="5" name="Freeform 5"/>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23126" y="372699"/>
            <a:ext cx="7959474" cy="1654299"/>
          </a:xfrm>
          <a:prstGeom prst="rect">
            <a:avLst/>
          </a:prstGeom>
        </p:spPr>
        <p:txBody>
          <a:bodyPr wrap="square" lIns="0" tIns="0" rIns="0" bIns="0" rtlCol="0" anchor="t">
            <a:spAutoFit/>
          </a:bodyPr>
          <a:lstStyle/>
          <a:p>
            <a:pPr algn="ctr">
              <a:lnSpc>
                <a:spcPts val="12935"/>
              </a:lnSpc>
              <a:spcBef>
                <a:spcPct val="0"/>
              </a:spcBef>
            </a:pPr>
            <a:r>
              <a:rPr lang="en-US" sz="9239" b="1" dirty="0">
                <a:solidFill>
                  <a:srgbClr val="000000"/>
                </a:solidFill>
                <a:latin typeface="Catamaran Bold"/>
                <a:ea typeface="Catamaran Bold"/>
                <a:cs typeface="Catamaran Bold"/>
                <a:sym typeface="Catamaran Bold"/>
              </a:rPr>
              <a:t>Key Takeaways</a:t>
            </a:r>
          </a:p>
        </p:txBody>
      </p:sp>
      <p:sp>
        <p:nvSpPr>
          <p:cNvPr id="3" name="TextBox 3"/>
          <p:cNvSpPr txBox="1"/>
          <p:nvPr/>
        </p:nvSpPr>
        <p:spPr>
          <a:xfrm>
            <a:off x="9139238" y="5000625"/>
            <a:ext cx="9525" cy="257175"/>
          </a:xfrm>
          <a:prstGeom prst="rect">
            <a:avLst/>
          </a:prstGeom>
        </p:spPr>
        <p:txBody>
          <a:bodyPr lIns="0" tIns="0" rIns="0" bIns="0" rtlCol="0" anchor="t">
            <a:spAutoFit/>
          </a:bodyPr>
          <a:lstStyle/>
          <a:p>
            <a:pPr algn="ctr">
              <a:lnSpc>
                <a:spcPts val="2100"/>
              </a:lnSpc>
            </a:pPr>
            <a:endParaRPr/>
          </a:p>
        </p:txBody>
      </p:sp>
      <p:sp>
        <p:nvSpPr>
          <p:cNvPr id="4" name="TextBox 4"/>
          <p:cNvSpPr txBox="1"/>
          <p:nvPr/>
        </p:nvSpPr>
        <p:spPr>
          <a:xfrm>
            <a:off x="2185908" y="2714648"/>
            <a:ext cx="13925710" cy="5984969"/>
          </a:xfrm>
          <a:prstGeom prst="rect">
            <a:avLst/>
          </a:prstGeom>
        </p:spPr>
        <p:txBody>
          <a:bodyPr lIns="0" tIns="0" rIns="0" bIns="0" rtlCol="0" anchor="t">
            <a:spAutoFit/>
          </a:bodyPr>
          <a:lstStyle/>
          <a:p>
            <a:pPr algn="ctr">
              <a:lnSpc>
                <a:spcPts val="6644"/>
              </a:lnSpc>
            </a:pPr>
            <a:r>
              <a:rPr lang="en-US" sz="4746" dirty="0">
                <a:solidFill>
                  <a:srgbClr val="000000"/>
                </a:solidFill>
                <a:latin typeface="Catamaran"/>
                <a:ea typeface="Catamaran"/>
                <a:cs typeface="Catamaran"/>
                <a:sym typeface="Catamaran"/>
              </a:rPr>
              <a:t>1. Following the Success Sequence significantly increases your chances of not being poor and of having a more stable and happy family life by your mid-30s. </a:t>
            </a:r>
          </a:p>
          <a:p>
            <a:pPr algn="ctr">
              <a:lnSpc>
                <a:spcPts val="3910"/>
              </a:lnSpc>
            </a:pPr>
            <a:endParaRPr lang="en-US" sz="4746" dirty="0">
              <a:solidFill>
                <a:srgbClr val="000000"/>
              </a:solidFill>
              <a:latin typeface="Catamaran"/>
              <a:ea typeface="Catamaran"/>
              <a:cs typeface="Catamaran"/>
              <a:sym typeface="Catamaran"/>
            </a:endParaRPr>
          </a:p>
          <a:p>
            <a:pPr algn="ctr">
              <a:lnSpc>
                <a:spcPts val="6644"/>
              </a:lnSpc>
            </a:pPr>
            <a:r>
              <a:rPr lang="en-US" sz="4746" dirty="0">
                <a:solidFill>
                  <a:srgbClr val="000000"/>
                </a:solidFill>
                <a:latin typeface="Catamaran"/>
                <a:ea typeface="Catamaran"/>
                <a:cs typeface="Catamaran"/>
                <a:sym typeface="Catamaran"/>
              </a:rPr>
              <a:t>2. If you want to have kids, marriage matters.</a:t>
            </a:r>
          </a:p>
          <a:p>
            <a:pPr algn="ctr">
              <a:lnSpc>
                <a:spcPts val="3910"/>
              </a:lnSpc>
            </a:pPr>
            <a:endParaRPr lang="en-US" sz="4746" dirty="0">
              <a:solidFill>
                <a:srgbClr val="000000"/>
              </a:solidFill>
              <a:latin typeface="Catamaran"/>
              <a:ea typeface="Catamaran"/>
              <a:cs typeface="Catamaran"/>
              <a:sym typeface="Catamaran"/>
            </a:endParaRPr>
          </a:p>
          <a:p>
            <a:pPr algn="ctr">
              <a:lnSpc>
                <a:spcPts val="6644"/>
              </a:lnSpc>
            </a:pPr>
            <a:r>
              <a:rPr lang="en-US" sz="4746" dirty="0">
                <a:solidFill>
                  <a:srgbClr val="000000"/>
                </a:solidFill>
                <a:latin typeface="Catamaran"/>
                <a:ea typeface="Catamaran"/>
                <a:cs typeface="Catamaran"/>
                <a:sym typeface="Catamaran"/>
              </a:rPr>
              <a:t>3. It’s never too late to get back on track. </a:t>
            </a:r>
          </a:p>
          <a:p>
            <a:pPr algn="ctr">
              <a:lnSpc>
                <a:spcPts val="6644"/>
              </a:lnSpc>
              <a:spcBef>
                <a:spcPct val="0"/>
              </a:spcBef>
            </a:pPr>
            <a:endParaRPr lang="en-US" sz="4746" dirty="0">
              <a:solidFill>
                <a:srgbClr val="000000"/>
              </a:solidFill>
              <a:latin typeface="Catamaran"/>
              <a:ea typeface="Catamaran"/>
              <a:cs typeface="Catamaran"/>
              <a:sym typeface="Catamaran"/>
            </a:endParaRPr>
          </a:p>
        </p:txBody>
      </p:sp>
      <p:sp>
        <p:nvSpPr>
          <p:cNvPr id="5" name="Freeform 5"/>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56876" y="1994673"/>
            <a:ext cx="3553137" cy="3553137"/>
          </a:xfrm>
          <a:custGeom>
            <a:avLst/>
            <a:gdLst/>
            <a:ahLst/>
            <a:cxnLst/>
            <a:rect l="l" t="t" r="r" b="b"/>
            <a:pathLst>
              <a:path w="3553137" h="3553137">
                <a:moveTo>
                  <a:pt x="0" y="0"/>
                </a:moveTo>
                <a:lnTo>
                  <a:pt x="3553137" y="0"/>
                </a:lnTo>
                <a:lnTo>
                  <a:pt x="3553137" y="3553137"/>
                </a:lnTo>
                <a:lnTo>
                  <a:pt x="0" y="3553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764006" y="2837910"/>
            <a:ext cx="2774409" cy="1921909"/>
          </a:xfrm>
          <a:custGeom>
            <a:avLst/>
            <a:gdLst/>
            <a:ahLst/>
            <a:cxnLst/>
            <a:rect l="l" t="t" r="r" b="b"/>
            <a:pathLst>
              <a:path w="2774409" h="1921909">
                <a:moveTo>
                  <a:pt x="0" y="0"/>
                </a:moveTo>
                <a:lnTo>
                  <a:pt x="2774409" y="0"/>
                </a:lnTo>
                <a:lnTo>
                  <a:pt x="2774409" y="1921908"/>
                </a:lnTo>
                <a:lnTo>
                  <a:pt x="0" y="19219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9439558" y="5149080"/>
            <a:ext cx="3553137" cy="3553137"/>
          </a:xfrm>
          <a:custGeom>
            <a:avLst/>
            <a:gdLst/>
            <a:ahLst/>
            <a:cxnLst/>
            <a:rect l="l" t="t" r="r" b="b"/>
            <a:pathLst>
              <a:path w="3553137" h="3553137">
                <a:moveTo>
                  <a:pt x="0" y="0"/>
                </a:moveTo>
                <a:lnTo>
                  <a:pt x="3553137" y="0"/>
                </a:lnTo>
                <a:lnTo>
                  <a:pt x="3553137" y="3553137"/>
                </a:lnTo>
                <a:lnTo>
                  <a:pt x="0" y="35531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9941434" y="5785915"/>
            <a:ext cx="2549385" cy="2447410"/>
          </a:xfrm>
          <a:custGeom>
            <a:avLst/>
            <a:gdLst/>
            <a:ahLst/>
            <a:cxnLst/>
            <a:rect l="l" t="t" r="r" b="b"/>
            <a:pathLst>
              <a:path w="2549385" h="2447410">
                <a:moveTo>
                  <a:pt x="0" y="0"/>
                </a:moveTo>
                <a:lnTo>
                  <a:pt x="2549385" y="0"/>
                </a:lnTo>
                <a:lnTo>
                  <a:pt x="2549385" y="2447410"/>
                </a:lnTo>
                <a:lnTo>
                  <a:pt x="0" y="24474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11"/>
            <a:stretch>
              <a:fillRect/>
            </a:stretch>
          </a:blipFill>
        </p:spPr>
        <p:txBody>
          <a:bodyPr/>
          <a:lstStyle/>
          <a:p>
            <a:endParaRPr lang="en-US"/>
          </a:p>
        </p:txBody>
      </p:sp>
      <p:sp>
        <p:nvSpPr>
          <p:cNvPr id="7" name="TextBox 7"/>
          <p:cNvSpPr txBox="1"/>
          <p:nvPr/>
        </p:nvSpPr>
        <p:spPr>
          <a:xfrm>
            <a:off x="4525251" y="517742"/>
            <a:ext cx="9237498" cy="1217981"/>
          </a:xfrm>
          <a:prstGeom prst="rect">
            <a:avLst/>
          </a:prstGeom>
        </p:spPr>
        <p:txBody>
          <a:bodyPr lIns="0" tIns="0" rIns="0" bIns="0" rtlCol="0" anchor="t">
            <a:spAutoFit/>
          </a:bodyPr>
          <a:lstStyle/>
          <a:p>
            <a:pPr algn="ctr">
              <a:lnSpc>
                <a:spcPts val="9147"/>
              </a:lnSpc>
            </a:pPr>
            <a:r>
              <a:rPr lang="en-US" sz="9240" b="1">
                <a:solidFill>
                  <a:srgbClr val="000000"/>
                </a:solidFill>
                <a:latin typeface="Catamaran Bold"/>
                <a:ea typeface="Catamaran Bold"/>
                <a:cs typeface="Catamaran Bold"/>
                <a:sym typeface="Catamaran Bold"/>
              </a:rPr>
              <a:t>My Success Plans</a:t>
            </a:r>
          </a:p>
        </p:txBody>
      </p:sp>
      <p:sp>
        <p:nvSpPr>
          <p:cNvPr id="8" name="TextBox 8"/>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grpSp>
        <p:nvGrpSpPr>
          <p:cNvPr id="9" name="Group 9"/>
          <p:cNvGrpSpPr/>
          <p:nvPr/>
        </p:nvGrpSpPr>
        <p:grpSpPr>
          <a:xfrm>
            <a:off x="5254706" y="5143500"/>
            <a:ext cx="3553137" cy="3553137"/>
            <a:chOff x="0" y="0"/>
            <a:chExt cx="4737516" cy="4737516"/>
          </a:xfrm>
        </p:grpSpPr>
        <p:sp>
          <p:nvSpPr>
            <p:cNvPr id="10" name="Freeform 10"/>
            <p:cNvSpPr/>
            <p:nvPr/>
          </p:nvSpPr>
          <p:spPr>
            <a:xfrm>
              <a:off x="0" y="0"/>
              <a:ext cx="4737516" cy="4737516"/>
            </a:xfrm>
            <a:custGeom>
              <a:avLst/>
              <a:gdLst/>
              <a:ahLst/>
              <a:cxnLst/>
              <a:rect l="l" t="t" r="r" b="b"/>
              <a:pathLst>
                <a:path w="4737516" h="4737516">
                  <a:moveTo>
                    <a:pt x="0" y="0"/>
                  </a:moveTo>
                  <a:lnTo>
                    <a:pt x="4737516" y="0"/>
                  </a:lnTo>
                  <a:lnTo>
                    <a:pt x="4737516" y="4737516"/>
                  </a:lnTo>
                  <a:lnTo>
                    <a:pt x="0" y="47375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803878" y="806371"/>
              <a:ext cx="3189342" cy="3189342"/>
            </a:xfrm>
            <a:custGeom>
              <a:avLst/>
              <a:gdLst/>
              <a:ahLst/>
              <a:cxnLst/>
              <a:rect l="l" t="t" r="r" b="b"/>
              <a:pathLst>
                <a:path w="3189342" h="3189342">
                  <a:moveTo>
                    <a:pt x="0" y="0"/>
                  </a:moveTo>
                  <a:lnTo>
                    <a:pt x="3189342" y="0"/>
                  </a:lnTo>
                  <a:lnTo>
                    <a:pt x="3189342" y="3189343"/>
                  </a:lnTo>
                  <a:lnTo>
                    <a:pt x="0" y="31893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flipH="1">
              <a:off x="393430" y="1646862"/>
              <a:ext cx="1435806" cy="979937"/>
            </a:xfrm>
            <a:custGeom>
              <a:avLst/>
              <a:gdLst/>
              <a:ahLst/>
              <a:cxnLst/>
              <a:rect l="l" t="t" r="r" b="b"/>
              <a:pathLst>
                <a:path w="1435806" h="979937">
                  <a:moveTo>
                    <a:pt x="1435805" y="0"/>
                  </a:moveTo>
                  <a:lnTo>
                    <a:pt x="0" y="0"/>
                  </a:lnTo>
                  <a:lnTo>
                    <a:pt x="0" y="979937"/>
                  </a:lnTo>
                  <a:lnTo>
                    <a:pt x="1435805" y="979937"/>
                  </a:lnTo>
                  <a:lnTo>
                    <a:pt x="1435805"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a:off x="3231820" y="1574606"/>
              <a:ext cx="947349" cy="1124450"/>
            </a:xfrm>
            <a:custGeom>
              <a:avLst/>
              <a:gdLst/>
              <a:ahLst/>
              <a:cxnLst/>
              <a:rect l="l" t="t" r="r" b="b"/>
              <a:pathLst>
                <a:path w="947349" h="1124450">
                  <a:moveTo>
                    <a:pt x="0" y="0"/>
                  </a:moveTo>
                  <a:lnTo>
                    <a:pt x="947349" y="0"/>
                  </a:lnTo>
                  <a:lnTo>
                    <a:pt x="947349" y="1124450"/>
                  </a:lnTo>
                  <a:lnTo>
                    <a:pt x="0" y="11244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4" name="Group 14"/>
            <p:cNvGrpSpPr/>
            <p:nvPr/>
          </p:nvGrpSpPr>
          <p:grpSpPr>
            <a:xfrm>
              <a:off x="2194780" y="3989061"/>
              <a:ext cx="383833" cy="353542"/>
              <a:chOff x="0" y="0"/>
              <a:chExt cx="207351" cy="190988"/>
            </a:xfrm>
          </p:grpSpPr>
          <p:sp>
            <p:nvSpPr>
              <p:cNvPr id="15" name="Freeform 15"/>
              <p:cNvSpPr/>
              <p:nvPr/>
            </p:nvSpPr>
            <p:spPr>
              <a:xfrm>
                <a:off x="0" y="0"/>
                <a:ext cx="207351" cy="190988"/>
              </a:xfrm>
              <a:custGeom>
                <a:avLst/>
                <a:gdLst/>
                <a:ahLst/>
                <a:cxnLst/>
                <a:rect l="l" t="t" r="r" b="b"/>
                <a:pathLst>
                  <a:path w="207351" h="190988">
                    <a:moveTo>
                      <a:pt x="0" y="0"/>
                    </a:moveTo>
                    <a:lnTo>
                      <a:pt x="207351" y="0"/>
                    </a:lnTo>
                    <a:lnTo>
                      <a:pt x="207351" y="190988"/>
                    </a:lnTo>
                    <a:lnTo>
                      <a:pt x="0" y="190988"/>
                    </a:lnTo>
                    <a:close/>
                  </a:path>
                </a:pathLst>
              </a:custGeom>
              <a:solidFill>
                <a:srgbClr val="07BED5"/>
              </a:solidFill>
            </p:spPr>
            <p:txBody>
              <a:bodyPr/>
              <a:lstStyle/>
              <a:p>
                <a:endParaRPr lang="en-US"/>
              </a:p>
            </p:txBody>
          </p:sp>
          <p:sp>
            <p:nvSpPr>
              <p:cNvPr id="16" name="TextBox 16"/>
              <p:cNvSpPr txBox="1"/>
              <p:nvPr/>
            </p:nvSpPr>
            <p:spPr>
              <a:xfrm>
                <a:off x="0" y="-47625"/>
                <a:ext cx="207351" cy="238613"/>
              </a:xfrm>
              <a:prstGeom prst="rect">
                <a:avLst/>
              </a:prstGeom>
            </p:spPr>
            <p:txBody>
              <a:bodyPr lIns="54323" tIns="54323" rIns="54323" bIns="54323" rtlCol="0" anchor="ctr"/>
              <a:lstStyle/>
              <a:p>
                <a:pPr algn="ctr">
                  <a:lnSpc>
                    <a:spcPts val="3360"/>
                  </a:lnSpc>
                </a:pPr>
                <a:endParaRPr/>
              </a:p>
            </p:txBody>
          </p:sp>
        </p:grpSp>
        <p:grpSp>
          <p:nvGrpSpPr>
            <p:cNvPr id="17" name="Group 17"/>
            <p:cNvGrpSpPr/>
            <p:nvPr/>
          </p:nvGrpSpPr>
          <p:grpSpPr>
            <a:xfrm>
              <a:off x="1845371" y="435836"/>
              <a:ext cx="1081283" cy="742037"/>
              <a:chOff x="0" y="0"/>
              <a:chExt cx="584121" cy="400857"/>
            </a:xfrm>
          </p:grpSpPr>
          <p:sp>
            <p:nvSpPr>
              <p:cNvPr id="18" name="Freeform 18"/>
              <p:cNvSpPr/>
              <p:nvPr/>
            </p:nvSpPr>
            <p:spPr>
              <a:xfrm>
                <a:off x="0" y="0"/>
                <a:ext cx="584121" cy="400857"/>
              </a:xfrm>
              <a:custGeom>
                <a:avLst/>
                <a:gdLst/>
                <a:ahLst/>
                <a:cxnLst/>
                <a:rect l="l" t="t" r="r" b="b"/>
                <a:pathLst>
                  <a:path w="584121" h="400857">
                    <a:moveTo>
                      <a:pt x="0" y="0"/>
                    </a:moveTo>
                    <a:lnTo>
                      <a:pt x="584121" y="0"/>
                    </a:lnTo>
                    <a:lnTo>
                      <a:pt x="584121" y="400857"/>
                    </a:lnTo>
                    <a:lnTo>
                      <a:pt x="0" y="400857"/>
                    </a:lnTo>
                    <a:close/>
                  </a:path>
                </a:pathLst>
              </a:custGeom>
              <a:solidFill>
                <a:srgbClr val="07BED5"/>
              </a:solidFill>
            </p:spPr>
            <p:txBody>
              <a:bodyPr/>
              <a:lstStyle/>
              <a:p>
                <a:endParaRPr lang="en-US"/>
              </a:p>
            </p:txBody>
          </p:sp>
          <p:sp>
            <p:nvSpPr>
              <p:cNvPr id="19" name="TextBox 19"/>
              <p:cNvSpPr txBox="1"/>
              <p:nvPr/>
            </p:nvSpPr>
            <p:spPr>
              <a:xfrm>
                <a:off x="0" y="-47625"/>
                <a:ext cx="584121" cy="448482"/>
              </a:xfrm>
              <a:prstGeom prst="rect">
                <a:avLst/>
              </a:prstGeom>
            </p:spPr>
            <p:txBody>
              <a:bodyPr lIns="54323" tIns="54323" rIns="54323" bIns="54323" rtlCol="0" anchor="ctr"/>
              <a:lstStyle/>
              <a:p>
                <a:pPr algn="ctr">
                  <a:lnSpc>
                    <a:spcPts val="3360"/>
                  </a:lnSpc>
                </a:pPr>
                <a:endParaRPr/>
              </a:p>
            </p:txBody>
          </p:sp>
        </p:grpSp>
        <p:sp>
          <p:nvSpPr>
            <p:cNvPr id="20" name="Freeform 20"/>
            <p:cNvSpPr/>
            <p:nvPr/>
          </p:nvSpPr>
          <p:spPr>
            <a:xfrm>
              <a:off x="1743188" y="394913"/>
              <a:ext cx="1287017" cy="1224275"/>
            </a:xfrm>
            <a:custGeom>
              <a:avLst/>
              <a:gdLst/>
              <a:ahLst/>
              <a:cxnLst/>
              <a:rect l="l" t="t" r="r" b="b"/>
              <a:pathLst>
                <a:path w="1287017" h="1224275">
                  <a:moveTo>
                    <a:pt x="0" y="0"/>
                  </a:moveTo>
                  <a:lnTo>
                    <a:pt x="1287017" y="0"/>
                  </a:lnTo>
                  <a:lnTo>
                    <a:pt x="1287017" y="1224274"/>
                  </a:lnTo>
                  <a:lnTo>
                    <a:pt x="0" y="122427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21" name="Group 21"/>
            <p:cNvGrpSpPr/>
            <p:nvPr/>
          </p:nvGrpSpPr>
          <p:grpSpPr>
            <a:xfrm>
              <a:off x="1463691" y="3473031"/>
              <a:ext cx="731089" cy="770366"/>
              <a:chOff x="0" y="0"/>
              <a:chExt cx="394942" cy="416160"/>
            </a:xfrm>
          </p:grpSpPr>
          <p:sp>
            <p:nvSpPr>
              <p:cNvPr id="22" name="Freeform 22"/>
              <p:cNvSpPr/>
              <p:nvPr/>
            </p:nvSpPr>
            <p:spPr>
              <a:xfrm>
                <a:off x="0" y="0"/>
                <a:ext cx="394942" cy="416160"/>
              </a:xfrm>
              <a:custGeom>
                <a:avLst/>
                <a:gdLst/>
                <a:ahLst/>
                <a:cxnLst/>
                <a:rect l="l" t="t" r="r" b="b"/>
                <a:pathLst>
                  <a:path w="394942" h="416160">
                    <a:moveTo>
                      <a:pt x="0" y="0"/>
                    </a:moveTo>
                    <a:lnTo>
                      <a:pt x="394942" y="0"/>
                    </a:lnTo>
                    <a:lnTo>
                      <a:pt x="394942" y="416160"/>
                    </a:lnTo>
                    <a:lnTo>
                      <a:pt x="0" y="416160"/>
                    </a:lnTo>
                    <a:close/>
                  </a:path>
                </a:pathLst>
              </a:custGeom>
              <a:solidFill>
                <a:srgbClr val="07BED5"/>
              </a:solidFill>
            </p:spPr>
            <p:txBody>
              <a:bodyPr/>
              <a:lstStyle/>
              <a:p>
                <a:endParaRPr lang="en-US"/>
              </a:p>
            </p:txBody>
          </p:sp>
          <p:sp>
            <p:nvSpPr>
              <p:cNvPr id="23" name="TextBox 23"/>
              <p:cNvSpPr txBox="1"/>
              <p:nvPr/>
            </p:nvSpPr>
            <p:spPr>
              <a:xfrm>
                <a:off x="0" y="-47625"/>
                <a:ext cx="394942" cy="463785"/>
              </a:xfrm>
              <a:prstGeom prst="rect">
                <a:avLst/>
              </a:prstGeom>
            </p:spPr>
            <p:txBody>
              <a:bodyPr lIns="54323" tIns="54323" rIns="54323" bIns="54323" rtlCol="0" anchor="ctr"/>
              <a:lstStyle/>
              <a:p>
                <a:pPr algn="ctr">
                  <a:lnSpc>
                    <a:spcPts val="3360"/>
                  </a:lnSpc>
                </a:pPr>
                <a:endParaRPr/>
              </a:p>
            </p:txBody>
          </p:sp>
        </p:grpSp>
        <p:sp>
          <p:nvSpPr>
            <p:cNvPr id="24" name="Freeform 24"/>
            <p:cNvSpPr/>
            <p:nvPr/>
          </p:nvSpPr>
          <p:spPr>
            <a:xfrm>
              <a:off x="987176" y="2737161"/>
              <a:ext cx="1299468" cy="1299468"/>
            </a:xfrm>
            <a:custGeom>
              <a:avLst/>
              <a:gdLst/>
              <a:ahLst/>
              <a:cxnLst/>
              <a:rect l="l" t="t" r="r" b="b"/>
              <a:pathLst>
                <a:path w="1299468" h="1299468">
                  <a:moveTo>
                    <a:pt x="0" y="0"/>
                  </a:moveTo>
                  <a:lnTo>
                    <a:pt x="1299468" y="0"/>
                  </a:lnTo>
                  <a:lnTo>
                    <a:pt x="1299468" y="1299468"/>
                  </a:lnTo>
                  <a:lnTo>
                    <a:pt x="0" y="129946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5" name="Freeform 25"/>
            <p:cNvSpPr/>
            <p:nvPr/>
          </p:nvSpPr>
          <p:spPr>
            <a:xfrm flipH="1">
              <a:off x="2578613" y="2823297"/>
              <a:ext cx="1306414" cy="1213332"/>
            </a:xfrm>
            <a:custGeom>
              <a:avLst/>
              <a:gdLst/>
              <a:ahLst/>
              <a:cxnLst/>
              <a:rect l="l" t="t" r="r" b="b"/>
              <a:pathLst>
                <a:path w="1306414" h="1213332">
                  <a:moveTo>
                    <a:pt x="1306414" y="0"/>
                  </a:moveTo>
                  <a:lnTo>
                    <a:pt x="0" y="0"/>
                  </a:lnTo>
                  <a:lnTo>
                    <a:pt x="0" y="1213332"/>
                  </a:lnTo>
                  <a:lnTo>
                    <a:pt x="1306414" y="1213332"/>
                  </a:lnTo>
                  <a:lnTo>
                    <a:pt x="1306414"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21684" y="634410"/>
            <a:ext cx="5289315" cy="1538883"/>
          </a:xfrm>
          <a:prstGeom prst="rect">
            <a:avLst/>
          </a:prstGeom>
        </p:spPr>
        <p:txBody>
          <a:bodyPr wrap="square" lIns="0" tIns="0" rIns="0" bIns="0" rtlCol="0" anchor="t">
            <a:spAutoFit/>
          </a:bodyPr>
          <a:lstStyle/>
          <a:p>
            <a:pPr algn="ctr">
              <a:lnSpc>
                <a:spcPts val="12037"/>
              </a:lnSpc>
              <a:spcBef>
                <a:spcPct val="0"/>
              </a:spcBef>
            </a:pPr>
            <a:r>
              <a:rPr lang="en-US" sz="8598" b="1" dirty="0">
                <a:solidFill>
                  <a:srgbClr val="000000"/>
                </a:solidFill>
                <a:latin typeface="Catamaran Bold"/>
                <a:ea typeface="Catamaran Bold"/>
                <a:cs typeface="Catamaran Bold"/>
                <a:sym typeface="Catamaran Bold"/>
              </a:rPr>
              <a:t>Homework</a:t>
            </a:r>
          </a:p>
        </p:txBody>
      </p:sp>
      <p:sp>
        <p:nvSpPr>
          <p:cNvPr id="3" name="TextBox 3"/>
          <p:cNvSpPr txBox="1"/>
          <p:nvPr/>
        </p:nvSpPr>
        <p:spPr>
          <a:xfrm>
            <a:off x="1059491" y="2755248"/>
            <a:ext cx="16199809" cy="1645500"/>
          </a:xfrm>
          <a:prstGeom prst="rect">
            <a:avLst/>
          </a:prstGeom>
        </p:spPr>
        <p:txBody>
          <a:bodyPr lIns="0" tIns="0" rIns="0" bIns="0" rtlCol="0" anchor="t">
            <a:spAutoFit/>
          </a:bodyPr>
          <a:lstStyle/>
          <a:p>
            <a:pPr algn="ctr">
              <a:lnSpc>
                <a:spcPts val="6652"/>
              </a:lnSpc>
              <a:spcBef>
                <a:spcPct val="0"/>
              </a:spcBef>
            </a:pPr>
            <a:r>
              <a:rPr lang="en-US" sz="4752">
                <a:solidFill>
                  <a:srgbClr val="000000"/>
                </a:solidFill>
                <a:latin typeface="Catamaran"/>
                <a:ea typeface="Catamaran"/>
                <a:cs typeface="Catamaran"/>
                <a:sym typeface="Catamaran"/>
              </a:rPr>
              <a:t>Share your success plans with a parent or trusted adult. Talk with them about what you learned today, and discuss this question: </a:t>
            </a:r>
          </a:p>
        </p:txBody>
      </p:sp>
      <p:sp>
        <p:nvSpPr>
          <p:cNvPr id="4" name="TextBox 4"/>
          <p:cNvSpPr txBox="1"/>
          <p:nvPr/>
        </p:nvSpPr>
        <p:spPr>
          <a:xfrm>
            <a:off x="1416302" y="5038725"/>
            <a:ext cx="15455395" cy="1908429"/>
          </a:xfrm>
          <a:prstGeom prst="rect">
            <a:avLst/>
          </a:prstGeom>
        </p:spPr>
        <p:txBody>
          <a:bodyPr lIns="0" tIns="0" rIns="0" bIns="0" rtlCol="0" anchor="t">
            <a:spAutoFit/>
          </a:bodyPr>
          <a:lstStyle/>
          <a:p>
            <a:pPr marL="1185291" lvl="1" indent="-592646" algn="ctr">
              <a:lnSpc>
                <a:spcPts val="7686"/>
              </a:lnSpc>
              <a:buFont typeface="Arial"/>
              <a:buChar char="•"/>
            </a:pPr>
            <a:r>
              <a:rPr lang="en-US" sz="5490" b="1">
                <a:solidFill>
                  <a:srgbClr val="000000"/>
                </a:solidFill>
                <a:latin typeface="Catamaran Bold"/>
                <a:ea typeface="Catamaran Bold"/>
                <a:cs typeface="Catamaran Bold"/>
                <a:sym typeface="Catamaran Bold"/>
              </a:rPr>
              <a:t>“What advice would you give your 16-year-old self about relationships and life choices?”​</a:t>
            </a:r>
          </a:p>
        </p:txBody>
      </p:sp>
      <p:sp>
        <p:nvSpPr>
          <p:cNvPr id="5" name="Freeform 5"/>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2111721"/>
            <a:ext cx="17259300" cy="4961366"/>
          </a:xfrm>
          <a:prstGeom prst="rect">
            <a:avLst/>
          </a:prstGeom>
        </p:spPr>
        <p:txBody>
          <a:bodyPr lIns="0" tIns="0" rIns="0" bIns="0" rtlCol="0" anchor="t">
            <a:spAutoFit/>
          </a:bodyPr>
          <a:lstStyle/>
          <a:p>
            <a:pPr algn="l">
              <a:lnSpc>
                <a:spcPts val="5377"/>
              </a:lnSpc>
              <a:spcBef>
                <a:spcPct val="0"/>
              </a:spcBef>
            </a:pPr>
            <a:r>
              <a:rPr lang="en-US" sz="3841">
                <a:solidFill>
                  <a:srgbClr val="000000"/>
                </a:solidFill>
                <a:latin typeface="Catamaran"/>
                <a:ea typeface="Catamaran"/>
                <a:cs typeface="Catamaran"/>
                <a:sym typeface="Catamaran"/>
              </a:rPr>
              <a:t>This PowerPoint Presentation was adapted by the Utah Marriage Commission from “Love Notes: Relationship Skills for Love, Life, and Work”. Used with permission of the author, Marline E. Pearson, M.A.</a:t>
            </a:r>
          </a:p>
          <a:p>
            <a:pPr algn="l">
              <a:lnSpc>
                <a:spcPts val="5377"/>
              </a:lnSpc>
              <a:spcBef>
                <a:spcPct val="0"/>
              </a:spcBef>
            </a:pPr>
            <a:endParaRPr lang="en-US" sz="3841">
              <a:solidFill>
                <a:srgbClr val="000000"/>
              </a:solidFill>
              <a:latin typeface="Catamaran"/>
              <a:ea typeface="Catamaran"/>
              <a:cs typeface="Catamaran"/>
              <a:sym typeface="Catamaran"/>
            </a:endParaRPr>
          </a:p>
          <a:p>
            <a:pPr algn="l">
              <a:lnSpc>
                <a:spcPts val="5377"/>
              </a:lnSpc>
              <a:spcBef>
                <a:spcPct val="0"/>
              </a:spcBef>
            </a:pPr>
            <a:endParaRPr lang="en-US" sz="3841">
              <a:solidFill>
                <a:srgbClr val="000000"/>
              </a:solidFill>
              <a:latin typeface="Catamaran"/>
              <a:ea typeface="Catamaran"/>
              <a:cs typeface="Catamaran"/>
              <a:sym typeface="Catamaran"/>
            </a:endParaRPr>
          </a:p>
          <a:p>
            <a:pPr algn="l">
              <a:lnSpc>
                <a:spcPts val="4200"/>
              </a:lnSpc>
              <a:spcBef>
                <a:spcPct val="0"/>
              </a:spcBef>
            </a:pPr>
            <a:r>
              <a:rPr lang="en-US" sz="3000">
                <a:solidFill>
                  <a:srgbClr val="000000"/>
                </a:solidFill>
                <a:latin typeface="Catamaran"/>
                <a:ea typeface="Catamaran"/>
                <a:cs typeface="Catamaran"/>
                <a:sym typeface="Catamaran"/>
              </a:rPr>
              <a:t>Presentation created in Canva. </a:t>
            </a:r>
          </a:p>
          <a:p>
            <a:pPr algn="l">
              <a:lnSpc>
                <a:spcPts val="4200"/>
              </a:lnSpc>
              <a:spcBef>
                <a:spcPct val="0"/>
              </a:spcBef>
            </a:pPr>
            <a:r>
              <a:rPr lang="en-US" sz="3000">
                <a:solidFill>
                  <a:srgbClr val="000000"/>
                </a:solidFill>
                <a:latin typeface="Catamaran"/>
                <a:ea typeface="Catamaran"/>
                <a:cs typeface="Catamaran"/>
                <a:sym typeface="Catamaran"/>
              </a:rPr>
              <a:t>Photos and clipart used with permission from Canva and AdobeStock. All Rights Reserved.</a:t>
            </a:r>
          </a:p>
          <a:p>
            <a:pPr algn="l">
              <a:lnSpc>
                <a:spcPts val="4200"/>
              </a:lnSpc>
              <a:spcBef>
                <a:spcPct val="0"/>
              </a:spcBef>
            </a:pPr>
            <a:r>
              <a:rPr lang="en-US" sz="3000">
                <a:solidFill>
                  <a:srgbClr val="000000"/>
                </a:solidFill>
                <a:latin typeface="Catamaran"/>
                <a:ea typeface="Catamaran"/>
                <a:cs typeface="Catamaran"/>
                <a:sym typeface="Catamaran"/>
              </a:rPr>
              <a:t>Copyright Marline E. Pearson, M.A.</a:t>
            </a:r>
          </a:p>
        </p:txBody>
      </p:sp>
      <p:sp>
        <p:nvSpPr>
          <p:cNvPr id="3" name="Freeform 3"/>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3" name="Freeform 3"/>
          <p:cNvSpPr/>
          <p:nvPr/>
        </p:nvSpPr>
        <p:spPr>
          <a:xfrm>
            <a:off x="1382168" y="2059895"/>
            <a:ext cx="8143666" cy="5435897"/>
          </a:xfrm>
          <a:custGeom>
            <a:avLst/>
            <a:gdLst/>
            <a:ahLst/>
            <a:cxnLst/>
            <a:rect l="l" t="t" r="r" b="b"/>
            <a:pathLst>
              <a:path w="8143666" h="5435897">
                <a:moveTo>
                  <a:pt x="0" y="0"/>
                </a:moveTo>
                <a:lnTo>
                  <a:pt x="8143665" y="0"/>
                </a:lnTo>
                <a:lnTo>
                  <a:pt x="8143665" y="5435897"/>
                </a:lnTo>
                <a:lnTo>
                  <a:pt x="0" y="5435897"/>
                </a:lnTo>
                <a:lnTo>
                  <a:pt x="0" y="0"/>
                </a:lnTo>
                <a:close/>
              </a:path>
            </a:pathLst>
          </a:custGeom>
          <a:blipFill>
            <a:blip r:embed="rId4"/>
            <a:stretch>
              <a:fillRect/>
            </a:stretch>
          </a:blipFill>
        </p:spPr>
        <p:txBody>
          <a:bodyPr/>
          <a:lstStyle/>
          <a:p>
            <a:endParaRPr lang="en-US"/>
          </a:p>
        </p:txBody>
      </p:sp>
      <p:sp>
        <p:nvSpPr>
          <p:cNvPr id="4" name="Freeform 4"/>
          <p:cNvSpPr/>
          <p:nvPr/>
        </p:nvSpPr>
        <p:spPr>
          <a:xfrm>
            <a:off x="8751987" y="2791208"/>
            <a:ext cx="8153845" cy="5435897"/>
          </a:xfrm>
          <a:custGeom>
            <a:avLst/>
            <a:gdLst/>
            <a:ahLst/>
            <a:cxnLst/>
            <a:rect l="l" t="t" r="r" b="b"/>
            <a:pathLst>
              <a:path w="8153845" h="5435897">
                <a:moveTo>
                  <a:pt x="0" y="0"/>
                </a:moveTo>
                <a:lnTo>
                  <a:pt x="8153845" y="0"/>
                </a:lnTo>
                <a:lnTo>
                  <a:pt x="8153845" y="5435897"/>
                </a:lnTo>
                <a:lnTo>
                  <a:pt x="0" y="5435897"/>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533604" y="592552"/>
            <a:ext cx="17220791" cy="903605"/>
          </a:xfrm>
          <a:prstGeom prst="rect">
            <a:avLst/>
          </a:prstGeom>
        </p:spPr>
        <p:txBody>
          <a:bodyPr lIns="0" tIns="0" rIns="0" bIns="0" rtlCol="0" anchor="t">
            <a:spAutoFit/>
          </a:bodyPr>
          <a:lstStyle/>
          <a:p>
            <a:pPr algn="ctr">
              <a:lnSpc>
                <a:spcPts val="7420"/>
              </a:lnSpc>
            </a:pPr>
            <a:r>
              <a:rPr lang="en-US" sz="5300" b="1">
                <a:solidFill>
                  <a:srgbClr val="000000"/>
                </a:solidFill>
                <a:latin typeface="Catamaran Bold"/>
                <a:ea typeface="Catamaran Bold"/>
                <a:cs typeface="Catamaran Bold"/>
                <a:sym typeface="Catamaran Bold"/>
              </a:rPr>
              <a:t>Why do people end up in relationships that don’t work?</a:t>
            </a:r>
          </a:p>
        </p:txBody>
      </p:sp>
      <p:sp>
        <p:nvSpPr>
          <p:cNvPr id="6" name="TextBox 6"/>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3" name="Freeform 3"/>
          <p:cNvSpPr/>
          <p:nvPr/>
        </p:nvSpPr>
        <p:spPr>
          <a:xfrm>
            <a:off x="3116310" y="1542838"/>
            <a:ext cx="12055381" cy="6811290"/>
          </a:xfrm>
          <a:custGeom>
            <a:avLst/>
            <a:gdLst/>
            <a:ahLst/>
            <a:cxnLst/>
            <a:rect l="l" t="t" r="r" b="b"/>
            <a:pathLst>
              <a:path w="12055381" h="6811290">
                <a:moveTo>
                  <a:pt x="0" y="0"/>
                </a:moveTo>
                <a:lnTo>
                  <a:pt x="12055380" y="0"/>
                </a:lnTo>
                <a:lnTo>
                  <a:pt x="12055380" y="6811290"/>
                </a:lnTo>
                <a:lnTo>
                  <a:pt x="0" y="681129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5973722" y="312983"/>
            <a:ext cx="6523077" cy="987450"/>
          </a:xfrm>
          <a:prstGeom prst="rect">
            <a:avLst/>
          </a:prstGeom>
        </p:spPr>
        <p:txBody>
          <a:bodyPr wrap="square" lIns="0" tIns="0" rIns="0" bIns="0" rtlCol="0" anchor="t">
            <a:spAutoFit/>
          </a:bodyPr>
          <a:lstStyle/>
          <a:p>
            <a:pPr algn="ctr">
              <a:lnSpc>
                <a:spcPts val="7699"/>
              </a:lnSpc>
              <a:spcBef>
                <a:spcPct val="0"/>
              </a:spcBef>
            </a:pPr>
            <a:r>
              <a:rPr lang="en-US" sz="5499" b="1" dirty="0">
                <a:solidFill>
                  <a:srgbClr val="000000"/>
                </a:solidFill>
                <a:latin typeface="Catamaran Bold"/>
                <a:ea typeface="Catamaran Bold"/>
                <a:cs typeface="Catamaran Bold"/>
                <a:sym typeface="Catamaran Bold"/>
              </a:rPr>
              <a:t>The “love chemicals”</a:t>
            </a:r>
          </a:p>
        </p:txBody>
      </p:sp>
      <p:sp>
        <p:nvSpPr>
          <p:cNvPr id="5" name="TextBox 5"/>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543044" y="2403445"/>
            <a:ext cx="5029203" cy="5627080"/>
          </a:xfrm>
          <a:custGeom>
            <a:avLst/>
            <a:gdLst/>
            <a:ahLst/>
            <a:cxnLst/>
            <a:rect l="l" t="t" r="r" b="b"/>
            <a:pathLst>
              <a:path w="5029203" h="5627080">
                <a:moveTo>
                  <a:pt x="0" y="0"/>
                </a:moveTo>
                <a:lnTo>
                  <a:pt x="5029202" y="0"/>
                </a:lnTo>
                <a:lnTo>
                  <a:pt x="5029202" y="5627080"/>
                </a:lnTo>
                <a:lnTo>
                  <a:pt x="0" y="562708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691973"/>
            <a:ext cx="16543546" cy="995680"/>
          </a:xfrm>
          <a:prstGeom prst="rect">
            <a:avLst/>
          </a:prstGeom>
        </p:spPr>
        <p:txBody>
          <a:bodyPr lIns="0" tIns="0" rIns="0" bIns="0" rtlCol="0" anchor="t">
            <a:spAutoFit/>
          </a:bodyPr>
          <a:lstStyle/>
          <a:p>
            <a:pPr algn="ctr">
              <a:lnSpc>
                <a:spcPts val="8119"/>
              </a:lnSpc>
              <a:spcBef>
                <a:spcPct val="0"/>
              </a:spcBef>
            </a:pPr>
            <a:r>
              <a:rPr lang="en-US" sz="5799" b="1">
                <a:solidFill>
                  <a:srgbClr val="000000"/>
                </a:solidFill>
                <a:latin typeface="Catamaran Bold"/>
                <a:ea typeface="Catamaran Bold"/>
                <a:cs typeface="Catamaran Bold"/>
                <a:sym typeface="Catamaran Bold"/>
              </a:rPr>
              <a:t>ACTIVITY: Turn back the clock ​on a High-Cost Slide​</a:t>
            </a:r>
          </a:p>
        </p:txBody>
      </p:sp>
      <p:sp>
        <p:nvSpPr>
          <p:cNvPr id="4" name="TextBox 4"/>
          <p:cNvSpPr txBox="1"/>
          <p:nvPr/>
        </p:nvSpPr>
        <p:spPr>
          <a:xfrm>
            <a:off x="1028700" y="5646420"/>
            <a:ext cx="11123634" cy="2646680"/>
          </a:xfrm>
          <a:prstGeom prst="rect">
            <a:avLst/>
          </a:prstGeom>
        </p:spPr>
        <p:txBody>
          <a:bodyPr lIns="0" tIns="0" rIns="0" bIns="0" rtlCol="0" anchor="t">
            <a:spAutoFit/>
          </a:bodyPr>
          <a:lstStyle/>
          <a:p>
            <a:pPr algn="l">
              <a:lnSpc>
                <a:spcPts val="5320"/>
              </a:lnSpc>
            </a:pPr>
            <a:r>
              <a:rPr lang="en-US" sz="3800">
                <a:solidFill>
                  <a:srgbClr val="000000"/>
                </a:solidFill>
                <a:latin typeface="Open Sans"/>
                <a:ea typeface="Open Sans"/>
                <a:cs typeface="Open Sans"/>
                <a:sym typeface="Open Sans"/>
              </a:rPr>
              <a:t>Now go back in time. What steps might have been taken, information gathered, and decisions made to have avoided the high-cost slide? </a:t>
            </a:r>
          </a:p>
          <a:p>
            <a:pPr algn="l">
              <a:lnSpc>
                <a:spcPts val="5320"/>
              </a:lnSpc>
            </a:pPr>
            <a:endParaRPr lang="en-US" sz="3800">
              <a:solidFill>
                <a:srgbClr val="000000"/>
              </a:solidFill>
              <a:latin typeface="Open Sans"/>
              <a:ea typeface="Open Sans"/>
              <a:cs typeface="Open Sans"/>
              <a:sym typeface="Open Sans"/>
            </a:endParaRPr>
          </a:p>
        </p:txBody>
      </p:sp>
      <p:sp>
        <p:nvSpPr>
          <p:cNvPr id="5" name="Freeform 5"/>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
        <p:nvSpPr>
          <p:cNvPr id="7" name="TextBox 7"/>
          <p:cNvSpPr txBox="1"/>
          <p:nvPr/>
        </p:nvSpPr>
        <p:spPr>
          <a:xfrm>
            <a:off x="1028700" y="2517962"/>
            <a:ext cx="10830883" cy="2299103"/>
          </a:xfrm>
          <a:prstGeom prst="rect">
            <a:avLst/>
          </a:prstGeom>
        </p:spPr>
        <p:txBody>
          <a:bodyPr lIns="0" tIns="0" rIns="0" bIns="0" rtlCol="0" anchor="t">
            <a:spAutoFit/>
          </a:bodyPr>
          <a:lstStyle/>
          <a:p>
            <a:pPr algn="l">
              <a:lnSpc>
                <a:spcPts val="6102"/>
              </a:lnSpc>
            </a:pPr>
            <a:r>
              <a:rPr lang="en-US" sz="4359">
                <a:solidFill>
                  <a:srgbClr val="000000"/>
                </a:solidFill>
                <a:latin typeface="Open Sans"/>
                <a:ea typeface="Open Sans"/>
                <a:cs typeface="Open Sans"/>
                <a:sym typeface="Open Sans"/>
              </a:rPr>
              <a:t>1. How well did they know each other?</a:t>
            </a:r>
          </a:p>
          <a:p>
            <a:pPr algn="l">
              <a:lnSpc>
                <a:spcPts val="6102"/>
              </a:lnSpc>
            </a:pPr>
            <a:r>
              <a:rPr lang="en-US" sz="4359">
                <a:solidFill>
                  <a:srgbClr val="000000"/>
                </a:solidFill>
                <a:latin typeface="Open Sans"/>
                <a:ea typeface="Open Sans"/>
                <a:cs typeface="Open Sans"/>
                <a:sym typeface="Open Sans"/>
              </a:rPr>
              <a:t>2. What was the slide?</a:t>
            </a:r>
          </a:p>
          <a:p>
            <a:pPr algn="l">
              <a:lnSpc>
                <a:spcPts val="6102"/>
              </a:lnSpc>
            </a:pPr>
            <a:r>
              <a:rPr lang="en-US" sz="4359">
                <a:solidFill>
                  <a:srgbClr val="000000"/>
                </a:solidFill>
                <a:latin typeface="Open Sans"/>
                <a:ea typeface="Open Sans"/>
                <a:cs typeface="Open Sans"/>
                <a:sym typeface="Open Sans"/>
              </a:rPr>
              <a:t>3. What could they have done differently?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3406391" y="885825"/>
            <a:ext cx="11475218" cy="1332569"/>
          </a:xfrm>
          <a:prstGeom prst="rect">
            <a:avLst/>
          </a:prstGeom>
        </p:spPr>
        <p:txBody>
          <a:bodyPr lIns="0" tIns="0" rIns="0" bIns="0" rtlCol="0" anchor="t">
            <a:spAutoFit/>
          </a:bodyPr>
          <a:lstStyle/>
          <a:p>
            <a:pPr algn="ctr">
              <a:lnSpc>
                <a:spcPts val="10979"/>
              </a:lnSpc>
              <a:spcBef>
                <a:spcPct val="0"/>
              </a:spcBef>
            </a:pPr>
            <a:r>
              <a:rPr lang="en-US" sz="7842" b="1">
                <a:solidFill>
                  <a:srgbClr val="000000"/>
                </a:solidFill>
                <a:latin typeface="Catamaran Bold"/>
                <a:ea typeface="Catamaran Bold"/>
                <a:cs typeface="Catamaran Bold"/>
                <a:sym typeface="Catamaran Bold"/>
              </a:rPr>
              <a:t>Share with Your Neighbor:</a:t>
            </a:r>
          </a:p>
        </p:txBody>
      </p:sp>
      <p:sp>
        <p:nvSpPr>
          <p:cNvPr id="4" name="TextBox 4"/>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
        <p:nvSpPr>
          <p:cNvPr id="5" name="TextBox 5"/>
          <p:cNvSpPr txBox="1"/>
          <p:nvPr/>
        </p:nvSpPr>
        <p:spPr>
          <a:xfrm>
            <a:off x="1267661" y="2705916"/>
            <a:ext cx="15752678" cy="4751344"/>
          </a:xfrm>
          <a:prstGeom prst="rect">
            <a:avLst/>
          </a:prstGeom>
        </p:spPr>
        <p:txBody>
          <a:bodyPr lIns="0" tIns="0" rIns="0" bIns="0" rtlCol="0" anchor="t">
            <a:spAutoFit/>
          </a:bodyPr>
          <a:lstStyle/>
          <a:p>
            <a:pPr algn="ctr">
              <a:lnSpc>
                <a:spcPts val="9470"/>
              </a:lnSpc>
              <a:spcBef>
                <a:spcPct val="0"/>
              </a:spcBef>
            </a:pPr>
            <a:r>
              <a:rPr lang="en-US" sz="6764">
                <a:solidFill>
                  <a:srgbClr val="000000"/>
                </a:solidFill>
                <a:latin typeface="Catamaran"/>
                <a:ea typeface="Catamaran"/>
                <a:cs typeface="Catamaran"/>
                <a:sym typeface="Catamaran"/>
              </a:rPr>
              <a:t>What’s one area of your life—friendships, dating, school, or even social media—where you want to make more intentional decisions instead of just going with the flow?​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6324" y="736175"/>
            <a:ext cx="16575351" cy="7997490"/>
          </a:xfrm>
          <a:custGeom>
            <a:avLst/>
            <a:gdLst/>
            <a:ahLst/>
            <a:cxnLst/>
            <a:rect l="l" t="t" r="r" b="b"/>
            <a:pathLst>
              <a:path w="16575351" h="7997490">
                <a:moveTo>
                  <a:pt x="0" y="0"/>
                </a:moveTo>
                <a:lnTo>
                  <a:pt x="16575352" y="0"/>
                </a:lnTo>
                <a:lnTo>
                  <a:pt x="16575352" y="7997490"/>
                </a:lnTo>
                <a:lnTo>
                  <a:pt x="0" y="7997490"/>
                </a:lnTo>
                <a:lnTo>
                  <a:pt x="0" y="0"/>
                </a:lnTo>
                <a:close/>
              </a:path>
            </a:pathLst>
          </a:custGeom>
          <a:blipFill>
            <a:blip r:embed="rId3"/>
            <a:stretch>
              <a:fillRect b="-38084"/>
            </a:stretch>
          </a:blipFill>
        </p:spPr>
        <p:txBody>
          <a:bodyPr/>
          <a:lstStyle/>
          <a:p>
            <a:endParaRPr lang="en-US"/>
          </a:p>
        </p:txBody>
      </p:sp>
      <p:sp>
        <p:nvSpPr>
          <p:cNvPr id="3" name="Freeform 3"/>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0" y="555200"/>
            <a:ext cx="18288000" cy="2970750"/>
          </a:xfrm>
          <a:prstGeom prst="rect">
            <a:avLst/>
          </a:prstGeom>
          <a:solidFill>
            <a:schemeClr val="accent5"/>
          </a:solidFill>
        </p:spPr>
        <p:txBody>
          <a:bodyPr lIns="0" tIns="0" rIns="0" bIns="0" rtlCol="0" anchor="t">
            <a:spAutoFit/>
          </a:bodyPr>
          <a:lstStyle/>
          <a:p>
            <a:pPr algn="ctr">
              <a:lnSpc>
                <a:spcPts val="12907"/>
              </a:lnSpc>
            </a:pPr>
            <a:r>
              <a:rPr lang="en-US" sz="9219" b="1" dirty="0">
                <a:solidFill>
                  <a:srgbClr val="FFFFFF"/>
                </a:solidFill>
                <a:latin typeface="Catamaran Bold"/>
                <a:ea typeface="Catamaran Bold"/>
                <a:cs typeface="Catamaran Bold"/>
                <a:sym typeface="Catamaran Bold"/>
              </a:rPr>
              <a:t>Healthy Relationships &amp; </a:t>
            </a:r>
          </a:p>
          <a:p>
            <a:pPr algn="ctr">
              <a:lnSpc>
                <a:spcPts val="10000"/>
              </a:lnSpc>
            </a:pPr>
            <a:r>
              <a:rPr lang="en-US" sz="9219" b="1" dirty="0">
                <a:solidFill>
                  <a:srgbClr val="FFFFFF"/>
                </a:solidFill>
                <a:latin typeface="Catamaran Bold"/>
                <a:ea typeface="Catamaran Bold"/>
                <a:cs typeface="Catamaran Bold"/>
                <a:sym typeface="Catamaran Bold"/>
              </a:rPr>
              <a:t>the Success Sequence</a:t>
            </a:r>
          </a:p>
        </p:txBody>
      </p:sp>
      <p:sp>
        <p:nvSpPr>
          <p:cNvPr id="5" name="TextBox 5"/>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3232" y="1853116"/>
            <a:ext cx="7562601" cy="6770288"/>
          </a:xfrm>
          <a:custGeom>
            <a:avLst/>
            <a:gdLst/>
            <a:ahLst/>
            <a:cxnLst/>
            <a:rect l="l" t="t" r="r" b="b"/>
            <a:pathLst>
              <a:path w="7562601" h="6770288">
                <a:moveTo>
                  <a:pt x="0" y="0"/>
                </a:moveTo>
                <a:lnTo>
                  <a:pt x="7562601" y="0"/>
                </a:lnTo>
                <a:lnTo>
                  <a:pt x="7562601" y="6770288"/>
                </a:lnTo>
                <a:lnTo>
                  <a:pt x="0" y="6770288"/>
                </a:lnTo>
                <a:lnTo>
                  <a:pt x="0" y="0"/>
                </a:lnTo>
                <a:close/>
              </a:path>
            </a:pathLst>
          </a:custGeom>
          <a:blipFill>
            <a:blip r:embed="rId3"/>
            <a:stretch>
              <a:fillRect l="-1869" t="-20551" r="-1488" b="-52413"/>
            </a:stretch>
          </a:blipFill>
          <a:ln cap="sq">
            <a:noFill/>
            <a:prstDash val="solid"/>
            <a:miter/>
          </a:ln>
        </p:spPr>
        <p:txBody>
          <a:bodyPr/>
          <a:lstStyle/>
          <a:p>
            <a:endParaRPr lang="en-US"/>
          </a:p>
        </p:txBody>
      </p:sp>
      <p:sp>
        <p:nvSpPr>
          <p:cNvPr id="3" name="TextBox 3"/>
          <p:cNvSpPr txBox="1"/>
          <p:nvPr/>
        </p:nvSpPr>
        <p:spPr>
          <a:xfrm>
            <a:off x="3507610" y="508000"/>
            <a:ext cx="11272781" cy="936625"/>
          </a:xfrm>
          <a:prstGeom prst="rect">
            <a:avLst/>
          </a:prstGeom>
        </p:spPr>
        <p:txBody>
          <a:bodyPr lIns="0" tIns="0" rIns="0" bIns="0" rtlCol="0" anchor="t">
            <a:spAutoFit/>
          </a:bodyPr>
          <a:lstStyle/>
          <a:p>
            <a:pPr algn="ctr">
              <a:lnSpc>
                <a:spcPts val="7699"/>
              </a:lnSpc>
            </a:pPr>
            <a:r>
              <a:rPr lang="en-US" sz="5499" b="1">
                <a:solidFill>
                  <a:srgbClr val="000000"/>
                </a:solidFill>
                <a:latin typeface="Catamaran Bold"/>
                <a:ea typeface="Catamaran Bold"/>
                <a:cs typeface="Catamaran Bold"/>
                <a:sym typeface="Catamaran Bold"/>
              </a:rPr>
              <a:t>Some Common Relationship Slides</a:t>
            </a:r>
          </a:p>
        </p:txBody>
      </p:sp>
      <p:sp>
        <p:nvSpPr>
          <p:cNvPr id="4" name="TextBox 4"/>
          <p:cNvSpPr txBox="1"/>
          <p:nvPr/>
        </p:nvSpPr>
        <p:spPr>
          <a:xfrm>
            <a:off x="8930015" y="2133454"/>
            <a:ext cx="8329285" cy="6114363"/>
          </a:xfrm>
          <a:prstGeom prst="rect">
            <a:avLst/>
          </a:prstGeom>
        </p:spPr>
        <p:txBody>
          <a:bodyPr lIns="0" tIns="0" rIns="0" bIns="0" rtlCol="0" anchor="t">
            <a:spAutoFit/>
          </a:bodyPr>
          <a:lstStyle/>
          <a:p>
            <a:pPr marL="1072997" lvl="1" indent="-536498" algn="l">
              <a:lnSpc>
                <a:spcPts val="6957"/>
              </a:lnSpc>
              <a:buFont typeface="Arial"/>
              <a:buChar char="•"/>
            </a:pPr>
            <a:r>
              <a:rPr lang="en-US" sz="4969">
                <a:solidFill>
                  <a:srgbClr val="000000"/>
                </a:solidFill>
                <a:latin typeface="Catamaran"/>
                <a:ea typeface="Catamaran"/>
                <a:cs typeface="Catamaran"/>
                <a:sym typeface="Catamaran"/>
              </a:rPr>
              <a:t>Moving too fast physically or emotionally</a:t>
            </a:r>
          </a:p>
          <a:p>
            <a:pPr marL="1072997" lvl="1" indent="-536498" algn="l">
              <a:lnSpc>
                <a:spcPts val="6957"/>
              </a:lnSpc>
              <a:buFont typeface="Arial"/>
              <a:buChar char="•"/>
            </a:pPr>
            <a:r>
              <a:rPr lang="en-US" sz="4969">
                <a:solidFill>
                  <a:srgbClr val="000000"/>
                </a:solidFill>
                <a:latin typeface="Catamaran"/>
                <a:ea typeface="Catamaran"/>
                <a:cs typeface="Catamaran"/>
                <a:sym typeface="Catamaran"/>
              </a:rPr>
              <a:t>Ignoring warning signs or values misalignment</a:t>
            </a:r>
          </a:p>
          <a:p>
            <a:pPr marL="1072997" lvl="1" indent="-536498" algn="l">
              <a:lnSpc>
                <a:spcPts val="6957"/>
              </a:lnSpc>
              <a:buFont typeface="Arial"/>
              <a:buChar char="•"/>
            </a:pPr>
            <a:r>
              <a:rPr lang="en-US" sz="4969">
                <a:solidFill>
                  <a:srgbClr val="000000"/>
                </a:solidFill>
                <a:latin typeface="Catamaran"/>
                <a:ea typeface="Catamaran"/>
                <a:cs typeface="Catamaran"/>
                <a:sym typeface="Catamaran"/>
              </a:rPr>
              <a:t>Staying in an unhealthy relationship because of fear or attachment</a:t>
            </a:r>
          </a:p>
        </p:txBody>
      </p:sp>
      <p:sp>
        <p:nvSpPr>
          <p:cNvPr id="5" name="Freeform 5"/>
          <p:cNvSpPr/>
          <p:nvPr/>
        </p:nvSpPr>
        <p:spPr>
          <a:xfrm>
            <a:off x="14139811" y="9023466"/>
            <a:ext cx="3746404" cy="1028700"/>
          </a:xfrm>
          <a:custGeom>
            <a:avLst/>
            <a:gdLst/>
            <a:ahLst/>
            <a:cxnLst/>
            <a:rect l="l" t="t" r="r" b="b"/>
            <a:pathLst>
              <a:path w="3746404" h="1028700">
                <a:moveTo>
                  <a:pt x="0" y="0"/>
                </a:moveTo>
                <a:lnTo>
                  <a:pt x="3746404" y="0"/>
                </a:lnTo>
                <a:lnTo>
                  <a:pt x="3746404" y="1028700"/>
                </a:lnTo>
                <a:lnTo>
                  <a:pt x="0" y="102870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323358" y="9578859"/>
            <a:ext cx="6369701" cy="368533"/>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Catamaran"/>
                <a:ea typeface="Catamaran"/>
                <a:cs typeface="Catamaran"/>
                <a:sym typeface="Catamaran"/>
              </a:rPr>
              <a:t>Copyright Marline E. Pearson, M.A. All rights reserved.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9499</Words>
  <Application>Microsoft Office PowerPoint</Application>
  <PresentationFormat>Custom</PresentationFormat>
  <Paragraphs>686</Paragraphs>
  <Slides>38</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Open Sans</vt:lpstr>
      <vt:lpstr>Arial</vt:lpstr>
      <vt:lpstr>Calibri</vt:lpstr>
      <vt:lpstr>Catamaran Bold</vt:lpstr>
      <vt:lpstr>Catamaran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 Sequence Health II Slides</dc:title>
  <cp:lastModifiedBy>Rian Gordon</cp:lastModifiedBy>
  <cp:revision>3</cp:revision>
  <dcterms:created xsi:type="dcterms:W3CDTF">2006-08-16T00:00:00Z</dcterms:created>
  <dcterms:modified xsi:type="dcterms:W3CDTF">2025-10-31T16:02:34Z</dcterms:modified>
  <dc:identifier>DAG1I-aFY-M</dc:identifier>
</cp:coreProperties>
</file>