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45" r:id="rId2"/>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19"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61"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790"/>
    <a:srgbClr val="528298"/>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94"/>
  </p:normalViewPr>
  <p:slideViewPr>
    <p:cSldViewPr snapToGrid="0">
      <p:cViewPr varScale="1">
        <p:scale>
          <a:sx n="61" d="100"/>
          <a:sy n="61" d="100"/>
        </p:scale>
        <p:origin x="78" y="396"/>
      </p:cViewPr>
      <p:guideLst/>
    </p:cSldViewPr>
  </p:slideViewPr>
  <p:notesTextViewPr>
    <p:cViewPr>
      <p:scale>
        <a:sx n="1" d="1"/>
        <a:sy n="1" d="1"/>
      </p:scale>
      <p:origin x="0" y="0"/>
    </p:cViewPr>
  </p:notesTextViewPr>
  <p:sorterViewPr>
    <p:cViewPr>
      <p:scale>
        <a:sx n="164" d="100"/>
        <a:sy n="164" d="100"/>
      </p:scale>
      <p:origin x="0" y="-2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5299343-CF6B-4990-951F-3AE02927DD5D}" type="datetimeFigureOut">
              <a:rPr lang="en-US" smtClean="0"/>
              <a:t>7/15/2024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CF1B521-F923-46FF-B579-32C6F11D70B4}" type="slidenum">
              <a:rPr lang="en-US" smtClean="0"/>
              <a:t>‹#›</a:t>
            </a:fld>
            <a:endParaRPr lang="en-US" dirty="0"/>
          </a:p>
        </p:txBody>
      </p:sp>
    </p:spTree>
    <p:extLst>
      <p:ext uri="{BB962C8B-B14F-4D97-AF65-F5344CB8AC3E}">
        <p14:creationId xmlns:p14="http://schemas.microsoft.com/office/powerpoint/2010/main" val="56200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B521-F923-46FF-B579-32C6F11D70B4}" type="slidenum">
              <a:rPr lang="en-US" smtClean="0"/>
              <a:t>30</a:t>
            </a:fld>
            <a:endParaRPr lang="en-US" dirty="0"/>
          </a:p>
        </p:txBody>
      </p:sp>
    </p:spTree>
    <p:extLst>
      <p:ext uri="{BB962C8B-B14F-4D97-AF65-F5344CB8AC3E}">
        <p14:creationId xmlns:p14="http://schemas.microsoft.com/office/powerpoint/2010/main" val="70808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B521-F923-46FF-B579-32C6F11D70B4}" type="slidenum">
              <a:rPr lang="en-US" smtClean="0"/>
              <a:t>31</a:t>
            </a:fld>
            <a:endParaRPr lang="en-US" dirty="0"/>
          </a:p>
        </p:txBody>
      </p:sp>
    </p:spTree>
    <p:extLst>
      <p:ext uri="{BB962C8B-B14F-4D97-AF65-F5344CB8AC3E}">
        <p14:creationId xmlns:p14="http://schemas.microsoft.com/office/powerpoint/2010/main" val="12556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4BCFE465-B3D3-3DBE-898F-60478DE3CA43}"/>
              </a:ext>
            </a:extLst>
          </p:cNvPr>
          <p:cNvSpPr/>
          <p:nvPr userDrawn="1"/>
        </p:nvSpPr>
        <p:spPr>
          <a:xfrm>
            <a:off x="3835964" y="3274381"/>
            <a:ext cx="7073462" cy="7767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91B0E5B-B031-EAAA-79AE-75B091D4ADCA}"/>
              </a:ext>
            </a:extLst>
          </p:cNvPr>
          <p:cNvSpPr/>
          <p:nvPr userDrawn="1"/>
        </p:nvSpPr>
        <p:spPr>
          <a:xfrm>
            <a:off x="3192087" y="0"/>
            <a:ext cx="256032" cy="6400800"/>
          </a:xfrm>
          <a:prstGeom prst="rect">
            <a:avLst/>
          </a:prstGeom>
          <a:solidFill>
            <a:srgbClr val="52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Picture Placeholder 6">
            <a:extLst>
              <a:ext uri="{FF2B5EF4-FFF2-40B4-BE49-F238E27FC236}">
                <a16:creationId xmlns:a16="http://schemas.microsoft.com/office/drawing/2014/main" id="{2D7C1E4A-B27B-7ED3-C626-99E8E61610C2}"/>
              </a:ext>
            </a:extLst>
          </p:cNvPr>
          <p:cNvSpPr>
            <a:spLocks noGrp="1"/>
          </p:cNvSpPr>
          <p:nvPr>
            <p:ph type="pic" sz="quarter" idx="10"/>
          </p:nvPr>
        </p:nvSpPr>
        <p:spPr>
          <a:xfrm>
            <a:off x="0" y="0"/>
            <a:ext cx="3192463" cy="6400800"/>
          </a:xfrm>
        </p:spPr>
        <p:txBody>
          <a:bodyPr/>
          <a:lstStyle/>
          <a:p>
            <a:endParaRPr lang="en-US" dirty="0"/>
          </a:p>
        </p:txBody>
      </p:sp>
      <p:sp>
        <p:nvSpPr>
          <p:cNvPr id="11" name="Text Placeholder 10">
            <a:extLst>
              <a:ext uri="{FF2B5EF4-FFF2-40B4-BE49-F238E27FC236}">
                <a16:creationId xmlns:a16="http://schemas.microsoft.com/office/drawing/2014/main" id="{F130E4B0-4CAF-B4A0-F227-1DE62B0BA1BE}"/>
              </a:ext>
            </a:extLst>
          </p:cNvPr>
          <p:cNvSpPr>
            <a:spLocks noGrp="1"/>
          </p:cNvSpPr>
          <p:nvPr>
            <p:ph type="body" sz="quarter" idx="11" hasCustomPrompt="1"/>
          </p:nvPr>
        </p:nvSpPr>
        <p:spPr>
          <a:xfrm>
            <a:off x="3835964" y="3584401"/>
            <a:ext cx="7620000" cy="664238"/>
          </a:xfrm>
        </p:spPr>
        <p:txBody>
          <a:bodyPr/>
          <a:lstStyle>
            <a:lvl1pPr marL="0" indent="0">
              <a:buNone/>
              <a:defRPr/>
            </a:lvl1pPr>
          </a:lstStyle>
          <a:p>
            <a:r>
              <a:rPr lang="en-US" sz="2800" dirty="0">
                <a:solidFill>
                  <a:srgbClr val="00243A"/>
                </a:solidFill>
                <a:latin typeface="Lato" panose="020F0502020204030203" pitchFamily="34" charset="0"/>
                <a:ea typeface="Lato" panose="020F0502020204030203" pitchFamily="34" charset="0"/>
                <a:cs typeface="Lato" panose="020F0502020204030203" pitchFamily="34" charset="0"/>
              </a:rPr>
              <a:t>Add Any Subtitle Text Here</a:t>
            </a:r>
          </a:p>
          <a:p>
            <a:pPr lvl="4"/>
            <a:endParaRPr lang="en-US" dirty="0"/>
          </a:p>
        </p:txBody>
      </p:sp>
      <p:sp>
        <p:nvSpPr>
          <p:cNvPr id="14" name="Text Placeholder 13">
            <a:extLst>
              <a:ext uri="{FF2B5EF4-FFF2-40B4-BE49-F238E27FC236}">
                <a16:creationId xmlns:a16="http://schemas.microsoft.com/office/drawing/2014/main" id="{3FF8EB39-40A3-1537-16EF-B5A9D0622056}"/>
              </a:ext>
            </a:extLst>
          </p:cNvPr>
          <p:cNvSpPr>
            <a:spLocks noGrp="1"/>
          </p:cNvSpPr>
          <p:nvPr>
            <p:ph type="body" sz="quarter" idx="13"/>
          </p:nvPr>
        </p:nvSpPr>
        <p:spPr>
          <a:xfrm>
            <a:off x="3835964" y="349923"/>
            <a:ext cx="7370763" cy="2808287"/>
          </a:xfrm>
        </p:spPr>
        <p:txBody>
          <a:bodyPr>
            <a:normAutofit/>
          </a:bodyPr>
          <a:lstStyle>
            <a:lvl1pPr marL="0" indent="0">
              <a:buNone/>
              <a:defRPr sz="6000">
                <a:solidFill>
                  <a:srgbClr val="528298"/>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99939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4BCFE465-B3D3-3DBE-898F-60478DE3CA43}"/>
              </a:ext>
            </a:extLst>
          </p:cNvPr>
          <p:cNvSpPr/>
          <p:nvPr userDrawn="1"/>
        </p:nvSpPr>
        <p:spPr>
          <a:xfrm>
            <a:off x="2264388" y="1063196"/>
            <a:ext cx="9506434" cy="67336"/>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91B0E5B-B031-EAAA-79AE-75B091D4ADCA}"/>
              </a:ext>
            </a:extLst>
          </p:cNvPr>
          <p:cNvSpPr/>
          <p:nvPr userDrawn="1"/>
        </p:nvSpPr>
        <p:spPr>
          <a:xfrm>
            <a:off x="1685821" y="0"/>
            <a:ext cx="256032" cy="6400800"/>
          </a:xfrm>
          <a:prstGeom prst="rect">
            <a:avLst/>
          </a:prstGeom>
          <a:solidFill>
            <a:srgbClr val="52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Picture Placeholder 6">
            <a:extLst>
              <a:ext uri="{FF2B5EF4-FFF2-40B4-BE49-F238E27FC236}">
                <a16:creationId xmlns:a16="http://schemas.microsoft.com/office/drawing/2014/main" id="{2D7C1E4A-B27B-7ED3-C626-99E8E61610C2}"/>
              </a:ext>
            </a:extLst>
          </p:cNvPr>
          <p:cNvSpPr>
            <a:spLocks noGrp="1"/>
          </p:cNvSpPr>
          <p:nvPr>
            <p:ph type="pic" sz="quarter" idx="10"/>
          </p:nvPr>
        </p:nvSpPr>
        <p:spPr>
          <a:xfrm>
            <a:off x="0" y="0"/>
            <a:ext cx="1662545" cy="6400800"/>
          </a:xfrm>
        </p:spPr>
        <p:txBody>
          <a:bodyPr/>
          <a:lstStyle/>
          <a:p>
            <a:endParaRPr lang="en-US" dirty="0"/>
          </a:p>
        </p:txBody>
      </p:sp>
      <p:sp>
        <p:nvSpPr>
          <p:cNvPr id="6" name="Text Placeholder 5">
            <a:extLst>
              <a:ext uri="{FF2B5EF4-FFF2-40B4-BE49-F238E27FC236}">
                <a16:creationId xmlns:a16="http://schemas.microsoft.com/office/drawing/2014/main" id="{39142788-C739-D435-BBB7-94DBAE078065}"/>
              </a:ext>
            </a:extLst>
          </p:cNvPr>
          <p:cNvSpPr>
            <a:spLocks noGrp="1"/>
          </p:cNvSpPr>
          <p:nvPr>
            <p:ph type="body" sz="quarter" idx="11"/>
          </p:nvPr>
        </p:nvSpPr>
        <p:spPr>
          <a:xfrm>
            <a:off x="2181260" y="1477963"/>
            <a:ext cx="9590088" cy="4316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C4F334A7-C130-F75E-37A0-1ECCDD089F9E}"/>
              </a:ext>
            </a:extLst>
          </p:cNvPr>
          <p:cNvSpPr>
            <a:spLocks noGrp="1"/>
          </p:cNvSpPr>
          <p:nvPr>
            <p:ph type="body" sz="quarter" idx="12"/>
          </p:nvPr>
        </p:nvSpPr>
        <p:spPr>
          <a:xfrm>
            <a:off x="2263775" y="133350"/>
            <a:ext cx="9507538" cy="862013"/>
          </a:xfrm>
        </p:spPr>
        <p:txBody>
          <a:bodyPr>
            <a:normAutofit/>
          </a:bodyPr>
          <a:lstStyle>
            <a:lvl1pPr marL="0" indent="0">
              <a:buNone/>
              <a:defRPr sz="4000">
                <a:solidFill>
                  <a:srgbClr val="528298"/>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35596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1B0E5B-B031-EAAA-79AE-75B091D4ADCA}"/>
              </a:ext>
            </a:extLst>
          </p:cNvPr>
          <p:cNvSpPr/>
          <p:nvPr userDrawn="1"/>
        </p:nvSpPr>
        <p:spPr>
          <a:xfrm>
            <a:off x="8737521" y="0"/>
            <a:ext cx="256032" cy="6400800"/>
          </a:xfrm>
          <a:prstGeom prst="rect">
            <a:avLst/>
          </a:prstGeom>
          <a:solidFill>
            <a:srgbClr val="52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Picture Placeholder 6">
            <a:extLst>
              <a:ext uri="{FF2B5EF4-FFF2-40B4-BE49-F238E27FC236}">
                <a16:creationId xmlns:a16="http://schemas.microsoft.com/office/drawing/2014/main" id="{2D7C1E4A-B27B-7ED3-C626-99E8E61610C2}"/>
              </a:ext>
            </a:extLst>
          </p:cNvPr>
          <p:cNvSpPr>
            <a:spLocks noGrp="1"/>
          </p:cNvSpPr>
          <p:nvPr>
            <p:ph type="pic" sz="quarter" idx="10"/>
          </p:nvPr>
        </p:nvSpPr>
        <p:spPr>
          <a:xfrm>
            <a:off x="8993553" y="0"/>
            <a:ext cx="3192463" cy="6400800"/>
          </a:xfrm>
        </p:spPr>
        <p:txBody>
          <a:bodyPr/>
          <a:lstStyle/>
          <a:p>
            <a:endParaRPr lang="en-US" dirty="0"/>
          </a:p>
        </p:txBody>
      </p:sp>
      <p:sp>
        <p:nvSpPr>
          <p:cNvPr id="6" name="Rounded Rectangle 14">
            <a:extLst>
              <a:ext uri="{FF2B5EF4-FFF2-40B4-BE49-F238E27FC236}">
                <a16:creationId xmlns:a16="http://schemas.microsoft.com/office/drawing/2014/main" id="{EDD06B0C-D963-86A7-3E6B-1FB2AEB1E807}"/>
              </a:ext>
            </a:extLst>
          </p:cNvPr>
          <p:cNvSpPr/>
          <p:nvPr userDrawn="1"/>
        </p:nvSpPr>
        <p:spPr>
          <a:xfrm>
            <a:off x="130523" y="1096447"/>
            <a:ext cx="8478982"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4CBB69F-2E07-E3B7-0DF3-33972F619994}"/>
              </a:ext>
            </a:extLst>
          </p:cNvPr>
          <p:cNvSpPr>
            <a:spLocks noGrp="1"/>
          </p:cNvSpPr>
          <p:nvPr>
            <p:ph type="body" sz="quarter" idx="11"/>
          </p:nvPr>
        </p:nvSpPr>
        <p:spPr>
          <a:xfrm>
            <a:off x="249238" y="1431925"/>
            <a:ext cx="8196262"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9346C564-B764-6C1D-0398-A90977A14234}"/>
              </a:ext>
            </a:extLst>
          </p:cNvPr>
          <p:cNvSpPr>
            <a:spLocks noGrp="1"/>
          </p:cNvSpPr>
          <p:nvPr>
            <p:ph type="body" sz="quarter" idx="12"/>
          </p:nvPr>
        </p:nvSpPr>
        <p:spPr>
          <a:xfrm>
            <a:off x="249238" y="0"/>
            <a:ext cx="8196262" cy="1096963"/>
          </a:xfrm>
        </p:spPr>
        <p:txBody>
          <a:bodyPr>
            <a:normAutofit/>
          </a:bodyPr>
          <a:lstStyle>
            <a:lvl1pPr marL="0" indent="0">
              <a:buNone/>
              <a:defRPr sz="4000">
                <a:ln>
                  <a:noFill/>
                </a:ln>
                <a:solidFill>
                  <a:srgbClr val="4E8790"/>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74356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E5E9930-0B1F-F9E2-3F41-0A84D897FFCE}"/>
              </a:ext>
            </a:extLst>
          </p:cNvPr>
          <p:cNvSpPr>
            <a:spLocks noGrp="1"/>
          </p:cNvSpPr>
          <p:nvPr>
            <p:ph type="body" sz="quarter" idx="14"/>
          </p:nvPr>
        </p:nvSpPr>
        <p:spPr>
          <a:xfrm>
            <a:off x="838200" y="2353368"/>
            <a:ext cx="10167938" cy="3083155"/>
          </a:xfrm>
        </p:spPr>
        <p:txBody>
          <a:bodyPr/>
          <a:lstStyle/>
          <a:p>
            <a:pPr lvl="0"/>
            <a:r>
              <a:rPr lang="en-US" dirty="0"/>
              <a:t>Click to edit</a:t>
            </a:r>
          </a:p>
        </p:txBody>
      </p:sp>
      <p:sp>
        <p:nvSpPr>
          <p:cNvPr id="13" name="Rounded Rectangle 7">
            <a:extLst>
              <a:ext uri="{FF2B5EF4-FFF2-40B4-BE49-F238E27FC236}">
                <a16:creationId xmlns:a16="http://schemas.microsoft.com/office/drawing/2014/main" id="{33783EC3-3014-AF55-F42E-29E809B62954}"/>
              </a:ext>
            </a:extLst>
          </p:cNvPr>
          <p:cNvSpPr/>
          <p:nvPr userDrawn="1"/>
        </p:nvSpPr>
        <p:spPr>
          <a:xfrm>
            <a:off x="509579" y="1421477"/>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0B404D0F-87E7-5796-32E1-46F4FE5D7D88}"/>
              </a:ext>
            </a:extLst>
          </p:cNvPr>
          <p:cNvSpPr>
            <a:spLocks noGrp="1"/>
          </p:cNvSpPr>
          <p:nvPr>
            <p:ph type="body" sz="quarter" idx="15"/>
          </p:nvPr>
        </p:nvSpPr>
        <p:spPr>
          <a:xfrm>
            <a:off x="509588" y="149225"/>
            <a:ext cx="11172825" cy="1217613"/>
          </a:xfrm>
        </p:spPr>
        <p:txBody>
          <a:bodyPr>
            <a:normAutofit/>
          </a:bodyPr>
          <a:lstStyle>
            <a:lvl1pPr marL="0" indent="0">
              <a:buNone/>
              <a:defRPr sz="4000">
                <a:solidFill>
                  <a:srgbClr val="528298"/>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59786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36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EEB6-B90F-CB43-6D58-DFD719D35224}"/>
              </a:ext>
            </a:extLst>
          </p:cNvPr>
          <p:cNvSpPr>
            <a:spLocks noGrp="1"/>
          </p:cNvSpPr>
          <p:nvPr>
            <p:ph type="title"/>
          </p:nvPr>
        </p:nvSpPr>
        <p:spPr>
          <a:xfrm>
            <a:off x="839788" y="457200"/>
            <a:ext cx="3932237" cy="1600200"/>
          </a:xfrm>
        </p:spPr>
        <p:txBody>
          <a:bodyPr anchor="b"/>
          <a:lstStyle>
            <a:lvl1pPr>
              <a:defRPr sz="3200">
                <a:solidFill>
                  <a:srgbClr val="5282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84F011-2D28-A283-F518-E63371377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BB2BDC4-F39A-9B61-5328-7C4368BBE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5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BC48-2CC2-69EB-5903-8AFA3CF5F4DE}"/>
              </a:ext>
            </a:extLst>
          </p:cNvPr>
          <p:cNvSpPr>
            <a:spLocks noGrp="1"/>
          </p:cNvSpPr>
          <p:nvPr>
            <p:ph type="title"/>
          </p:nvPr>
        </p:nvSpPr>
        <p:spPr>
          <a:xfrm>
            <a:off x="839788" y="457200"/>
            <a:ext cx="3932237" cy="1600200"/>
          </a:xfrm>
        </p:spPr>
        <p:txBody>
          <a:bodyPr anchor="b"/>
          <a:lstStyle>
            <a:lvl1pPr>
              <a:defRPr sz="3200">
                <a:solidFill>
                  <a:srgbClr val="528298"/>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99DCDC2-E8CE-FCE7-6727-8EC93613A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5E1CC3-299E-E97B-C74C-057379DBC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8425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ounded Rectangle 7">
            <a:extLst>
              <a:ext uri="{FF2B5EF4-FFF2-40B4-BE49-F238E27FC236}">
                <a16:creationId xmlns:a16="http://schemas.microsoft.com/office/drawing/2014/main" id="{187AF5CF-8DD2-2967-DA29-B37D3701DF5E}"/>
              </a:ext>
            </a:extLst>
          </p:cNvPr>
          <p:cNvSpPr/>
          <p:nvPr userDrawn="1"/>
        </p:nvSpPr>
        <p:spPr>
          <a:xfrm>
            <a:off x="509579" y="1299997"/>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1">
            <a:extLst>
              <a:ext uri="{FF2B5EF4-FFF2-40B4-BE49-F238E27FC236}">
                <a16:creationId xmlns:a16="http://schemas.microsoft.com/office/drawing/2014/main" id="{165A1F6F-9E35-F188-D7DB-B80972414DD0}"/>
              </a:ext>
            </a:extLst>
          </p:cNvPr>
          <p:cNvSpPr>
            <a:spLocks noGrp="1"/>
          </p:cNvSpPr>
          <p:nvPr>
            <p:ph type="body" sz="quarter" idx="13"/>
          </p:nvPr>
        </p:nvSpPr>
        <p:spPr>
          <a:xfrm>
            <a:off x="509579" y="257065"/>
            <a:ext cx="8196262" cy="1097280"/>
          </a:xfrm>
        </p:spPr>
        <p:txBody>
          <a:bodyPr>
            <a:normAutofit/>
          </a:bodyPr>
          <a:lstStyle>
            <a:lvl1pPr marL="0" indent="0">
              <a:buNone/>
              <a:defRPr sz="4000">
                <a:ln>
                  <a:noFill/>
                </a:ln>
                <a:solidFill>
                  <a:srgbClr val="4E8790"/>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01426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1A1D-44EE-B445-E2FF-2D3792EBD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BF7AA7-E13C-4069-68A4-B6D48116F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815EEE22-4BDB-778F-BC78-28CF6DC19475}"/>
              </a:ext>
            </a:extLst>
          </p:cNvPr>
          <p:cNvGrpSpPr/>
          <p:nvPr userDrawn="1"/>
        </p:nvGrpSpPr>
        <p:grpSpPr>
          <a:xfrm>
            <a:off x="0" y="6415742"/>
            <a:ext cx="12192000" cy="442258"/>
            <a:chOff x="0" y="6415742"/>
            <a:chExt cx="12192000" cy="442258"/>
          </a:xfrm>
        </p:grpSpPr>
        <p:sp>
          <p:nvSpPr>
            <p:cNvPr id="8" name="Rectangle 7">
              <a:extLst>
                <a:ext uri="{FF2B5EF4-FFF2-40B4-BE49-F238E27FC236}">
                  <a16:creationId xmlns:a16="http://schemas.microsoft.com/office/drawing/2014/main" id="{703A4B85-79B9-167E-BE2E-98EE485D6A5E}"/>
                </a:ext>
              </a:extLst>
            </p:cNvPr>
            <p:cNvSpPr/>
            <p:nvPr/>
          </p:nvSpPr>
          <p:spPr>
            <a:xfrm>
              <a:off x="0" y="6415742"/>
              <a:ext cx="12192000" cy="442258"/>
            </a:xfrm>
            <a:prstGeom prst="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0ED9FFD-CBFC-70D2-2849-D3FF76A32A62}"/>
                </a:ext>
              </a:extLst>
            </p:cNvPr>
            <p:cNvSpPr txBox="1"/>
            <p:nvPr/>
          </p:nvSpPr>
          <p:spPr>
            <a:xfrm>
              <a:off x="196258" y="6467594"/>
              <a:ext cx="2743200" cy="338554"/>
            </a:xfrm>
            <a:prstGeom prst="rect">
              <a:avLst/>
            </a:prstGeom>
            <a:noFill/>
          </p:spPr>
          <p:txBody>
            <a:bodyPr wrap="square" rtlCol="0">
              <a:spAutoFit/>
            </a:bodyPr>
            <a:lstStyle/>
            <a:p>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info@RuralTax.org</a:t>
              </a:r>
            </a:p>
          </p:txBody>
        </p:sp>
        <p:sp>
          <p:nvSpPr>
            <p:cNvPr id="10" name="TextBox 9">
              <a:extLst>
                <a:ext uri="{FF2B5EF4-FFF2-40B4-BE49-F238E27FC236}">
                  <a16:creationId xmlns:a16="http://schemas.microsoft.com/office/drawing/2014/main" id="{48747D11-69BB-69B3-48BE-6B576655D038}"/>
                </a:ext>
              </a:extLst>
            </p:cNvPr>
            <p:cNvSpPr txBox="1"/>
            <p:nvPr/>
          </p:nvSpPr>
          <p:spPr>
            <a:xfrm>
              <a:off x="10072349" y="6454488"/>
              <a:ext cx="1923393" cy="338554"/>
            </a:xfrm>
            <a:prstGeom prst="rect">
              <a:avLst/>
            </a:prstGeom>
            <a:noFill/>
          </p:spPr>
          <p:txBody>
            <a:bodyPr wrap="square" rtlCol="0">
              <a:spAutoFit/>
            </a:bodyPr>
            <a:lstStyle/>
            <a:p>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RuralTax.org</a:t>
              </a:r>
            </a:p>
          </p:txBody>
        </p:sp>
      </p:grpSp>
    </p:spTree>
    <p:extLst>
      <p:ext uri="{BB962C8B-B14F-4D97-AF65-F5344CB8AC3E}">
        <p14:creationId xmlns:p14="http://schemas.microsoft.com/office/powerpoint/2010/main" val="35573953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54" r:id="rId4"/>
    <p:sldLayoutId id="2147483655" r:id="rId5"/>
    <p:sldLayoutId id="2147483656" r:id="rId6"/>
    <p:sldLayoutId id="2147483657" r:id="rId7"/>
    <p:sldLayoutId id="214748366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uraltax.or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www.irs.gov/irm/part21/irm_21-006-004r"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j6t7Dti3WRs" TargetMode="External"/><Relationship Id="rId2" Type="http://schemas.openxmlformats.org/officeDocument/2006/relationships/hyperlink" Target="https://www.farmers.gov/your-business/taxes#training" TargetMode="External"/><Relationship Id="rId1" Type="http://schemas.openxmlformats.org/officeDocument/2006/relationships/slideLayout" Target="../slideLayouts/slideLayout5.xml"/><Relationship Id="rId4" Type="http://schemas.openxmlformats.org/officeDocument/2006/relationships/hyperlink" Target="https://extension.usu.edu/ruraltax/tax-topics/how-to-choose-a-tax-professiona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unset over a forest&#10;&#10;Description automatically generated">
            <a:extLst>
              <a:ext uri="{FF2B5EF4-FFF2-40B4-BE49-F238E27FC236}">
                <a16:creationId xmlns:a16="http://schemas.microsoft.com/office/drawing/2014/main" id="{5BA86EF2-98EB-2431-E66A-9B6478B79593}"/>
              </a:ext>
            </a:extLst>
          </p:cNvPr>
          <p:cNvPicPr>
            <a:picLocks noGrp="1" noChangeAspect="1"/>
          </p:cNvPicPr>
          <p:nvPr>
            <p:ph type="pic" sz="quarter" idx="10"/>
          </p:nvPr>
        </p:nvPicPr>
        <p:blipFill>
          <a:blip r:embed="rId2"/>
          <a:srcRect l="16749" r="16749"/>
          <a:stretch>
            <a:fillRect/>
          </a:stretch>
        </p:blipFill>
        <p:spPr/>
      </p:pic>
      <p:sp>
        <p:nvSpPr>
          <p:cNvPr id="3" name="Text Placeholder 2">
            <a:extLst>
              <a:ext uri="{FF2B5EF4-FFF2-40B4-BE49-F238E27FC236}">
                <a16:creationId xmlns:a16="http://schemas.microsoft.com/office/drawing/2014/main" id="{3CFCF57C-C218-EDFD-E86C-362F85656BCC}"/>
              </a:ext>
            </a:extLst>
          </p:cNvPr>
          <p:cNvSpPr>
            <a:spLocks noGrp="1"/>
          </p:cNvSpPr>
          <p:nvPr>
            <p:ph type="body" sz="quarter" idx="11"/>
          </p:nvPr>
        </p:nvSpPr>
        <p:spPr>
          <a:xfrm>
            <a:off x="3835964" y="3584400"/>
            <a:ext cx="7620000" cy="1438937"/>
          </a:xfrm>
        </p:spPr>
        <p:txBody>
          <a:bodyPr>
            <a:normAutofit fontScale="77500" lnSpcReduction="20000"/>
          </a:bodyPr>
          <a:lstStyle/>
          <a:p>
            <a:pPr algn="ctr"/>
            <a:r>
              <a:rPr lang="en-US" dirty="0"/>
              <a:t>24 de Junio, 2024</a:t>
            </a:r>
          </a:p>
          <a:p>
            <a:endParaRPr lang="en-US" dirty="0"/>
          </a:p>
          <a:p>
            <a:r>
              <a:rPr lang="en-US" dirty="0"/>
              <a:t>JC Hobbs, Oklahoma State University</a:t>
            </a:r>
          </a:p>
          <a:p>
            <a:r>
              <a:rPr lang="en-US" dirty="0"/>
              <a:t>Guido van der Hoeven, NC State University, </a:t>
            </a:r>
            <a:r>
              <a:rPr lang="en-US" dirty="0" err="1"/>
              <a:t>Emérito</a:t>
            </a:r>
            <a:endParaRPr lang="en-US" dirty="0"/>
          </a:p>
        </p:txBody>
      </p:sp>
      <p:sp>
        <p:nvSpPr>
          <p:cNvPr id="4" name="Text Placeholder 3">
            <a:extLst>
              <a:ext uri="{FF2B5EF4-FFF2-40B4-BE49-F238E27FC236}">
                <a16:creationId xmlns:a16="http://schemas.microsoft.com/office/drawing/2014/main" id="{74FC2C7B-A13B-FBD4-DEC8-4D010751023C}"/>
              </a:ext>
            </a:extLst>
          </p:cNvPr>
          <p:cNvSpPr>
            <a:spLocks noGrp="1"/>
          </p:cNvSpPr>
          <p:nvPr>
            <p:ph type="body" sz="quarter" idx="13"/>
          </p:nvPr>
        </p:nvSpPr>
        <p:spPr>
          <a:xfrm>
            <a:off x="3835963" y="221227"/>
            <a:ext cx="8021739" cy="2936984"/>
          </a:xfrm>
        </p:spPr>
        <p:txBody>
          <a:bodyPr>
            <a:normAutofit fontScale="85000" lnSpcReduction="20000"/>
          </a:bodyPr>
          <a:lstStyle/>
          <a:p>
            <a:r>
              <a:rPr lang="es-ES" dirty="0"/>
              <a:t>Tributación de las Indemnizaciones por Discriminación del USDA derivadas de la Ley de Reducción de la Inflación</a:t>
            </a:r>
            <a:endParaRPr lang="en-US" dirty="0"/>
          </a:p>
        </p:txBody>
      </p:sp>
      <p:sp>
        <p:nvSpPr>
          <p:cNvPr id="2" name="TextBox 1">
            <a:extLst>
              <a:ext uri="{FF2B5EF4-FFF2-40B4-BE49-F238E27FC236}">
                <a16:creationId xmlns:a16="http://schemas.microsoft.com/office/drawing/2014/main" id="{3BC90E0F-D142-6B99-5874-A7E3D9E334A0}"/>
              </a:ext>
            </a:extLst>
          </p:cNvPr>
          <p:cNvSpPr txBox="1"/>
          <p:nvPr/>
        </p:nvSpPr>
        <p:spPr>
          <a:xfrm>
            <a:off x="3536418" y="5525731"/>
            <a:ext cx="8655582" cy="369332"/>
          </a:xfrm>
          <a:prstGeom prst="rect">
            <a:avLst/>
          </a:prstGeom>
          <a:noFill/>
        </p:spPr>
        <p:txBody>
          <a:bodyPr wrap="square" rtlCol="0">
            <a:spAutoFit/>
          </a:bodyPr>
          <a:lstStyle/>
          <a:p>
            <a:r>
              <a:rPr lang="en-US" dirty="0"/>
              <a:t>Translated by Matias </a:t>
            </a:r>
            <a:r>
              <a:rPr lang="en-US" dirty="0" err="1"/>
              <a:t>Nardi</a:t>
            </a:r>
            <a:r>
              <a:rPr lang="en-US" dirty="0"/>
              <a:t>, Clemson University Cooperative Extension Tax School</a:t>
            </a:r>
          </a:p>
        </p:txBody>
      </p:sp>
    </p:spTree>
    <p:extLst>
      <p:ext uri="{BB962C8B-B14F-4D97-AF65-F5344CB8AC3E}">
        <p14:creationId xmlns:p14="http://schemas.microsoft.com/office/powerpoint/2010/main" val="108080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01213" y="1490851"/>
            <a:ext cx="11690785" cy="452431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Se utilizan ejemplos para ilustrar la declaración de impuestos en diversas situaciones individuales</a:t>
            </a:r>
            <a:r>
              <a:rPr kumimoji="0" lang="en-US" sz="3200" b="0" i="0" u="none" strike="noStrike" kern="1200" cap="none" spc="0" normalizeH="0" noProof="0" dirty="0">
                <a:ln>
                  <a:noFill/>
                </a:ln>
                <a:solidFill>
                  <a:srgbClr val="00243A"/>
                </a:solidFill>
                <a:effectLst/>
                <a:uLnTx/>
                <a:uFillTx/>
                <a:latin typeface="Arial" panose="020B0604020202020204" pitchFamily="34" charset="0"/>
                <a:ea typeface="+mn-ea"/>
                <a:cs typeface="Arial" panose="020B0604020202020204" pitchFamily="34" charset="0"/>
              </a:rPr>
              <a:t>:</a:t>
            </a:r>
            <a:endParaRPr kumimoji="0" lang="en-US" sz="32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el pago mientras aún se dedicaba al negocio agrícola.</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el pago tras retirarse de la agricultura.</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el pago pero nunca estuvo en el negocio agrícola.</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el pago como socio comercial o miembro de una LLC.</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el pago como accionista/empleado de una corporación Sub-S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el pago pero contrató a un abogado y dedujo los honorarios legales.</a:t>
            </a:r>
            <a:endParaRPr lang="en-US" sz="28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6907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Pagos DFAP e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Informes</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Tributarios</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353800"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0300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01214" y="1035439"/>
            <a:ext cx="11690786" cy="3785652"/>
          </a:xfrm>
          <a:prstGeom prst="rect">
            <a:avLst/>
          </a:prstGeom>
          <a:noFill/>
        </p:spPr>
        <p:txBody>
          <a:bodyPr wrap="square">
            <a:spAutoFit/>
          </a:bodyPr>
          <a:lstStyle/>
          <a:p>
            <a:pPr marL="457200" indent="-457200">
              <a:buFont typeface="Arial" panose="020B0604020202020204" pitchFamily="34" charset="0"/>
              <a:buChar char="•"/>
            </a:pPr>
            <a:r>
              <a:rPr lang="es-ES" sz="3200" dirty="0">
                <a:solidFill>
                  <a:srgbClr val="00243A"/>
                </a:solidFill>
                <a:latin typeface="Arial" panose="020B0604020202020204" pitchFamily="34" charset="0"/>
                <a:cs typeface="Arial" panose="020B0604020202020204" pitchFamily="34" charset="0"/>
              </a:rPr>
              <a:t>Será importante consultar con un profesional de impuestos para:</a:t>
            </a:r>
            <a:endParaRPr lang="en-US" sz="3200" dirty="0">
              <a:solidFill>
                <a:srgbClr val="00243A"/>
              </a:solidFill>
              <a:latin typeface="Arial" panose="020B0604020202020204" pitchFamily="34" charset="0"/>
              <a:cs typeface="Arial" panose="020B0604020202020204" pitchFamily="34" charset="0"/>
            </a:endParaRPr>
          </a:p>
          <a:p>
            <a:pPr marL="914400" lvl="1" indent="-457200">
              <a:buFont typeface="+mj-lt"/>
              <a:buAutoNum type="arabicPeriod"/>
            </a:pPr>
            <a:r>
              <a:rPr lang="es-ES" sz="2800" dirty="0">
                <a:solidFill>
                  <a:srgbClr val="00243A"/>
                </a:solidFill>
                <a:latin typeface="Arial" panose="020B0604020202020204" pitchFamily="34" charset="0"/>
                <a:cs typeface="Arial" panose="020B0604020202020204" pitchFamily="34" charset="0"/>
              </a:rPr>
              <a:t>Determinar cuánto del pago se debe reservar para pagar el impuesto adeudado.</a:t>
            </a:r>
          </a:p>
          <a:p>
            <a:pPr marL="914400" lvl="1" indent="-457200">
              <a:buFont typeface="+mj-lt"/>
              <a:buAutoNum type="arabicPeriod"/>
            </a:pPr>
            <a:r>
              <a:rPr lang="es-ES" sz="2800" dirty="0">
                <a:solidFill>
                  <a:srgbClr val="00243A"/>
                </a:solidFill>
                <a:latin typeface="Arial" panose="020B0604020202020204" pitchFamily="34" charset="0"/>
                <a:cs typeface="Arial" panose="020B0604020202020204" pitchFamily="34" charset="0"/>
              </a:rPr>
              <a:t>Ayudar con la presentación de la información adecuada sobre la indemnización y la declaración de impuestos.</a:t>
            </a:r>
          </a:p>
          <a:p>
            <a:pPr lvl="1"/>
            <a:r>
              <a:rPr lang="es-ES" sz="3200" dirty="0">
                <a:solidFill>
                  <a:srgbClr val="00243A"/>
                </a:solidFill>
                <a:latin typeface="Arial" panose="020B0604020202020204" pitchFamily="34" charset="0"/>
                <a:cs typeface="Arial" panose="020B0604020202020204" pitchFamily="34" charset="0"/>
              </a:rPr>
              <a:t>¡Las cantidades utilizadas en los siguientes ejemplos son solo para fines ilustrativos!</a:t>
            </a:r>
            <a:endParaRPr kumimoji="0" lang="en-US" sz="3200" i="0" u="none" strike="noStrike" kern="1200" cap="none" spc="0" normalizeH="0" baseline="0" noProof="0" dirty="0">
              <a:ln>
                <a:noFill/>
              </a:ln>
              <a:solidFill>
                <a:srgbClr val="00243A"/>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37592"/>
            <a:ext cx="113538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Pagos DFAP e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Informes</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Tributarios</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995378"/>
            <a:ext cx="11390299"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F38A07DD-36C4-D6A2-DF66-B9CAFA1C9A5D}"/>
              </a:ext>
            </a:extLst>
          </p:cNvPr>
          <p:cNvSpPr txBox="1"/>
          <p:nvPr/>
        </p:nvSpPr>
        <p:spPr>
          <a:xfrm>
            <a:off x="464715" y="4914472"/>
            <a:ext cx="11345367" cy="1446550"/>
          </a:xfrm>
          <a:prstGeom prst="rect">
            <a:avLst/>
          </a:prstGeom>
          <a:noFill/>
          <a:ln w="25400">
            <a:solidFill>
              <a:schemeClr val="tx1"/>
            </a:solidFill>
          </a:ln>
        </p:spPr>
        <p:txBody>
          <a:bodyPr wrap="square" rtlCol="0">
            <a:spAutoFit/>
          </a:bodyPr>
          <a:lstStyle/>
          <a:p>
            <a:r>
              <a:rPr lang="es-ES" sz="2200" b="1" dirty="0"/>
              <a:t>ATENCIÓN:</a:t>
            </a:r>
            <a:r>
              <a:rPr lang="es-ES" sz="2200" dirty="0"/>
              <a:t> Se recomienda enfáticamente a los beneficiarios de los pagos por el DFAP que busquen asesoramiento de profesionales competentes. La tributación de impuestos depende de los hechos y las circunstancias particulares de cada individuo, especialmente si el DFAP está sujeto al impuesto sobre el trabajo por cuenta propia. </a:t>
            </a:r>
            <a:endParaRPr lang="en-US" sz="2200" dirty="0"/>
          </a:p>
        </p:txBody>
      </p:sp>
    </p:spTree>
    <p:extLst>
      <p:ext uri="{BB962C8B-B14F-4D97-AF65-F5344CB8AC3E}">
        <p14:creationId xmlns:p14="http://schemas.microsoft.com/office/powerpoint/2010/main" val="411557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18672"/>
            <a:ext cx="11051402" cy="410881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José cultiva y vende verduras en </a:t>
            </a:r>
            <a:r>
              <a:rPr lang="es-ES" sz="2900" dirty="0">
                <a:solidFill>
                  <a:srgbClr val="00243A"/>
                </a:solidFill>
                <a:latin typeface="Arial" panose="020B0604020202020204" pitchFamily="34" charset="0"/>
                <a:cs typeface="Arial" panose="020B0604020202020204" pitchFamily="34" charset="0"/>
              </a:rPr>
              <a:t>gran escala</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Solicitó un préstamo de la FSA de $50,000 en 2010.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Le negaron el préstamo por discriminación.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Recibió financiación alternativa y continuó cultivando.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Solicitó y recibió una indemnización del DFAP de $15,000.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José recibió un Formulario 1099-MISC con $15,000 reportados en el Cuadro 3, Otros Ingresos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José informa el pago en su Anexo F, Formulario 1040, Líneas 4a y 4b</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136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1.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Continúa</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Produciendo</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7137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136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1.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Continúa</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Produciendo</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283756" y="1309436"/>
            <a:ext cx="11353800"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pic>
        <p:nvPicPr>
          <p:cNvPr id="2" name="Picture 1" descr="A close-up of a form&#10;&#10;Description automatically generated">
            <a:extLst>
              <a:ext uri="{FF2B5EF4-FFF2-40B4-BE49-F238E27FC236}">
                <a16:creationId xmlns:a16="http://schemas.microsoft.com/office/drawing/2014/main" id="{DDACE565-6B2D-24EB-6E3B-388161683D51}"/>
              </a:ext>
            </a:extLst>
          </p:cNvPr>
          <p:cNvPicPr>
            <a:picLocks noChangeAspect="1"/>
          </p:cNvPicPr>
          <p:nvPr/>
        </p:nvPicPr>
        <p:blipFill>
          <a:blip r:embed="rId2"/>
          <a:stretch>
            <a:fillRect/>
          </a:stretch>
        </p:blipFill>
        <p:spPr>
          <a:xfrm>
            <a:off x="501214" y="1241951"/>
            <a:ext cx="11136342" cy="5106537"/>
          </a:xfrm>
          <a:prstGeom prst="rect">
            <a:avLst/>
          </a:prstGeom>
        </p:spPr>
      </p:pic>
    </p:spTree>
    <p:extLst>
      <p:ext uri="{BB962C8B-B14F-4D97-AF65-F5344CB8AC3E}">
        <p14:creationId xmlns:p14="http://schemas.microsoft.com/office/powerpoint/2010/main" val="293942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464715" y="1038454"/>
            <a:ext cx="11727285" cy="544764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José todavía se dedica a la agricultura, por lo tanto, el pago de DFAP también está sujeto al impuesto sobre el trabajo por cuenta propia.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Su tasa impositiva marginal se estima en 32,3 por ciento:</a:t>
            </a:r>
            <a:endParaRPr lang="en-US" sz="2900" dirty="0">
              <a:solidFill>
                <a:srgbClr val="00243A"/>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12 por ciento de impuesto federal sobre la renta, más</a:t>
            </a:r>
          </a:p>
          <a:p>
            <a:pPr marL="914400" lvl="1" indent="-457200">
              <a:buFont typeface="Arial" panose="020B0604020202020204" pitchFamily="34" charset="0"/>
              <a:buChar cha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15.3 por ciento de impuesto sobre el trabajo por cuenta propia, más</a:t>
            </a:r>
          </a:p>
          <a:p>
            <a:pPr marL="914400" lvl="1" indent="-457200">
              <a:buFont typeface="Arial" panose="020B0604020202020204" pitchFamily="34" charset="0"/>
              <a:buChar cha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5 por ciento del ingreso estatal, equivalente</a:t>
            </a:r>
          </a:p>
          <a:p>
            <a:pPr marL="914400" lvl="1" indent="-457200">
              <a:buFont typeface="Arial" panose="020B0604020202020204" pitchFamily="34" charset="0"/>
              <a:buChar cha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32.3 por ciento</a:t>
            </a:r>
          </a:p>
          <a:p>
            <a:pPr marL="45720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Su obligación tributaria estimada es $4,845 ($15,000 x 32.3 por ciento)</a:t>
            </a:r>
            <a:endParaRPr lang="en-US" sz="2900" dirty="0">
              <a:solidFill>
                <a:srgbClr val="00243A"/>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José debería consultar a su profesional de impuestos.</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8096"/>
            <a:ext cx="11136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1.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Continúa</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Produciendo</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951131"/>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1321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464715" y="1005166"/>
            <a:ext cx="11727285" cy="5693866"/>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Susi operaba un establecimiento lechero y vendía leche y quesos artesanales.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Solicitó un préstamo de la FSA de $100,000 en 2015.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Le negaron el préstamo por discriminación.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Liquidó el rebaño y el equipo en 2018 y se jubiló.</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Solicitó y recibió una indemnización del DFAP por 60,000.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Susi recibió un Formulario 1099-MISC con $60,000 reportados en el Cuadro 3, Otros Ingresos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Desde que se retiró de la agricultura, se podría argumentar que </a:t>
            </a:r>
            <a:r>
              <a:rPr lang="es-ES" sz="2700" u="sng" dirty="0">
                <a:solidFill>
                  <a:srgbClr val="00243A"/>
                </a:solidFill>
                <a:latin typeface="Arial" panose="020B0604020202020204" pitchFamily="34" charset="0"/>
                <a:cs typeface="Arial" panose="020B0604020202020204" pitchFamily="34" charset="0"/>
              </a:rPr>
              <a:t>no existe un nexo </a:t>
            </a:r>
            <a:r>
              <a:rPr lang="es-ES" sz="2700" dirty="0">
                <a:solidFill>
                  <a:srgbClr val="00243A"/>
                </a:solidFill>
                <a:latin typeface="Arial" panose="020B0604020202020204" pitchFamily="34" charset="0"/>
                <a:cs typeface="Arial" panose="020B0604020202020204" pitchFamily="34" charset="0"/>
              </a:rPr>
              <a:t>con el negocio agrícola anterior.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Su indemnización está sujeta a impuestos, pero no al impuesto SE.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700" dirty="0">
                <a:solidFill>
                  <a:srgbClr val="00243A"/>
                </a:solidFill>
                <a:latin typeface="Arial" panose="020B0604020202020204" pitchFamily="34" charset="0"/>
                <a:cs typeface="Arial" panose="020B0604020202020204" pitchFamily="34" charset="0"/>
              </a:rPr>
              <a:t>Ella informa el pago recibido en el Anexo 1 (Formulario 1040), Parte I, Línea 8z</a:t>
            </a:r>
            <a:endParaRPr lang="en-US" sz="27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6653"/>
            <a:ext cx="116907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2. </a:t>
            </a:r>
            <a:r>
              <a:rPr lang="en-US" sz="48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Jubilada</a:t>
            </a:r>
            <a:r>
              <a:rPr lang="en-U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de la Agricultura</a:t>
            </a:r>
            <a:endPar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892140"/>
            <a:ext cx="11466730" cy="83530"/>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563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501213" y="214568"/>
            <a:ext cx="115039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2. </a:t>
            </a:r>
            <a:r>
              <a:rPr lang="en-US" sz="48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Jubilada</a:t>
            </a:r>
            <a:r>
              <a:rPr lang="en-U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de la Agricultura</a:t>
            </a:r>
            <a:endPar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503973"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1394690" y="1309436"/>
            <a:ext cx="10018557"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E3F8761-50DD-681B-75C2-B98165D5E950}"/>
              </a:ext>
            </a:extLst>
          </p:cNvPr>
          <p:cNvPicPr>
            <a:picLocks noChangeAspect="1"/>
          </p:cNvPicPr>
          <p:nvPr/>
        </p:nvPicPr>
        <p:blipFill>
          <a:blip r:embed="rId2"/>
          <a:stretch>
            <a:fillRect/>
          </a:stretch>
        </p:blipFill>
        <p:spPr>
          <a:xfrm>
            <a:off x="542920" y="1279940"/>
            <a:ext cx="11425768" cy="5002064"/>
          </a:xfrm>
          <a:prstGeom prst="rect">
            <a:avLst/>
          </a:prstGeom>
        </p:spPr>
      </p:pic>
    </p:spTree>
    <p:extLst>
      <p:ext uri="{BB962C8B-B14F-4D97-AF65-F5344CB8AC3E}">
        <p14:creationId xmlns:p14="http://schemas.microsoft.com/office/powerpoint/2010/main" val="427328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18672"/>
            <a:ext cx="11353800" cy="455509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Dado que Susi está jubilada de la agricultura, podría decirse que el pago no está sujeto al impuesto sobre el trabajo por cuenta propia.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Su tasa impositiva marginal se estima en 17 por ciento.</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12 por ciento de impuesto federal sobre la renta, más</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5 por ciento del ingreso estatal, equivalente</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17 por ciento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Su obligación tributaria estimada es $10,200 ($60,000 x 17 por ciento)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Susi debería consultar a su profesional de impuestos.</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4387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2.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Jubilada</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de la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Actividad</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475239"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7302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41909" y="1082704"/>
            <a:ext cx="11650091" cy="544764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Running Fox, al graduarse, buscó un préstamo para agricultores principiantes.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Solicitó un préstamo de $150,000 para comprar equipo y pagar gastos operativos.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Le negaron el préstamo en 1996.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Solicitó y recibió una indemnización del DFAP de $30,000.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Running Fox recibió un formulario 1099-MISC con $30,000 reportados en el Cuadro 3, Otros Ingresos.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Dado que nunca estuvo en el negocio agrícola, la indemnización está sujeta a impuestos, pero no al impuesto SE.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Informa la indemnización en el Anexo 1 (Formulario 1040), Parte I, Línea 8z.</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37592"/>
            <a:ext cx="11136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3.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Intención</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Producir</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980630"/>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9502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136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3.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Intención</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Producir</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283756" y="1309436"/>
            <a:ext cx="11353800"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726A979-B3F0-26E0-56D6-898E2240BC64}"/>
              </a:ext>
            </a:extLst>
          </p:cNvPr>
          <p:cNvPicPr>
            <a:picLocks noChangeAspect="1"/>
          </p:cNvPicPr>
          <p:nvPr/>
        </p:nvPicPr>
        <p:blipFill>
          <a:blip r:embed="rId2"/>
          <a:stretch>
            <a:fillRect/>
          </a:stretch>
        </p:blipFill>
        <p:spPr>
          <a:xfrm>
            <a:off x="464715" y="1336084"/>
            <a:ext cx="11252952" cy="4325070"/>
          </a:xfrm>
          <a:prstGeom prst="rect">
            <a:avLst/>
          </a:prstGeom>
        </p:spPr>
      </p:pic>
    </p:spTree>
    <p:extLst>
      <p:ext uri="{BB962C8B-B14F-4D97-AF65-F5344CB8AC3E}">
        <p14:creationId xmlns:p14="http://schemas.microsoft.com/office/powerpoint/2010/main" val="298555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3908323" y="1274506"/>
            <a:ext cx="8283677" cy="5262979"/>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Sitio web </a:t>
            </a:r>
            <a:r>
              <a:rPr lang="en-US" sz="2800" dirty="0" err="1">
                <a:latin typeface="Arial" panose="020B0604020202020204" pitchFamily="34" charset="0"/>
                <a:cs typeface="Arial" panose="020B0604020202020204" pitchFamily="34" charset="0"/>
              </a:rPr>
              <a:t>mantenido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por</a:t>
            </a:r>
            <a:r>
              <a:rPr lang="en-US" sz="2800" dirty="0">
                <a:latin typeface="Arial" panose="020B0604020202020204" pitchFamily="34" charset="0"/>
                <a:cs typeface="Arial" panose="020B0604020202020204" pitchFamily="34" charset="0"/>
              </a:rPr>
              <a:t> Utah State University</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Material desarrollado, gestionado y propiedad del </a:t>
            </a:r>
            <a:r>
              <a:rPr lang="es-ES" sz="2800" b="1" dirty="0">
                <a:latin typeface="Arial" panose="020B0604020202020204" pitchFamily="34" charset="0"/>
                <a:cs typeface="Arial" panose="020B0604020202020204" pitchFamily="34" charset="0"/>
              </a:rPr>
              <a:t>Comité Nacional del Impuesto sobre la Renta Agrícola</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El material informativo sobre temas agrícolas, madereros e impuestos rurales incluye, entre otros:</a:t>
            </a:r>
            <a:endParaRPr 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Pérdidas por desastres/clima</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Tratamiento de los pagos gubernamentales</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Pérdidas agrícolas y reglas de pasatiempos</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Impuestos sobre el trabajo por cuenta propia</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Impuestos sobre bienes y donaciones</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Depreciación</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Etc...</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8908793"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Educación</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400" b="1" dirty="0">
                <a:solidFill>
                  <a:srgbClr val="4E8790"/>
                </a:solidFill>
                <a:latin typeface="Lato Heavy" panose="020F0502020204030203" pitchFamily="34" charset="0"/>
                <a:ea typeface="Lato Heavy" panose="020F0502020204030203" pitchFamily="34" charset="0"/>
                <a:cs typeface="Lato Heavy" panose="020F0502020204030203" pitchFamily="34" charset="0"/>
              </a:rPr>
              <a:t>Fiscal</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Rural</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Qr code&#10;&#10;Description automatically generated">
            <a:hlinkClick r:id="rId2"/>
            <a:extLst>
              <a:ext uri="{FF2B5EF4-FFF2-40B4-BE49-F238E27FC236}">
                <a16:creationId xmlns:a16="http://schemas.microsoft.com/office/drawing/2014/main" id="{AB4D70C6-796E-4B7B-A222-67509BD12930}"/>
              </a:ext>
            </a:extLst>
          </p:cNvPr>
          <p:cNvPicPr>
            <a:picLocks noChangeAspect="1"/>
          </p:cNvPicPr>
          <p:nvPr/>
        </p:nvPicPr>
        <p:blipFill>
          <a:blip r:embed="rId3"/>
          <a:stretch>
            <a:fillRect/>
          </a:stretch>
        </p:blipFill>
        <p:spPr>
          <a:xfrm>
            <a:off x="418298" y="2603504"/>
            <a:ext cx="3619670" cy="3380039"/>
          </a:xfrm>
          <a:prstGeom prst="rect">
            <a:avLst/>
          </a:prstGeom>
        </p:spPr>
      </p:pic>
      <p:sp>
        <p:nvSpPr>
          <p:cNvPr id="14" name="Title 1">
            <a:extLst>
              <a:ext uri="{FF2B5EF4-FFF2-40B4-BE49-F238E27FC236}">
                <a16:creationId xmlns:a16="http://schemas.microsoft.com/office/drawing/2014/main" id="{47FE8E06-FFE6-7547-BB1C-E4B7792E0098}"/>
              </a:ext>
            </a:extLst>
          </p:cNvPr>
          <p:cNvSpPr>
            <a:spLocks noGrp="1"/>
          </p:cNvSpPr>
          <p:nvPr/>
        </p:nvSpPr>
        <p:spPr>
          <a:xfrm>
            <a:off x="490429"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RuralTax.org</a:t>
            </a:r>
          </a:p>
        </p:txBody>
      </p:sp>
    </p:spTree>
    <p:extLst>
      <p:ext uri="{BB962C8B-B14F-4D97-AF65-F5344CB8AC3E}">
        <p14:creationId xmlns:p14="http://schemas.microsoft.com/office/powerpoint/2010/main" val="379741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18672"/>
            <a:ext cx="11353800" cy="455509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Dado que Running Fox nunca inició un negocio agrícola, la indemnización está sujeta al impuesto sobre la renta (no al impuesto 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Su tasa impositiva marginal se estima en 27 por ciento:</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22 por ciento de impuesto federal sobre la renta, más</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5 por ciento del ingreso estatal, equivalente</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27 por ciento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Su obligación tributaria estimada es de $8,100 ($30,000 x 27 por ciento)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Running Fox debería consultar a su profesional de impuestos</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111332"/>
            <a:ext cx="11136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3.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Intención</a:t>
            </a:r>
            <a:r>
              <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a:t>
            </a:r>
            <a:r>
              <a:rPr kumimoji="0" lang="en-US" sz="54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Producir</a:t>
            </a:r>
            <a:endParaRPr kumimoji="0" lang="en-US" sz="54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54370"/>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8254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283755" y="994212"/>
            <a:ext cx="11716515" cy="5493812"/>
          </a:xfrm>
          <a:prstGeom prst="rect">
            <a:avLst/>
          </a:prstGeom>
          <a:noFill/>
        </p:spPr>
        <p:txBody>
          <a:bodyPr wrap="square">
            <a:spAutoFit/>
          </a:bodyPr>
          <a:lstStyle/>
          <a:p>
            <a:pPr marL="457200" lvl="0" indent="-457200">
              <a:buFont typeface="Arial" panose="020B0604020202020204" pitchFamily="34" charset="0"/>
              <a:buChar char="•"/>
              <a:defRPr/>
            </a:pPr>
            <a:r>
              <a:rPr lang="es-ES" sz="2700" dirty="0">
                <a:solidFill>
                  <a:srgbClr val="00243A"/>
                </a:solidFill>
                <a:latin typeface="Arial" panose="020B0604020202020204" pitchFamily="34" charset="0"/>
                <a:cs typeface="Arial" panose="020B0604020202020204" pitchFamily="34" charset="0"/>
              </a:rPr>
              <a:t>Running Fox recibe un formulario MISC por valor de $30,000.</a:t>
            </a:r>
          </a:p>
          <a:p>
            <a:pPr marL="457200" lvl="0" indent="-457200">
              <a:buFont typeface="Arial" panose="020B0604020202020204" pitchFamily="34" charset="0"/>
              <a:buChar char="•"/>
              <a:defRPr/>
            </a:pPr>
            <a:r>
              <a:rPr lang="es-ES" sz="2700" dirty="0">
                <a:solidFill>
                  <a:srgbClr val="00243A"/>
                </a:solidFill>
                <a:latin typeface="Arial" panose="020B0604020202020204" pitchFamily="34" charset="0"/>
                <a:cs typeface="Arial" panose="020B0604020202020204" pitchFamily="34" charset="0"/>
              </a:rPr>
              <a:t>El programa de contrapartida del IRS puede “buscar” que estos ingresos se informen en el Anexo F, Línea 4.</a:t>
            </a:r>
          </a:p>
          <a:p>
            <a:pPr marL="457200" lvl="0" indent="-457200">
              <a:buFont typeface="Arial" panose="020B0604020202020204" pitchFamily="34" charset="0"/>
              <a:buChar char="•"/>
              <a:defRPr/>
            </a:pPr>
            <a:r>
              <a:rPr lang="es-ES" sz="2700" dirty="0">
                <a:solidFill>
                  <a:srgbClr val="00243A"/>
                </a:solidFill>
                <a:latin typeface="Arial" panose="020B0604020202020204" pitchFamily="34" charset="0"/>
                <a:cs typeface="Arial" panose="020B0604020202020204" pitchFamily="34" charset="0"/>
              </a:rPr>
              <a:t>Debido a que Running Fox nunca se dedicó a la agricultura, estos ingresos no deberían estar sujetos al impuesto sobre el trabajo por cuenta propia.</a:t>
            </a:r>
          </a:p>
          <a:p>
            <a:pPr marL="457200" lvl="0" indent="-457200">
              <a:buFont typeface="Arial" panose="020B0604020202020204" pitchFamily="34" charset="0"/>
              <a:buChar char="•"/>
              <a:defRPr/>
            </a:pPr>
            <a:r>
              <a:rPr lang="es-ES" sz="2700" dirty="0">
                <a:solidFill>
                  <a:srgbClr val="00243A"/>
                </a:solidFill>
                <a:latin typeface="Arial" panose="020B0604020202020204" pitchFamily="34" charset="0"/>
                <a:cs typeface="Arial" panose="020B0604020202020204" pitchFamily="34" charset="0"/>
              </a:rPr>
              <a:t>Informar la indemnización en la Línea 8z del Anexo 1.</a:t>
            </a:r>
          </a:p>
          <a:p>
            <a:pPr marL="457200" lvl="0" indent="-457200">
              <a:buFont typeface="Arial" panose="020B0604020202020204" pitchFamily="34" charset="0"/>
              <a:buChar char="•"/>
              <a:defRPr/>
            </a:pPr>
            <a:r>
              <a:rPr lang="es-ES" sz="2700" dirty="0">
                <a:solidFill>
                  <a:srgbClr val="00243A"/>
                </a:solidFill>
                <a:latin typeface="Arial" panose="020B0604020202020204" pitchFamily="34" charset="0"/>
                <a:cs typeface="Arial" panose="020B0604020202020204" pitchFamily="34" charset="0"/>
              </a:rPr>
              <a:t>Sin embargo, el IRS podría emitir una carta CP-2000 para hacer coincidir este pago con los ingresos declarados en su declaración de impuestos.</a:t>
            </a:r>
          </a:p>
          <a:p>
            <a:pPr marL="457200" lvl="0" indent="-457200">
              <a:buFont typeface="Arial" panose="020B0604020202020204" pitchFamily="34" charset="0"/>
              <a:buChar char="•"/>
              <a:defRPr/>
            </a:pPr>
            <a:r>
              <a:rPr lang="es-ES" sz="2700" dirty="0">
                <a:solidFill>
                  <a:srgbClr val="00243A"/>
                </a:solidFill>
                <a:latin typeface="Arial" panose="020B0604020202020204" pitchFamily="34" charset="0"/>
                <a:cs typeface="Arial" panose="020B0604020202020204" pitchFamily="34" charset="0"/>
              </a:rPr>
              <a:t>Es posible que sea necesario enviar una carta para explicar dónde realmente informó Running Fox el pago del DFAP en su declaración de impuestos.</a:t>
            </a:r>
            <a:endParaRPr lang="en-US" sz="27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191728" y="22844"/>
            <a:ext cx="12000271" cy="923330"/>
          </a:xfrm>
          <a:prstGeom prst="rect">
            <a:avLst/>
          </a:prstGeom>
          <a:noFill/>
        </p:spPr>
        <p:txBody>
          <a:bodyPr wrap="square" rtlCol="0">
            <a:spAutoFit/>
          </a:bodyPr>
          <a:lstStyle/>
          <a:p>
            <a:pPr lvl="0">
              <a:defRPr/>
            </a:pPr>
            <a:r>
              <a:rPr lang="es-E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PRECAUCIÓN: </a:t>
            </a:r>
            <a:r>
              <a:rPr lang="es-ES" sz="3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Programa de Contrapartida del IRS</a:t>
            </a:r>
            <a:endParaRPr lang="en-US" sz="3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flipV="1">
            <a:off x="283756" y="901923"/>
            <a:ext cx="11716515"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3550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18672"/>
            <a:ext cx="11353800" cy="321626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 es miembro de una sociedad agrícola con sus 3 hermanas.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Las 4 socias tienen igual propiedad de 4-S </a:t>
            </a:r>
            <a:r>
              <a:rPr kumimoji="0" lang="es-ES" sz="2900" b="0" i="0" u="none" strike="noStrike" kern="1200" cap="none" spc="0" normalizeH="0" baseline="0" noProof="0" dirty="0" err="1">
                <a:ln>
                  <a:noFill/>
                </a:ln>
                <a:solidFill>
                  <a:srgbClr val="00243A"/>
                </a:solidFill>
                <a:effectLst/>
                <a:uLnTx/>
                <a:uFillTx/>
                <a:latin typeface="Arial" panose="020B0604020202020204" pitchFamily="34" charset="0"/>
                <a:ea typeface="+mn-ea"/>
                <a:cs typeface="Arial" panose="020B0604020202020204" pitchFamily="34" charset="0"/>
              </a:rPr>
              <a:t>Farms</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Establecimiento 4-S </a:t>
            </a:r>
            <a:r>
              <a:rPr kumimoji="0" lang="es-ES" sz="2900" b="0" i="0" u="none" strike="noStrike" kern="1200" cap="none" spc="0" normalizeH="0" baseline="0" noProof="0" dirty="0" err="1">
                <a:ln>
                  <a:noFill/>
                </a:ln>
                <a:solidFill>
                  <a:srgbClr val="00243A"/>
                </a:solidFill>
                <a:effectLst/>
                <a:uLnTx/>
                <a:uFillTx/>
                <a:latin typeface="Arial" panose="020B0604020202020204" pitchFamily="34" charset="0"/>
                <a:ea typeface="+mn-ea"/>
                <a:cs typeface="Arial" panose="020B0604020202020204" pitchFamily="34" charset="0"/>
              </a:rPr>
              <a:t>Farms</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 solicitó un préstamo para comprar tierras y se lo negaron.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Debido a que la discriminación ocurrió a nivel de sociedad (no a nivel individual), cada una de las socias presentó una solicitud y cada uno recibió una indemnización de $50,000.</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4387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Eje</a:t>
            </a: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mplo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4. Socio/a o </a:t>
            </a: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Miembro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LLC</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2830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497666" y="949968"/>
            <a:ext cx="11353800" cy="544764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Si la sociedad continuó en el negocio, generalmente existe un nexo con el establecimiento, por lo que cada socia presenta individualmente un Anexo F para informar el pago del DFAP, sujeto a impuestos ordinarios y SE similares al Ejemplo 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Si </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900" dirty="0">
                <a:solidFill>
                  <a:srgbClr val="00243A"/>
                </a:solidFill>
                <a:latin typeface="Arial" panose="020B0604020202020204" pitchFamily="34" charset="0"/>
                <a:cs typeface="Arial" panose="020B0604020202020204" pitchFamily="34" charset="0"/>
              </a:rPr>
              <a:t> o una de las otras socias se retiró de 4-S </a:t>
            </a:r>
            <a:r>
              <a:rPr lang="es-ES" sz="2900" dirty="0" err="1">
                <a:solidFill>
                  <a:srgbClr val="00243A"/>
                </a:solidFill>
                <a:latin typeface="Arial" panose="020B0604020202020204" pitchFamily="34" charset="0"/>
                <a:cs typeface="Arial" panose="020B0604020202020204" pitchFamily="34" charset="0"/>
              </a:rPr>
              <a:t>Farms</a:t>
            </a:r>
            <a:r>
              <a:rPr lang="es-ES" sz="2900" dirty="0">
                <a:solidFill>
                  <a:srgbClr val="00243A"/>
                </a:solidFill>
                <a:latin typeface="Arial" panose="020B0604020202020204" pitchFamily="34" charset="0"/>
                <a:cs typeface="Arial" panose="020B0604020202020204" pitchFamily="34" charset="0"/>
              </a:rPr>
              <a:t>, se podría argumentar que </a:t>
            </a:r>
            <a:r>
              <a:rPr lang="es-ES" sz="2900" u="sng" dirty="0">
                <a:solidFill>
                  <a:srgbClr val="00243A"/>
                </a:solidFill>
                <a:latin typeface="Arial" panose="020B0604020202020204" pitchFamily="34" charset="0"/>
                <a:cs typeface="Arial" panose="020B0604020202020204" pitchFamily="34" charset="0"/>
              </a:rPr>
              <a:t>no existe ningún vínculo </a:t>
            </a:r>
            <a:r>
              <a:rPr lang="es-ES" sz="2900" dirty="0">
                <a:solidFill>
                  <a:srgbClr val="00243A"/>
                </a:solidFill>
                <a:latin typeface="Arial" panose="020B0604020202020204" pitchFamily="34" charset="0"/>
                <a:cs typeface="Arial" panose="020B0604020202020204" pitchFamily="34" charset="0"/>
              </a:rPr>
              <a:t>entre la indemnización y la socia ya jubilada de 4-S </a:t>
            </a:r>
            <a:r>
              <a:rPr lang="es-ES" sz="2900" dirty="0" err="1">
                <a:solidFill>
                  <a:srgbClr val="00243A"/>
                </a:solidFill>
                <a:latin typeface="Arial" panose="020B0604020202020204" pitchFamily="34" charset="0"/>
                <a:cs typeface="Arial" panose="020B0604020202020204" pitchFamily="34" charset="0"/>
              </a:rPr>
              <a:t>Farms</a:t>
            </a:r>
            <a:r>
              <a:rPr lang="es-ES" sz="2900" dirty="0">
                <a:solidFill>
                  <a:srgbClr val="00243A"/>
                </a:solidFill>
                <a:latin typeface="Arial" panose="020B0604020202020204" pitchFamily="34" charset="0"/>
                <a:cs typeface="Arial" panose="020B0604020202020204" pitchFamily="34" charset="0"/>
              </a:rPr>
              <a:t>; sin embargo, se trata de una cuestión de hechos y circunstancias, por lo tanto, tenga en cuenta la siguiente precaución: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Si esto es cierto, la persona jubilada declararía su pago DFAP de $50,000 en el Anexo 1 (Formulario 1040), Parte I, Línea 8z; no sujeto al impuesto SE. </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52340"/>
            <a:ext cx="114387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Eje</a:t>
            </a: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mplo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4. Socio/a o </a:t>
            </a: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Miembro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LLC</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877389"/>
            <a:ext cx="11475239"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2816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283756" y="214568"/>
            <a:ext cx="1190824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2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Eje</a:t>
            </a:r>
            <a:r>
              <a:rPr kumimoji="0" lang="en-US" sz="5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mplo</a:t>
            </a:r>
            <a:r>
              <a:rPr kumimoji="0" lang="en-US" sz="5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4. Socio/a o </a:t>
            </a:r>
            <a:r>
              <a:rPr kumimoji="0" lang="en-US" sz="5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Miembro</a:t>
            </a:r>
            <a:r>
              <a:rPr kumimoji="0" lang="en-US" sz="5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LLC</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283756" y="1092178"/>
            <a:ext cx="11624487"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283756" y="1309436"/>
            <a:ext cx="11353800"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A8FF750-F1D7-C009-14DB-7D7770650BF4}"/>
              </a:ext>
            </a:extLst>
          </p:cNvPr>
          <p:cNvPicPr>
            <a:picLocks noChangeAspect="1"/>
          </p:cNvPicPr>
          <p:nvPr/>
        </p:nvPicPr>
        <p:blipFill>
          <a:blip r:embed="rId2"/>
          <a:stretch>
            <a:fillRect/>
          </a:stretch>
        </p:blipFill>
        <p:spPr>
          <a:xfrm>
            <a:off x="283755" y="1558106"/>
            <a:ext cx="11624487" cy="4570085"/>
          </a:xfrm>
          <a:prstGeom prst="rect">
            <a:avLst/>
          </a:prstGeom>
        </p:spPr>
      </p:pic>
    </p:spTree>
    <p:extLst>
      <p:ext uri="{BB962C8B-B14F-4D97-AF65-F5344CB8AC3E}">
        <p14:creationId xmlns:p14="http://schemas.microsoft.com/office/powerpoint/2010/main" val="49882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464715" y="846734"/>
            <a:ext cx="11525724" cy="5693866"/>
          </a:xfrm>
          <a:prstGeom prst="rect">
            <a:avLst/>
          </a:prstGeom>
          <a:noFill/>
        </p:spPr>
        <p:txBody>
          <a:bodyPr wrap="square">
            <a:spAutoFit/>
          </a:bodyPr>
          <a:lstStyle/>
          <a:p>
            <a:pPr marL="457200" lvl="0"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Dado que </a:t>
            </a: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800" dirty="0">
                <a:solidFill>
                  <a:srgbClr val="00243A"/>
                </a:solidFill>
                <a:latin typeface="Arial" panose="020B0604020202020204" pitchFamily="34" charset="0"/>
                <a:cs typeface="Arial" panose="020B0604020202020204" pitchFamily="34" charset="0"/>
              </a:rPr>
              <a:t> es una socia jubilada de 4-S </a:t>
            </a:r>
            <a:r>
              <a:rPr lang="es-ES" sz="2800" dirty="0" err="1">
                <a:solidFill>
                  <a:srgbClr val="00243A"/>
                </a:solidFill>
                <a:latin typeface="Arial" panose="020B0604020202020204" pitchFamily="34" charset="0"/>
                <a:cs typeface="Arial" panose="020B0604020202020204" pitchFamily="34" charset="0"/>
              </a:rPr>
              <a:t>Farms</a:t>
            </a:r>
            <a:r>
              <a:rPr lang="es-ES" sz="2800" dirty="0">
                <a:solidFill>
                  <a:srgbClr val="00243A"/>
                </a:solidFill>
                <a:latin typeface="Arial" panose="020B0604020202020204" pitchFamily="34" charset="0"/>
                <a:cs typeface="Arial" panose="020B0604020202020204" pitchFamily="34" charset="0"/>
              </a:rPr>
              <a:t>, podría decirse que la indemnización solo está sujeta al impuesto sobre la renta ordinaria.</a:t>
            </a:r>
          </a:p>
          <a:p>
            <a:pPr marL="457200" lvl="0"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Su tasa impositiva marginal se estima en 27 por ciento:</a:t>
            </a:r>
          </a:p>
          <a:p>
            <a:pPr marL="914400" lvl="1"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22 por ciento de impuesto federal sobre la renta, más</a:t>
            </a:r>
          </a:p>
          <a:p>
            <a:pPr marL="914400" lvl="1"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5 por ciento del ingreso estatal, equivale a</a:t>
            </a:r>
          </a:p>
          <a:p>
            <a:pPr marL="914400" lvl="1"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27 por ciento</a:t>
            </a:r>
          </a:p>
          <a:p>
            <a:pPr marL="457200" lvl="0"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Su obligación tributaria estimada es $13,500 ($50,000 x 27 por ciento).</a:t>
            </a:r>
          </a:p>
          <a:p>
            <a:pPr marL="457200" lvl="0" indent="-457200">
              <a:buFont typeface="Arial" panose="020B0604020202020204" pitchFamily="34" charset="0"/>
              <a:buChar char="•"/>
              <a:defRPr/>
            </a:pPr>
            <a:r>
              <a:rPr kumimoji="0" lang="es-ES" sz="28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800" dirty="0">
                <a:solidFill>
                  <a:srgbClr val="00243A"/>
                </a:solidFill>
                <a:latin typeface="Arial" panose="020B0604020202020204" pitchFamily="34" charset="0"/>
                <a:cs typeface="Arial" panose="020B0604020202020204" pitchFamily="34" charset="0"/>
              </a:rPr>
              <a:t> debe consultar a su profesional de impuestos.</a:t>
            </a:r>
          </a:p>
          <a:p>
            <a:pPr marL="457200" lvl="0" indent="-457200">
              <a:buFont typeface="Arial" panose="020B0604020202020204" pitchFamily="34" charset="0"/>
              <a:buChar char="•"/>
              <a:defRPr/>
            </a:pPr>
            <a:r>
              <a:rPr lang="es-ES" sz="2800" dirty="0">
                <a:solidFill>
                  <a:srgbClr val="00243A"/>
                </a:solidFill>
                <a:latin typeface="Arial" panose="020B0604020202020204" pitchFamily="34" charset="0"/>
                <a:cs typeface="Arial" panose="020B0604020202020204" pitchFamily="34" charset="0"/>
              </a:rPr>
              <a:t>Cuando se informa en el Anexo F, la tasa contributiva marginal es 42.3% (27 + 15.3) y la obligación contributiva es $21,150, se informa en la Línea 8.</a:t>
            </a:r>
            <a:endParaRPr lang="en-US" sz="28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619199" y="22844"/>
            <a:ext cx="111363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Eje</a:t>
            </a: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mplo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4. Socio/a o </a:t>
            </a:r>
            <a:r>
              <a:rPr kumimoji="0" lang="en-US" sz="48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Miembro</a:t>
            </a:r>
            <a:r>
              <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LLC</a:t>
            </a:r>
          </a:p>
        </p:txBody>
      </p:sp>
      <p:sp>
        <p:nvSpPr>
          <p:cNvPr id="8" name="Rounded Rectangle 7">
            <a:extLst>
              <a:ext uri="{FF2B5EF4-FFF2-40B4-BE49-F238E27FC236}">
                <a16:creationId xmlns:a16="http://schemas.microsoft.com/office/drawing/2014/main" id="{9537B0FF-70D3-C466-FC11-72C53EC0DEAC}"/>
              </a:ext>
            </a:extLst>
          </p:cNvPr>
          <p:cNvSpPr/>
          <p:nvPr/>
        </p:nvSpPr>
        <p:spPr>
          <a:xfrm flipV="1">
            <a:off x="464715" y="831675"/>
            <a:ext cx="11525724"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1616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176981" y="214568"/>
            <a:ext cx="11739716" cy="830997"/>
          </a:xfrm>
          <a:prstGeom prst="rect">
            <a:avLst/>
          </a:prstGeom>
          <a:noFill/>
        </p:spPr>
        <p:txBody>
          <a:bodyPr wrap="square" rtlCol="0">
            <a:spAutoFit/>
          </a:bodyPr>
          <a:lstStyle/>
          <a:p>
            <a:pPr>
              <a:defRPr/>
            </a:pPr>
            <a:r>
              <a:rPr kumimoji="0" lang="en-US" sz="47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PRECAUCI</a:t>
            </a:r>
            <a:r>
              <a:rPr lang="es-E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Ó</a:t>
            </a:r>
            <a:r>
              <a:rPr kumimoji="0" lang="en-US" sz="47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N: Socio/a o </a:t>
            </a:r>
            <a:r>
              <a:rPr kumimoji="0" lang="en-US" sz="47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Miembro</a:t>
            </a:r>
            <a:r>
              <a:rPr kumimoji="0" lang="en-US" sz="47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de LLC</a:t>
            </a:r>
            <a:endParaRPr lang="en-US" sz="47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275303" y="1030176"/>
            <a:ext cx="11508658"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1A55F381-78E3-9E81-6539-C89903586F90}"/>
              </a:ext>
            </a:extLst>
          </p:cNvPr>
          <p:cNvSpPr txBox="1"/>
          <p:nvPr/>
        </p:nvSpPr>
        <p:spPr>
          <a:xfrm>
            <a:off x="301425" y="1415845"/>
            <a:ext cx="11508657" cy="2123658"/>
          </a:xfrm>
          <a:prstGeom prst="rect">
            <a:avLst/>
          </a:prstGeom>
          <a:noFill/>
          <a:ln w="25400">
            <a:solidFill>
              <a:schemeClr val="tx1"/>
            </a:solidFill>
          </a:ln>
        </p:spPr>
        <p:txBody>
          <a:bodyPr wrap="square" rtlCol="0">
            <a:spAutoFit/>
          </a:bodyPr>
          <a:lstStyle/>
          <a:p>
            <a:r>
              <a:rPr lang="es-ES" sz="2200" b="1" dirty="0"/>
              <a:t>ATENCIÓN:</a:t>
            </a:r>
            <a:r>
              <a:rPr lang="es-ES" sz="2200" dirty="0"/>
              <a:t> Se recomienda encarecidamente a los que reciben los pagos de DFAP y que sean socios de una Sociedad o miembros de una Sociedad de Responsabilidad Limitada (LLC por sus siglas en Inglés) que busquen asesoramiento de profesionales competentes. La tributación depende de las circunstancias de cada caso en particular, en este caso en lo que respecta a la cuestión del nexo con la entidad que fuera objeto de discriminación y, por lo tanto, puede ser que se deba tributar impuestos al trabajo por cuenta propio (autónomo).</a:t>
            </a:r>
            <a:endParaRPr lang="en-US" sz="2200" dirty="0"/>
          </a:p>
        </p:txBody>
      </p:sp>
    </p:spTree>
    <p:extLst>
      <p:ext uri="{BB962C8B-B14F-4D97-AF65-F5344CB8AC3E}">
        <p14:creationId xmlns:p14="http://schemas.microsoft.com/office/powerpoint/2010/main" val="252329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294741" y="1008962"/>
            <a:ext cx="11654101" cy="500136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Los mismos hechos que en el Ejemplo 4 pero la entidad es una Corporación Sub-S.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900" dirty="0">
                <a:solidFill>
                  <a:srgbClr val="00243A"/>
                </a:solidFill>
                <a:latin typeface="Arial" panose="020B0604020202020204" pitchFamily="34" charset="0"/>
                <a:cs typeface="Arial" panose="020B0604020202020204" pitchFamily="34" charset="0"/>
              </a:rPr>
              <a:t> y sus tres hermanas tienen igual cantidad de acciones en 4-S </a:t>
            </a:r>
            <a:r>
              <a:rPr lang="es-ES" sz="2900" dirty="0" err="1">
                <a:solidFill>
                  <a:srgbClr val="00243A"/>
                </a:solidFill>
                <a:latin typeface="Arial" panose="020B0604020202020204" pitchFamily="34" charset="0"/>
                <a:cs typeface="Arial" panose="020B0604020202020204" pitchFamily="34" charset="0"/>
              </a:rPr>
              <a:t>Farms</a:t>
            </a:r>
            <a:r>
              <a:rPr lang="es-ES" sz="2900" dirty="0">
                <a:solidFill>
                  <a:srgbClr val="00243A"/>
                </a:solidFill>
                <a:latin typeface="Arial" panose="020B0604020202020204" pitchFamily="34" charset="0"/>
                <a:cs typeface="Arial" panose="020B0604020202020204" pitchFamily="34" charset="0"/>
              </a:rPr>
              <a:t>, Inc.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Debido a que la discriminación ocurrió a nivel corporativo (no a nivel individual), cada una de las accionistas presentó una solicitud y cada una recibió una indemnización de $50,000.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a:solidFill>
                  <a:srgbClr val="00243A"/>
                </a:solidFill>
                <a:latin typeface="Arial" panose="020B0604020202020204" pitchFamily="34" charset="0"/>
                <a:cs typeface="Arial" panose="020B0604020202020204" pitchFamily="34" charset="0"/>
              </a:rPr>
              <a:t>Se podría argumentar que la indemnización es una distribución (no alquileres ni salarios), no sujeta al impuesto 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900" dirty="0">
                <a:solidFill>
                  <a:srgbClr val="00243A"/>
                </a:solidFill>
                <a:latin typeface="Arial" panose="020B0604020202020204" pitchFamily="34" charset="0"/>
                <a:cs typeface="Arial" panose="020B0604020202020204" pitchFamily="34" charset="0"/>
              </a:rPr>
              <a:t> informa su indemnización del DFAP de $50,000 en el Anexo 1 (Formulario 1040), Parte I, Línea 8z.</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132735" y="22844"/>
            <a:ext cx="1176370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5. </a:t>
            </a: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Accionista</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 </a:t>
            </a: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Empleado</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/a de S-Corp</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242335" y="817480"/>
            <a:ext cx="11654101" cy="58997"/>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20456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283756" y="214568"/>
            <a:ext cx="11736178" cy="738664"/>
          </a:xfrm>
          <a:prstGeom prst="rect">
            <a:avLst/>
          </a:prstGeom>
          <a:noFill/>
        </p:spPr>
        <p:txBody>
          <a:bodyPr wrap="square" rtlCol="0">
            <a:spAutoFit/>
          </a:bodyPr>
          <a:lstStyle/>
          <a:p>
            <a:pPr lvl="0">
              <a:defRPr/>
            </a:pP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5. </a:t>
            </a: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Accionista</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 </a:t>
            </a: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Empleado</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/a de S-Corp</a:t>
            </a:r>
            <a:endParaRPr lang="en-US" sz="42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283756" y="1092178"/>
            <a:ext cx="11736177"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283756" y="1309436"/>
            <a:ext cx="11353800"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AEE6717-65E6-3FE1-97BA-644FAC05A15F}"/>
              </a:ext>
            </a:extLst>
          </p:cNvPr>
          <p:cNvPicPr>
            <a:picLocks noChangeAspect="1"/>
          </p:cNvPicPr>
          <p:nvPr/>
        </p:nvPicPr>
        <p:blipFill>
          <a:blip r:embed="rId2"/>
          <a:stretch>
            <a:fillRect/>
          </a:stretch>
        </p:blipFill>
        <p:spPr>
          <a:xfrm>
            <a:off x="283756" y="1433641"/>
            <a:ext cx="11736177" cy="4385977"/>
          </a:xfrm>
          <a:prstGeom prst="rect">
            <a:avLst/>
          </a:prstGeom>
        </p:spPr>
      </p:pic>
    </p:spTree>
    <p:extLst>
      <p:ext uri="{BB962C8B-B14F-4D97-AF65-F5344CB8AC3E}">
        <p14:creationId xmlns:p14="http://schemas.microsoft.com/office/powerpoint/2010/main" val="425012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309716" y="1318672"/>
            <a:ext cx="11724968" cy="4555093"/>
          </a:xfrm>
          <a:prstGeom prst="rect">
            <a:avLst/>
          </a:prstGeom>
          <a:noFill/>
        </p:spPr>
        <p:txBody>
          <a:bodyPr wrap="square">
            <a:spAutoFit/>
          </a:bodyPr>
          <a:lstStyle/>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Dado que </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900" dirty="0">
                <a:solidFill>
                  <a:srgbClr val="00243A"/>
                </a:solidFill>
                <a:latin typeface="Arial" panose="020B0604020202020204" pitchFamily="34" charset="0"/>
                <a:cs typeface="Arial" panose="020B0604020202020204" pitchFamily="34" charset="0"/>
              </a:rPr>
              <a:t> es accionista de 4-S </a:t>
            </a:r>
            <a:r>
              <a:rPr lang="es-ES" sz="2900" dirty="0" err="1">
                <a:solidFill>
                  <a:srgbClr val="00243A"/>
                </a:solidFill>
                <a:latin typeface="Arial" panose="020B0604020202020204" pitchFamily="34" charset="0"/>
                <a:cs typeface="Arial" panose="020B0604020202020204" pitchFamily="34" charset="0"/>
              </a:rPr>
              <a:t>Farms</a:t>
            </a:r>
            <a:r>
              <a:rPr lang="es-ES" sz="2900" dirty="0">
                <a:solidFill>
                  <a:srgbClr val="00243A"/>
                </a:solidFill>
                <a:latin typeface="Arial" panose="020B0604020202020204" pitchFamily="34" charset="0"/>
                <a:cs typeface="Arial" panose="020B0604020202020204" pitchFamily="34" charset="0"/>
              </a:rPr>
              <a:t>, Inc., la indemnización (tratada como una distribución) solo está sujeta al impuesto sobre la renta ordinaria.</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Su tasa impositiva marginal se estima en 27 por ciento:</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22 por ciento de impuesto federal sobre la renta, más</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5 por ciento del ingreso estatal, equivale a</a:t>
            </a:r>
          </a:p>
          <a:p>
            <a:pPr marL="914400" lvl="1"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27 por ciento.</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Su obligación tributaria estimada es $13,500 ($50,000 x 27 por ciento)</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Se recomienda a </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Rubí</a:t>
            </a:r>
            <a:r>
              <a:rPr lang="es-ES" sz="2900" dirty="0">
                <a:solidFill>
                  <a:srgbClr val="00243A"/>
                </a:solidFill>
                <a:latin typeface="Arial" panose="020B0604020202020204" pitchFamily="34" charset="0"/>
                <a:cs typeface="Arial" panose="020B0604020202020204" pitchFamily="34" charset="0"/>
              </a:rPr>
              <a:t>, a consultar a su profesional de impuestos.</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191729" y="214568"/>
            <a:ext cx="11724968" cy="738664"/>
          </a:xfrm>
          <a:prstGeom prst="rect">
            <a:avLst/>
          </a:prstGeom>
          <a:noFill/>
        </p:spPr>
        <p:txBody>
          <a:bodyPr wrap="square" rtlCol="0">
            <a:spAutoFit/>
          </a:bodyPr>
          <a:lstStyle/>
          <a:p>
            <a:pPr lvl="0">
              <a:defRPr/>
            </a:pP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5. </a:t>
            </a: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Accionista</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 / </a:t>
            </a:r>
            <a:r>
              <a:rPr kumimoji="0" lang="en-US" sz="4200" b="1" i="0" u="none" strike="noStrike" kern="1200" cap="none" spc="0" normalizeH="0" baseline="0" noProof="0" dirty="0" err="1">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Empleado</a:t>
            </a:r>
            <a:r>
              <a:rPr kumimoji="0" lang="en-US" sz="42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/a de S-Corp</a:t>
            </a:r>
            <a:endParaRPr lang="en-US" sz="42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191729" y="1068201"/>
            <a:ext cx="11724968"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9340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54338" y="1661421"/>
            <a:ext cx="11172842" cy="4093428"/>
          </a:xfrm>
          <a:prstGeom prst="rect">
            <a:avLst/>
          </a:prstGeom>
          <a:noFill/>
        </p:spPr>
        <p:txBody>
          <a:bodyPr wrap="square">
            <a:spAutoFit/>
          </a:bodyPr>
          <a:lstStyle/>
          <a:p>
            <a:r>
              <a:rPr lang="es-ES" sz="2000" dirty="0">
                <a:solidFill>
                  <a:srgbClr val="00243A"/>
                </a:solidFill>
                <a:latin typeface="Arial" panose="020B0604020202020204" pitchFamily="34" charset="0"/>
                <a:cs typeface="Arial" panose="020B0604020202020204" pitchFamily="34" charset="0"/>
              </a:rPr>
              <a:t>Este material se basa en el trabajo respaldado por el Departamento de Agricultura de EE. UU., según el acuerdo número FSA21CPT0012032. Cualquier opinión, hallazgo, conclusión o recomendación expresada en esta publicación pertenece a los autores y no refleja necesariamente los puntos de vista del Departamento de Agricultura de EE. UU. Además, cualquier referencia a marcas o tipos de productos o servicios específicos no constituye ni implica un respaldo por parte del Departamento de Agricultura de EE. UU. para esos productos o servicios. </a:t>
            </a:r>
            <a:r>
              <a:rPr lang="es-ES" sz="2000" dirty="0">
                <a:latin typeface="Arial" panose="020B0604020202020204" pitchFamily="34" charset="0"/>
                <a:cs typeface="Arial" panose="020B0604020202020204" pitchFamily="34" charset="0"/>
              </a:rPr>
              <a:t>El USDA es un proveedor, empleador y prestamista que ofrece igualdad de oportunidades. La Educación Fiscal Rural forma parte del Comité Nacional de Extensión del Impuesto sobre la Renta Agrícola. En sus programas y actividades, las universidades con concesión de tierras involucradas en este proyecto no discriminan por motivos de raza, color, religión, sexo, origen nacional, edad, información genética, orientación sexual o identidad/expresión de género, discapacidad, condición de población protegida. veterano o cualquier otro estatus protegido por la política de la Universidad o la ley local, estatal o federal.</a:t>
            </a:r>
            <a:endParaRPr lang="en-US" sz="29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2394567" y="493183"/>
            <a:ext cx="9797433"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Descargo</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de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Responsabilidad</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2519309" y="1371600"/>
            <a:ext cx="9397387"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2213B06-05CB-02E2-5FEA-7EBE6BBE8C0F}"/>
              </a:ext>
            </a:extLst>
          </p:cNvPr>
          <p:cNvPicPr>
            <a:picLocks noChangeAspect="1"/>
          </p:cNvPicPr>
          <p:nvPr/>
        </p:nvPicPr>
        <p:blipFill>
          <a:blip r:embed="rId2"/>
          <a:stretch>
            <a:fillRect/>
          </a:stretch>
        </p:blipFill>
        <p:spPr>
          <a:xfrm>
            <a:off x="645778" y="365928"/>
            <a:ext cx="1543050" cy="1053027"/>
          </a:xfrm>
          <a:prstGeom prst="rect">
            <a:avLst/>
          </a:prstGeom>
        </p:spPr>
      </p:pic>
    </p:spTree>
    <p:extLst>
      <p:ext uri="{BB962C8B-B14F-4D97-AF65-F5344CB8AC3E}">
        <p14:creationId xmlns:p14="http://schemas.microsoft.com/office/powerpoint/2010/main" val="197812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1" y="214568"/>
            <a:ext cx="1219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 6. Deducir Honorarios </a:t>
            </a:r>
            <a:r>
              <a:rPr lang="es-E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A</a:t>
            </a: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bogados</a:t>
            </a:r>
            <a:endPar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147485" y="1045565"/>
            <a:ext cx="11857702"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AEBF72E6-3CD1-0E73-CA77-9F1E46C69D3F}"/>
              </a:ext>
            </a:extLst>
          </p:cNvPr>
          <p:cNvSpPr txBox="1"/>
          <p:nvPr/>
        </p:nvSpPr>
        <p:spPr>
          <a:xfrm>
            <a:off x="501213" y="1171880"/>
            <a:ext cx="11503973" cy="500136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900" dirty="0" err="1">
                <a:solidFill>
                  <a:srgbClr val="00243A"/>
                </a:solidFill>
                <a:latin typeface="Arial" panose="020B0604020202020204" pitchFamily="34" charset="0"/>
                <a:cs typeface="Arial" panose="020B0604020202020204" pitchFamily="34" charset="0"/>
              </a:rPr>
              <a:t>Jor</a:t>
            </a: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ge operaba un establecimiento agrícola en Georgia.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Solicitó un préstamo de $300,000 para ampliar la operación agrícola.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Fue discriminado y le negaron el préstamo.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Quedó discapacitado y se retiró de la agricultura hace muchos años.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George contrató a un abogado para que lo ayudara a completar la solicitud por discriminación (el abogado cobró un honorario de contingencia del 25 por ciento).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900" b="0" i="0" u="none" strike="noStrike" kern="1200" cap="none" spc="0" normalizeH="0" baseline="0" noProof="0" dirty="0">
                <a:ln>
                  <a:noFill/>
                </a:ln>
                <a:solidFill>
                  <a:srgbClr val="00243A"/>
                </a:solidFill>
                <a:effectLst/>
                <a:uLnTx/>
                <a:uFillTx/>
                <a:latin typeface="Arial" panose="020B0604020202020204" pitchFamily="34" charset="0"/>
                <a:ea typeface="+mn-ea"/>
                <a:cs typeface="Arial" panose="020B0604020202020204" pitchFamily="34" charset="0"/>
              </a:rPr>
              <a:t>Su solicitud fue aceptada y Jorge recibió una indemnización de $45,000.</a:t>
            </a:r>
            <a:endParaRPr lang="en-US" sz="2900" dirty="0">
              <a:solidFill>
                <a:srgbClr val="0024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14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18672"/>
            <a:ext cx="11353800" cy="4832092"/>
          </a:xfrm>
          <a:prstGeom prst="rect">
            <a:avLst/>
          </a:prstGeom>
          <a:noFill/>
        </p:spPr>
        <p:txBody>
          <a:bodyPr wrap="square">
            <a:spAutoFit/>
          </a:bodyPr>
          <a:lstStyle/>
          <a:p>
            <a:pPr marL="457200" indent="-457200">
              <a:buFont typeface="Arial" panose="020B0604020202020204" pitchFamily="34" charset="0"/>
              <a:buChar char="•"/>
              <a:defRPr/>
            </a:pPr>
            <a:r>
              <a:rPr lang="en-US" sz="2800" dirty="0">
                <a:solidFill>
                  <a:srgbClr val="00243A"/>
                </a:solidFill>
                <a:latin typeface="Arial" panose="020B0604020202020204" pitchFamily="34" charset="0"/>
                <a:cs typeface="Arial" panose="020B0604020202020204" pitchFamily="34" charset="0"/>
              </a:rPr>
              <a:t>Jorge informa su indemnizaci</a:t>
            </a:r>
            <a:r>
              <a:rPr lang="es-ES" sz="2800" dirty="0">
                <a:solidFill>
                  <a:srgbClr val="00243A"/>
                </a:solidFill>
                <a:latin typeface="Arial" panose="020B0604020202020204" pitchFamily="34" charset="0"/>
                <a:cs typeface="Arial" panose="020B0604020202020204" pitchFamily="34" charset="0"/>
              </a:rPr>
              <a:t>ó</a:t>
            </a:r>
            <a:r>
              <a:rPr lang="en-US" sz="2800" dirty="0">
                <a:solidFill>
                  <a:srgbClr val="00243A"/>
                </a:solidFill>
                <a:latin typeface="Arial" panose="020B0604020202020204" pitchFamily="34" charset="0"/>
                <a:cs typeface="Arial" panose="020B0604020202020204" pitchFamily="34" charset="0"/>
              </a:rPr>
              <a:t>n en el Anexo 1 (Formulario 1040), Part I, L</a:t>
            </a:r>
            <a:r>
              <a:rPr lang="es-ES" sz="2800" dirty="0">
                <a:solidFill>
                  <a:srgbClr val="00243A"/>
                </a:solidFill>
                <a:latin typeface="Arial" panose="020B0604020202020204" pitchFamily="34" charset="0"/>
                <a:cs typeface="Arial" panose="020B0604020202020204" pitchFamily="34" charset="0"/>
              </a:rPr>
              <a:t>í</a:t>
            </a:r>
            <a:r>
              <a:rPr lang="en-US" sz="2800" dirty="0">
                <a:solidFill>
                  <a:srgbClr val="00243A"/>
                </a:solidFill>
                <a:latin typeface="Arial" panose="020B0604020202020204" pitchFamily="34" charset="0"/>
                <a:cs typeface="Arial" panose="020B0604020202020204" pitchFamily="34" charset="0"/>
              </a:rPr>
              <a:t>nea 8z</a:t>
            </a:r>
          </a:p>
          <a:p>
            <a:pPr marL="457200" indent="-457200">
              <a:buFont typeface="Arial" panose="020B0604020202020204" pitchFamily="34" charset="0"/>
              <a:buChar char="•"/>
              <a:defRPr/>
            </a:pPr>
            <a:r>
              <a:rPr lang="en-US" sz="2800" dirty="0">
                <a:solidFill>
                  <a:srgbClr val="00243A"/>
                </a:solidFill>
                <a:latin typeface="Arial" panose="020B0604020202020204" pitchFamily="34" charset="0"/>
                <a:cs typeface="Arial" panose="020B0604020202020204" pitchFamily="34" charset="0"/>
              </a:rPr>
              <a:t>Los honorarios del abogado representan el 25 porciento de la indemnizaci</a:t>
            </a:r>
            <a:r>
              <a:rPr lang="es-ES" sz="2800" dirty="0">
                <a:solidFill>
                  <a:srgbClr val="00243A"/>
                </a:solidFill>
                <a:latin typeface="Arial" panose="020B0604020202020204" pitchFamily="34" charset="0"/>
                <a:cs typeface="Arial" panose="020B0604020202020204" pitchFamily="34" charset="0"/>
              </a:rPr>
              <a:t>ó</a:t>
            </a:r>
            <a:r>
              <a:rPr lang="en-US" sz="2800" dirty="0">
                <a:solidFill>
                  <a:srgbClr val="00243A"/>
                </a:solidFill>
                <a:latin typeface="Arial" panose="020B0604020202020204" pitchFamily="34" charset="0"/>
                <a:cs typeface="Arial" panose="020B0604020202020204" pitchFamily="34" charset="0"/>
              </a:rPr>
              <a:t>n por $45,000 o $11,250</a:t>
            </a:r>
          </a:p>
          <a:p>
            <a:pPr marL="457200" indent="-457200">
              <a:buFont typeface="Arial" panose="020B0604020202020204" pitchFamily="34" charset="0"/>
              <a:buChar char="•"/>
              <a:defRPr/>
            </a:pPr>
            <a:r>
              <a:rPr lang="en-US" sz="2800" dirty="0">
                <a:solidFill>
                  <a:srgbClr val="00243A"/>
                </a:solidFill>
                <a:latin typeface="Arial" panose="020B0604020202020204" pitchFamily="34" charset="0"/>
                <a:cs typeface="Arial" panose="020B0604020202020204" pitchFamily="34" charset="0"/>
              </a:rPr>
              <a:t>Jorge consecuentemente reporta los honorarios del abogado como una deducci</a:t>
            </a:r>
            <a:r>
              <a:rPr lang="es-ES" sz="2800" dirty="0">
                <a:solidFill>
                  <a:srgbClr val="00243A"/>
                </a:solidFill>
                <a:latin typeface="Arial" panose="020B0604020202020204" pitchFamily="34" charset="0"/>
                <a:cs typeface="Arial" panose="020B0604020202020204" pitchFamily="34" charset="0"/>
              </a:rPr>
              <a:t>ó</a:t>
            </a:r>
            <a:r>
              <a:rPr lang="en-US" sz="2800" dirty="0">
                <a:solidFill>
                  <a:srgbClr val="00243A"/>
                </a:solidFill>
                <a:latin typeface="Arial" panose="020B0604020202020204" pitchFamily="34" charset="0"/>
                <a:cs typeface="Arial" panose="020B0604020202020204" pitchFamily="34" charset="0"/>
              </a:rPr>
              <a:t>n en el Anexo 1 (Formulario 1040), Parte II, L</a:t>
            </a:r>
            <a:r>
              <a:rPr lang="es-ES" sz="2800" dirty="0">
                <a:solidFill>
                  <a:srgbClr val="00243A"/>
                </a:solidFill>
                <a:latin typeface="Arial" panose="020B0604020202020204" pitchFamily="34" charset="0"/>
                <a:cs typeface="Arial" panose="020B0604020202020204" pitchFamily="34" charset="0"/>
              </a:rPr>
              <a:t>í</a:t>
            </a:r>
            <a:r>
              <a:rPr lang="en-US" sz="2800" dirty="0">
                <a:solidFill>
                  <a:srgbClr val="00243A"/>
                </a:solidFill>
                <a:latin typeface="Arial" panose="020B0604020202020204" pitchFamily="34" charset="0"/>
                <a:cs typeface="Arial" panose="020B0604020202020204" pitchFamily="34" charset="0"/>
              </a:rPr>
              <a:t>nea 24h</a:t>
            </a:r>
          </a:p>
          <a:p>
            <a:pPr marL="457200" lvl="0" indent="-457200">
              <a:buFont typeface="Arial" panose="020B0604020202020204" pitchFamily="34" charset="0"/>
              <a:buChar char="•"/>
              <a:defRPr/>
            </a:pPr>
            <a:r>
              <a:rPr lang="en-US" sz="2800" dirty="0">
                <a:solidFill>
                  <a:srgbClr val="00243A"/>
                </a:solidFill>
                <a:latin typeface="Arial" panose="020B0604020202020204" pitchFamily="34" charset="0"/>
                <a:cs typeface="Arial" panose="020B0604020202020204" pitchFamily="34" charset="0"/>
              </a:rPr>
              <a:t>Jorge reportar</a:t>
            </a:r>
            <a:r>
              <a:rPr lang="es-ES" sz="2800" dirty="0">
                <a:solidFill>
                  <a:srgbClr val="00243A"/>
                </a:solidFill>
                <a:latin typeface="Arial" panose="020B0604020202020204" pitchFamily="34" charset="0"/>
                <a:cs typeface="Arial" panose="020B0604020202020204" pitchFamily="34" charset="0"/>
              </a:rPr>
              <a:t>á</a:t>
            </a:r>
            <a:r>
              <a:rPr lang="en-US" sz="2800" dirty="0">
                <a:solidFill>
                  <a:srgbClr val="00243A"/>
                </a:solidFill>
                <a:latin typeface="Arial" panose="020B0604020202020204" pitchFamily="34" charset="0"/>
                <a:cs typeface="Arial" panose="020B0604020202020204" pitchFamily="34" charset="0"/>
              </a:rPr>
              <a:t> ambas cantidades en las l</a:t>
            </a:r>
            <a:r>
              <a:rPr lang="es-ES" sz="2800" dirty="0">
                <a:solidFill>
                  <a:srgbClr val="00243A"/>
                </a:solidFill>
                <a:latin typeface="Arial" panose="020B0604020202020204" pitchFamily="34" charset="0"/>
                <a:cs typeface="Arial" panose="020B0604020202020204" pitchFamily="34" charset="0"/>
              </a:rPr>
              <a:t>í</a:t>
            </a:r>
            <a:r>
              <a:rPr lang="en-US" sz="2800" dirty="0">
                <a:solidFill>
                  <a:srgbClr val="00243A"/>
                </a:solidFill>
                <a:latin typeface="Arial" panose="020B0604020202020204" pitchFamily="34" charset="0"/>
                <a:cs typeface="Arial" panose="020B0604020202020204" pitchFamily="34" charset="0"/>
              </a:rPr>
              <a:t>neas apropiadas de su Formulario 1040</a:t>
            </a:r>
          </a:p>
          <a:p>
            <a:pPr marL="457200" lvl="0" indent="-457200">
              <a:buFont typeface="Arial" panose="020B0604020202020204" pitchFamily="34" charset="0"/>
              <a:buChar char="•"/>
              <a:defRPr/>
            </a:pPr>
            <a:r>
              <a:rPr lang="en-US" sz="2800" dirty="0">
                <a:solidFill>
                  <a:srgbClr val="00243A"/>
                </a:solidFill>
                <a:latin typeface="Arial" panose="020B0604020202020204" pitchFamily="34" charset="0"/>
                <a:cs typeface="Arial" panose="020B0604020202020204" pitchFamily="34" charset="0"/>
              </a:rPr>
              <a:t>Para m</a:t>
            </a:r>
            <a:r>
              <a:rPr lang="es-ES" sz="2800" dirty="0">
                <a:solidFill>
                  <a:srgbClr val="00243A"/>
                </a:solidFill>
                <a:latin typeface="Arial" panose="020B0604020202020204" pitchFamily="34" charset="0"/>
                <a:cs typeface="Arial" panose="020B0604020202020204" pitchFamily="34" charset="0"/>
              </a:rPr>
              <a:t>á</a:t>
            </a:r>
            <a:r>
              <a:rPr lang="en-US" sz="2800" dirty="0">
                <a:solidFill>
                  <a:srgbClr val="00243A"/>
                </a:solidFill>
                <a:latin typeface="Arial" panose="020B0604020202020204" pitchFamily="34" charset="0"/>
                <a:cs typeface="Arial" panose="020B0604020202020204" pitchFamily="34" charset="0"/>
              </a:rPr>
              <a:t>s informaci</a:t>
            </a:r>
            <a:r>
              <a:rPr lang="es-ES" sz="2800" dirty="0">
                <a:solidFill>
                  <a:srgbClr val="00243A"/>
                </a:solidFill>
                <a:latin typeface="Arial" panose="020B0604020202020204" pitchFamily="34" charset="0"/>
                <a:cs typeface="Arial" panose="020B0604020202020204" pitchFamily="34" charset="0"/>
              </a:rPr>
              <a:t>ó</a:t>
            </a:r>
            <a:r>
              <a:rPr lang="en-US" sz="2800" dirty="0">
                <a:solidFill>
                  <a:srgbClr val="00243A"/>
                </a:solidFill>
                <a:latin typeface="Arial" panose="020B0604020202020204" pitchFamily="34" charset="0"/>
                <a:cs typeface="Arial" panose="020B0604020202020204" pitchFamily="34" charset="0"/>
              </a:rPr>
              <a:t>n sobre la deducci</a:t>
            </a:r>
            <a:r>
              <a:rPr lang="es-ES" sz="2800" dirty="0">
                <a:solidFill>
                  <a:srgbClr val="00243A"/>
                </a:solidFill>
                <a:latin typeface="Arial" panose="020B0604020202020204" pitchFamily="34" charset="0"/>
                <a:cs typeface="Arial" panose="020B0604020202020204" pitchFamily="34" charset="0"/>
              </a:rPr>
              <a:t>ó</a:t>
            </a:r>
            <a:r>
              <a:rPr lang="en-US" sz="2800" dirty="0">
                <a:solidFill>
                  <a:srgbClr val="00243A"/>
                </a:solidFill>
                <a:latin typeface="Arial" panose="020B0604020202020204" pitchFamily="34" charset="0"/>
                <a:cs typeface="Arial" panose="020B0604020202020204" pitchFamily="34" charset="0"/>
              </a:rPr>
              <a:t>n apropiada del pago de honorarios a un abogado, vea la pregunta 2 en la secci</a:t>
            </a:r>
            <a:r>
              <a:rPr lang="es-ES" sz="2800" dirty="0">
                <a:solidFill>
                  <a:srgbClr val="00243A"/>
                </a:solidFill>
                <a:latin typeface="Arial" panose="020B0604020202020204" pitchFamily="34" charset="0"/>
                <a:cs typeface="Arial" panose="020B0604020202020204" pitchFamily="34" charset="0"/>
              </a:rPr>
              <a:t>ó</a:t>
            </a:r>
            <a:r>
              <a:rPr lang="en-US" sz="2800" dirty="0">
                <a:solidFill>
                  <a:srgbClr val="00243A"/>
                </a:solidFill>
                <a:latin typeface="Arial" panose="020B0604020202020204" pitchFamily="34" charset="0"/>
                <a:cs typeface="Arial" panose="020B0604020202020204" pitchFamily="34" charset="0"/>
              </a:rPr>
              <a:t>n de Preguntas y Respuestas de la hoja informativa del IRS</a:t>
            </a:r>
          </a:p>
        </p:txBody>
      </p:sp>
      <p:sp>
        <p:nvSpPr>
          <p:cNvPr id="8" name="Rounded Rectangle 7">
            <a:extLst>
              <a:ext uri="{FF2B5EF4-FFF2-40B4-BE49-F238E27FC236}">
                <a16:creationId xmlns:a16="http://schemas.microsoft.com/office/drawing/2014/main" id="{9537B0FF-70D3-C466-FC11-72C53EC0DEAC}"/>
              </a:ext>
            </a:extLst>
          </p:cNvPr>
          <p:cNvSpPr/>
          <p:nvPr/>
        </p:nvSpPr>
        <p:spPr>
          <a:xfrm flipV="1">
            <a:off x="147484" y="1137896"/>
            <a:ext cx="11792469"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8C2F241C-B83D-EF92-F0CB-E49E462AA874}"/>
              </a:ext>
            </a:extLst>
          </p:cNvPr>
          <p:cNvSpPr txBox="1"/>
          <p:nvPr/>
        </p:nvSpPr>
        <p:spPr>
          <a:xfrm>
            <a:off x="1" y="214568"/>
            <a:ext cx="1219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 6. Deducir Honorarios </a:t>
            </a:r>
            <a:r>
              <a:rPr lang="es-E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A</a:t>
            </a: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bogados</a:t>
            </a:r>
            <a:endPar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2835704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537B0FF-70D3-C466-FC11-72C53EC0DEAC}"/>
              </a:ext>
            </a:extLst>
          </p:cNvPr>
          <p:cNvSpPr/>
          <p:nvPr/>
        </p:nvSpPr>
        <p:spPr>
          <a:xfrm>
            <a:off x="103239" y="1045566"/>
            <a:ext cx="11828206" cy="923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283756" y="1288025"/>
            <a:ext cx="11353800"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2839AC9-5675-16CE-C74A-B08C9202A440}"/>
              </a:ext>
            </a:extLst>
          </p:cNvPr>
          <p:cNvSpPr txBox="1"/>
          <p:nvPr/>
        </p:nvSpPr>
        <p:spPr>
          <a:xfrm>
            <a:off x="1" y="214568"/>
            <a:ext cx="1219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 6. Deducir Honorarios </a:t>
            </a:r>
            <a:r>
              <a:rPr lang="es-E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A</a:t>
            </a: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bogados</a:t>
            </a:r>
            <a:endPar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pic>
        <p:nvPicPr>
          <p:cNvPr id="4" name="Picture 3">
            <a:extLst>
              <a:ext uri="{FF2B5EF4-FFF2-40B4-BE49-F238E27FC236}">
                <a16:creationId xmlns:a16="http://schemas.microsoft.com/office/drawing/2014/main" id="{B79B9EF7-7426-DBB0-7905-C8E942E9B094}"/>
              </a:ext>
            </a:extLst>
          </p:cNvPr>
          <p:cNvPicPr>
            <a:picLocks noChangeAspect="1"/>
          </p:cNvPicPr>
          <p:nvPr/>
        </p:nvPicPr>
        <p:blipFill>
          <a:blip r:embed="rId2"/>
          <a:stretch>
            <a:fillRect/>
          </a:stretch>
        </p:blipFill>
        <p:spPr>
          <a:xfrm>
            <a:off x="111429" y="1397895"/>
            <a:ext cx="11796815" cy="4462567"/>
          </a:xfrm>
          <a:prstGeom prst="rect">
            <a:avLst/>
          </a:prstGeom>
        </p:spPr>
      </p:pic>
    </p:spTree>
    <p:extLst>
      <p:ext uri="{BB962C8B-B14F-4D97-AF65-F5344CB8AC3E}">
        <p14:creationId xmlns:p14="http://schemas.microsoft.com/office/powerpoint/2010/main" val="344788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537B0FF-70D3-C466-FC11-72C53EC0DEAC}"/>
              </a:ext>
            </a:extLst>
          </p:cNvPr>
          <p:cNvSpPr/>
          <p:nvPr/>
        </p:nvSpPr>
        <p:spPr>
          <a:xfrm>
            <a:off x="117987" y="912833"/>
            <a:ext cx="11916697" cy="124204"/>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822F485-A6C4-A355-FB15-9E112C01C8FB}"/>
              </a:ext>
            </a:extLst>
          </p:cNvPr>
          <p:cNvSpPr txBox="1"/>
          <p:nvPr/>
        </p:nvSpPr>
        <p:spPr>
          <a:xfrm>
            <a:off x="283756" y="1309436"/>
            <a:ext cx="11353800" cy="53860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900" dirty="0">
              <a:solidFill>
                <a:srgbClr val="00243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1CF78F-96B2-BDA9-B2D3-5C78A4DBCFE5}"/>
              </a:ext>
            </a:extLst>
          </p:cNvPr>
          <p:cNvSpPr txBox="1"/>
          <p:nvPr/>
        </p:nvSpPr>
        <p:spPr>
          <a:xfrm>
            <a:off x="1" y="81836"/>
            <a:ext cx="1219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Ejemplo 6. Deducir Honorarios </a:t>
            </a:r>
            <a:r>
              <a:rPr lang="es-ES" sz="48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A</a:t>
            </a:r>
            <a:r>
              <a:rPr kumimoji="0" lang="es-E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rPr>
              <a:t>bogados</a:t>
            </a:r>
            <a:endParaRPr kumimoji="0" lang="en-US" sz="4800" b="1" i="0" u="none" strike="noStrike" kern="1200" cap="none" spc="0" normalizeH="0" baseline="0" noProof="0" dirty="0">
              <a:ln>
                <a:noFill/>
              </a:ln>
              <a:solidFill>
                <a:srgbClr val="528298"/>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pic>
        <p:nvPicPr>
          <p:cNvPr id="4" name="Picture 3">
            <a:extLst>
              <a:ext uri="{FF2B5EF4-FFF2-40B4-BE49-F238E27FC236}">
                <a16:creationId xmlns:a16="http://schemas.microsoft.com/office/drawing/2014/main" id="{AE794A92-E368-A5BF-5A0A-AB76AEB989A2}"/>
              </a:ext>
            </a:extLst>
          </p:cNvPr>
          <p:cNvPicPr>
            <a:picLocks noChangeAspect="1"/>
          </p:cNvPicPr>
          <p:nvPr/>
        </p:nvPicPr>
        <p:blipFill>
          <a:blip r:embed="rId2"/>
          <a:stretch>
            <a:fillRect/>
          </a:stretch>
        </p:blipFill>
        <p:spPr>
          <a:xfrm>
            <a:off x="109956" y="1194620"/>
            <a:ext cx="11964628" cy="5029200"/>
          </a:xfrm>
          <a:prstGeom prst="rect">
            <a:avLst/>
          </a:prstGeom>
        </p:spPr>
      </p:pic>
    </p:spTree>
    <p:extLst>
      <p:ext uri="{BB962C8B-B14F-4D97-AF65-F5344CB8AC3E}">
        <p14:creationId xmlns:p14="http://schemas.microsoft.com/office/powerpoint/2010/main" val="360686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464715" y="1318672"/>
            <a:ext cx="11510975" cy="4108817"/>
          </a:xfrm>
          <a:prstGeom prst="rect">
            <a:avLst/>
          </a:prstGeom>
          <a:noFill/>
        </p:spPr>
        <p:txBody>
          <a:bodyPr wrap="square">
            <a:spAutoFit/>
          </a:bodyPr>
          <a:lstStyle/>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El pago por DFAP es un </a:t>
            </a:r>
            <a:r>
              <a:rPr lang="es-ES" sz="2900" u="sng" dirty="0">
                <a:solidFill>
                  <a:srgbClr val="00243A"/>
                </a:solidFill>
                <a:latin typeface="Arial" panose="020B0604020202020204" pitchFamily="34" charset="0"/>
                <a:cs typeface="Arial" panose="020B0604020202020204" pitchFamily="34" charset="0"/>
              </a:rPr>
              <a:t>ingreso sujeto a impuestos</a:t>
            </a:r>
            <a:r>
              <a:rPr lang="es-ES" sz="2900" dirty="0">
                <a:solidFill>
                  <a:srgbClr val="00243A"/>
                </a:solidFill>
                <a:latin typeface="Arial" panose="020B0604020202020204" pitchFamily="34" charset="0"/>
                <a:cs typeface="Arial" panose="020B0604020202020204" pitchFamily="34" charset="0"/>
              </a:rPr>
              <a:t>.</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La indemnización puede estar sujeta al impuesto SE según los hechos y las circunstancias del destinatario.</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Los honorarios de abogados pagados son deducibles.</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Consulte a un profesional de impuestos para informar adecuadamente el pago del DFAP en la declaración de impuestos.</a:t>
            </a:r>
          </a:p>
          <a:p>
            <a:pPr marL="457200" lvl="0" indent="-457200">
              <a:buFont typeface="Arial" panose="020B0604020202020204" pitchFamily="34" charset="0"/>
              <a:buChar char="•"/>
              <a:defRPr/>
            </a:pPr>
            <a:r>
              <a:rPr lang="es-ES" sz="2900" dirty="0">
                <a:solidFill>
                  <a:srgbClr val="00243A"/>
                </a:solidFill>
                <a:latin typeface="Arial" panose="020B0604020202020204" pitchFamily="34" charset="0"/>
                <a:cs typeface="Arial" panose="020B0604020202020204" pitchFamily="34" charset="0"/>
              </a:rPr>
              <a:t>Asegúrese de consultar el sitio web a medida que haya información adicional y aclaraciones del IRS disponibles.</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8096"/>
            <a:ext cx="11136342" cy="923330"/>
          </a:xfrm>
          <a:prstGeom prst="rect">
            <a:avLst/>
          </a:prstGeom>
          <a:noFill/>
        </p:spPr>
        <p:txBody>
          <a:bodyPr wrap="square" rtlCol="0">
            <a:spAutoFit/>
          </a:bodyPr>
          <a:lstStyle/>
          <a:p>
            <a:pPr lvl="0">
              <a:defRPr/>
            </a:pP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Resumen</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y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Conclusión</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951133"/>
            <a:ext cx="11510975" cy="65765"/>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3362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41909" y="1177143"/>
            <a:ext cx="11448529" cy="4775025"/>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ea typeface="Aptos" panose="020B0004020202020204" pitchFamily="34" charset="0"/>
                <a:cs typeface="Arial" panose="020B0604020202020204" pitchFamily="34" charset="0"/>
              </a:rPr>
              <a:t>IRS Publication 225, The Farmer’s Tax Guide</a:t>
            </a:r>
          </a:p>
          <a:p>
            <a:pPr marL="0" marR="0">
              <a:lnSpc>
                <a:spcPct val="107000"/>
              </a:lnSpc>
              <a:spcBef>
                <a:spcPts val="0"/>
              </a:spcBef>
              <a:spcAft>
                <a:spcPts val="0"/>
              </a:spcAft>
            </a:pPr>
            <a:r>
              <a:rPr lang="en-US" sz="2800" kern="100" dirty="0">
                <a:effectLst/>
                <a:ea typeface="Aptos" panose="020B0004020202020204" pitchFamily="34" charset="0"/>
                <a:cs typeface="Arial" panose="020B0604020202020204" pitchFamily="34" charset="0"/>
              </a:rPr>
              <a:t>Revenue Rules 91-19, 1991-1 CB 186, IRC Sec(s). 1402 </a:t>
            </a:r>
          </a:p>
          <a:p>
            <a:pPr marL="0" marR="0">
              <a:lnSpc>
                <a:spcPct val="107000"/>
              </a:lnSpc>
              <a:spcBef>
                <a:spcPts val="0"/>
              </a:spcBef>
              <a:spcAft>
                <a:spcPts val="0"/>
              </a:spcAft>
            </a:pPr>
            <a:r>
              <a:rPr lang="en-US" sz="2800" kern="100" dirty="0">
                <a:effectLst/>
                <a:ea typeface="Aptos" panose="020B0004020202020204" pitchFamily="34" charset="0"/>
                <a:cs typeface="Arial" panose="020B0604020202020204" pitchFamily="34" charset="0"/>
              </a:rPr>
              <a:t>Treasury Regulation 1</a:t>
            </a:r>
            <a:r>
              <a:rPr lang="en-US" sz="2800" kern="0" dirty="0">
                <a:effectLst/>
                <a:ea typeface="Times New Roman" panose="02020603050405020304" pitchFamily="18" charset="0"/>
                <a:cs typeface="Arial" panose="020B0604020202020204" pitchFamily="34" charset="0"/>
              </a:rPr>
              <a:t>.1402(a)-1(c)</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kern="0" dirty="0">
                <a:effectLst/>
                <a:ea typeface="Times New Roman" panose="02020603050405020304" pitchFamily="18" charset="0"/>
                <a:cs typeface="Arial" panose="020B0604020202020204" pitchFamily="34" charset="0"/>
                <a:hlinkClick r:id="rId2"/>
              </a:rPr>
              <a:t>https://www.irs.gov/irm/part21/irm_21-006-004r</a:t>
            </a:r>
            <a:r>
              <a:rPr lang="en-US" sz="2800" kern="0" dirty="0">
                <a:effectLst/>
                <a:ea typeface="Times New Roman" panose="02020603050405020304" pitchFamily="18" charset="0"/>
                <a:cs typeface="Arial" panose="020B0604020202020204" pitchFamily="34" charset="0"/>
              </a:rPr>
              <a:t> </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kern="0" dirty="0">
                <a:effectLst/>
                <a:ea typeface="Times New Roman" panose="02020603050405020304" pitchFamily="18" charset="0"/>
                <a:cs typeface="Arial" panose="020B0604020202020204" pitchFamily="34" charset="0"/>
              </a:rPr>
              <a:t> </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i="1" kern="0" dirty="0" err="1">
                <a:effectLst/>
                <a:ea typeface="Times New Roman" panose="02020603050405020304" pitchFamily="18" charset="0"/>
                <a:cs typeface="Arial" panose="020B0604020202020204" pitchFamily="34" charset="0"/>
              </a:rPr>
              <a:t>Pigford</a:t>
            </a:r>
            <a:r>
              <a:rPr lang="en-US" sz="2800" i="1" kern="0" dirty="0">
                <a:effectLst/>
                <a:ea typeface="Times New Roman" panose="02020603050405020304" pitchFamily="18" charset="0"/>
                <a:cs typeface="Arial" panose="020B0604020202020204" pitchFamily="34" charset="0"/>
              </a:rPr>
              <a:t> v. Glickman</a:t>
            </a:r>
            <a:r>
              <a:rPr lang="en-US" sz="2800" kern="0" dirty="0">
                <a:effectLst/>
                <a:ea typeface="Times New Roman" panose="02020603050405020304" pitchFamily="18" charset="0"/>
                <a:cs typeface="Arial" panose="020B0604020202020204" pitchFamily="34" charset="0"/>
              </a:rPr>
              <a:t>, </a:t>
            </a:r>
            <a:r>
              <a:rPr lang="en-US" sz="2800" i="1" kern="0" dirty="0" err="1">
                <a:effectLst/>
                <a:ea typeface="Times New Roman" panose="02020603050405020304" pitchFamily="18" charset="0"/>
                <a:cs typeface="Arial" panose="020B0604020202020204" pitchFamily="34" charset="0"/>
              </a:rPr>
              <a:t>Pigford</a:t>
            </a:r>
            <a:r>
              <a:rPr lang="en-US" sz="2800" kern="0" dirty="0">
                <a:effectLst/>
                <a:ea typeface="Times New Roman" panose="02020603050405020304" pitchFamily="18" charset="0"/>
                <a:cs typeface="Arial" panose="020B0604020202020204" pitchFamily="34" charset="0"/>
              </a:rPr>
              <a:t> II (Black Farmers Discrimination Litigation)</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i="1" kern="0" dirty="0">
                <a:effectLst/>
                <a:ea typeface="Times New Roman" panose="02020603050405020304" pitchFamily="18" charset="0"/>
                <a:cs typeface="Arial" panose="020B0604020202020204" pitchFamily="34" charset="0"/>
              </a:rPr>
              <a:t>Jackson v. Commissioner</a:t>
            </a:r>
            <a:r>
              <a:rPr lang="en-US" sz="2800" kern="0" dirty="0">
                <a:effectLst/>
                <a:ea typeface="Times New Roman" panose="02020603050405020304" pitchFamily="18" charset="0"/>
                <a:cs typeface="Arial" panose="020B0604020202020204" pitchFamily="34" charset="0"/>
              </a:rPr>
              <a:t> 108 TC 130, Code Sec(s) 1401; 1402.</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i="1" kern="0" dirty="0">
                <a:effectLst/>
                <a:ea typeface="Times New Roman" panose="02020603050405020304" pitchFamily="18" charset="0"/>
                <a:cs typeface="Arial" panose="020B0604020202020204" pitchFamily="34" charset="0"/>
              </a:rPr>
              <a:t>Milligan v Commissioner</a:t>
            </a:r>
            <a:r>
              <a:rPr lang="en-US" sz="2800" kern="0" dirty="0">
                <a:effectLst/>
                <a:ea typeface="Times New Roman" panose="02020603050405020304" pitchFamily="18" charset="0"/>
                <a:cs typeface="Arial" panose="020B0604020202020204" pitchFamily="34" charset="0"/>
              </a:rPr>
              <a:t> TCM 1992-655 </a:t>
            </a:r>
            <a:endParaRPr lang="en-US" sz="2800" kern="100" dirty="0">
              <a:effectLst/>
              <a:ea typeface="Aptos" panose="020B0004020202020204" pitchFamily="34" charset="0"/>
              <a:cs typeface="Arial" panose="020B0604020202020204" pitchFamily="34" charset="0"/>
            </a:endParaRPr>
          </a:p>
          <a:p>
            <a:r>
              <a:rPr lang="en-US" sz="2800" i="1" kern="0" dirty="0">
                <a:effectLst/>
                <a:ea typeface="Times New Roman" panose="02020603050405020304" pitchFamily="18" charset="0"/>
              </a:rPr>
              <a:t>Newberry v Commissioner</a:t>
            </a:r>
            <a:r>
              <a:rPr lang="en-US" sz="2800" kern="0" dirty="0">
                <a:effectLst/>
                <a:ea typeface="Times New Roman" panose="02020603050405020304" pitchFamily="18" charset="0"/>
              </a:rPr>
              <a:t> 76TC 441, 444</a:t>
            </a:r>
            <a:endParaRPr lang="en-US" sz="2800" dirty="0">
              <a:solidFill>
                <a:srgbClr val="00243A"/>
              </a:solidFill>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136342" cy="923330"/>
          </a:xfrm>
          <a:prstGeom prst="rect">
            <a:avLst/>
          </a:prstGeom>
          <a:noFill/>
        </p:spPr>
        <p:txBody>
          <a:bodyPr wrap="square" rtlCol="0">
            <a:spAutoFit/>
          </a:bodyPr>
          <a:lstStyle/>
          <a:p>
            <a:pPr lvl="0">
              <a:defRPr/>
            </a:pP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Referencias</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y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Recursos</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Fiscales</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51835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39371"/>
            <a:ext cx="11051402" cy="4208075"/>
          </a:xfrm>
          <a:prstGeom prst="rect">
            <a:avLst/>
          </a:prstGeom>
          <a:noFill/>
        </p:spPr>
        <p:txBody>
          <a:bodyPr wrap="square">
            <a:spAutoFit/>
          </a:bodyPr>
          <a:lstStyle/>
          <a:p>
            <a:pPr marL="0" marR="0">
              <a:lnSpc>
                <a:spcPct val="107000"/>
              </a:lnSpc>
              <a:spcBef>
                <a:spcPts val="0"/>
              </a:spcBef>
              <a:spcAft>
                <a:spcPts val="0"/>
              </a:spcAft>
            </a:pPr>
            <a:r>
              <a:rPr lang="en-US" sz="2800" kern="0" dirty="0">
                <a:effectLst/>
                <a:ea typeface="Times New Roman" panose="02020603050405020304" pitchFamily="18" charset="0"/>
                <a:cs typeface="Arial" panose="020B0604020202020204" pitchFamily="34" charset="0"/>
                <a:hlinkClick r:id="rId2"/>
              </a:rPr>
              <a:t>https://www.farmers.gov/your-business/taxes#training</a:t>
            </a:r>
            <a:endParaRPr lang="en-US" sz="2800" kern="0" dirty="0">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800" kern="0" dirty="0">
                <a:effectLst/>
                <a:ea typeface="Times New Roman" panose="02020603050405020304" pitchFamily="18" charset="0"/>
                <a:cs typeface="Arial" panose="020B0604020202020204" pitchFamily="34" charset="0"/>
              </a:rPr>
              <a:t> </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u="sng" kern="0" dirty="0">
                <a:effectLst/>
                <a:ea typeface="Times New Roman" panose="02020603050405020304" pitchFamily="18" charset="0"/>
                <a:cs typeface="Arial" panose="020B0604020202020204" pitchFamily="34" charset="0"/>
              </a:rPr>
              <a:t>Finding a tax professional:</a:t>
            </a:r>
            <a:endParaRPr lang="en-US" sz="2800" u="sng"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u="sng" kern="0" dirty="0">
                <a:solidFill>
                  <a:srgbClr val="467886"/>
                </a:solidFill>
                <a:effectLst/>
                <a:ea typeface="Times New Roman" panose="02020603050405020304" pitchFamily="18" charset="0"/>
                <a:cs typeface="Arial" panose="020B0604020202020204" pitchFamily="34" charset="0"/>
                <a:hlinkClick r:id="rId3"/>
              </a:rPr>
              <a:t>https://www.youtube.com/watch?v=j6t7Dti3WRs</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kern="0" dirty="0">
                <a:effectLst/>
                <a:ea typeface="Times New Roman" panose="02020603050405020304" pitchFamily="18" charset="0"/>
                <a:cs typeface="Arial" panose="020B0604020202020204" pitchFamily="34" charset="0"/>
              </a:rPr>
              <a:t> </a:t>
            </a:r>
            <a:endParaRPr lang="en-US" sz="2800" kern="100" dirty="0">
              <a:effectLst/>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800" kern="0" dirty="0">
                <a:effectLst/>
                <a:ea typeface="Times New Roman" panose="02020603050405020304" pitchFamily="18" charset="0"/>
                <a:cs typeface="Arial" panose="020B0604020202020204" pitchFamily="34" charset="0"/>
                <a:hlinkClick r:id="rId4"/>
              </a:rPr>
              <a:t>https://extension.usu.edu/ruraltax/tax-topics/how-to-choose-a-tax-professional</a:t>
            </a:r>
            <a:endParaRPr lang="en-US" sz="2800" kern="0" dirty="0">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2800" kern="100" dirty="0">
              <a:effectLst/>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250723" y="214568"/>
            <a:ext cx="11695471" cy="861774"/>
          </a:xfrm>
          <a:prstGeom prst="rect">
            <a:avLst/>
          </a:prstGeom>
          <a:noFill/>
        </p:spPr>
        <p:txBody>
          <a:bodyPr wrap="square" rtlCol="0">
            <a:spAutoFit/>
          </a:bodyPr>
          <a:lstStyle/>
          <a:p>
            <a:pPr lvl="0">
              <a:defRPr/>
            </a:pPr>
            <a:r>
              <a:rPr lang="en-US" sz="50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Recursos</a:t>
            </a:r>
            <a:r>
              <a:rPr lang="en-US" sz="50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0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educativos</a:t>
            </a:r>
            <a:r>
              <a:rPr lang="en-US" sz="50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sobre </a:t>
            </a:r>
            <a:r>
              <a:rPr lang="en-US" sz="50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impuestos</a:t>
            </a:r>
            <a:endParaRPr lang="en-US" sz="50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245806" y="1076342"/>
            <a:ext cx="11567651"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4108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501214" y="214567"/>
            <a:ext cx="11308868"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Desarrollos</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Futuros</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Precaución</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128899" y="1092178"/>
            <a:ext cx="11681183"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936434" y="4209891"/>
            <a:ext cx="10025348" cy="1475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800" dirty="0">
                <a:latin typeface="Arial" panose="020B0604020202020204" pitchFamily="34" charset="0"/>
                <a:cs typeface="Arial" panose="020B0604020202020204" pitchFamily="34" charset="0"/>
              </a:rPr>
              <a:t>Es posible que se publiquen nuevas pautas y guías; esté atento a cualquier novedad relacionada con los pagos IRA DFAP.</a:t>
            </a:r>
            <a:endParaRPr lang="en-US" sz="3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3A34BDD-C762-7CC8-5A70-0A4BB07C20E5}"/>
              </a:ext>
            </a:extLst>
          </p:cNvPr>
          <p:cNvSpPr txBox="1"/>
          <p:nvPr/>
        </p:nvSpPr>
        <p:spPr>
          <a:xfrm>
            <a:off x="301425" y="1415845"/>
            <a:ext cx="11508657" cy="2123658"/>
          </a:xfrm>
          <a:prstGeom prst="rect">
            <a:avLst/>
          </a:prstGeom>
          <a:noFill/>
          <a:ln w="25400">
            <a:solidFill>
              <a:schemeClr val="tx1"/>
            </a:solidFill>
          </a:ln>
        </p:spPr>
        <p:txBody>
          <a:bodyPr wrap="square" rtlCol="0">
            <a:spAutoFit/>
          </a:bodyPr>
          <a:lstStyle/>
          <a:p>
            <a:r>
              <a:rPr lang="es-ES" sz="2200" b="1" dirty="0"/>
              <a:t>ATENCIÓN:</a:t>
            </a:r>
            <a:r>
              <a:rPr lang="es-ES" sz="2200" dirty="0"/>
              <a:t> Se recomienda encarecidamente a los que reciben los pagos de DFAP y que sean socios de una Sociedad o miembros de una Sociedad de Responsabilidad Limitada (LLC por sus siglas en Inglés) que busquen asesoramiento de profesionales competentes. La tributación depende de las circunstancias de cada caso en particular, en este caso en lo que respecta a la cuestión del nexo con la entidad que fuera objeto de discriminación y, por lo tanto, puede ser que se deba tributar impuestos al trabajo por cuenta propio (autónomo).</a:t>
            </a:r>
            <a:endParaRPr lang="en-US" sz="2200" dirty="0"/>
          </a:p>
        </p:txBody>
      </p:sp>
    </p:spTree>
    <p:extLst>
      <p:ext uri="{BB962C8B-B14F-4D97-AF65-F5344CB8AC3E}">
        <p14:creationId xmlns:p14="http://schemas.microsoft.com/office/powerpoint/2010/main" val="137680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27162" y="1230184"/>
            <a:ext cx="11353800" cy="2323713"/>
          </a:xfrm>
          <a:prstGeom prst="rect">
            <a:avLst/>
          </a:prstGeom>
          <a:noFill/>
        </p:spPr>
        <p:txBody>
          <a:bodyPr wrap="square">
            <a:spAutoFit/>
          </a:bodyPr>
          <a:lstStyle/>
          <a:p>
            <a:r>
              <a:rPr lang="es-ES" sz="2900" dirty="0">
                <a:solidFill>
                  <a:srgbClr val="00243A"/>
                </a:solidFill>
                <a:latin typeface="Arial" panose="020B0604020202020204" pitchFamily="34" charset="0"/>
                <a:cs typeface="Arial" panose="020B0604020202020204" pitchFamily="34" charset="0"/>
              </a:rPr>
              <a:t>¿Qué preguntas podrías tener?</a:t>
            </a:r>
          </a:p>
          <a:p>
            <a:endParaRPr lang="es-ES" sz="2900" dirty="0">
              <a:solidFill>
                <a:srgbClr val="00243A"/>
              </a:solidFill>
              <a:latin typeface="Arial" panose="020B0604020202020204" pitchFamily="34" charset="0"/>
              <a:cs typeface="Arial" panose="020B0604020202020204" pitchFamily="34" charset="0"/>
            </a:endParaRPr>
          </a:p>
          <a:p>
            <a:r>
              <a:rPr lang="es-ES" sz="2900" dirty="0">
                <a:solidFill>
                  <a:srgbClr val="00243A"/>
                </a:solidFill>
                <a:latin typeface="Arial" panose="020B0604020202020204" pitchFamily="34" charset="0"/>
                <a:cs typeface="Arial" panose="020B0604020202020204" pitchFamily="34" charset="0"/>
              </a:rPr>
              <a:t>Para cualquier pregunta de seguimiento comuníquese con:</a:t>
            </a:r>
          </a:p>
          <a:p>
            <a:endParaRPr lang="en-US" sz="2900" dirty="0">
              <a:solidFill>
                <a:srgbClr val="00243A"/>
              </a:solidFill>
              <a:latin typeface="Arial" panose="020B0604020202020204" pitchFamily="34" charset="0"/>
              <a:cs typeface="Arial" panose="020B0604020202020204" pitchFamily="34" charset="0"/>
            </a:endParaRPr>
          </a:p>
          <a:p>
            <a:r>
              <a:rPr lang="en-US" sz="2900" dirty="0">
                <a:solidFill>
                  <a:srgbClr val="00243A"/>
                </a:solidFill>
                <a:latin typeface="Arial" panose="020B0604020202020204" pitchFamily="34" charset="0"/>
                <a:cs typeface="Arial" panose="020B0604020202020204" pitchFamily="34" charset="0"/>
              </a:rPr>
              <a:t>janet.wright@ usda.gov</a:t>
            </a: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11104632" cy="923330"/>
          </a:xfrm>
          <a:prstGeom prst="rect">
            <a:avLst/>
          </a:prstGeom>
          <a:noFill/>
        </p:spPr>
        <p:txBody>
          <a:bodyPr wrap="square" rtlCol="0">
            <a:spAutoFit/>
          </a:bodyPr>
          <a:lstStyle/>
          <a:p>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Muchas gracias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por</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Participar</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pic>
        <p:nvPicPr>
          <p:cNvPr id="15" name="Picture 14" descr="A group of people riding camels on a beach&#10;&#10;Description automatically generated">
            <a:extLst>
              <a:ext uri="{FF2B5EF4-FFF2-40B4-BE49-F238E27FC236}">
                <a16:creationId xmlns:a16="http://schemas.microsoft.com/office/drawing/2014/main" id="{08AA0C0B-2CCF-D629-03F4-9B83831EEE89}"/>
              </a:ext>
            </a:extLst>
          </p:cNvPr>
          <p:cNvPicPr>
            <a:picLocks noChangeAspect="1"/>
          </p:cNvPicPr>
          <p:nvPr/>
        </p:nvPicPr>
        <p:blipFill>
          <a:blip r:embed="rId2"/>
          <a:stretch>
            <a:fillRect/>
          </a:stretch>
        </p:blipFill>
        <p:spPr>
          <a:xfrm>
            <a:off x="6553199" y="2623385"/>
            <a:ext cx="5646153" cy="4234615"/>
          </a:xfrm>
          <a:prstGeom prst="rect">
            <a:avLst/>
          </a:prstGeom>
        </p:spPr>
      </p:pic>
    </p:spTree>
    <p:extLst>
      <p:ext uri="{BB962C8B-B14F-4D97-AF65-F5344CB8AC3E}">
        <p14:creationId xmlns:p14="http://schemas.microsoft.com/office/powerpoint/2010/main" val="211502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3569111" y="1137898"/>
            <a:ext cx="8355392" cy="5740033"/>
          </a:xfrm>
          <a:prstGeom prst="rect">
            <a:avLst/>
          </a:prstGeom>
          <a:noFill/>
        </p:spPr>
        <p:txBody>
          <a:bodyPr wrap="square">
            <a:spAutoFit/>
          </a:bodyPr>
          <a:lstStyle/>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Proporcionar antecedentes para las indemnizaciones.</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Presentar las disposiciones del programa.</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Discutir los tipos de destinatarios (recipientes). </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Los ejemplos ilustran las indemnizaciones y cómo se pueden declarar y gravar.</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Proporcionar orientación (con precaución) para ayudar a los destinatarios.</a:t>
            </a:r>
          </a:p>
          <a:p>
            <a:pPr marL="342900" indent="-342900">
              <a:buFont typeface="Arial" panose="020B0604020202020204" pitchFamily="34" charset="0"/>
              <a:buChar char="•"/>
            </a:pPr>
            <a:r>
              <a:rPr lang="es-ES" sz="2800" dirty="0">
                <a:latin typeface="Arial" panose="020B0604020202020204" pitchFamily="34" charset="0"/>
                <a:cs typeface="Arial" panose="020B0604020202020204" pitchFamily="34" charset="0"/>
              </a:rPr>
              <a:t>Responder preguntas lo mejor que podamos</a:t>
            </a:r>
            <a:endParaRPr lang="en-US" sz="2800" i="1" dirty="0">
              <a:latin typeface="Arial" panose="020B0604020202020204" pitchFamily="34" charset="0"/>
              <a:cs typeface="Arial" panose="020B0604020202020204" pitchFamily="34" charset="0"/>
            </a:endParaRPr>
          </a:p>
          <a:p>
            <a:endParaRPr lang="en-US" sz="2000" dirty="0">
              <a:solidFill>
                <a:srgbClr val="00243A"/>
              </a:solidFill>
              <a:latin typeface="Arial" panose="020B0604020202020204" pitchFamily="34" charset="0"/>
              <a:cs typeface="Arial" panose="020B0604020202020204" pitchFamily="34" charset="0"/>
            </a:endParaRPr>
          </a:p>
          <a:p>
            <a:pPr algn="ctr"/>
            <a:r>
              <a:rPr lang="es-ES" sz="2200" i="1" dirty="0">
                <a:latin typeface="Arial" panose="020B0604020202020204" pitchFamily="34" charset="0"/>
                <a:cs typeface="Arial" panose="020B0604020202020204" pitchFamily="34" charset="0"/>
              </a:rPr>
              <a:t>Se proporciona información adicional en la hoja informativa: </a:t>
            </a:r>
          </a:p>
          <a:p>
            <a:pPr algn="ctr"/>
            <a:r>
              <a:rPr lang="es-ES" sz="2200" i="1" dirty="0">
                <a:latin typeface="Arial" panose="020B0604020202020204" pitchFamily="34" charset="0"/>
                <a:cs typeface="Arial" panose="020B0604020202020204" pitchFamily="34" charset="0"/>
              </a:rPr>
              <a:t>“Tributación de los Pagos por Discriminación del USDA resultantes de la Ley de Reducción de la Inflación de 2022”</a:t>
            </a:r>
            <a:endParaRPr lang="en-US" sz="2200" i="1" dirty="0">
              <a:latin typeface="Arial" panose="020B0604020202020204" pitchFamily="34" charset="0"/>
              <a:cs typeface="Arial" panose="020B0604020202020204" pitchFamily="34" charset="0"/>
            </a:endParaRPr>
          </a:p>
          <a:p>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292821" y="214568"/>
            <a:ext cx="11344735" cy="923330"/>
          </a:xfrm>
          <a:prstGeom prst="rect">
            <a:avLst/>
          </a:prstGeom>
          <a:noFill/>
        </p:spPr>
        <p:txBody>
          <a:bodyPr wrap="square" rtlCol="0">
            <a:spAutoFit/>
          </a:bodyPr>
          <a:lstStyle/>
          <a:p>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Agenda</a:t>
            </a:r>
          </a:p>
        </p:txBody>
      </p:sp>
      <p:sp>
        <p:nvSpPr>
          <p:cNvPr id="8" name="Rounded Rectangle 7">
            <a:extLst>
              <a:ext uri="{FF2B5EF4-FFF2-40B4-BE49-F238E27FC236}">
                <a16:creationId xmlns:a16="http://schemas.microsoft.com/office/drawing/2014/main" id="{9537B0FF-70D3-C466-FC11-72C53EC0DEAC}"/>
              </a:ext>
            </a:extLst>
          </p:cNvPr>
          <p:cNvSpPr/>
          <p:nvPr/>
        </p:nvSpPr>
        <p:spPr>
          <a:xfrm flipV="1">
            <a:off x="267499" y="1137897"/>
            <a:ext cx="11370058" cy="45719"/>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464715" y="4513854"/>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7FD099E-2AB1-C0A5-CE1E-1418F78D736E}"/>
              </a:ext>
            </a:extLst>
          </p:cNvPr>
          <p:cNvSpPr txBox="1"/>
          <p:nvPr/>
        </p:nvSpPr>
        <p:spPr>
          <a:xfrm>
            <a:off x="292821" y="2876612"/>
            <a:ext cx="3484684" cy="769441"/>
          </a:xfrm>
          <a:prstGeom prst="rect">
            <a:avLst/>
          </a:prstGeom>
          <a:noFill/>
        </p:spPr>
        <p:txBody>
          <a:bodyPr wrap="square">
            <a:spAutoFit/>
          </a:bodyPr>
          <a:lstStyle/>
          <a:p>
            <a:r>
              <a:rPr lang="en-US" sz="4400" dirty="0">
                <a:latin typeface="Arial" panose="020B0604020202020204" pitchFamily="34" charset="0"/>
                <a:cs typeface="Arial" panose="020B0604020202020204" pitchFamily="34" charset="0"/>
              </a:rPr>
              <a:t>RuralTax.org</a:t>
            </a:r>
          </a:p>
        </p:txBody>
      </p:sp>
    </p:spTree>
    <p:extLst>
      <p:ext uri="{BB962C8B-B14F-4D97-AF65-F5344CB8AC3E}">
        <p14:creationId xmlns:p14="http://schemas.microsoft.com/office/powerpoint/2010/main" val="324838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E57DCC-E1B3-7EE9-D4F1-04ED070D8311}"/>
              </a:ext>
            </a:extLst>
          </p:cNvPr>
          <p:cNvSpPr txBox="1"/>
          <p:nvPr/>
        </p:nvSpPr>
        <p:spPr>
          <a:xfrm>
            <a:off x="501214" y="214567"/>
            <a:ext cx="11308868" cy="923330"/>
          </a:xfrm>
          <a:prstGeom prst="rect">
            <a:avLst/>
          </a:prstGeom>
          <a:noFill/>
        </p:spPr>
        <p:txBody>
          <a:bodyPr wrap="square" rtlCol="0">
            <a:spAutoFit/>
          </a:bodyPr>
          <a:lstStyle/>
          <a:p>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Desarrollo: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Precaución</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308868" cy="54031"/>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1142974" y="4197191"/>
            <a:ext cx="10025348" cy="182015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Arial" panose="020B0604020202020204" pitchFamily="34" charset="0"/>
                <a:cs typeface="Arial" panose="020B0604020202020204" pitchFamily="34" charset="0"/>
              </a:rPr>
              <a:t>Es posible que se publiquen nuevas pautas y guías; esté atento a cualquier novedad relacionada con los pagos del IRA DFAP.</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E0CB92-DA27-7AFC-8876-C4C66EC27967}"/>
              </a:ext>
            </a:extLst>
          </p:cNvPr>
          <p:cNvSpPr txBox="1"/>
          <p:nvPr/>
        </p:nvSpPr>
        <p:spPr>
          <a:xfrm>
            <a:off x="464715" y="1415845"/>
            <a:ext cx="11345367" cy="2123658"/>
          </a:xfrm>
          <a:prstGeom prst="rect">
            <a:avLst/>
          </a:prstGeom>
          <a:noFill/>
          <a:ln w="25400">
            <a:solidFill>
              <a:schemeClr val="tx1"/>
            </a:solidFill>
          </a:ln>
        </p:spPr>
        <p:txBody>
          <a:bodyPr wrap="square" rtlCol="0">
            <a:spAutoFit/>
          </a:bodyPr>
          <a:lstStyle/>
          <a:p>
            <a:r>
              <a:rPr lang="es-ES" sz="2200" b="1" dirty="0"/>
              <a:t>ATENCIÓN:</a:t>
            </a:r>
            <a:r>
              <a:rPr lang="es-ES" sz="2200" dirty="0"/>
              <a:t> Se recomienda enfáticamente a los beneficiarios de los pagos por el DFAP que busquen asesoramiento de profesionales competentes. La tributación de impuestos depende de los hechos y las circunstancias particulares de cada individuo, especialmente si el DFAP está sujeto al impuesto sobre el trabajo por cuenta propia. Para obtener más información sobre cómo encontrar un asesor de impuestos competente, por favor visite este enlace: [https://www.farmers.gov/your-business/taxes#training] </a:t>
            </a:r>
            <a:endParaRPr lang="en-US" sz="2200" dirty="0"/>
          </a:p>
        </p:txBody>
      </p:sp>
    </p:spTree>
    <p:extLst>
      <p:ext uri="{BB962C8B-B14F-4D97-AF65-F5344CB8AC3E}">
        <p14:creationId xmlns:p14="http://schemas.microsoft.com/office/powerpoint/2010/main" val="19563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86154" y="1318672"/>
            <a:ext cx="11463278" cy="5001369"/>
          </a:xfrm>
          <a:prstGeom prst="rect">
            <a:avLst/>
          </a:prstGeom>
          <a:noFill/>
        </p:spPr>
        <p:txBody>
          <a:bodyPr wrap="square">
            <a:spAutoFit/>
          </a:bodyPr>
          <a:lstStyle/>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La IRA incluyó una disposición que autoriza al USDA a abordar la discriminación pasada en los programas de préstamos agrícolas previa al 2021.</a:t>
            </a:r>
          </a:p>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Pago de asistencia financiera a través del Programa de Asistencia Financiera contra la Discriminación (DFAP) del USDA</a:t>
            </a:r>
          </a:p>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La indemnización está sujeta a impuestos como ingreso ordinario.</a:t>
            </a:r>
          </a:p>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Dependiendo de los hechos y las circunstancias, es posible que la indemnización también esté sujeta al impuesto sobre el trabajo por cuenta propia (autónomo).</a:t>
            </a:r>
          </a:p>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Plazo de solicitud cerrado el 17 de Enero de 2024.</a:t>
            </a:r>
            <a:endParaRPr lang="en-US" sz="2900" dirty="0">
              <a:solidFill>
                <a:srgbClr val="00243A"/>
              </a:solidFill>
              <a:latin typeface="Arial" panose="020B0604020202020204" pitchFamily="34" charset="0"/>
              <a:cs typeface="Arial" panose="020B0604020202020204" pitchFamily="34" charset="0"/>
            </a:endParaRPr>
          </a:p>
          <a:p>
            <a:endParaRPr lang="en-US" sz="29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8908793"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Introducción</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46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464715" y="1156444"/>
            <a:ext cx="11727285" cy="5262979"/>
          </a:xfrm>
          <a:prstGeom prst="rect">
            <a:avLst/>
          </a:prstGeom>
          <a:noFill/>
        </p:spPr>
        <p:txBody>
          <a:bodyPr wrap="square">
            <a:spAutoFit/>
          </a:bodyPr>
          <a:lstStyle/>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La sección 22007 autorizó al USDA a abordar la discriminación pasada en los préstamos rurales.</a:t>
            </a:r>
          </a:p>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Discriminación definida como:</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Tratar a las personas de manera diferente por razones ilegítimas</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No proporcionar la asistencia adecuada</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Retraso en el procesamiento o servicio del préstamo</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Denegación de un préstamo o servicio de préstamo</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Prevención de solicitar un préstamo o servicio de préstamo</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Términos de préstamo adversos</a:t>
            </a:r>
          </a:p>
          <a:p>
            <a:pPr marL="914400" lvl="1" indent="-457200">
              <a:buFont typeface="Arial" panose="020B0604020202020204" pitchFamily="34" charset="0"/>
              <a:buChar char="•"/>
            </a:pPr>
            <a:r>
              <a:rPr lang="es-ES" sz="2200" dirty="0">
                <a:solidFill>
                  <a:srgbClr val="00243A"/>
                </a:solidFill>
                <a:latin typeface="Arial" panose="020B0604020202020204" pitchFamily="34" charset="0"/>
                <a:cs typeface="Arial" panose="020B0604020202020204" pitchFamily="34" charset="0"/>
              </a:rPr>
              <a:t>Supervisión indebidamente onerosa de los requisitos de préstamo</a:t>
            </a:r>
            <a:endParaRPr lang="en-US" sz="2200" dirty="0">
              <a:solidFill>
                <a:srgbClr val="00243A"/>
              </a:solidFill>
              <a:latin typeface="Arial" panose="020B0604020202020204" pitchFamily="34" charset="0"/>
              <a:cs typeface="Arial" panose="020B0604020202020204" pitchFamily="34" charset="0"/>
            </a:endParaRPr>
          </a:p>
          <a:p>
            <a:pPr lvl="1"/>
            <a:r>
              <a:rPr lang="es-ES" sz="2200" dirty="0">
                <a:solidFill>
                  <a:srgbClr val="00243A"/>
                </a:solidFill>
                <a:latin typeface="Arial" panose="020B0604020202020204" pitchFamily="34" charset="0"/>
                <a:cs typeface="Arial" panose="020B0604020202020204" pitchFamily="34" charset="0"/>
              </a:rPr>
              <a:t>Cuando estos se debieron a la raza, color, origen nacional o grupo étnico, sexo, orientación sexual, identidad de género, religión, edad, estado civil o discapacidad del cliente, o en represalia por actividades anteriores de derechos civiles.</a:t>
            </a:r>
          </a:p>
          <a:p>
            <a:pPr lvl="1"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DFAP creado para generar y aceptar solicitudes por discriminación.</a:t>
            </a: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9891294"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Antecedentes</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07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41910" y="1141696"/>
            <a:ext cx="11353800" cy="5278368"/>
          </a:xfrm>
          <a:prstGeom prst="rect">
            <a:avLst/>
          </a:prstGeom>
          <a:noFill/>
        </p:spPr>
        <p:txBody>
          <a:bodyPr wrap="square">
            <a:spAutoFit/>
          </a:bodyPr>
          <a:lstStyle/>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Posibles respuestas en la aplicación</a:t>
            </a:r>
          </a:p>
          <a:p>
            <a:pPr marL="914400" lvl="1" indent="-457200">
              <a:buFont typeface="Arial" panose="020B0604020202020204" pitchFamily="34" charset="0"/>
              <a:buChar char="•"/>
            </a:pPr>
            <a:r>
              <a:rPr lang="es-ES" sz="2400" dirty="0">
                <a:solidFill>
                  <a:srgbClr val="00243A"/>
                </a:solidFill>
                <a:latin typeface="Arial" panose="020B0604020202020204" pitchFamily="34" charset="0"/>
                <a:cs typeface="Arial" panose="020B0604020202020204" pitchFamily="34" charset="0"/>
              </a:rPr>
              <a:t>Solicitante era el prestatario del préstamo agrícola o un prestatario previsto.</a:t>
            </a:r>
          </a:p>
          <a:p>
            <a:pPr marL="914400" lvl="1" indent="-457200">
              <a:buFont typeface="Arial" panose="020B0604020202020204" pitchFamily="34" charset="0"/>
              <a:buChar char="•"/>
            </a:pPr>
            <a:r>
              <a:rPr lang="es-ES" sz="2400" dirty="0">
                <a:solidFill>
                  <a:srgbClr val="00243A"/>
                </a:solidFill>
                <a:latin typeface="Arial" panose="020B0604020202020204" pitchFamily="34" charset="0"/>
                <a:cs typeface="Arial" panose="020B0604020202020204" pitchFamily="34" charset="0"/>
              </a:rPr>
              <a:t>Solicitante tenía un </a:t>
            </a:r>
            <a:r>
              <a:rPr lang="es-ES" sz="2400" dirty="0" err="1">
                <a:solidFill>
                  <a:srgbClr val="00243A"/>
                </a:solidFill>
                <a:latin typeface="Arial" panose="020B0604020202020204" pitchFamily="34" charset="0"/>
                <a:cs typeface="Arial" panose="020B0604020202020204" pitchFamily="34" charset="0"/>
              </a:rPr>
              <a:t>coprestatario</a:t>
            </a:r>
            <a:r>
              <a:rPr lang="es-ES" sz="2400" dirty="0">
                <a:solidFill>
                  <a:srgbClr val="00243A"/>
                </a:solidFill>
                <a:latin typeface="Arial" panose="020B0604020202020204" pitchFamily="34" charset="0"/>
                <a:cs typeface="Arial" panose="020B0604020202020204" pitchFamily="34" charset="0"/>
              </a:rPr>
              <a:t> (por ejemplo, cónyuge).</a:t>
            </a:r>
          </a:p>
          <a:p>
            <a:pPr marL="914400" lvl="1" indent="-457200">
              <a:buFont typeface="Arial" panose="020B0604020202020204" pitchFamily="34" charset="0"/>
              <a:buChar char="•"/>
            </a:pPr>
            <a:r>
              <a:rPr lang="es-ES" sz="2400" dirty="0">
                <a:solidFill>
                  <a:srgbClr val="00243A"/>
                </a:solidFill>
                <a:latin typeface="Arial" panose="020B0604020202020204" pitchFamily="34" charset="0"/>
                <a:cs typeface="Arial" panose="020B0604020202020204" pitchFamily="34" charset="0"/>
              </a:rPr>
              <a:t>Solicitante participó en una entidad que cultivaba (por ejemplo, sociedad).</a:t>
            </a:r>
          </a:p>
          <a:p>
            <a:pPr lvl="1"/>
            <a:r>
              <a:rPr lang="es-ES" sz="2400" dirty="0">
                <a:solidFill>
                  <a:srgbClr val="00243A"/>
                </a:solidFill>
                <a:latin typeface="Arial" panose="020B0604020202020204" pitchFamily="34" charset="0"/>
                <a:cs typeface="Arial" panose="020B0604020202020204" pitchFamily="34" charset="0"/>
              </a:rPr>
              <a:t>Además, algunos participantes del DFAP tienen o tuvieron operaciones agrícolas o ganaderas en tierras de su propiedad, arrendadas o una combinación de ambas, y otros tenían la intención de realizar dichas operaciones pero no pudieron hacerlo debido a la discriminación al inicio del negocio agrícola previsto.</a:t>
            </a:r>
          </a:p>
          <a:p>
            <a:pPr marL="342900" lvl="1" indent="-3429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El proceso de revisión utiliza dos equipos independientes para ayudar con la revisión de la solicitud.</a:t>
            </a:r>
          </a:p>
          <a:p>
            <a:pPr marL="342900" lvl="1" indent="-3429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Una vez aprobado y emitido los pagos, el destinatario recibirá un Formulario 1099-MISC del USDA.</a:t>
            </a:r>
            <a:endParaRPr lang="en-US" sz="29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214568"/>
            <a:ext cx="9891294"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Antecedentes</a:t>
            </a:r>
            <a:endPar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1083866"/>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52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2F485-A6C4-A355-FB15-9E112C01C8FB}"/>
              </a:ext>
            </a:extLst>
          </p:cNvPr>
          <p:cNvSpPr txBox="1"/>
          <p:nvPr/>
        </p:nvSpPr>
        <p:spPr>
          <a:xfrm>
            <a:off x="524948" y="906890"/>
            <a:ext cx="11637556" cy="5493812"/>
          </a:xfrm>
          <a:prstGeom prst="rect">
            <a:avLst/>
          </a:prstGeom>
          <a:noFill/>
        </p:spPr>
        <p:txBody>
          <a:bodyPr wrap="square">
            <a:spAutoFit/>
          </a:bodyPr>
          <a:lstStyle/>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El IRS emitió una hoja informativa (FS-2024-05) sobre la tributación del DFAP.</a:t>
            </a:r>
          </a:p>
          <a:p>
            <a:pPr marL="457200" indent="-457200">
              <a:buFont typeface="Arial" panose="020B0604020202020204" pitchFamily="34" charset="0"/>
              <a:buChar char="•"/>
            </a:pPr>
            <a:r>
              <a:rPr lang="es-ES" sz="2900" dirty="0">
                <a:solidFill>
                  <a:srgbClr val="00243A"/>
                </a:solidFill>
                <a:latin typeface="Arial" panose="020B0604020202020204" pitchFamily="34" charset="0"/>
                <a:cs typeface="Arial" panose="020B0604020202020204" pitchFamily="34" charset="0"/>
              </a:rPr>
              <a:t>La guía de preguntas frecuentes cubre 3 puntos:</a:t>
            </a:r>
            <a:endParaRPr lang="en-US" sz="2900" dirty="0">
              <a:solidFill>
                <a:srgbClr val="00243A"/>
              </a:solidFill>
              <a:latin typeface="Arial" panose="020B0604020202020204" pitchFamily="34" charset="0"/>
              <a:cs typeface="Arial" panose="020B0604020202020204" pitchFamily="34" charset="0"/>
            </a:endParaRPr>
          </a:p>
          <a:p>
            <a:pPr marL="914400" lvl="1" indent="-457200">
              <a:buFont typeface="+mj-lt"/>
              <a:buAutoNum type="arabicPeriod"/>
            </a:pPr>
            <a:r>
              <a:rPr lang="es-ES" sz="2200" dirty="0">
                <a:solidFill>
                  <a:srgbClr val="00243A"/>
                </a:solidFill>
                <a:latin typeface="Arial" panose="020B0604020202020204" pitchFamily="34" charset="0"/>
                <a:cs typeface="Arial" panose="020B0604020202020204" pitchFamily="34" charset="0"/>
              </a:rPr>
              <a:t>El pago (indemnización) se incluye en el ingreso bruto según la sección 61 del IRS. </a:t>
            </a:r>
          </a:p>
          <a:p>
            <a:pPr marL="914400" lvl="1" indent="-457200">
              <a:buFont typeface="+mj-lt"/>
              <a:buAutoNum type="arabicPeriod"/>
            </a:pPr>
            <a:r>
              <a:rPr lang="es-ES" sz="2200" dirty="0">
                <a:solidFill>
                  <a:srgbClr val="00243A"/>
                </a:solidFill>
                <a:latin typeface="Arial" panose="020B0604020202020204" pitchFamily="34" charset="0"/>
                <a:cs typeface="Arial" panose="020B0604020202020204" pitchFamily="34" charset="0"/>
              </a:rPr>
              <a:t>Los honorarios de los abogados en el reclamo de discriminación ilegal se pueden deducir “por encima de la línea” y se limitan al monto de cualquier pago (indemnización) recibido. Es un ajuste al ingreso en el Anexo 1 (Formulario 1040), Parte II, Línea 24h.</a:t>
            </a:r>
          </a:p>
          <a:p>
            <a:pPr marL="914400" lvl="1" indent="-457200">
              <a:buFont typeface="+mj-lt"/>
              <a:buAutoNum type="arabicPeriod"/>
            </a:pPr>
            <a:r>
              <a:rPr lang="es-ES" sz="2200" dirty="0">
                <a:solidFill>
                  <a:srgbClr val="00243A"/>
                </a:solidFill>
                <a:latin typeface="Arial" panose="020B0604020202020204" pitchFamily="34" charset="0"/>
                <a:cs typeface="Arial" panose="020B0604020202020204" pitchFamily="34" charset="0"/>
              </a:rPr>
              <a:t>El pago (indemnización) puede estar sujeto al impuesto sobre el trabajo por cuenta propia (Impuesto SE) dependiendo de los hechos y circunstancias particulares. El impuesto SE consiste en impuestos del Seguro Social y Medicare principalmente para personas que trabajan por cuenta propia para poder recibir beneficios del Seguro Social y Medicare en el futuro. El impuesto SE </a:t>
            </a:r>
            <a:r>
              <a:rPr lang="es-ES" sz="2200" dirty="0" err="1">
                <a:solidFill>
                  <a:srgbClr val="00243A"/>
                </a:solidFill>
                <a:latin typeface="Arial" panose="020B0604020202020204" pitchFamily="34" charset="0"/>
                <a:cs typeface="Arial" panose="020B0604020202020204" pitchFamily="34" charset="0"/>
              </a:rPr>
              <a:t>se</a:t>
            </a:r>
            <a:r>
              <a:rPr lang="es-ES" sz="2200" dirty="0">
                <a:solidFill>
                  <a:srgbClr val="00243A"/>
                </a:solidFill>
                <a:latin typeface="Arial" panose="020B0604020202020204" pitchFamily="34" charset="0"/>
                <a:cs typeface="Arial" panose="020B0604020202020204" pitchFamily="34" charset="0"/>
              </a:rPr>
              <a:t> aplica a las ganancias netas del trabajo por cuenta propia, lo que generalmente significa el ingreso bruto de un comercio o negocio, menos ciertas deducciones pertinentes.</a:t>
            </a:r>
            <a:endParaRPr lang="en-US" sz="2200" dirty="0">
              <a:solidFill>
                <a:srgbClr val="00243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E57DCC-E1B3-7EE9-D4F1-04ED070D8311}"/>
              </a:ext>
            </a:extLst>
          </p:cNvPr>
          <p:cNvSpPr txBox="1"/>
          <p:nvPr/>
        </p:nvSpPr>
        <p:spPr>
          <a:xfrm>
            <a:off x="501214" y="8096"/>
            <a:ext cx="11136342" cy="923330"/>
          </a:xfrm>
          <a:prstGeom prst="rect">
            <a:avLst/>
          </a:prstGeom>
          <a:noFill/>
        </p:spPr>
        <p:txBody>
          <a:bodyPr wrap="square" rtlCol="0">
            <a:spAutoFit/>
          </a:bodyPr>
          <a:lstStyle/>
          <a:p>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Asuntos</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a:t>
            </a:r>
            <a:r>
              <a:rPr lang="en-US" sz="5400" b="1" dirty="0" err="1">
                <a:solidFill>
                  <a:srgbClr val="528298"/>
                </a:solidFill>
                <a:latin typeface="Lato Heavy" panose="020F0502020204030203" pitchFamily="34" charset="0"/>
                <a:ea typeface="Lato Heavy" panose="020F0502020204030203" pitchFamily="34" charset="0"/>
                <a:cs typeface="Lato Heavy" panose="020F0502020204030203" pitchFamily="34" charset="0"/>
              </a:rPr>
              <a:t>Tributarios</a:t>
            </a:r>
            <a:r>
              <a:rPr lang="en-US" sz="5400" b="1" dirty="0">
                <a:solidFill>
                  <a:srgbClr val="528298"/>
                </a:solidFill>
                <a:latin typeface="Lato Heavy" panose="020F0502020204030203" pitchFamily="34" charset="0"/>
                <a:ea typeface="Lato Heavy" panose="020F0502020204030203" pitchFamily="34" charset="0"/>
                <a:cs typeface="Lato Heavy" panose="020F0502020204030203" pitchFamily="34" charset="0"/>
              </a:rPr>
              <a:t> – IRS FAQs</a:t>
            </a:r>
          </a:p>
        </p:txBody>
      </p:sp>
      <p:sp>
        <p:nvSpPr>
          <p:cNvPr id="8" name="Rounded Rectangle 7">
            <a:extLst>
              <a:ext uri="{FF2B5EF4-FFF2-40B4-BE49-F238E27FC236}">
                <a16:creationId xmlns:a16="http://schemas.microsoft.com/office/drawing/2014/main" id="{9537B0FF-70D3-C466-FC11-72C53EC0DEAC}"/>
              </a:ext>
            </a:extLst>
          </p:cNvPr>
          <p:cNvSpPr/>
          <p:nvPr/>
        </p:nvSpPr>
        <p:spPr>
          <a:xfrm>
            <a:off x="464715" y="833144"/>
            <a:ext cx="11172841" cy="54032"/>
          </a:xfrm>
          <a:prstGeom prst="roundRect">
            <a:avLst/>
          </a:prstGeom>
          <a:solidFill>
            <a:srgbClr val="002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7FE8E06-FFE6-7547-BB1C-E4B7792E0098}"/>
              </a:ext>
            </a:extLst>
          </p:cNvPr>
          <p:cNvSpPr>
            <a:spLocks noGrp="1"/>
          </p:cNvSpPr>
          <p:nvPr/>
        </p:nvSpPr>
        <p:spPr>
          <a:xfrm>
            <a:off x="800142" y="1433641"/>
            <a:ext cx="4038600" cy="147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461586"/>
      </p:ext>
    </p:extLst>
  </p:cSld>
  <p:clrMapOvr>
    <a:masterClrMapping/>
  </p:clrMapOvr>
</p:sld>
</file>

<file path=ppt/theme/theme1.xml><?xml version="1.0" encoding="utf-8"?>
<a:theme xmlns:a="http://schemas.openxmlformats.org/drawingml/2006/main" name="Office Theme">
  <a:themeElements>
    <a:clrScheme name="RuralTax">
      <a:dk1>
        <a:sysClr val="windowText" lastClr="000000"/>
      </a:dk1>
      <a:lt1>
        <a:sysClr val="window" lastClr="FFFFFF"/>
      </a:lt1>
      <a:dk2>
        <a:srgbClr val="44546A"/>
      </a:dk2>
      <a:lt2>
        <a:srgbClr val="E7E6E6"/>
      </a:lt2>
      <a:accent1>
        <a:srgbClr val="1F8BAD"/>
      </a:accent1>
      <a:accent2>
        <a:srgbClr val="85C0FB"/>
      </a:accent2>
      <a:accent3>
        <a:srgbClr val="A5A5A5"/>
      </a:accent3>
      <a:accent4>
        <a:srgbClr val="2E75B5"/>
      </a:accent4>
      <a:accent5>
        <a:srgbClr val="5B9BD5"/>
      </a:accent5>
      <a:accent6>
        <a:srgbClr val="70AD47"/>
      </a:accent6>
      <a:hlink>
        <a:srgbClr val="0563C1"/>
      </a:hlink>
      <a:folHlink>
        <a:srgbClr val="00B0F0"/>
      </a:folHlink>
    </a:clrScheme>
    <a:fontScheme name="RuralTax">
      <a:majorFont>
        <a:latin typeface="Lato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15988</TotalTime>
  <Words>3307</Words>
  <Application>Microsoft Office PowerPoint</Application>
  <PresentationFormat>Widescreen</PresentationFormat>
  <Paragraphs>228</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Lato</vt:lpstr>
      <vt:lpstr>Lato Heavy</vt:lpstr>
      <vt:lpstr>Lato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Hurst</dc:creator>
  <cp:lastModifiedBy>Anne Whyte</cp:lastModifiedBy>
  <cp:revision>210</cp:revision>
  <cp:lastPrinted>2024-05-13T17:02:59Z</cp:lastPrinted>
  <dcterms:created xsi:type="dcterms:W3CDTF">2022-08-30T19:42:25Z</dcterms:created>
  <dcterms:modified xsi:type="dcterms:W3CDTF">2024-07-15T15:15:06Z</dcterms:modified>
</cp:coreProperties>
</file>