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316" r:id="rId2"/>
    <p:sldId id="264" r:id="rId3"/>
    <p:sldId id="284" r:id="rId4"/>
    <p:sldId id="286" r:id="rId5"/>
    <p:sldId id="285" r:id="rId6"/>
    <p:sldId id="287" r:id="rId7"/>
    <p:sldId id="312" r:id="rId8"/>
    <p:sldId id="288" r:id="rId9"/>
    <p:sldId id="299" r:id="rId10"/>
    <p:sldId id="300" r:id="rId11"/>
    <p:sldId id="318" r:id="rId12"/>
    <p:sldId id="311" r:id="rId13"/>
    <p:sldId id="291" r:id="rId14"/>
    <p:sldId id="292" r:id="rId15"/>
    <p:sldId id="293" r:id="rId16"/>
    <p:sldId id="294" r:id="rId17"/>
    <p:sldId id="295" r:id="rId18"/>
    <p:sldId id="296" r:id="rId19"/>
    <p:sldId id="297" r:id="rId20"/>
    <p:sldId id="298" r:id="rId21"/>
    <p:sldId id="303" r:id="rId22"/>
    <p:sldId id="301" r:id="rId23"/>
    <p:sldId id="302" r:id="rId24"/>
    <p:sldId id="309" r:id="rId25"/>
    <p:sldId id="304" r:id="rId26"/>
    <p:sldId id="310" r:id="rId27"/>
    <p:sldId id="319"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333" autoAdjust="0"/>
  </p:normalViewPr>
  <p:slideViewPr>
    <p:cSldViewPr>
      <p:cViewPr>
        <p:scale>
          <a:sx n="57" d="100"/>
          <a:sy n="57" d="100"/>
        </p:scale>
        <p:origin x="-978" y="3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D5776B-3C99-47E4-986B-4CEB683CCB61}" type="datetimeFigureOut">
              <a:rPr lang="en-US" smtClean="0"/>
              <a:pPr/>
              <a:t>4/18/2013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A1D362-AD7E-432D-8905-B8693FAF18C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Gandhi </a:t>
            </a:r>
            <a:r>
              <a:rPr lang="en-US" dirty="0" smtClean="0"/>
              <a:t>said, </a:t>
            </a:r>
            <a:r>
              <a:rPr lang="en-US" dirty="0" smtClean="0"/>
              <a:t>“You must be the change you wish</a:t>
            </a:r>
            <a:r>
              <a:rPr lang="en-US" baseline="0" dirty="0" smtClean="0"/>
              <a:t> to see</a:t>
            </a:r>
            <a:r>
              <a:rPr lang="en-US" dirty="0" smtClean="0"/>
              <a:t>” (</a:t>
            </a:r>
            <a:r>
              <a:rPr lang="en-US" dirty="0" err="1" smtClean="0"/>
              <a:t>GlobelTribe</a:t>
            </a:r>
            <a:r>
              <a:rPr lang="en-US" dirty="0" smtClean="0"/>
              <a:t>,</a:t>
            </a:r>
            <a:r>
              <a:rPr lang="en-US" baseline="0" dirty="0" smtClean="0"/>
              <a:t> </a:t>
            </a:r>
            <a:r>
              <a:rPr lang="en-US" baseline="0" dirty="0" err="1" smtClean="0"/>
              <a:t>n.d</a:t>
            </a:r>
            <a:r>
              <a:rPr lang="en-US" baseline="0" dirty="0" smtClean="0"/>
              <a:t>.).</a:t>
            </a:r>
            <a:r>
              <a:rPr lang="en-US" dirty="0" smtClean="0"/>
              <a:t>This statement is very</a:t>
            </a:r>
            <a:r>
              <a:rPr lang="en-US" baseline="0" dirty="0" smtClean="0"/>
              <a:t> true</a:t>
            </a:r>
            <a:r>
              <a:rPr lang="en-US" dirty="0" smtClean="0"/>
              <a:t> when you choose to strengthen your marital</a:t>
            </a:r>
            <a:r>
              <a:rPr lang="en-US" baseline="0" dirty="0" smtClean="0"/>
              <a:t> </a:t>
            </a:r>
            <a:r>
              <a:rPr lang="en-US" dirty="0" smtClean="0"/>
              <a:t>relationship. It is impossible to change anyone except yourself;</a:t>
            </a:r>
            <a:r>
              <a:rPr lang="en-US" baseline="0" dirty="0" smtClean="0"/>
              <a:t> however, by working together you can build strong relationship skills. This lesson will continue discussing communication skills along with building commitment and friendship.  </a:t>
            </a:r>
          </a:p>
          <a:p>
            <a:endParaRPr lang="en-US" baseline="0" dirty="0" smtClean="0"/>
          </a:p>
          <a:p>
            <a:r>
              <a:rPr lang="en-US" b="1" i="1" baseline="0" dirty="0" smtClean="0"/>
              <a:t>Reference</a:t>
            </a:r>
          </a:p>
          <a:p>
            <a:endParaRPr lang="en-US" b="1" i="1" baseline="0" dirty="0" smtClean="0"/>
          </a:p>
          <a:p>
            <a:r>
              <a:rPr lang="en-US" dirty="0" err="1" smtClean="0"/>
              <a:t>GlobelTribe</a:t>
            </a:r>
            <a:r>
              <a:rPr lang="en-US" dirty="0" smtClean="0"/>
              <a:t> (</a:t>
            </a:r>
            <a:r>
              <a:rPr lang="en-US" dirty="0" err="1" smtClean="0"/>
              <a:t>n.d</a:t>
            </a:r>
            <a:r>
              <a:rPr lang="en-US" dirty="0" smtClean="0"/>
              <a:t>.)</a:t>
            </a:r>
            <a:r>
              <a:rPr lang="en-US" baseline="0" dirty="0" smtClean="0"/>
              <a:t> </a:t>
            </a:r>
            <a:r>
              <a:rPr lang="en-US" i="0" baseline="0" dirty="0" smtClean="0"/>
              <a:t>http://www.pbs.org/kcet/globaltribe/change/index.html</a:t>
            </a:r>
            <a:endParaRPr lang="en-US" i="0" dirty="0"/>
          </a:p>
        </p:txBody>
      </p:sp>
      <p:sp>
        <p:nvSpPr>
          <p:cNvPr id="4" name="Slide Number Placeholder 3"/>
          <p:cNvSpPr>
            <a:spLocks noGrp="1"/>
          </p:cNvSpPr>
          <p:nvPr>
            <p:ph type="sldNum" sz="quarter" idx="10"/>
          </p:nvPr>
        </p:nvSpPr>
        <p:spPr/>
        <p:txBody>
          <a:bodyPr/>
          <a:lstStyle/>
          <a:p>
            <a:fld id="{21A1D362-AD7E-432D-8905-B8693FAF18C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A plan will make resolution easier. </a:t>
            </a:r>
          </a:p>
          <a:p>
            <a:pPr marL="0" marR="0" indent="0" algn="l" defTabSz="914400" rtl="0" eaLnBrk="1" fontAlgn="auto" latinLnBrk="0" hangingPunct="1">
              <a:lnSpc>
                <a:spcPct val="90000"/>
              </a:lnSpc>
              <a:spcBef>
                <a:spcPts val="0"/>
              </a:spcBef>
              <a:spcAft>
                <a:spcPts val="0"/>
              </a:spcAft>
              <a:buClrTx/>
              <a:buSzTx/>
              <a:buFontTx/>
              <a:buNone/>
              <a:tabLst/>
              <a:defRPr/>
            </a:pPr>
            <a:r>
              <a:rPr lang="en-US" sz="800" kern="1200" dirty="0" smtClean="0">
                <a:solidFill>
                  <a:schemeClr val="tx1"/>
                </a:solidFill>
                <a:latin typeface="+mn-lt"/>
                <a:ea typeface="+mn-ea"/>
                <a:cs typeface="+mn-cs"/>
              </a:rPr>
              <a:t>Define the issue.</a:t>
            </a:r>
          </a:p>
          <a:p>
            <a:pPr>
              <a:lnSpc>
                <a:spcPct val="90000"/>
              </a:lnSpc>
            </a:pPr>
            <a:r>
              <a:rPr lang="en-US" sz="800" kern="1200" dirty="0" smtClean="0">
                <a:solidFill>
                  <a:schemeClr val="tx1"/>
                </a:solidFill>
                <a:latin typeface="+mn-lt"/>
                <a:ea typeface="+mn-ea"/>
                <a:cs typeface="+mn-cs"/>
              </a:rPr>
              <a:t>Set a time and place for discussion.</a:t>
            </a:r>
          </a:p>
          <a:p>
            <a:pPr>
              <a:lnSpc>
                <a:spcPct val="90000"/>
              </a:lnSpc>
            </a:pPr>
            <a:r>
              <a:rPr lang="en-US" sz="800" kern="1200" dirty="0" smtClean="0">
                <a:solidFill>
                  <a:schemeClr val="tx1"/>
                </a:solidFill>
                <a:latin typeface="+mn-lt"/>
                <a:ea typeface="+mn-ea"/>
                <a:cs typeface="+mn-cs"/>
              </a:rPr>
              <a:t>Discuss how you could solve the issue.</a:t>
            </a:r>
          </a:p>
          <a:p>
            <a:pPr>
              <a:lnSpc>
                <a:spcPct val="90000"/>
              </a:lnSpc>
            </a:pPr>
            <a:r>
              <a:rPr lang="en-US" sz="800" kern="1200" dirty="0" smtClean="0">
                <a:solidFill>
                  <a:schemeClr val="tx1"/>
                </a:solidFill>
                <a:latin typeface="+mn-lt"/>
                <a:ea typeface="+mn-ea"/>
                <a:cs typeface="+mn-cs"/>
              </a:rPr>
              <a:t>List past attempts used to solve </a:t>
            </a:r>
            <a:r>
              <a:rPr lang="en-US" sz="800" kern="1200" dirty="0" smtClean="0">
                <a:solidFill>
                  <a:schemeClr val="tx1"/>
                </a:solidFill>
                <a:latin typeface="+mn-lt"/>
                <a:ea typeface="+mn-ea"/>
                <a:cs typeface="+mn-cs"/>
              </a:rPr>
              <a:t>the issue</a:t>
            </a:r>
            <a:r>
              <a:rPr lang="en-US" sz="800" kern="1200" dirty="0" smtClean="0">
                <a:solidFill>
                  <a:schemeClr val="tx1"/>
                </a:solidFill>
                <a:latin typeface="+mn-lt"/>
                <a:ea typeface="+mn-ea"/>
                <a:cs typeface="+mn-cs"/>
              </a:rPr>
              <a:t>.</a:t>
            </a:r>
          </a:p>
          <a:p>
            <a:pPr marL="228600" indent="-228600">
              <a:buNone/>
            </a:pPr>
            <a:endParaRPr lang="en-US" i="1" baseline="0" dirty="0" smtClean="0"/>
          </a:p>
          <a:p>
            <a:pPr marL="228600" indent="-228600">
              <a:buNone/>
            </a:pPr>
            <a:r>
              <a:rPr lang="en-US" i="1" baseline="0" dirty="0" smtClean="0"/>
              <a:t>Instructor’s note:  Use Handout #10: Observing Communication Styles for a homework assignment.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References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Markman</a:t>
            </a:r>
            <a:r>
              <a:rPr lang="en-US" dirty="0" smtClean="0"/>
              <a:t>, H. J., Stanley, S. M., &amp; Blumberg, S. L. (2001). </a:t>
            </a:r>
            <a:r>
              <a:rPr lang="en-US" i="1" dirty="0" smtClean="0"/>
              <a:t>Fighting for your marriage: The best selling marriage enhancement and divorce prevention book.</a:t>
            </a:r>
            <a:r>
              <a:rPr lang="en-US" dirty="0" smtClean="0"/>
              <a:t> San Francisco, CA: </a:t>
            </a:r>
            <a:r>
              <a:rPr lang="en-US" dirty="0" err="1" smtClean="0"/>
              <a:t>Jossey</a:t>
            </a:r>
            <a:r>
              <a:rPr lang="en-US" dirty="0" smtClean="0"/>
              <a:t>-Bass.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err="1" smtClean="0">
                <a:solidFill>
                  <a:schemeClr val="tx1"/>
                </a:solidFill>
                <a:latin typeface="+mn-lt"/>
                <a:ea typeface="+mn-ea"/>
                <a:cs typeface="+mn-cs"/>
              </a:rPr>
              <a:t>Notarius</a:t>
            </a:r>
            <a:r>
              <a:rPr lang="en-US" sz="1200" kern="1200" dirty="0" smtClean="0">
                <a:solidFill>
                  <a:schemeClr val="tx1"/>
                </a:solidFill>
                <a:latin typeface="+mn-lt"/>
                <a:ea typeface="+mn-ea"/>
                <a:cs typeface="+mn-cs"/>
              </a:rPr>
              <a:t>, C</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&amp; </a:t>
            </a:r>
            <a:r>
              <a:rPr lang="en-US" sz="1200" kern="1200" dirty="0" err="1" smtClean="0">
                <a:solidFill>
                  <a:schemeClr val="tx1"/>
                </a:solidFill>
                <a:latin typeface="+mn-lt"/>
                <a:ea typeface="+mn-ea"/>
                <a:cs typeface="+mn-cs"/>
              </a:rPr>
              <a:t>Markman</a:t>
            </a:r>
            <a:r>
              <a:rPr lang="en-US" sz="1200" kern="1200" dirty="0" smtClean="0">
                <a:solidFill>
                  <a:schemeClr val="tx1"/>
                </a:solidFill>
                <a:latin typeface="+mn-lt"/>
                <a:ea typeface="+mn-ea"/>
                <a:cs typeface="+mn-cs"/>
              </a:rPr>
              <a:t>, H. (1993). </a:t>
            </a:r>
            <a:r>
              <a:rPr lang="en-US" sz="1200" i="1" kern="1200" dirty="0" smtClean="0">
                <a:solidFill>
                  <a:schemeClr val="tx1"/>
                </a:solidFill>
                <a:latin typeface="+mn-lt"/>
                <a:ea typeface="+mn-ea"/>
                <a:cs typeface="+mn-cs"/>
              </a:rPr>
              <a:t>We can work it out: How to solve conflicts, save your marriage, and strengthen your love for each other.</a:t>
            </a:r>
            <a:r>
              <a:rPr lang="en-US" sz="1200" kern="1200" dirty="0" smtClean="0">
                <a:solidFill>
                  <a:schemeClr val="tx1"/>
                </a:solidFill>
                <a:latin typeface="+mn-lt"/>
                <a:ea typeface="+mn-ea"/>
                <a:cs typeface="+mn-cs"/>
              </a:rPr>
              <a:t> New York: NY: Penguin Group.</a:t>
            </a:r>
          </a:p>
          <a:p>
            <a:pPr marL="228600" indent="-228600">
              <a:buNone/>
            </a:pPr>
            <a:endParaRPr lang="en-US" i="1" baseline="0" dirty="0" smtClean="0"/>
          </a:p>
        </p:txBody>
      </p:sp>
      <p:sp>
        <p:nvSpPr>
          <p:cNvPr id="4" name="Slide Number Placeholder 3"/>
          <p:cNvSpPr>
            <a:spLocks noGrp="1"/>
          </p:cNvSpPr>
          <p:nvPr>
            <p:ph type="sldNum" sz="quarter" idx="10"/>
          </p:nvPr>
        </p:nvSpPr>
        <p:spPr/>
        <p:txBody>
          <a:bodyPr/>
          <a:lstStyle/>
          <a:p>
            <a:fld id="{21A1D362-AD7E-432D-8905-B8693FAF18C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Brainstorm 10 new possible solutions on how to resolve the conflict. Remember, when brainstorming there is no wrong answer. Be sure both of you provide input. </a:t>
            </a:r>
          </a:p>
          <a:p>
            <a:pPr lvl="0"/>
            <a:r>
              <a:rPr lang="en-US" sz="1200" kern="1200" dirty="0" smtClean="0">
                <a:solidFill>
                  <a:schemeClr val="tx1"/>
                </a:solidFill>
                <a:latin typeface="+mn-lt"/>
                <a:ea typeface="+mn-ea"/>
                <a:cs typeface="+mn-cs"/>
              </a:rPr>
              <a:t>Decide which of the solutions you will make efforts to implement. Remember, if it doesn’t work you can always make adjustments. </a:t>
            </a:r>
          </a:p>
          <a:p>
            <a:pPr lvl="0"/>
            <a:r>
              <a:rPr lang="en-US" sz="1200" kern="1200" dirty="0" smtClean="0">
                <a:solidFill>
                  <a:schemeClr val="tx1"/>
                </a:solidFill>
                <a:latin typeface="+mn-lt"/>
                <a:ea typeface="+mn-ea"/>
                <a:cs typeface="+mn-cs"/>
              </a:rPr>
              <a:t>Agree on how each of you will support this.</a:t>
            </a:r>
          </a:p>
          <a:p>
            <a:pPr lvl="0"/>
            <a:r>
              <a:rPr lang="en-US" sz="1200" kern="1200" dirty="0" smtClean="0">
                <a:solidFill>
                  <a:schemeClr val="tx1"/>
                </a:solidFill>
                <a:latin typeface="+mn-lt"/>
                <a:ea typeface="+mn-ea"/>
                <a:cs typeface="+mn-cs"/>
              </a:rPr>
              <a:t>Set a time to review progress.</a:t>
            </a:r>
          </a:p>
          <a:p>
            <a:pPr lvl="0"/>
            <a:r>
              <a:rPr lang="en-US" sz="1200" kern="1200" dirty="0" smtClean="0">
                <a:solidFill>
                  <a:schemeClr val="tx1"/>
                </a:solidFill>
                <a:latin typeface="+mn-lt"/>
                <a:ea typeface="+mn-ea"/>
                <a:cs typeface="+mn-cs"/>
              </a:rPr>
              <a:t>Reward each other for your efforts by doing a fun activity together. This helps to keep positivity in your relationship, even when there are challenges.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1A1D362-AD7E-432D-8905-B8693FAF18C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The way we communicate with others is critical for maintaining healthy relationships. Most of us have learned a style of communication from birth. While</a:t>
            </a:r>
            <a:r>
              <a:rPr lang="en-US" b="0" baseline="0" dirty="0" smtClean="0"/>
              <a:t> there are appropriate times for each style, communicating assertively is vital as we make efforts to problem solve (</a:t>
            </a:r>
            <a:r>
              <a:rPr lang="en-US" sz="1200" b="0" i="0" kern="1200" dirty="0" smtClean="0">
                <a:solidFill>
                  <a:schemeClr val="tx1"/>
                </a:solidFill>
                <a:latin typeface="+mn-lt"/>
                <a:ea typeface="+mn-ea"/>
                <a:cs typeface="+mn-cs"/>
              </a:rPr>
              <a:t>McKay,</a:t>
            </a:r>
            <a:r>
              <a:rPr lang="en-US" sz="1200" b="0" i="0" kern="1200" baseline="0" dirty="0" smtClean="0">
                <a:solidFill>
                  <a:schemeClr val="tx1"/>
                </a:solidFill>
                <a:latin typeface="+mn-lt"/>
                <a:ea typeface="+mn-ea"/>
                <a:cs typeface="+mn-cs"/>
              </a:rPr>
              <a:t> Davis, &amp; Fanning, 2009; Paterson, 2000). </a:t>
            </a:r>
            <a:endParaRPr lang="en-US" b="0" dirty="0" smtClean="0"/>
          </a:p>
          <a:p>
            <a:endParaRPr lang="en-US" b="1" dirty="0" smtClean="0"/>
          </a:p>
          <a:p>
            <a:r>
              <a:rPr lang="en-US" b="1" dirty="0" smtClean="0"/>
              <a:t>Aggressive communication </a:t>
            </a:r>
            <a:r>
              <a:rPr lang="en-US" dirty="0" smtClean="0"/>
              <a:t>is when individuals express their feelings and opinions and</a:t>
            </a:r>
            <a:r>
              <a:rPr lang="en-US" baseline="0" dirty="0" smtClean="0"/>
              <a:t> try to meet their own needs </a:t>
            </a:r>
            <a:r>
              <a:rPr lang="en-US" dirty="0" smtClean="0"/>
              <a:t>in a way that violates the rights of others. </a:t>
            </a:r>
            <a:r>
              <a:rPr lang="en-US" baseline="0" dirty="0" smtClean="0"/>
              <a:t>This style of communication often includes or encourages negative patterns of relationships such as criticism, contempt or defensiveness (</a:t>
            </a:r>
            <a:r>
              <a:rPr lang="en-US" baseline="0" dirty="0" err="1" smtClean="0"/>
              <a:t>Gottman</a:t>
            </a:r>
            <a:r>
              <a:rPr lang="en-US" baseline="0" dirty="0" smtClean="0"/>
              <a:t> &amp; </a:t>
            </a:r>
            <a:r>
              <a:rPr lang="en-US" baseline="0" dirty="0" err="1" smtClean="0"/>
              <a:t>DeClaire</a:t>
            </a:r>
            <a:r>
              <a:rPr lang="en-US" baseline="0" dirty="0" smtClean="0"/>
              <a:t>, 2001). For example, aggressive communication often includes “You messages” implying blame (e.g</a:t>
            </a:r>
            <a:r>
              <a:rPr lang="en-US" baseline="0" dirty="0" smtClean="0"/>
              <a:t>., </a:t>
            </a:r>
            <a:r>
              <a:rPr lang="en-US" baseline="0" dirty="0" smtClean="0"/>
              <a:t>“You’re always messy.”) that may lead to defensiveness or possibly an equally aggressive response.  </a:t>
            </a:r>
            <a:endParaRPr lang="en-US" dirty="0" smtClean="0"/>
          </a:p>
          <a:p>
            <a:endParaRPr lang="en-US" dirty="0" smtClean="0"/>
          </a:p>
          <a:p>
            <a:r>
              <a:rPr lang="en-US" b="1" dirty="0" smtClean="0"/>
              <a:t>Passive communication</a:t>
            </a:r>
            <a:r>
              <a:rPr lang="en-US" b="1" baseline="0" dirty="0" smtClean="0"/>
              <a:t> </a:t>
            </a:r>
            <a:r>
              <a:rPr lang="en-US" baseline="0" dirty="0" smtClean="0"/>
              <a:t>is when i</a:t>
            </a:r>
            <a:r>
              <a:rPr lang="en-US" dirty="0" smtClean="0"/>
              <a:t>ndividuals avoid expressing their opinions or feelings, protecting their rights, and identifying and meeting their needs in order to please</a:t>
            </a:r>
            <a:r>
              <a:rPr lang="en-US" baseline="0" dirty="0" smtClean="0"/>
              <a:t> others or avoid conflict. Unfortunately, lack of communication often leads to frustration and a potential build-up of problems. </a:t>
            </a:r>
            <a:endParaRPr lang="en-US" dirty="0" smtClean="0"/>
          </a:p>
          <a:p>
            <a:endParaRPr lang="en-US" dirty="0" smtClean="0"/>
          </a:p>
          <a:p>
            <a:r>
              <a:rPr lang="en-US" b="1" dirty="0" smtClean="0"/>
              <a:t>Passive-aggressive communication </a:t>
            </a:r>
            <a:r>
              <a:rPr lang="en-US" dirty="0" smtClean="0"/>
              <a:t>is when individuals appear passive on the surface but they are really acting out anger </a:t>
            </a:r>
            <a:r>
              <a:rPr lang="en-US" dirty="0" smtClean="0"/>
              <a:t>in subtle, </a:t>
            </a:r>
            <a:r>
              <a:rPr lang="en-US" dirty="0" smtClean="0"/>
              <a:t>indirect</a:t>
            </a:r>
            <a:r>
              <a:rPr lang="en-US" baseline="0" dirty="0" smtClean="0"/>
              <a:t> </a:t>
            </a:r>
            <a:r>
              <a:rPr lang="en-US" dirty="0" smtClean="0"/>
              <a:t>ways such</a:t>
            </a:r>
            <a:r>
              <a:rPr lang="en-US" baseline="0" dirty="0" smtClean="0"/>
              <a:t> as gossiping or saying one thing when they are really planning on doing another. </a:t>
            </a:r>
            <a:r>
              <a:rPr lang="en-US" dirty="0" smtClean="0"/>
              <a:t>They also tend to hint rather than be</a:t>
            </a:r>
            <a:r>
              <a:rPr lang="en-US" baseline="0" dirty="0" smtClean="0"/>
              <a:t> direct about their needs and then get frustrated when others do not do as they had hoped. T</a:t>
            </a:r>
            <a:r>
              <a:rPr lang="en-US" dirty="0" smtClean="0"/>
              <a:t>hese individuals often</a:t>
            </a:r>
            <a:r>
              <a:rPr lang="en-US" baseline="0" dirty="0" smtClean="0"/>
              <a:t> </a:t>
            </a:r>
            <a:r>
              <a:rPr lang="en-US" dirty="0" smtClean="0"/>
              <a:t>feel like a victim and may feel </a:t>
            </a:r>
            <a:r>
              <a:rPr lang="en-US" baseline="0" dirty="0" smtClean="0"/>
              <a:t>resentful of the relationship.</a:t>
            </a:r>
          </a:p>
          <a:p>
            <a:endParaRPr lang="en-US" baseline="0" dirty="0" smtClean="0"/>
          </a:p>
          <a:p>
            <a:r>
              <a:rPr lang="en-US" b="1" baseline="0" dirty="0" smtClean="0"/>
              <a:t>Assertive communication </a:t>
            </a:r>
            <a:r>
              <a:rPr lang="en-US" baseline="0" dirty="0" smtClean="0"/>
              <a:t>is when i</a:t>
            </a:r>
            <a:r>
              <a:rPr lang="en-US" dirty="0" smtClean="0"/>
              <a:t>ndividuals openly and clearly state their thoughts and feelings, and firmly advocate for their rights and needs without violating the rights of others. They show respect for themselves and others. Assertive communicators use “I” statements, reflective listening and state what</a:t>
            </a:r>
            <a:r>
              <a:rPr lang="en-US" baseline="0" dirty="0" smtClean="0"/>
              <a:t> they mean. They seek to find a win-win solution as they problem solve.   </a:t>
            </a:r>
            <a:r>
              <a:rPr lang="en-US" dirty="0" smtClean="0"/>
              <a:t> </a:t>
            </a:r>
          </a:p>
          <a:p>
            <a:endParaRPr lang="en-US" dirty="0" smtClean="0"/>
          </a:p>
          <a:p>
            <a:r>
              <a:rPr lang="en-US" b="0" baseline="0" dirty="0" smtClean="0"/>
              <a:t>Regardless of the patterns we have learned and practiced in the past, </a:t>
            </a:r>
            <a:r>
              <a:rPr lang="en-US" b="0" dirty="0" smtClean="0"/>
              <a:t>learning assertive skills</a:t>
            </a:r>
            <a:r>
              <a:rPr lang="en-US" b="0" baseline="0" dirty="0" smtClean="0"/>
              <a:t> </a:t>
            </a:r>
            <a:r>
              <a:rPr lang="en-US" b="0" dirty="0" smtClean="0"/>
              <a:t>helps us to</a:t>
            </a:r>
            <a:r>
              <a:rPr lang="en-US" b="0" baseline="0" dirty="0" smtClean="0"/>
              <a:t> listen </a:t>
            </a:r>
            <a:r>
              <a:rPr lang="en-US" b="0" baseline="0" dirty="0" smtClean="0"/>
              <a:t>and </a:t>
            </a:r>
            <a:r>
              <a:rPr lang="en-US" b="0" baseline="0" dirty="0" smtClean="0"/>
              <a:t>treat others kindly, encourages problem solving, and helps us feel good about ourselves. </a:t>
            </a:r>
          </a:p>
          <a:p>
            <a:endParaRPr lang="en-US" b="0" baseline="0" dirty="0" smtClean="0"/>
          </a:p>
          <a:p>
            <a:r>
              <a:rPr lang="en-US" b="0" i="1" baseline="0" dirty="0" smtClean="0"/>
              <a:t>Give homework assignment </a:t>
            </a:r>
            <a:r>
              <a:rPr lang="en-US" sz="1200" i="1" kern="1200" dirty="0" smtClean="0">
                <a:solidFill>
                  <a:schemeClr val="tx1"/>
                </a:solidFill>
                <a:latin typeface="+mn-lt"/>
                <a:ea typeface="+mn-ea"/>
                <a:cs typeface="+mn-cs"/>
              </a:rPr>
              <a:t>Observing Communication Styles (Handout</a:t>
            </a:r>
            <a:r>
              <a:rPr lang="en-US" sz="1200" i="1" kern="1200" baseline="0" dirty="0" smtClean="0">
                <a:solidFill>
                  <a:schemeClr val="tx1"/>
                </a:solidFill>
                <a:latin typeface="+mn-lt"/>
                <a:ea typeface="+mn-ea"/>
                <a:cs typeface="+mn-cs"/>
              </a:rPr>
              <a:t> #10), if desired.</a:t>
            </a:r>
            <a:endParaRPr lang="en-US" i="1"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n-lt"/>
                <a:ea typeface="+mn-ea"/>
                <a:cs typeface="+mn-cs"/>
              </a:rPr>
              <a:t>References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solidFill>
                  <a:schemeClr val="tx1"/>
                </a:solidFill>
              </a:rPr>
              <a:t>Gottman</a:t>
            </a:r>
            <a:r>
              <a:rPr lang="en-US" sz="1200" dirty="0" smtClean="0">
                <a:solidFill>
                  <a:schemeClr val="tx1"/>
                </a:solidFill>
              </a:rPr>
              <a:t>, J</a:t>
            </a:r>
            <a:r>
              <a:rPr lang="en-US" sz="1200" dirty="0" smtClean="0">
                <a:solidFill>
                  <a:schemeClr val="tx1"/>
                </a:solidFill>
              </a:rPr>
              <a:t>., </a:t>
            </a:r>
            <a:r>
              <a:rPr lang="en-US" sz="1200" dirty="0" smtClean="0">
                <a:solidFill>
                  <a:schemeClr val="tx1"/>
                </a:solidFill>
              </a:rPr>
              <a:t>&amp; </a:t>
            </a:r>
            <a:r>
              <a:rPr lang="en-US" sz="1200" dirty="0" err="1" smtClean="0">
                <a:solidFill>
                  <a:schemeClr val="tx1"/>
                </a:solidFill>
              </a:rPr>
              <a:t>DeClaire</a:t>
            </a:r>
            <a:r>
              <a:rPr lang="en-US" sz="1200" dirty="0" smtClean="0">
                <a:solidFill>
                  <a:schemeClr val="tx1"/>
                </a:solidFill>
              </a:rPr>
              <a:t>, J. (2001). </a:t>
            </a:r>
            <a:r>
              <a:rPr lang="en-US" sz="1200" i="1" dirty="0" smtClean="0">
                <a:solidFill>
                  <a:schemeClr val="tx1"/>
                </a:solidFill>
              </a:rPr>
              <a:t>The relationship cure: A five step guide to strengthening your marriage, family, and friendships.</a:t>
            </a:r>
            <a:r>
              <a:rPr lang="en-US" sz="1200" dirty="0" smtClean="0">
                <a:solidFill>
                  <a:schemeClr val="tx1"/>
                </a:solidFill>
              </a:rPr>
              <a:t> New York, NY: Three Rivers Press.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McKay,</a:t>
            </a:r>
            <a:r>
              <a:rPr lang="en-US" sz="1200" b="0" i="0" kern="1200" baseline="0" dirty="0" smtClean="0">
                <a:solidFill>
                  <a:schemeClr val="tx1"/>
                </a:solidFill>
                <a:latin typeface="+mn-lt"/>
                <a:ea typeface="+mn-ea"/>
                <a:cs typeface="+mn-cs"/>
              </a:rPr>
              <a:t> M., Davis, M., Fanning, P. (2009). </a:t>
            </a:r>
            <a:r>
              <a:rPr lang="en-US" sz="1200" b="0" i="1" kern="1200" baseline="0" dirty="0" smtClean="0">
                <a:solidFill>
                  <a:schemeClr val="tx1"/>
                </a:solidFill>
                <a:latin typeface="+mn-lt"/>
                <a:ea typeface="+mn-ea"/>
                <a:cs typeface="+mn-cs"/>
              </a:rPr>
              <a:t>Messages: The communication skills book. </a:t>
            </a:r>
            <a:r>
              <a:rPr lang="en-US" sz="1200" b="0" i="0" kern="1200" baseline="0" dirty="0" smtClean="0">
                <a:solidFill>
                  <a:schemeClr val="tx1"/>
                </a:solidFill>
                <a:latin typeface="+mn-lt"/>
                <a:ea typeface="+mn-ea"/>
                <a:cs typeface="+mn-cs"/>
              </a:rPr>
              <a:t>Oakland, CA: New Harbinger Publications, Inc.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Paterson, R. J. (2000). </a:t>
            </a:r>
            <a:r>
              <a:rPr lang="en-US" sz="1200" i="1" kern="1200" dirty="0" smtClean="0">
                <a:solidFill>
                  <a:schemeClr val="tx1"/>
                </a:solidFill>
                <a:latin typeface="+mn-lt"/>
                <a:ea typeface="+mn-ea"/>
                <a:cs typeface="+mn-cs"/>
              </a:rPr>
              <a:t>The assertiveness workbook: How to express your ideas and stand up for yourself at work and in relationships. </a:t>
            </a:r>
            <a:r>
              <a:rPr lang="en-US" sz="1200" kern="1200" dirty="0" smtClean="0">
                <a:solidFill>
                  <a:schemeClr val="tx1"/>
                </a:solidFill>
                <a:latin typeface="+mn-lt"/>
                <a:ea typeface="+mn-ea"/>
                <a:cs typeface="+mn-cs"/>
              </a:rPr>
              <a:t>Oakland, CA:</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New Harbinger Publications, Inc. </a:t>
            </a:r>
          </a:p>
          <a:p>
            <a:endParaRPr lang="en-US" dirty="0"/>
          </a:p>
        </p:txBody>
      </p:sp>
      <p:sp>
        <p:nvSpPr>
          <p:cNvPr id="4" name="Slide Number Placeholder 3"/>
          <p:cNvSpPr>
            <a:spLocks noGrp="1"/>
          </p:cNvSpPr>
          <p:nvPr>
            <p:ph type="sldNum" sz="quarter" idx="10"/>
          </p:nvPr>
        </p:nvSpPr>
        <p:spPr/>
        <p:txBody>
          <a:bodyPr/>
          <a:lstStyle/>
          <a:p>
            <a:fld id="{21A1D362-AD7E-432D-8905-B8693FAF18C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Building a strong, stable relationship will bring happiness to both of you and your family. Those in strong relationships generally have hope and trust for the future. Communication is a foundation</a:t>
            </a:r>
            <a:r>
              <a:rPr lang="en-US" sz="1200" kern="1200" baseline="0" dirty="0" smtClean="0">
                <a:solidFill>
                  <a:schemeClr val="tx1"/>
                </a:solidFill>
                <a:latin typeface="+mn-lt"/>
                <a:ea typeface="+mn-ea"/>
                <a:cs typeface="+mn-cs"/>
              </a:rPr>
              <a:t> of relationships with others</a:t>
            </a:r>
            <a:r>
              <a:rPr lang="en-US" sz="1200" kern="1200" dirty="0" smtClean="0">
                <a:solidFill>
                  <a:schemeClr val="tx1"/>
                </a:solidFill>
                <a:latin typeface="+mn-lt"/>
                <a:ea typeface="+mn-ea"/>
                <a:cs typeface="+mn-cs"/>
              </a:rPr>
              <a:t>. Strong and stable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relationships generally contain trust, appreciation, respect, and validation. Couples in strong and stable relationships are also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generally able to compromise and calmly work out their problems to mutual satisfaction or at</a:t>
            </a:r>
            <a:r>
              <a:rPr lang="en-US" sz="1200" kern="1200" baseline="0" dirty="0" smtClean="0">
                <a:solidFill>
                  <a:schemeClr val="tx1"/>
                </a:solidFill>
                <a:latin typeface="+mn-lt"/>
                <a:ea typeface="+mn-ea"/>
                <a:cs typeface="+mn-cs"/>
              </a:rPr>
              <a:t> least come to an agreement of how to deal with those things that can’t be resolved such as  </a:t>
            </a:r>
            <a:r>
              <a:rPr lang="en-US" sz="1200" kern="1200" dirty="0" smtClean="0">
                <a:solidFill>
                  <a:schemeClr val="tx1"/>
                </a:solidFill>
                <a:latin typeface="+mn-lt"/>
                <a:ea typeface="+mn-ea"/>
                <a:cs typeface="+mn-cs"/>
              </a:rPr>
              <a:t>“agreeing to disagree.”</a:t>
            </a:r>
          </a:p>
          <a:p>
            <a:endParaRPr lang="en-US" dirty="0" smtClean="0"/>
          </a:p>
          <a:p>
            <a:r>
              <a:rPr lang="en-US" sz="1200" b="1" i="1" kern="1200" dirty="0" smtClean="0">
                <a:solidFill>
                  <a:schemeClr val="tx1"/>
                </a:solidFill>
                <a:latin typeface="+mn-lt"/>
                <a:ea typeface="+mn-ea"/>
                <a:cs typeface="+mn-cs"/>
              </a:rPr>
              <a:t> </a:t>
            </a:r>
          </a:p>
          <a:p>
            <a:r>
              <a:rPr lang="en-US" sz="1200" b="1" i="1" kern="1200" dirty="0" smtClean="0">
                <a:solidFill>
                  <a:schemeClr val="tx1"/>
                </a:solidFill>
                <a:latin typeface="+mn-lt"/>
                <a:ea typeface="+mn-ea"/>
                <a:cs typeface="+mn-cs"/>
              </a:rPr>
              <a:t>Reference</a:t>
            </a:r>
            <a:r>
              <a:rPr lang="en-US" sz="1200" b="1" i="1" kern="1200" baseline="0" dirty="0" smtClean="0">
                <a:solidFill>
                  <a:schemeClr val="tx1"/>
                </a:solidFill>
                <a:latin typeface="+mn-lt"/>
                <a:ea typeface="+mn-ea"/>
                <a:cs typeface="+mn-cs"/>
              </a:rPr>
              <a:t> </a:t>
            </a:r>
          </a:p>
          <a:p>
            <a:endParaRPr lang="en-US" sz="1200" i="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Waller, M. (2008). How do disadvantaged parents view tensions in their relationships? Insights for relationship longevity among at-risk couples. </a:t>
            </a:r>
            <a:r>
              <a:rPr lang="en-US" sz="1200" i="1" kern="1200" dirty="0" smtClean="0">
                <a:solidFill>
                  <a:schemeClr val="tx1"/>
                </a:solidFill>
                <a:latin typeface="+mn-lt"/>
                <a:ea typeface="+mn-ea"/>
                <a:cs typeface="+mn-cs"/>
              </a:rPr>
              <a:t>Family Relations, 57(2), </a:t>
            </a:r>
            <a:r>
              <a:rPr lang="en-US" sz="1200" kern="1200" dirty="0" smtClean="0">
                <a:solidFill>
                  <a:schemeClr val="tx1"/>
                </a:solidFill>
                <a:latin typeface="+mn-lt"/>
                <a:ea typeface="+mn-ea"/>
                <a:cs typeface="+mn-cs"/>
              </a:rPr>
              <a:t>128-143.</a:t>
            </a:r>
          </a:p>
          <a:p>
            <a:endParaRPr lang="en-US" dirty="0"/>
          </a:p>
        </p:txBody>
      </p:sp>
      <p:sp>
        <p:nvSpPr>
          <p:cNvPr id="4" name="Slide Number Placeholder 3"/>
          <p:cNvSpPr>
            <a:spLocks noGrp="1"/>
          </p:cNvSpPr>
          <p:nvPr>
            <p:ph type="sldNum" sz="quarter" idx="10"/>
          </p:nvPr>
        </p:nvSpPr>
        <p:spPr/>
        <p:txBody>
          <a:bodyPr/>
          <a:lstStyle/>
          <a:p>
            <a:fld id="{21A1D362-AD7E-432D-8905-B8693FAF18C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unstable relationships, trust and fidelity can be issues. Extended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family and social network tensions can also create problems—concerns which might have been resolved if communication lines in the relationship had been open. Conflicts erupt often, resulting in disputes that may include efforts to attac</a:t>
            </a:r>
            <a:r>
              <a:rPr lang="en-US" sz="1200" kern="1200" baseline="0" dirty="0" smtClean="0">
                <a:solidFill>
                  <a:schemeClr val="tx1"/>
                </a:solidFill>
                <a:latin typeface="+mn-lt"/>
                <a:ea typeface="+mn-ea"/>
                <a:cs typeface="+mn-cs"/>
              </a:rPr>
              <a:t>k each other or defend themselves from each other such as</a:t>
            </a:r>
            <a:r>
              <a:rPr lang="en-US" sz="1200" kern="1200" dirty="0" smtClean="0">
                <a:solidFill>
                  <a:schemeClr val="tx1"/>
                </a:solidFill>
                <a:latin typeface="+mn-lt"/>
                <a:ea typeface="+mn-ea"/>
                <a:cs typeface="+mn-cs"/>
              </a:rPr>
              <a:t> insults, name-calling, put-downs, and sarcasm.</a:t>
            </a:r>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b="1" i="1" kern="1200" dirty="0" smtClean="0">
                <a:solidFill>
                  <a:schemeClr val="tx1"/>
                </a:solidFill>
                <a:latin typeface="+mn-lt"/>
                <a:ea typeface="+mn-ea"/>
                <a:cs typeface="+mn-cs"/>
              </a:rPr>
              <a:t>  </a:t>
            </a:r>
          </a:p>
          <a:p>
            <a:r>
              <a:rPr lang="en-US" sz="1200" b="1" i="1" kern="1200" dirty="0" smtClean="0">
                <a:solidFill>
                  <a:schemeClr val="tx1"/>
                </a:solidFill>
                <a:latin typeface="+mn-lt"/>
                <a:ea typeface="+mn-ea"/>
                <a:cs typeface="+mn-cs"/>
              </a:rPr>
              <a:t>Reference</a:t>
            </a:r>
            <a:r>
              <a:rPr lang="en-US" sz="1200" b="1" i="1" kern="1200" baseline="0" dirty="0" smtClean="0">
                <a:solidFill>
                  <a:schemeClr val="tx1"/>
                </a:solidFill>
                <a:latin typeface="+mn-lt"/>
                <a:ea typeface="+mn-ea"/>
                <a:cs typeface="+mn-cs"/>
              </a:rPr>
              <a:t> </a:t>
            </a:r>
          </a:p>
          <a:p>
            <a:endParaRPr lang="en-US" sz="1200" i="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Waller, M. (2008). How do disadvantaged parents view tensions in their relationships? Insights for relationship longevity among at-risk couples. </a:t>
            </a:r>
            <a:r>
              <a:rPr lang="en-US" sz="1200" i="1" kern="1200" dirty="0" smtClean="0">
                <a:solidFill>
                  <a:schemeClr val="tx1"/>
                </a:solidFill>
                <a:latin typeface="+mn-lt"/>
                <a:ea typeface="+mn-ea"/>
                <a:cs typeface="+mn-cs"/>
              </a:rPr>
              <a:t>Family Relations, 57(2), </a:t>
            </a:r>
            <a:r>
              <a:rPr lang="en-US" sz="1200" kern="1200" dirty="0" smtClean="0">
                <a:solidFill>
                  <a:schemeClr val="tx1"/>
                </a:solidFill>
                <a:latin typeface="+mn-lt"/>
                <a:ea typeface="+mn-ea"/>
                <a:cs typeface="+mn-cs"/>
              </a:rPr>
              <a:t>128-143.</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1A1D362-AD7E-432D-8905-B8693FAF18C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Even if you and your spouse have a</a:t>
            </a:r>
            <a:r>
              <a:rPr lang="en-US" sz="1200" baseline="0" dirty="0" smtClean="0"/>
              <a:t> pretty strong and stable relationship</a:t>
            </a:r>
            <a:r>
              <a:rPr lang="en-US" sz="1200" dirty="0" smtClean="0"/>
              <a:t>, it is important</a:t>
            </a:r>
            <a:r>
              <a:rPr lang="en-US" sz="1200" baseline="0" dirty="0" smtClean="0"/>
              <a:t> to </a:t>
            </a:r>
            <a:r>
              <a:rPr lang="en-US" sz="1200" dirty="0" smtClean="0"/>
              <a:t>be aware</a:t>
            </a:r>
            <a:r>
              <a:rPr lang="en-US" sz="1200" baseline="0" dirty="0" smtClean="0"/>
              <a:t> of </a:t>
            </a:r>
            <a:r>
              <a:rPr lang="en-US" sz="1200" dirty="0" smtClean="0"/>
              <a:t>early warning signs that can alert you when a relationship is headed toward trouble and unhappiness.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r>
              <a:rPr lang="en-US" dirty="0" smtClean="0"/>
              <a:t>For example,</a:t>
            </a:r>
            <a:r>
              <a:rPr lang="en-US" baseline="0" dirty="0" smtClean="0"/>
              <a:t> s</a:t>
            </a:r>
            <a:r>
              <a:rPr lang="en-US" dirty="0" smtClean="0"/>
              <a:t>elfish</a:t>
            </a:r>
            <a:r>
              <a:rPr lang="en-US" baseline="0" dirty="0" smtClean="0"/>
              <a:t> actions from one or both partners can cause c</a:t>
            </a:r>
            <a:r>
              <a:rPr lang="en-US" dirty="0" smtClean="0"/>
              <a:t>ouples to draw apart, leading to </a:t>
            </a:r>
            <a:r>
              <a:rPr lang="en-US" baseline="0" dirty="0" smtClean="0"/>
              <a:t>negative interpretations </a:t>
            </a:r>
            <a:r>
              <a:rPr lang="en-US" dirty="0" smtClean="0"/>
              <a:t> and hopelessness.</a:t>
            </a:r>
            <a:r>
              <a:rPr lang="en-US" baseline="0" dirty="0" smtClean="0"/>
              <a:t> This is the beginning of an unstable relationship.  </a:t>
            </a:r>
            <a:endParaRPr lang="en-US" dirty="0"/>
          </a:p>
        </p:txBody>
      </p:sp>
      <p:sp>
        <p:nvSpPr>
          <p:cNvPr id="4" name="Slide Number Placeholder 3"/>
          <p:cNvSpPr>
            <a:spLocks noGrp="1"/>
          </p:cNvSpPr>
          <p:nvPr>
            <p:ph type="sldNum" sz="quarter" idx="10"/>
          </p:nvPr>
        </p:nvSpPr>
        <p:spPr/>
        <p:txBody>
          <a:bodyPr/>
          <a:lstStyle/>
          <a:p>
            <a:fld id="{21A1D362-AD7E-432D-8905-B8693FAF18C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Dr. John </a:t>
            </a:r>
            <a:r>
              <a:rPr lang="en-US" sz="1200" kern="1200" dirty="0" err="1" smtClean="0">
                <a:solidFill>
                  <a:schemeClr val="tx1"/>
                </a:solidFill>
                <a:latin typeface="+mn-lt"/>
                <a:ea typeface="+mn-ea"/>
                <a:cs typeface="+mn-cs"/>
              </a:rPr>
              <a:t>Gottman</a:t>
            </a:r>
            <a:r>
              <a:rPr lang="en-US" sz="1200" kern="1200" dirty="0" smtClean="0">
                <a:solidFill>
                  <a:schemeClr val="tx1"/>
                </a:solidFill>
                <a:latin typeface="+mn-lt"/>
                <a:ea typeface="+mn-ea"/>
                <a:cs typeface="+mn-cs"/>
              </a:rPr>
              <a:t>, a marriage researcher, has learned to predict some of the warning signs that marriages are in trouble, and if not changed may lead to divorce. One of the trends he noticed from his studies is what he calls the “Four Horsemen of the Apocalypse,” namely: criticism, contempt, defensiveness, and stonewalling (</a:t>
            </a:r>
            <a:r>
              <a:rPr lang="en-US" sz="1200" kern="1200" dirty="0" err="1" smtClean="0">
                <a:solidFill>
                  <a:schemeClr val="tx1"/>
                </a:solidFill>
                <a:latin typeface="+mn-lt"/>
                <a:ea typeface="+mn-ea"/>
                <a:cs typeface="+mn-cs"/>
              </a:rPr>
              <a:t>Gottman</a:t>
            </a:r>
            <a:r>
              <a:rPr lang="en-US" sz="1200" kern="1200" dirty="0" smtClean="0">
                <a:solidFill>
                  <a:schemeClr val="tx1"/>
                </a:solidFill>
                <a:latin typeface="+mn-lt"/>
                <a:ea typeface="+mn-ea"/>
                <a:cs typeface="+mn-cs"/>
              </a:rPr>
              <a:t> &amp; </a:t>
            </a:r>
            <a:r>
              <a:rPr lang="en-US" sz="1200" kern="1200" dirty="0" err="1" smtClean="0">
                <a:solidFill>
                  <a:schemeClr val="tx1"/>
                </a:solidFill>
                <a:latin typeface="+mn-lt"/>
                <a:ea typeface="+mn-ea"/>
                <a:cs typeface="+mn-cs"/>
              </a:rPr>
              <a:t>DeClaire</a:t>
            </a:r>
            <a:r>
              <a:rPr lang="en-US" sz="1200" kern="1200" dirty="0" smtClean="0">
                <a:solidFill>
                  <a:schemeClr val="tx1"/>
                </a:solidFill>
                <a:latin typeface="+mn-lt"/>
                <a:ea typeface="+mn-ea"/>
                <a:cs typeface="+mn-cs"/>
              </a:rPr>
              <a:t>, 2001; </a:t>
            </a:r>
            <a:r>
              <a:rPr lang="en-US" sz="1200" kern="1200" dirty="0" err="1" smtClean="0">
                <a:solidFill>
                  <a:schemeClr val="tx1"/>
                </a:solidFill>
                <a:latin typeface="+mn-lt"/>
                <a:ea typeface="+mn-ea"/>
                <a:cs typeface="+mn-cs"/>
              </a:rPr>
              <a:t>Gottman</a:t>
            </a:r>
            <a:r>
              <a:rPr lang="en-US" sz="1200" kern="1200" dirty="0" smtClean="0">
                <a:solidFill>
                  <a:schemeClr val="tx1"/>
                </a:solidFill>
                <a:latin typeface="+mn-lt"/>
                <a:ea typeface="+mn-ea"/>
                <a:cs typeface="+mn-cs"/>
              </a:rPr>
              <a:t> &amp; Silver, 1999). </a:t>
            </a:r>
            <a:r>
              <a:rPr lang="en-US" sz="1200" i="1" kern="1200" dirty="0" smtClean="0">
                <a:solidFill>
                  <a:schemeClr val="tx1"/>
                </a:solidFill>
                <a:latin typeface="+mn-lt"/>
                <a:ea typeface="+mn-ea"/>
                <a:cs typeface="+mn-cs"/>
              </a:rPr>
              <a:t>(Explained more in depth on the next few slides.)</a:t>
            </a:r>
            <a:endParaRPr lang="en-US" sz="120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Notes:</a:t>
            </a:r>
            <a:r>
              <a:rPr lang="en-US" sz="1200" b="1" i="1"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Dr. John </a:t>
            </a:r>
            <a:r>
              <a:rPr lang="en-US" sz="1200" i="1" kern="1200" dirty="0" err="1" smtClean="0">
                <a:solidFill>
                  <a:schemeClr val="tx1"/>
                </a:solidFill>
                <a:latin typeface="+mn-lt"/>
                <a:ea typeface="+mn-ea"/>
                <a:cs typeface="+mn-cs"/>
              </a:rPr>
              <a:t>Gottman</a:t>
            </a:r>
            <a:r>
              <a:rPr lang="en-US" sz="1200" i="1" kern="1200" dirty="0" smtClean="0">
                <a:solidFill>
                  <a:schemeClr val="tx1"/>
                </a:solidFill>
                <a:latin typeface="+mn-lt"/>
                <a:ea typeface="+mn-ea"/>
                <a:cs typeface="+mn-cs"/>
              </a:rPr>
              <a:t>, in his book The Seven Principles that Make Marriage Work (2000), describes how he is able to predict if a relationship will last or not. In what is known as his “Love Lab”, couples are asked to have a conversation with one another while they are being monitored. Dr. </a:t>
            </a:r>
            <a:r>
              <a:rPr lang="en-US" sz="1200" i="1" kern="1200" dirty="0" err="1" smtClean="0">
                <a:solidFill>
                  <a:schemeClr val="tx1"/>
                </a:solidFill>
                <a:latin typeface="+mn-lt"/>
                <a:ea typeface="+mn-ea"/>
                <a:cs typeface="+mn-cs"/>
              </a:rPr>
              <a:t>Gottman</a:t>
            </a:r>
            <a:r>
              <a:rPr lang="en-US" sz="1200" i="1" kern="1200" dirty="0" smtClean="0">
                <a:solidFill>
                  <a:schemeClr val="tx1"/>
                </a:solidFill>
                <a:latin typeface="+mn-lt"/>
                <a:ea typeface="+mn-ea"/>
                <a:cs typeface="+mn-cs"/>
              </a:rPr>
              <a:t> then compiled his research and found that there are five potentially destructive communication strategies that often lead to relationship dissatisfaction and potential dissolution. These are (</a:t>
            </a:r>
            <a:r>
              <a:rPr lang="en-US" sz="1200" b="1" i="1" kern="1200" dirty="0" smtClean="0">
                <a:solidFill>
                  <a:schemeClr val="tx1"/>
                </a:solidFill>
                <a:latin typeface="+mn-lt"/>
                <a:ea typeface="+mn-ea"/>
                <a:cs typeface="+mn-cs"/>
              </a:rPr>
              <a:t>1) harsh startup</a:t>
            </a:r>
            <a:r>
              <a:rPr lang="en-US" sz="1200" i="1" kern="1200" dirty="0" smtClean="0">
                <a:solidFill>
                  <a:schemeClr val="tx1"/>
                </a:solidFill>
                <a:latin typeface="+mn-lt"/>
                <a:ea typeface="+mn-ea"/>
                <a:cs typeface="+mn-cs"/>
              </a:rPr>
              <a:t> (starting a conversation with a negative, blaming or critical approach that generally results in increased defensiveness and driving the other person away), </a:t>
            </a:r>
            <a:r>
              <a:rPr lang="en-US" sz="1200" b="1" i="1" kern="1200" dirty="0" smtClean="0">
                <a:solidFill>
                  <a:schemeClr val="tx1"/>
                </a:solidFill>
                <a:latin typeface="+mn-lt"/>
                <a:ea typeface="+mn-ea"/>
                <a:cs typeface="+mn-cs"/>
              </a:rPr>
              <a:t> (2) the Four Horsemen of the Apocalypse </a:t>
            </a:r>
            <a:r>
              <a:rPr lang="en-US" sz="1200" i="1" kern="1200" dirty="0" smtClean="0">
                <a:solidFill>
                  <a:schemeClr val="tx1"/>
                </a:solidFill>
                <a:latin typeface="+mn-lt"/>
                <a:ea typeface="+mn-ea"/>
                <a:cs typeface="+mn-cs"/>
              </a:rPr>
              <a:t>(see explanation above), </a:t>
            </a:r>
            <a:r>
              <a:rPr lang="en-US" sz="1200" b="1" i="1" kern="1200" dirty="0" smtClean="0">
                <a:solidFill>
                  <a:schemeClr val="tx1"/>
                </a:solidFill>
                <a:latin typeface="+mn-lt"/>
                <a:ea typeface="+mn-ea"/>
                <a:cs typeface="+mn-cs"/>
              </a:rPr>
              <a:t>(3) flooding </a:t>
            </a:r>
            <a:r>
              <a:rPr lang="en-US" sz="1200" i="1" kern="1200" dirty="0" smtClean="0">
                <a:solidFill>
                  <a:schemeClr val="tx1"/>
                </a:solidFill>
                <a:latin typeface="+mn-lt"/>
                <a:ea typeface="+mn-ea"/>
                <a:cs typeface="+mn-cs"/>
              </a:rPr>
              <a:t>(emotionally and physically overwhelmed to the point that conversation is no longer productive until you are able to calm down), and </a:t>
            </a:r>
            <a:r>
              <a:rPr lang="en-US" sz="1200" b="1" i="1" kern="1200" dirty="0" smtClean="0">
                <a:solidFill>
                  <a:schemeClr val="tx1"/>
                </a:solidFill>
                <a:latin typeface="+mn-lt"/>
                <a:ea typeface="+mn-ea"/>
                <a:cs typeface="+mn-cs"/>
              </a:rPr>
              <a:t>(4) body language/physiological responses </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reccurring</a:t>
            </a:r>
            <a:r>
              <a:rPr lang="en-US" sz="1200" i="1" kern="1200" dirty="0" smtClean="0">
                <a:solidFill>
                  <a:schemeClr val="tx1"/>
                </a:solidFill>
                <a:latin typeface="+mn-lt"/>
                <a:ea typeface="+mn-ea"/>
                <a:cs typeface="+mn-cs"/>
              </a:rPr>
              <a:t> episodes of flooding which makes problem solving very difficult), </a:t>
            </a:r>
            <a:r>
              <a:rPr lang="en-US" sz="1200" b="1" i="1" kern="1200" dirty="0" smtClean="0">
                <a:solidFill>
                  <a:schemeClr val="tx1"/>
                </a:solidFill>
                <a:latin typeface="+mn-lt"/>
                <a:ea typeface="+mn-ea"/>
                <a:cs typeface="+mn-cs"/>
              </a:rPr>
              <a:t>(5) Failed repair attempts </a:t>
            </a:r>
            <a:r>
              <a:rPr lang="en-US" sz="1200" i="1" kern="1200" dirty="0" smtClean="0">
                <a:solidFill>
                  <a:schemeClr val="tx1"/>
                </a:solidFill>
                <a:latin typeface="+mn-lt"/>
                <a:ea typeface="+mn-ea"/>
                <a:cs typeface="+mn-cs"/>
              </a:rPr>
              <a:t>(attempts to prevent negativity from getting out of control are rejected).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All couples will engage in these types of behaviors at some point in their marriage, but when the four horsemen take permanent residence, the relationship has a high likelihood of failing. In fact, </a:t>
            </a:r>
            <a:r>
              <a:rPr lang="en-US" sz="1200" i="1" kern="1200" dirty="0" err="1" smtClean="0">
                <a:solidFill>
                  <a:schemeClr val="tx1"/>
                </a:solidFill>
                <a:latin typeface="+mn-lt"/>
                <a:ea typeface="+mn-ea"/>
                <a:cs typeface="+mn-cs"/>
              </a:rPr>
              <a:t>Gottman’s</a:t>
            </a:r>
            <a:r>
              <a:rPr lang="en-US" sz="1200" i="1" kern="1200" dirty="0" smtClean="0">
                <a:solidFill>
                  <a:schemeClr val="tx1"/>
                </a:solidFill>
                <a:latin typeface="+mn-lt"/>
                <a:ea typeface="+mn-ea"/>
                <a:cs typeface="+mn-cs"/>
              </a:rPr>
              <a:t> research reveals that the chronic presence of the Four Horsemen can be used to predict divorce with 82% accuracy (</a:t>
            </a:r>
            <a:r>
              <a:rPr lang="en-US" sz="1200" i="1" kern="1200" dirty="0" err="1" smtClean="0">
                <a:solidFill>
                  <a:schemeClr val="tx1"/>
                </a:solidFill>
                <a:latin typeface="+mn-lt"/>
                <a:ea typeface="+mn-ea"/>
                <a:cs typeface="+mn-cs"/>
              </a:rPr>
              <a:t>Gottman</a:t>
            </a:r>
            <a:r>
              <a:rPr lang="en-US" sz="1200" i="1" kern="1200" dirty="0" smtClean="0">
                <a:solidFill>
                  <a:schemeClr val="tx1"/>
                </a:solidFill>
                <a:latin typeface="+mn-lt"/>
                <a:ea typeface="+mn-ea"/>
                <a:cs typeface="+mn-cs"/>
              </a:rPr>
              <a:t> &amp; Silver, 2000).  Additionally, when attempts to repair the damage done by these horsemen are met with repeated rejection, </a:t>
            </a:r>
            <a:r>
              <a:rPr lang="en-US" sz="1200" i="1" kern="1200" dirty="0" err="1" smtClean="0">
                <a:solidFill>
                  <a:schemeClr val="tx1"/>
                </a:solidFill>
                <a:latin typeface="+mn-lt"/>
                <a:ea typeface="+mn-ea"/>
                <a:cs typeface="+mn-cs"/>
              </a:rPr>
              <a:t>Gottman</a:t>
            </a:r>
            <a:r>
              <a:rPr lang="en-US" sz="1200" i="1" kern="1200" dirty="0" smtClean="0">
                <a:solidFill>
                  <a:schemeClr val="tx1"/>
                </a:solidFill>
                <a:latin typeface="+mn-lt"/>
                <a:ea typeface="+mn-ea"/>
                <a:cs typeface="+mn-cs"/>
              </a:rPr>
              <a:t> says there is over a</a:t>
            </a:r>
            <a:r>
              <a:rPr lang="en-US" sz="1200" b="1" i="1"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90% chance the relationship will end in divorce.</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References</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Gottman</a:t>
            </a:r>
            <a:r>
              <a:rPr lang="en-US" sz="1200" kern="1200" dirty="0" smtClean="0">
                <a:solidFill>
                  <a:schemeClr val="tx1"/>
                </a:solidFill>
                <a:latin typeface="+mn-lt"/>
                <a:ea typeface="+mn-ea"/>
                <a:cs typeface="+mn-cs"/>
              </a:rPr>
              <a:t>, J., &amp; </a:t>
            </a:r>
            <a:r>
              <a:rPr lang="en-US" sz="1200" kern="1200" dirty="0" err="1" smtClean="0">
                <a:solidFill>
                  <a:schemeClr val="tx1"/>
                </a:solidFill>
                <a:latin typeface="+mn-lt"/>
                <a:ea typeface="+mn-ea"/>
                <a:cs typeface="+mn-cs"/>
              </a:rPr>
              <a:t>DeClaire</a:t>
            </a:r>
            <a:r>
              <a:rPr lang="en-US" sz="1200" kern="1200" dirty="0" smtClean="0">
                <a:solidFill>
                  <a:schemeClr val="tx1"/>
                </a:solidFill>
                <a:latin typeface="+mn-lt"/>
                <a:ea typeface="+mn-ea"/>
                <a:cs typeface="+mn-cs"/>
              </a:rPr>
              <a:t>, J. (2001). </a:t>
            </a:r>
            <a:r>
              <a:rPr lang="en-US" sz="1200" i="1" kern="1200" dirty="0" smtClean="0">
                <a:solidFill>
                  <a:schemeClr val="tx1"/>
                </a:solidFill>
                <a:latin typeface="+mn-lt"/>
                <a:ea typeface="+mn-ea"/>
                <a:cs typeface="+mn-cs"/>
              </a:rPr>
              <a:t>The relationship cure: A five step guide to strengthening your marriage, family, and friendships.</a:t>
            </a:r>
            <a:r>
              <a:rPr lang="en-US" sz="1200" kern="1200" dirty="0" smtClean="0">
                <a:solidFill>
                  <a:schemeClr val="tx1"/>
                </a:solidFill>
                <a:latin typeface="+mn-lt"/>
                <a:ea typeface="+mn-ea"/>
                <a:cs typeface="+mn-cs"/>
              </a:rPr>
              <a:t> New York, NY: Three Rivers Press.</a:t>
            </a:r>
          </a:p>
          <a:p>
            <a:r>
              <a:rPr lang="en-US" sz="1200" kern="1200" dirty="0" smtClean="0">
                <a:solidFill>
                  <a:schemeClr val="tx1"/>
                </a:solidFill>
                <a:latin typeface="+mn-lt"/>
                <a:ea typeface="+mn-ea"/>
                <a:cs typeface="+mn-cs"/>
              </a:rPr>
              <a:t> </a:t>
            </a:r>
          </a:p>
          <a:p>
            <a:r>
              <a:rPr lang="en-US" sz="1200" kern="1200" dirty="0" err="1" smtClean="0">
                <a:solidFill>
                  <a:schemeClr val="tx1"/>
                </a:solidFill>
                <a:latin typeface="+mn-lt"/>
                <a:ea typeface="+mn-ea"/>
                <a:cs typeface="+mn-cs"/>
              </a:rPr>
              <a:t>Gottman</a:t>
            </a:r>
            <a:r>
              <a:rPr lang="en-US" sz="1200" kern="1200" dirty="0" smtClean="0">
                <a:solidFill>
                  <a:schemeClr val="tx1"/>
                </a:solidFill>
                <a:latin typeface="+mn-lt"/>
                <a:ea typeface="+mn-ea"/>
                <a:cs typeface="+mn-cs"/>
              </a:rPr>
              <a:t>, J. M., &amp; Silver, N. (2000). </a:t>
            </a:r>
            <a:r>
              <a:rPr lang="en-US" sz="1200" i="1" kern="1200" dirty="0" smtClean="0">
                <a:solidFill>
                  <a:schemeClr val="tx1"/>
                </a:solidFill>
                <a:latin typeface="+mn-lt"/>
                <a:ea typeface="+mn-ea"/>
                <a:cs typeface="+mn-cs"/>
              </a:rPr>
              <a:t>The seven principles for making marriage work</a:t>
            </a:r>
            <a:r>
              <a:rPr lang="en-US" sz="1200" kern="1200" dirty="0" smtClean="0">
                <a:solidFill>
                  <a:schemeClr val="tx1"/>
                </a:solidFill>
                <a:latin typeface="+mn-lt"/>
                <a:ea typeface="+mn-ea"/>
                <a:cs typeface="+mn-cs"/>
              </a:rPr>
              <a:t>. New York, NY: Three Rivers Press.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1A1D362-AD7E-432D-8905-B8693FAF18C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smtClean="0"/>
              <a:t>Criticism involves attacking your partner’s personality or character, rather than the specific behavior that is</a:t>
            </a:r>
            <a:r>
              <a:rPr lang="en-US" b="0" i="0" baseline="0" dirty="0" smtClean="0"/>
              <a:t> bothering you (</a:t>
            </a:r>
            <a:r>
              <a:rPr lang="en-US" b="0" i="0" baseline="0" dirty="0" err="1" smtClean="0"/>
              <a:t>Gottman</a:t>
            </a:r>
            <a:r>
              <a:rPr lang="en-US" b="0" i="0" baseline="0" dirty="0" smtClean="0"/>
              <a:t> &amp; </a:t>
            </a:r>
            <a:r>
              <a:rPr lang="en-US" b="0" i="0" baseline="0" dirty="0" err="1" smtClean="0"/>
              <a:t>Declaire</a:t>
            </a:r>
            <a:r>
              <a:rPr lang="en-US" b="0" i="0" baseline="0" dirty="0" smtClean="0"/>
              <a:t>, 2001)</a:t>
            </a:r>
            <a:r>
              <a:rPr lang="en-US" b="0" i="0" dirty="0" smtClean="0"/>
              <a:t>. It is</a:t>
            </a:r>
            <a:r>
              <a:rPr lang="en-US" b="0" i="0" baseline="0" dirty="0" smtClean="0"/>
              <a:t> normal </a:t>
            </a:r>
            <a:r>
              <a:rPr lang="en-US" b="0" i="0" dirty="0" smtClean="0"/>
              <a:t>to have</a:t>
            </a:r>
            <a:r>
              <a:rPr lang="en-US" b="0" i="0" baseline="0" dirty="0" smtClean="0"/>
              <a:t> </a:t>
            </a:r>
            <a:r>
              <a:rPr lang="en-US" b="0" i="0" dirty="0" smtClean="0"/>
              <a:t>disagreements, but it’s not good to attack your partner</a:t>
            </a:r>
            <a:r>
              <a:rPr lang="en-US" b="0" i="0" baseline="0" dirty="0" smtClean="0"/>
              <a:t>’s</a:t>
            </a:r>
            <a:r>
              <a:rPr lang="en-US" b="0" i="0" dirty="0" smtClean="0"/>
              <a:t> character or personality  in the process. For</a:t>
            </a:r>
            <a:r>
              <a:rPr lang="en-US" b="0" i="0" baseline="0" dirty="0" smtClean="0"/>
              <a:t> example, </a:t>
            </a:r>
            <a:r>
              <a:rPr lang="en-US" b="0" i="0" dirty="0" smtClean="0"/>
              <a:t>it would be healthy </a:t>
            </a:r>
            <a:r>
              <a:rPr lang="en-US" b="0" i="0" baseline="0" dirty="0" smtClean="0"/>
              <a:t>in a conflict to say,</a:t>
            </a:r>
            <a:r>
              <a:rPr lang="en-US" b="0" i="0" dirty="0" smtClean="0"/>
              <a:t> “I’m upset that you didn’t take out the trash.” On</a:t>
            </a:r>
            <a:r>
              <a:rPr lang="en-US" b="0" i="0" baseline="0" dirty="0" smtClean="0"/>
              <a:t> the other hand, a criticism might be, </a:t>
            </a:r>
            <a:r>
              <a:rPr lang="en-US" b="0" i="0" dirty="0" smtClean="0"/>
              <a:t>“I can’t believe you didn’t take out the trash. You’re just so irresponsible.”</a:t>
            </a:r>
          </a:p>
          <a:p>
            <a:endParaRPr lang="en-US" b="0" i="0" dirty="0" smtClean="0"/>
          </a:p>
          <a:p>
            <a:r>
              <a:rPr lang="en-US" b="0" i="1" dirty="0" smtClean="0"/>
              <a:t>Instructor’s note:  Ask participants, </a:t>
            </a:r>
            <a:r>
              <a:rPr lang="en-US" b="0" i="1" baseline="0" dirty="0" smtClean="0"/>
              <a:t> </a:t>
            </a:r>
            <a:r>
              <a:rPr lang="en-US" sz="800" i="1" kern="1200" dirty="0" smtClean="0">
                <a:solidFill>
                  <a:schemeClr val="tx1"/>
                </a:solidFill>
                <a:latin typeface="+mn-lt"/>
                <a:ea typeface="+mn-ea"/>
                <a:cs typeface="+mn-cs"/>
              </a:rPr>
              <a:t>What is an example of a complaint? How</a:t>
            </a:r>
            <a:r>
              <a:rPr lang="en-US" sz="800" i="1" kern="1200" baseline="0" dirty="0" smtClean="0">
                <a:solidFill>
                  <a:schemeClr val="tx1"/>
                </a:solidFill>
                <a:latin typeface="+mn-lt"/>
                <a:ea typeface="+mn-ea"/>
                <a:cs typeface="+mn-cs"/>
              </a:rPr>
              <a:t> could we make this complaint into a criticism? </a:t>
            </a:r>
            <a:r>
              <a:rPr lang="en-US" sz="800" i="1" kern="1200" dirty="0" smtClean="0">
                <a:solidFill>
                  <a:schemeClr val="tx1"/>
                </a:solidFill>
                <a:latin typeface="+mn-lt"/>
                <a:ea typeface="+mn-ea"/>
                <a:cs typeface="+mn-cs"/>
              </a:rPr>
              <a:t> </a:t>
            </a:r>
          </a:p>
          <a:p>
            <a:endParaRPr lang="en-US" sz="800" i="1" kern="1200" dirty="0" smtClean="0">
              <a:solidFill>
                <a:schemeClr val="tx1"/>
              </a:solidFill>
              <a:latin typeface="+mn-lt"/>
              <a:ea typeface="+mn-ea"/>
              <a:cs typeface="+mn-cs"/>
            </a:endParaRPr>
          </a:p>
          <a:p>
            <a:r>
              <a:rPr lang="en-US" sz="800" b="1" i="1" kern="1200" dirty="0" smtClean="0">
                <a:solidFill>
                  <a:schemeClr val="tx1"/>
                </a:solidFill>
                <a:latin typeface="+mn-lt"/>
                <a:ea typeface="+mn-ea"/>
                <a:cs typeface="+mn-cs"/>
              </a:rPr>
              <a:t>References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8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800" dirty="0" err="1" smtClean="0"/>
              <a:t>Gottman</a:t>
            </a:r>
            <a:r>
              <a:rPr lang="en-US" sz="800" dirty="0" smtClean="0"/>
              <a:t>, J. M. &amp; Silver, N. (2000). </a:t>
            </a:r>
            <a:r>
              <a:rPr lang="en-US" sz="800" i="1" dirty="0" smtClean="0"/>
              <a:t>The seven principles for making marriage work</a:t>
            </a:r>
            <a:r>
              <a:rPr lang="en-US" sz="800" dirty="0" smtClean="0"/>
              <a:t>. New York, NY: Three Rivers Press. </a:t>
            </a:r>
          </a:p>
          <a:p>
            <a:endParaRPr lang="en-US" b="1" i="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Gottman</a:t>
            </a:r>
            <a:r>
              <a:rPr lang="en-US" dirty="0" smtClean="0"/>
              <a:t>, J.M. &amp; </a:t>
            </a:r>
            <a:r>
              <a:rPr lang="en-US" dirty="0" err="1" smtClean="0"/>
              <a:t>DeClaire</a:t>
            </a:r>
            <a:r>
              <a:rPr lang="en-US" dirty="0" smtClean="0"/>
              <a:t>, J. (2001). </a:t>
            </a:r>
            <a:r>
              <a:rPr lang="en-US" i="1" dirty="0" smtClean="0"/>
              <a:t>The relationship cure:</a:t>
            </a:r>
            <a:r>
              <a:rPr lang="en-US" i="1" baseline="0" dirty="0" smtClean="0"/>
              <a:t> A 5 step guide to strengthening your marriage, family and friendships</a:t>
            </a:r>
            <a:r>
              <a:rPr lang="en-US" baseline="0" dirty="0" smtClean="0"/>
              <a:t>. </a:t>
            </a:r>
            <a:r>
              <a:rPr lang="en-US" dirty="0" smtClean="0"/>
              <a:t>New York,</a:t>
            </a:r>
            <a:r>
              <a:rPr lang="en-US" baseline="0" dirty="0" smtClean="0"/>
              <a:t> NY: </a:t>
            </a:r>
            <a:r>
              <a:rPr lang="en-US" dirty="0" smtClean="0"/>
              <a:t>Three Rivers Press.</a:t>
            </a:r>
          </a:p>
          <a:p>
            <a:endParaRPr lang="en-US" i="1" dirty="0"/>
          </a:p>
        </p:txBody>
      </p:sp>
      <p:sp>
        <p:nvSpPr>
          <p:cNvPr id="4" name="Slide Number Placeholder 3"/>
          <p:cNvSpPr>
            <a:spLocks noGrp="1"/>
          </p:cNvSpPr>
          <p:nvPr>
            <p:ph type="sldNum" sz="quarter" idx="10"/>
          </p:nvPr>
        </p:nvSpPr>
        <p:spPr/>
        <p:txBody>
          <a:bodyPr/>
          <a:lstStyle/>
          <a:p>
            <a:fld id="{21A1D362-AD7E-432D-8905-B8693FAF18C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smtClean="0"/>
              <a:t>Contempt is showing</a:t>
            </a:r>
            <a:r>
              <a:rPr lang="en-US" b="0" i="0" baseline="0" dirty="0" smtClean="0"/>
              <a:t> disrespect to your partner through </a:t>
            </a:r>
            <a:r>
              <a:rPr lang="en-US" b="0" i="0" dirty="0" smtClean="0"/>
              <a:t>tearing them down or insulting your partner. Examples of contempt include: putting down your spouse, rolling your eyes or sneering, or tearing down the other person with so-called “humor” or mockery. </a:t>
            </a:r>
          </a:p>
          <a:p>
            <a:endParaRPr lang="en-US" b="0" i="0" dirty="0" smtClean="0"/>
          </a:p>
          <a:p>
            <a:r>
              <a:rPr lang="en-US" b="1" i="1" dirty="0" smtClean="0"/>
              <a:t>References</a:t>
            </a:r>
            <a:br>
              <a:rPr lang="en-US" b="1" i="1" dirty="0" smtClean="0"/>
            </a:br>
            <a:endParaRPr lang="en-US" b="1" i="1"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err="1" smtClean="0"/>
              <a:t>Gottman</a:t>
            </a:r>
            <a:r>
              <a:rPr lang="en-US" sz="1200" dirty="0" smtClean="0"/>
              <a:t>, J. M</a:t>
            </a:r>
            <a:r>
              <a:rPr lang="en-US" sz="1200" dirty="0" smtClean="0"/>
              <a:t>., </a:t>
            </a:r>
            <a:r>
              <a:rPr lang="en-US" sz="1200" dirty="0" smtClean="0"/>
              <a:t>&amp; Silver, N. (2000). </a:t>
            </a:r>
            <a:r>
              <a:rPr lang="en-US" sz="1200" i="1" dirty="0" smtClean="0"/>
              <a:t>The seven principles for making marriage work</a:t>
            </a:r>
            <a:r>
              <a:rPr lang="en-US" sz="1200" dirty="0" smtClean="0"/>
              <a:t>. New York, NY: Three Rivers Press. </a:t>
            </a:r>
          </a:p>
          <a:p>
            <a:endParaRPr lang="en-US"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Gottman</a:t>
            </a:r>
            <a:r>
              <a:rPr lang="en-US" dirty="0" smtClean="0"/>
              <a:t>, J.M</a:t>
            </a:r>
            <a:r>
              <a:rPr lang="en-US" dirty="0" smtClean="0"/>
              <a:t>., </a:t>
            </a:r>
            <a:r>
              <a:rPr lang="en-US" dirty="0" smtClean="0"/>
              <a:t>&amp; </a:t>
            </a:r>
            <a:r>
              <a:rPr lang="en-US" dirty="0" err="1" smtClean="0"/>
              <a:t>DeClaire</a:t>
            </a:r>
            <a:r>
              <a:rPr lang="en-US" dirty="0" smtClean="0"/>
              <a:t>, J. (2001). </a:t>
            </a:r>
            <a:r>
              <a:rPr lang="en-US" i="1" dirty="0" smtClean="0"/>
              <a:t>The relationship cure:</a:t>
            </a:r>
            <a:r>
              <a:rPr lang="en-US" i="1" baseline="0" dirty="0" smtClean="0"/>
              <a:t> A 5 step guide to strengthening your marriage, family and friendships</a:t>
            </a:r>
            <a:r>
              <a:rPr lang="en-US" baseline="0" dirty="0" smtClean="0"/>
              <a:t>. </a:t>
            </a:r>
            <a:r>
              <a:rPr lang="en-US" dirty="0" smtClean="0"/>
              <a:t>New York,</a:t>
            </a:r>
            <a:r>
              <a:rPr lang="en-US" baseline="0" dirty="0" smtClean="0"/>
              <a:t> NY: </a:t>
            </a:r>
            <a:r>
              <a:rPr lang="en-US" dirty="0" smtClean="0"/>
              <a:t>Three Rivers Press.</a:t>
            </a:r>
          </a:p>
          <a:p>
            <a:endParaRPr lang="en-US" b="0" i="0" dirty="0" smtClean="0"/>
          </a:p>
          <a:p>
            <a:endParaRPr lang="en-US" b="0" i="0" dirty="0" smtClean="0"/>
          </a:p>
        </p:txBody>
      </p:sp>
      <p:sp>
        <p:nvSpPr>
          <p:cNvPr id="4" name="Slide Number Placeholder 3"/>
          <p:cNvSpPr>
            <a:spLocks noGrp="1"/>
          </p:cNvSpPr>
          <p:nvPr>
            <p:ph type="sldNum" sz="quarter" idx="10"/>
          </p:nvPr>
        </p:nvSpPr>
        <p:spPr/>
        <p:txBody>
          <a:bodyPr/>
          <a:lstStyle/>
          <a:p>
            <a:fld id="{21A1D362-AD7E-432D-8905-B8693FAF18C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smtClean="0"/>
              <a:t>Getting defensive in the middle of conflict may be a natural response, however</a:t>
            </a:r>
            <a:r>
              <a:rPr lang="en-US" b="0" i="0" baseline="0" dirty="0" smtClean="0"/>
              <a:t> when a person is defensive, he or she often feels a great deal of tension and has difficulty listening to what to the other person is saying. Getting defensive can get in the way of problem solving. D</a:t>
            </a:r>
            <a:r>
              <a:rPr lang="en-US" b="0" i="0" dirty="0" smtClean="0"/>
              <a:t>enying responsibility, making excuses, or meeting one complaint with another, are all examples of defensiveness. </a:t>
            </a:r>
          </a:p>
          <a:p>
            <a:endParaRPr lang="en-US" b="0" i="0" dirty="0" smtClean="0"/>
          </a:p>
          <a:p>
            <a:r>
              <a:rPr lang="en-US" b="1" i="1" dirty="0" smtClean="0"/>
              <a:t>References</a:t>
            </a:r>
          </a:p>
          <a:p>
            <a:endParaRPr lang="en-US" b="1" i="1"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800" dirty="0" err="1" smtClean="0"/>
              <a:t>Gottman</a:t>
            </a:r>
            <a:r>
              <a:rPr lang="en-US" sz="800" dirty="0" smtClean="0"/>
              <a:t>, J. M. &amp; Silver, N. (2000). </a:t>
            </a:r>
            <a:r>
              <a:rPr lang="en-US" sz="800" i="1" dirty="0" smtClean="0"/>
              <a:t>The seven principles for making marriage work</a:t>
            </a:r>
            <a:r>
              <a:rPr lang="en-US" sz="800" dirty="0" smtClean="0"/>
              <a:t>. New York, NY: Three Rivers Press. </a:t>
            </a:r>
          </a:p>
          <a:p>
            <a:endParaRPr lang="en-US" b="1" i="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Gottman</a:t>
            </a:r>
            <a:r>
              <a:rPr lang="en-US" dirty="0" smtClean="0"/>
              <a:t>, J.M. &amp; </a:t>
            </a:r>
            <a:r>
              <a:rPr lang="en-US" dirty="0" err="1" smtClean="0"/>
              <a:t>DeClaire</a:t>
            </a:r>
            <a:r>
              <a:rPr lang="en-US" dirty="0" smtClean="0"/>
              <a:t>, J. (2001). </a:t>
            </a:r>
            <a:r>
              <a:rPr lang="en-US" i="1" dirty="0" smtClean="0"/>
              <a:t>The relationship cure:</a:t>
            </a:r>
            <a:r>
              <a:rPr lang="en-US" i="1" baseline="0" dirty="0" smtClean="0"/>
              <a:t> A 5 step guide to strengthening your marriage, family and friendships</a:t>
            </a:r>
            <a:r>
              <a:rPr lang="en-US" baseline="0" dirty="0" smtClean="0"/>
              <a:t>. </a:t>
            </a:r>
            <a:r>
              <a:rPr lang="en-US" dirty="0" smtClean="0"/>
              <a:t>New York,</a:t>
            </a:r>
            <a:r>
              <a:rPr lang="en-US" baseline="0" dirty="0" smtClean="0"/>
              <a:t> NY: </a:t>
            </a:r>
            <a:r>
              <a:rPr lang="en-US" dirty="0" smtClean="0"/>
              <a:t>Three Rivers Press.</a:t>
            </a:r>
          </a:p>
          <a:p>
            <a:endParaRPr lang="en-US" b="1" i="1" dirty="0" smtClean="0"/>
          </a:p>
          <a:p>
            <a:endParaRPr lang="en-US" b="0" i="0" dirty="0" smtClean="0"/>
          </a:p>
        </p:txBody>
      </p:sp>
      <p:sp>
        <p:nvSpPr>
          <p:cNvPr id="4" name="Slide Number Placeholder 3"/>
          <p:cNvSpPr>
            <a:spLocks noGrp="1"/>
          </p:cNvSpPr>
          <p:nvPr>
            <p:ph type="sldNum" sz="quarter" idx="10"/>
          </p:nvPr>
        </p:nvSpPr>
        <p:spPr/>
        <p:txBody>
          <a:bodyPr/>
          <a:lstStyle/>
          <a:p>
            <a:fld id="{21A1D362-AD7E-432D-8905-B8693FAF18C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there is a will, there is a way.” Both partners must have the desire</a:t>
            </a:r>
            <a:r>
              <a:rPr lang="en-US" baseline="0" dirty="0" smtClean="0"/>
              <a:t> to build a strong relationship.</a:t>
            </a:r>
          </a:p>
          <a:p>
            <a:endParaRPr lang="en-US" baseline="0" dirty="0" smtClean="0"/>
          </a:p>
          <a:p>
            <a:pPr>
              <a:buNone/>
            </a:pPr>
            <a:r>
              <a:rPr lang="en-US" sz="1200" b="0" dirty="0" smtClean="0">
                <a:latin typeface="Garamond" pitchFamily="18" charset="0"/>
              </a:rPr>
              <a:t>1.  Strengthen the friendship</a:t>
            </a:r>
            <a:r>
              <a:rPr lang="en-US" sz="1200" b="0" baseline="0" dirty="0" smtClean="0">
                <a:latin typeface="Garamond" pitchFamily="18" charset="0"/>
              </a:rPr>
              <a:t> -</a:t>
            </a:r>
            <a:r>
              <a:rPr lang="en-US" sz="1200" b="0" dirty="0" smtClean="0">
                <a:latin typeface="Garamond" pitchFamily="18" charset="0"/>
              </a:rPr>
              <a:t> Have mutual respect and enjoy each other’s company.</a:t>
            </a:r>
          </a:p>
          <a:p>
            <a:pPr>
              <a:buNone/>
            </a:pPr>
            <a:endParaRPr lang="en-US" sz="1200" b="0" dirty="0" smtClean="0">
              <a:latin typeface="Garamond" pitchFamily="18" charset="0"/>
            </a:endParaRPr>
          </a:p>
          <a:p>
            <a:pPr>
              <a:buNone/>
            </a:pPr>
            <a:r>
              <a:rPr lang="en-US" sz="1200" b="0" dirty="0" smtClean="0">
                <a:latin typeface="Garamond" pitchFamily="18" charset="0"/>
              </a:rPr>
              <a:t>2.  Learn to handle conflict</a:t>
            </a:r>
            <a:r>
              <a:rPr lang="en-US" sz="1200" b="0" baseline="0" dirty="0" smtClean="0">
                <a:latin typeface="Garamond" pitchFamily="18" charset="0"/>
              </a:rPr>
              <a:t> - </a:t>
            </a:r>
            <a:r>
              <a:rPr lang="en-US" sz="1200" b="0" dirty="0" smtClean="0">
                <a:latin typeface="Garamond" pitchFamily="18" charset="0"/>
              </a:rPr>
              <a:t>It’s about negotiation skills.</a:t>
            </a:r>
          </a:p>
          <a:p>
            <a:pPr>
              <a:buNone/>
            </a:pPr>
            <a:endParaRPr lang="en-US" sz="1200" b="0" dirty="0" smtClean="0">
              <a:latin typeface="Garamond" pitchFamily="18" charset="0"/>
            </a:endParaRPr>
          </a:p>
          <a:p>
            <a:pPr marL="228600" indent="-228600">
              <a:buAutoNum type="arabicPeriod" startAt="3"/>
            </a:pPr>
            <a:r>
              <a:rPr lang="en-US" sz="1200" b="0" dirty="0" smtClean="0">
                <a:latin typeface="Garamond" pitchFamily="18" charset="0"/>
              </a:rPr>
              <a:t>Support each other’s dreams and have a vision. In the first lesson we discussed building dreams. Have you discussed this and started to write</a:t>
            </a:r>
            <a:r>
              <a:rPr lang="en-US" sz="1200" b="0" baseline="0" dirty="0" smtClean="0">
                <a:latin typeface="Garamond" pitchFamily="18" charset="0"/>
              </a:rPr>
              <a:t> some down?  </a:t>
            </a:r>
          </a:p>
          <a:p>
            <a:pPr marL="228600" indent="-228600">
              <a:buNone/>
            </a:pPr>
            <a:endParaRPr lang="en-US" sz="1200" b="0" baseline="0" dirty="0" smtClean="0">
              <a:latin typeface="Garamond" pitchFamily="18" charset="0"/>
            </a:endParaRPr>
          </a:p>
          <a:p>
            <a:pPr marL="228600" indent="-228600">
              <a:buNone/>
            </a:pPr>
            <a:r>
              <a:rPr lang="en-US" sz="1200" b="0" i="1" dirty="0" smtClean="0">
                <a:latin typeface="Garamond" pitchFamily="18" charset="0"/>
              </a:rPr>
              <a:t>Instructor’s note: Play the MARRY Bingo Game (Activity #5).</a:t>
            </a:r>
            <a:endParaRPr lang="en-US" sz="1200" b="0" i="1" dirty="0">
              <a:latin typeface="Garamond" pitchFamily="18" charset="0"/>
            </a:endParaRPr>
          </a:p>
        </p:txBody>
      </p:sp>
      <p:sp>
        <p:nvSpPr>
          <p:cNvPr id="4" name="Slide Number Placeholder 3"/>
          <p:cNvSpPr>
            <a:spLocks noGrp="1"/>
          </p:cNvSpPr>
          <p:nvPr>
            <p:ph type="sldNum" sz="quarter" idx="10"/>
          </p:nvPr>
        </p:nvSpPr>
        <p:spPr/>
        <p:txBody>
          <a:bodyPr/>
          <a:lstStyle/>
          <a:p>
            <a:fld id="{21A1D362-AD7E-432D-8905-B8693FAF18C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smtClean="0"/>
              <a:t>People who stonewall simply don’t respond; they are like a stone</a:t>
            </a:r>
            <a:r>
              <a:rPr lang="en-US" b="0" i="0" baseline="0" dirty="0" smtClean="0"/>
              <a:t> wall, cold, nonresponsive and have taken themselves out of the relationship. </a:t>
            </a:r>
            <a:r>
              <a:rPr lang="en-US" b="0" i="0" dirty="0" smtClean="0"/>
              <a:t>Stonewalling</a:t>
            </a:r>
            <a:r>
              <a:rPr lang="en-US" b="0" i="0" baseline="0" dirty="0" smtClean="0"/>
              <a:t> in a conflict is unhealthy because problem solving does not take place. It is practically impossible to make a relationship work if both parties are not willing to be in the relationship. </a:t>
            </a:r>
            <a:r>
              <a:rPr lang="en-US" b="0" i="0" dirty="0" smtClean="0"/>
              <a:t>Men tend to engage in stonewalling much more often than women do. </a:t>
            </a:r>
          </a:p>
          <a:p>
            <a:endParaRPr lang="en-US" b="0" i="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800" dirty="0" err="1" smtClean="0"/>
              <a:t>Gottman</a:t>
            </a:r>
            <a:r>
              <a:rPr lang="en-US" sz="800" dirty="0" smtClean="0"/>
              <a:t>, J. M. &amp; Silver, N. (2000). </a:t>
            </a:r>
            <a:r>
              <a:rPr lang="en-US" sz="800" i="1" dirty="0" smtClean="0"/>
              <a:t>The seven principles for making marriage work</a:t>
            </a:r>
            <a:r>
              <a:rPr lang="en-US" sz="800" dirty="0" smtClean="0"/>
              <a:t>. New York, NY: Three Rivers Press. </a:t>
            </a:r>
          </a:p>
          <a:p>
            <a:endParaRPr lang="en-US" b="1" i="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Gottman</a:t>
            </a:r>
            <a:r>
              <a:rPr lang="en-US" dirty="0" smtClean="0"/>
              <a:t>, J.M. &amp; </a:t>
            </a:r>
            <a:r>
              <a:rPr lang="en-US" dirty="0" err="1" smtClean="0"/>
              <a:t>DeClaire</a:t>
            </a:r>
            <a:r>
              <a:rPr lang="en-US" dirty="0" smtClean="0"/>
              <a:t>, J. (2001). </a:t>
            </a:r>
            <a:r>
              <a:rPr lang="en-US" i="1" dirty="0" smtClean="0"/>
              <a:t>The relationship cure:</a:t>
            </a:r>
            <a:r>
              <a:rPr lang="en-US" i="1" baseline="0" dirty="0" smtClean="0"/>
              <a:t> A 5 step guide to strengthening your marriage, family and friendships</a:t>
            </a:r>
            <a:r>
              <a:rPr lang="en-US" baseline="0" dirty="0" smtClean="0"/>
              <a:t>. </a:t>
            </a:r>
            <a:r>
              <a:rPr lang="en-US" dirty="0" smtClean="0"/>
              <a:t>New York,</a:t>
            </a:r>
            <a:r>
              <a:rPr lang="en-US" baseline="0" dirty="0" smtClean="0"/>
              <a:t> NY: </a:t>
            </a:r>
            <a:r>
              <a:rPr lang="en-US" dirty="0" smtClean="0"/>
              <a:t>Three Rivers Press.</a:t>
            </a:r>
          </a:p>
          <a:p>
            <a:endParaRPr lang="en-US" b="0" i="0" dirty="0" smtClean="0"/>
          </a:p>
        </p:txBody>
      </p:sp>
      <p:sp>
        <p:nvSpPr>
          <p:cNvPr id="4" name="Slide Number Placeholder 3"/>
          <p:cNvSpPr>
            <a:spLocks noGrp="1"/>
          </p:cNvSpPr>
          <p:nvPr>
            <p:ph type="sldNum" sz="quarter" idx="10"/>
          </p:nvPr>
        </p:nvSpPr>
        <p:spPr/>
        <p:txBody>
          <a:bodyPr/>
          <a:lstStyle/>
          <a:p>
            <a:fld id="{21A1D362-AD7E-432D-8905-B8693FAF18C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Happy couples </a:t>
            </a:r>
            <a:r>
              <a:rPr lang="en-US" baseline="0" dirty="0" smtClean="0"/>
              <a:t>make adjustments in the relationship. These couples are generally satisfied with the division of household chores, based on preference and time, not just based </a:t>
            </a:r>
            <a:r>
              <a:rPr lang="en-US" baseline="0" dirty="0" smtClean="0"/>
              <a:t>on tradition</a:t>
            </a:r>
            <a:r>
              <a:rPr lang="en-US" baseline="0" dirty="0" smtClean="0"/>
              <a:t>. Both partners feel they work hard at having an equal relationship. They make most decisions jointly, and problem solve when necessary. Some issues may never be resolved, but couples can learn to respect each other’s position, and agree to disagree.  </a:t>
            </a:r>
            <a:endParaRPr lang="en-US" dirty="0" smtClean="0"/>
          </a:p>
        </p:txBody>
      </p:sp>
      <p:sp>
        <p:nvSpPr>
          <p:cNvPr id="4" name="Slide Number Placeholder 3"/>
          <p:cNvSpPr>
            <a:spLocks noGrp="1"/>
          </p:cNvSpPr>
          <p:nvPr>
            <p:ph type="sldNum" sz="quarter" idx="10"/>
          </p:nvPr>
        </p:nvSpPr>
        <p:spPr/>
        <p:txBody>
          <a:bodyPr/>
          <a:lstStyle/>
          <a:p>
            <a:fld id="{21A1D362-AD7E-432D-8905-B8693FAF18C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It is important to keep changing together. Do you know your partner’s dreams and goals for the future? What goals do you have for the future together? </a:t>
            </a:r>
          </a:p>
          <a:p>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Instructor’s note:  Ask couples, “If money and health were NOT issues, what would you do together?”</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Encourage them to make a “bucket list” of what they want to do together as homework.</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Reference</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Gottman</a:t>
            </a:r>
            <a:r>
              <a:rPr lang="en-US" sz="1200" kern="1200" dirty="0" smtClean="0">
                <a:solidFill>
                  <a:schemeClr val="tx1"/>
                </a:solidFill>
                <a:latin typeface="+mn-lt"/>
                <a:ea typeface="+mn-ea"/>
                <a:cs typeface="+mn-cs"/>
              </a:rPr>
              <a:t>, J. M., &amp; Silver, N. (2000). </a:t>
            </a:r>
            <a:r>
              <a:rPr lang="en-US" sz="1200" i="1" kern="1200" dirty="0" smtClean="0">
                <a:solidFill>
                  <a:schemeClr val="tx1"/>
                </a:solidFill>
                <a:latin typeface="+mn-lt"/>
                <a:ea typeface="+mn-ea"/>
                <a:cs typeface="+mn-cs"/>
              </a:rPr>
              <a:t>The seven principles for making marriage work</a:t>
            </a:r>
            <a:r>
              <a:rPr lang="en-US" sz="1200" kern="1200" dirty="0" smtClean="0">
                <a:solidFill>
                  <a:schemeClr val="tx1"/>
                </a:solidFill>
                <a:latin typeface="+mn-lt"/>
                <a:ea typeface="+mn-ea"/>
                <a:cs typeface="+mn-cs"/>
              </a:rPr>
              <a:t>. New York, NY: Three Rivers Press.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1A1D362-AD7E-432D-8905-B8693FAF18C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Knowing and understanding your partner helps build a stronger relationship (</a:t>
            </a:r>
            <a:r>
              <a:rPr lang="en-US" sz="1200" kern="1200" dirty="0" err="1" smtClean="0">
                <a:solidFill>
                  <a:schemeClr val="tx1"/>
                </a:solidFill>
                <a:latin typeface="+mn-lt"/>
                <a:ea typeface="+mn-ea"/>
                <a:cs typeface="+mn-cs"/>
              </a:rPr>
              <a:t>Gottman</a:t>
            </a:r>
            <a:r>
              <a:rPr lang="en-US" sz="1200" kern="1200" dirty="0" smtClean="0">
                <a:solidFill>
                  <a:schemeClr val="tx1"/>
                </a:solidFill>
                <a:latin typeface="+mn-lt"/>
                <a:ea typeface="+mn-ea"/>
                <a:cs typeface="+mn-cs"/>
              </a:rPr>
              <a:t> &amp; Silver, 1999). Do you know his/her friends, what he or she is looking forward to, his or her goals, and “bucket” list?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Now that we have talked about how to strengthen relationships, take a few minutes and write a story about your best friend. </a:t>
            </a:r>
            <a:r>
              <a:rPr lang="en-US" sz="1200" i="1" kern="1200" dirty="0" smtClean="0">
                <a:solidFill>
                  <a:schemeClr val="tx1"/>
                </a:solidFill>
                <a:latin typeface="+mn-lt"/>
                <a:ea typeface="+mn-ea"/>
                <a:cs typeface="+mn-cs"/>
              </a:rPr>
              <a:t>(Use Handout #11: You + Me= Best Friends: A Story of My Best Friend. Encourage participants to write for a few minutes and share their story with the class, if desired).</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Instructor’s note: Have participants play the Heart of Romance Game (Activity #6).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Instructor’s note: Use Handout #12: Your Partner’s Road Map.  </a:t>
            </a:r>
            <a:endParaRPr lang="en-US" sz="120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Reference</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Gottman</a:t>
            </a:r>
            <a:r>
              <a:rPr lang="en-US" sz="1200" kern="1200" dirty="0" smtClean="0">
                <a:solidFill>
                  <a:schemeClr val="tx1"/>
                </a:solidFill>
                <a:latin typeface="+mn-lt"/>
                <a:ea typeface="+mn-ea"/>
                <a:cs typeface="+mn-cs"/>
              </a:rPr>
              <a:t>, J. M., &amp; Silver, N. (2000). </a:t>
            </a:r>
            <a:r>
              <a:rPr lang="en-US" sz="1200" i="1" kern="1200" dirty="0" smtClean="0">
                <a:solidFill>
                  <a:schemeClr val="tx1"/>
                </a:solidFill>
                <a:latin typeface="+mn-lt"/>
                <a:ea typeface="+mn-ea"/>
                <a:cs typeface="+mn-cs"/>
              </a:rPr>
              <a:t>The seven principles for making marriage work</a:t>
            </a:r>
            <a:r>
              <a:rPr lang="en-US" sz="1200" kern="1200" dirty="0" smtClean="0">
                <a:solidFill>
                  <a:schemeClr val="tx1"/>
                </a:solidFill>
                <a:latin typeface="+mn-lt"/>
                <a:ea typeface="+mn-ea"/>
                <a:cs typeface="+mn-cs"/>
              </a:rPr>
              <a:t>. New York, NY: Three Rivers Press.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1A1D362-AD7E-432D-8905-B8693FAF18C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CF24B621-A8A1-4900-927A-F2A92FAD653B}" type="slidenum">
              <a:rPr lang="en-US" smtClean="0"/>
              <a:pPr/>
              <a:t>24</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smtClean="0"/>
              <a:t>Relationships can become</a:t>
            </a:r>
            <a:r>
              <a:rPr lang="en-US" baseline="0" dirty="0" smtClean="0"/>
              <a:t> better with time and dedication. Remember to talk to each other, spend time together, rebuild the commitment, and never give up on your dreams together. Take the time to have fun together; schedule it, and follow through. Playing and having fun </a:t>
            </a:r>
            <a:r>
              <a:rPr lang="en-US" baseline="0" dirty="0" smtClean="0"/>
              <a:t>provide </a:t>
            </a:r>
            <a:r>
              <a:rPr lang="en-US" baseline="0" dirty="0" smtClean="0"/>
              <a:t>positive experiences that can help sustain you through the tough times. Strong relationship are also the foundation for sexually fulfilling relationships.</a:t>
            </a:r>
          </a:p>
          <a:p>
            <a:pPr eaLnBrk="1" hangingPunct="1"/>
            <a:endParaRPr lang="en-US" baseline="0" dirty="0" smtClean="0"/>
          </a:p>
          <a:p>
            <a:pPr eaLnBrk="1" hangingPunct="1"/>
            <a:r>
              <a:rPr lang="en-US" i="1" baseline="0" dirty="0" smtClean="0"/>
              <a:t>Instructor’s note</a:t>
            </a:r>
            <a:r>
              <a:rPr lang="en-US" i="1" baseline="0" smtClean="0"/>
              <a:t>: </a:t>
            </a:r>
            <a:r>
              <a:rPr lang="en-US" i="1" baseline="0" smtClean="0"/>
              <a:t>Use </a:t>
            </a:r>
            <a:r>
              <a:rPr lang="en-US" i="1" baseline="0" dirty="0" smtClean="0"/>
              <a:t>Handout #13: Top tips for successful relationships.  </a:t>
            </a:r>
          </a:p>
          <a:p>
            <a:pPr eaLnBrk="1" hangingPunct="1"/>
            <a:endParaRPr lang="en-US" i="1" baseline="0" dirty="0" smtClean="0"/>
          </a:p>
          <a:p>
            <a:pPr eaLnBrk="1" hangingPunct="1"/>
            <a:r>
              <a:rPr lang="en-US" i="1" baseline="0" dirty="0" smtClean="0"/>
              <a:t>Often couples request additional information on how to build intimacy. Handout #14: Building Intimacy addresses this issue.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References</a:t>
            </a:r>
          </a:p>
          <a:p>
            <a:endParaRPr lang="en-US" b="1" i="1" dirty="0" smtClean="0"/>
          </a:p>
          <a:p>
            <a:pPr>
              <a:buFont typeface="Arial" pitchFamily="34" charset="0"/>
              <a:buChar char="•"/>
            </a:pPr>
            <a:r>
              <a:rPr lang="en-US" dirty="0" smtClean="0"/>
              <a:t>Chapman, G. (1995). </a:t>
            </a:r>
            <a:r>
              <a:rPr lang="en-US" i="1" dirty="0" smtClean="0"/>
              <a:t>The five love languages</a:t>
            </a:r>
            <a:r>
              <a:rPr lang="en-US" dirty="0" smtClean="0"/>
              <a:t>. Chicago, IL: Northfield Publishing.</a:t>
            </a:r>
          </a:p>
          <a:p>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err="1" smtClean="0"/>
              <a:t>GlobelTribe</a:t>
            </a:r>
            <a:r>
              <a:rPr lang="en-US" dirty="0" smtClean="0"/>
              <a:t> (</a:t>
            </a:r>
            <a:r>
              <a:rPr lang="en-US" dirty="0" err="1" smtClean="0"/>
              <a:t>n.d</a:t>
            </a:r>
            <a:r>
              <a:rPr lang="en-US" dirty="0" smtClean="0"/>
              <a:t>.)</a:t>
            </a:r>
            <a:r>
              <a:rPr lang="en-US" baseline="0" dirty="0" smtClean="0"/>
              <a:t> </a:t>
            </a:r>
            <a:r>
              <a:rPr lang="en-US" i="0" baseline="0" dirty="0" smtClean="0"/>
              <a:t>http://www.pbs.org/kcet/globaltribe/change/index.html</a:t>
            </a:r>
            <a:endParaRPr lang="en-US" i="0" dirty="0" smtClean="0"/>
          </a:p>
          <a:p>
            <a:endParaRPr lang="en-US" dirty="0" smtClean="0"/>
          </a:p>
          <a:p>
            <a:pPr>
              <a:buFont typeface="Arial" pitchFamily="34" charset="0"/>
              <a:buChar char="•"/>
            </a:pPr>
            <a:r>
              <a:rPr lang="en-US" dirty="0" err="1" smtClean="0"/>
              <a:t>Gottman</a:t>
            </a:r>
            <a:r>
              <a:rPr lang="en-US" dirty="0" smtClean="0"/>
              <a:t>, J. (1994). </a:t>
            </a:r>
            <a:r>
              <a:rPr lang="en-US" i="1" dirty="0" smtClean="0"/>
              <a:t>Why marriages succeed or fail... And how you can make yours last.</a:t>
            </a:r>
            <a:r>
              <a:rPr lang="en-US" dirty="0" smtClean="0"/>
              <a:t> New York, NY: Fireside.</a:t>
            </a:r>
          </a:p>
          <a:p>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err="1" smtClean="0">
                <a:solidFill>
                  <a:schemeClr val="tx1"/>
                </a:solidFill>
              </a:rPr>
              <a:t>Gottman</a:t>
            </a:r>
            <a:r>
              <a:rPr lang="en-US" sz="1200" dirty="0" smtClean="0">
                <a:solidFill>
                  <a:schemeClr val="tx1"/>
                </a:solidFill>
              </a:rPr>
              <a:t>, J. &amp; </a:t>
            </a:r>
            <a:r>
              <a:rPr lang="en-US" sz="1200" dirty="0" err="1" smtClean="0">
                <a:solidFill>
                  <a:schemeClr val="tx1"/>
                </a:solidFill>
              </a:rPr>
              <a:t>DeClaire</a:t>
            </a:r>
            <a:r>
              <a:rPr lang="en-US" sz="1200" dirty="0" smtClean="0">
                <a:solidFill>
                  <a:schemeClr val="tx1"/>
                </a:solidFill>
              </a:rPr>
              <a:t>, J. (2001). </a:t>
            </a:r>
            <a:r>
              <a:rPr lang="en-US" sz="1200" i="1" dirty="0" smtClean="0">
                <a:solidFill>
                  <a:schemeClr val="tx1"/>
                </a:solidFill>
              </a:rPr>
              <a:t>The relationship cure: A five step guide to strengthening your marriage, family, and friendships.</a:t>
            </a:r>
            <a:r>
              <a:rPr lang="en-US" sz="1200" dirty="0" smtClean="0">
                <a:solidFill>
                  <a:schemeClr val="tx1"/>
                </a:solidFill>
              </a:rPr>
              <a:t> New York, NY: Three Rivers Press.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err="1" smtClean="0"/>
              <a:t>Gottman</a:t>
            </a:r>
            <a:r>
              <a:rPr lang="en-US" sz="1200" dirty="0" smtClean="0"/>
              <a:t>, J. M. &amp; Silver, N. (2000). </a:t>
            </a:r>
            <a:r>
              <a:rPr lang="en-US" sz="1200" i="1" dirty="0" smtClean="0"/>
              <a:t>The seven principles for making marriage work</a:t>
            </a:r>
            <a:r>
              <a:rPr lang="en-US" sz="1200" dirty="0" smtClean="0"/>
              <a:t>. New York, NY: Three Rivers Press.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dirty="0" smtClean="0">
              <a:solidFill>
                <a:schemeClr val="tx1"/>
              </a:solidFill>
            </a:endParaRPr>
          </a:p>
          <a:p>
            <a:pPr>
              <a:buFont typeface="Arial" pitchFamily="34" charset="0"/>
              <a:buChar char="•"/>
            </a:pPr>
            <a:r>
              <a:rPr lang="en-US" sz="1200" kern="1200" dirty="0" err="1" smtClean="0">
                <a:solidFill>
                  <a:schemeClr val="tx1"/>
                </a:solidFill>
                <a:latin typeface="+mn-lt"/>
                <a:ea typeface="+mn-ea"/>
                <a:cs typeface="+mn-cs"/>
              </a:rPr>
              <a:t>Kluwer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Heesink</a:t>
            </a:r>
            <a:r>
              <a:rPr lang="en-US" sz="1200" kern="1200" dirty="0" smtClean="0">
                <a:solidFill>
                  <a:schemeClr val="tx1"/>
                </a:solidFill>
                <a:latin typeface="+mn-lt"/>
                <a:ea typeface="+mn-ea"/>
                <a:cs typeface="+mn-cs"/>
              </a:rPr>
              <a:t>, &amp; Van De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Vliert</a:t>
            </a:r>
            <a:r>
              <a:rPr lang="en-US" sz="1200" kern="1200" baseline="0" dirty="0" smtClean="0">
                <a:solidFill>
                  <a:schemeClr val="tx1"/>
                </a:solidFill>
                <a:latin typeface="+mn-lt"/>
                <a:ea typeface="+mn-ea"/>
                <a:cs typeface="+mn-cs"/>
              </a:rPr>
              <a:t>. (2000). The division of labor in close relationships: An asymmetrical conflict issue. </a:t>
            </a:r>
            <a:r>
              <a:rPr lang="en-US" sz="1200" i="1" kern="1200" baseline="0" dirty="0" smtClean="0">
                <a:solidFill>
                  <a:schemeClr val="tx1"/>
                </a:solidFill>
                <a:latin typeface="+mn-lt"/>
                <a:ea typeface="+mn-ea"/>
                <a:cs typeface="+mn-cs"/>
              </a:rPr>
              <a:t>Personal Relationships, 7, </a:t>
            </a:r>
            <a:r>
              <a:rPr lang="en-US" sz="1200" kern="1200" baseline="0" dirty="0" smtClean="0">
                <a:solidFill>
                  <a:schemeClr val="tx1"/>
                </a:solidFill>
                <a:latin typeface="+mn-lt"/>
                <a:ea typeface="+mn-ea"/>
                <a:cs typeface="+mn-cs"/>
              </a:rPr>
              <a:t>263-282. </a:t>
            </a:r>
          </a:p>
          <a:p>
            <a:endParaRPr lang="en-US" sz="1200" kern="1200" dirty="0" smtClean="0">
              <a:solidFill>
                <a:schemeClr val="tx1"/>
              </a:solidFill>
              <a:latin typeface="+mn-lt"/>
              <a:ea typeface="+mn-ea"/>
              <a:cs typeface="+mn-cs"/>
            </a:endParaRPr>
          </a:p>
          <a:p>
            <a:pPr>
              <a:buFont typeface="Arial" pitchFamily="34" charset="0"/>
              <a:buChar char="•"/>
            </a:pPr>
            <a:r>
              <a:rPr lang="en-US" dirty="0" err="1" smtClean="0"/>
              <a:t>Krishnakumar</a:t>
            </a:r>
            <a:r>
              <a:rPr lang="en-US" dirty="0" smtClean="0"/>
              <a:t>, A, &amp; Buehler,</a:t>
            </a:r>
            <a:r>
              <a:rPr lang="en-US" baseline="0" dirty="0" smtClean="0"/>
              <a:t> C. (2004). </a:t>
            </a:r>
            <a:r>
              <a:rPr lang="en-US" b="0" baseline="0" dirty="0" err="1" smtClean="0"/>
              <a:t>I</a:t>
            </a:r>
            <a:r>
              <a:rPr lang="en-US" b="0" dirty="0" err="1" smtClean="0"/>
              <a:t>nterparental</a:t>
            </a:r>
            <a:r>
              <a:rPr lang="en-US" b="0" dirty="0" smtClean="0"/>
              <a:t> conflict and parenting behaviors: A meta-analytic review. </a:t>
            </a:r>
            <a:r>
              <a:rPr lang="en-US" b="0" i="1" dirty="0" smtClean="0"/>
              <a:t>Family</a:t>
            </a:r>
            <a:r>
              <a:rPr lang="en-US" b="0" i="1" baseline="0" dirty="0" smtClean="0"/>
              <a:t> Relations, 49(10)</a:t>
            </a:r>
            <a:r>
              <a:rPr lang="en-US" b="0" baseline="0" dirty="0" smtClean="0"/>
              <a:t>, 25-44.</a:t>
            </a:r>
            <a:endParaRPr lang="en-US" b="0" dirty="0" smtClean="0"/>
          </a:p>
          <a:p>
            <a:endParaRPr lang="en-US" dirty="0" smtClean="0"/>
          </a:p>
          <a:p>
            <a:pPr>
              <a:buFont typeface="Arial" pitchFamily="34" charset="0"/>
              <a:buChar char="•"/>
            </a:pPr>
            <a:r>
              <a:rPr lang="en-US" dirty="0" err="1" smtClean="0"/>
              <a:t>Markman</a:t>
            </a:r>
            <a:r>
              <a:rPr lang="en-US" dirty="0" smtClean="0"/>
              <a:t>, H. J., Stanley, S. M., &amp; Blumberg, S. L. (2001). </a:t>
            </a:r>
            <a:r>
              <a:rPr lang="en-US" i="1" dirty="0" smtClean="0"/>
              <a:t>Fighting for your marriage: The best selling marriage enhancement and divorce prevention book.</a:t>
            </a:r>
            <a:r>
              <a:rPr lang="en-US" dirty="0" smtClean="0"/>
              <a:t> San Francisco, CA: </a:t>
            </a:r>
            <a:r>
              <a:rPr lang="en-US" dirty="0" err="1" smtClean="0"/>
              <a:t>Jossey</a:t>
            </a:r>
            <a:r>
              <a:rPr lang="en-US" dirty="0" smtClean="0"/>
              <a:t>-Bass.</a:t>
            </a:r>
          </a:p>
          <a:p>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err="1" smtClean="0">
                <a:solidFill>
                  <a:schemeClr val="tx1"/>
                </a:solidFill>
                <a:latin typeface="+mn-lt"/>
                <a:ea typeface="+mn-ea"/>
                <a:cs typeface="+mn-cs"/>
              </a:rPr>
              <a:t>Notarius</a:t>
            </a:r>
            <a:r>
              <a:rPr lang="en-US" sz="1200" kern="1200" dirty="0" smtClean="0">
                <a:solidFill>
                  <a:schemeClr val="tx1"/>
                </a:solidFill>
                <a:latin typeface="+mn-lt"/>
                <a:ea typeface="+mn-ea"/>
                <a:cs typeface="+mn-cs"/>
              </a:rPr>
              <a:t>, C. &amp; </a:t>
            </a:r>
            <a:r>
              <a:rPr lang="en-US" sz="1200" kern="1200" dirty="0" err="1" smtClean="0">
                <a:solidFill>
                  <a:schemeClr val="tx1"/>
                </a:solidFill>
                <a:latin typeface="+mn-lt"/>
                <a:ea typeface="+mn-ea"/>
                <a:cs typeface="+mn-cs"/>
              </a:rPr>
              <a:t>Markman</a:t>
            </a:r>
            <a:r>
              <a:rPr lang="en-US" sz="1200" kern="1200" dirty="0" smtClean="0">
                <a:solidFill>
                  <a:schemeClr val="tx1"/>
                </a:solidFill>
                <a:latin typeface="+mn-lt"/>
                <a:ea typeface="+mn-ea"/>
                <a:cs typeface="+mn-cs"/>
              </a:rPr>
              <a:t>, H. (1993). </a:t>
            </a:r>
            <a:r>
              <a:rPr lang="en-US" sz="1200" i="1" kern="1200" dirty="0" smtClean="0">
                <a:solidFill>
                  <a:schemeClr val="tx1"/>
                </a:solidFill>
                <a:latin typeface="+mn-lt"/>
                <a:ea typeface="+mn-ea"/>
                <a:cs typeface="+mn-cs"/>
              </a:rPr>
              <a:t>We can work it out: How to solve conflicts, save your marriage, and strengthen your love for each other.</a:t>
            </a:r>
            <a:r>
              <a:rPr lang="en-US" sz="1200" kern="1200" dirty="0" smtClean="0">
                <a:solidFill>
                  <a:schemeClr val="tx1"/>
                </a:solidFill>
                <a:latin typeface="+mn-lt"/>
                <a:ea typeface="+mn-ea"/>
                <a:cs typeface="+mn-cs"/>
              </a:rPr>
              <a:t> New York: NY: Penguin Group.</a:t>
            </a:r>
          </a:p>
          <a:p>
            <a:endParaRPr lang="en-US" dirty="0" smtClean="0">
              <a:solidFill>
                <a:srgbClr val="FF0000"/>
              </a:solidFill>
            </a:endParaRPr>
          </a:p>
          <a:p>
            <a:pPr>
              <a:buFont typeface="Arial" pitchFamily="34" charset="0"/>
              <a:buChar char="•"/>
            </a:pPr>
            <a:r>
              <a:rPr lang="en-US" dirty="0" smtClean="0"/>
              <a:t>Paterson, R. J. (2000). </a:t>
            </a:r>
            <a:r>
              <a:rPr lang="en-US" i="1" dirty="0" smtClean="0"/>
              <a:t>The assertiveness workbook: How to express your ideas and stand up for yourself at work and in relationships.</a:t>
            </a:r>
            <a:r>
              <a:rPr lang="en-US" dirty="0" smtClean="0"/>
              <a:t> Oakland, CA: New Harbinger Publications, Inc. </a:t>
            </a:r>
          </a:p>
          <a:p>
            <a:endParaRPr lang="en-US" dirty="0" smtClean="0"/>
          </a:p>
          <a:p>
            <a:pPr>
              <a:buFont typeface="Arial" pitchFamily="34" charset="0"/>
              <a:buChar char="•"/>
            </a:pPr>
            <a:r>
              <a:rPr lang="en-US" sz="1200" kern="1200" dirty="0" smtClean="0">
                <a:solidFill>
                  <a:schemeClr val="tx1"/>
                </a:solidFill>
                <a:latin typeface="+mn-lt"/>
                <a:ea typeface="+mn-ea"/>
                <a:cs typeface="+mn-cs"/>
              </a:rPr>
              <a:t>Waller, M. (2008). How do disadvantaged parents view tensions in their relationships? Insights for relationship longevity among at-risk couples. </a:t>
            </a:r>
            <a:r>
              <a:rPr lang="en-US" sz="1200" i="1" kern="1200" dirty="0" smtClean="0">
                <a:solidFill>
                  <a:schemeClr val="tx1"/>
                </a:solidFill>
                <a:latin typeface="+mn-lt"/>
                <a:ea typeface="+mn-ea"/>
                <a:cs typeface="+mn-cs"/>
              </a:rPr>
              <a:t>Family Relations, 57(2), </a:t>
            </a:r>
            <a:r>
              <a:rPr lang="en-US" sz="1200" kern="1200" dirty="0" smtClean="0">
                <a:solidFill>
                  <a:schemeClr val="tx1"/>
                </a:solidFill>
                <a:latin typeface="+mn-lt"/>
                <a:ea typeface="+mn-ea"/>
                <a:cs typeface="+mn-cs"/>
              </a:rPr>
              <a:t>128-143.</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1A1D362-AD7E-432D-8905-B8693FAF18CC}"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A1D362-AD7E-432D-8905-B8693FAF18CC}"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Oftentimes, as a married couple we get </a:t>
            </a:r>
            <a:r>
              <a:rPr lang="en-US" baseline="0" dirty="0" smtClean="0"/>
              <a:t>so busy </a:t>
            </a:r>
            <a:r>
              <a:rPr lang="en-US" baseline="0" dirty="0" smtClean="0"/>
              <a:t>with work, children, </a:t>
            </a:r>
            <a:r>
              <a:rPr lang="en-US" baseline="0" dirty="0" smtClean="0"/>
              <a:t>etc., we </a:t>
            </a:r>
            <a:r>
              <a:rPr lang="en-US" baseline="0" dirty="0" smtClean="0"/>
              <a:t>don’t find quality time to be together. Take the time to think about what you really want to do with each other. Write it down. Be specific such as: </a:t>
            </a:r>
            <a:r>
              <a:rPr lang="en-US" baseline="0" dirty="0" smtClean="0"/>
              <a:t>I </a:t>
            </a:r>
            <a:r>
              <a:rPr lang="en-US" baseline="0" dirty="0" smtClean="0"/>
              <a:t>want you to spend two hours this weekend on a bike ride together. Now, “pencil” some date times into your week. Quality time is what gets you through the hard times.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Investing time in your relationship is like </a:t>
            </a:r>
            <a:r>
              <a:rPr lang="en-US" sz="1200" i="1" kern="1200" dirty="0" smtClean="0">
                <a:solidFill>
                  <a:schemeClr val="tx1"/>
                </a:solidFill>
                <a:latin typeface="+mn-lt"/>
                <a:ea typeface="+mn-ea"/>
                <a:cs typeface="+mn-cs"/>
              </a:rPr>
              <a:t>Blue Chip Stock,</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t will have a lasting worth. </a:t>
            </a:r>
            <a:r>
              <a:rPr lang="en-US" sz="1200" i="1" kern="1200" dirty="0" smtClean="0">
                <a:solidFill>
                  <a:schemeClr val="tx1"/>
                </a:solidFill>
                <a:latin typeface="+mn-lt"/>
                <a:ea typeface="+mn-ea"/>
                <a:cs typeface="+mn-cs"/>
              </a:rPr>
              <a:t>(</a:t>
            </a:r>
            <a:r>
              <a:rPr lang="en-US" i="1" dirty="0" smtClean="0"/>
              <a:t>Blue Chip Stocks are the “big corporations” like Wal-Mart, Coca Cola, and GE.)</a:t>
            </a:r>
            <a:r>
              <a:rPr lang="en-US" baseline="0" dirty="0" smtClean="0"/>
              <a:t> Spending time in your relationship gives good returns.</a:t>
            </a:r>
          </a:p>
          <a:p>
            <a:endParaRPr lang="en-US" baseline="0" dirty="0" smtClean="0"/>
          </a:p>
          <a:p>
            <a:r>
              <a:rPr lang="en-US" dirty="0" smtClean="0"/>
              <a:t>Affirmations</a:t>
            </a:r>
            <a:r>
              <a:rPr lang="en-US" baseline="0" dirty="0" smtClean="0"/>
              <a:t> are p</a:t>
            </a:r>
            <a:r>
              <a:rPr lang="en-US" dirty="0" smtClean="0"/>
              <a:t>ositive words and compliments such as, </a:t>
            </a:r>
            <a:r>
              <a:rPr lang="en-US" i="1" baseline="0" dirty="0" smtClean="0"/>
              <a:t>“I love you”  and “You did a great job.”</a:t>
            </a:r>
            <a:r>
              <a:rPr lang="en-US" baseline="0" dirty="0" smtClean="0"/>
              <a:t>  Words are so important, they are not forgotten. According to marriage expert John </a:t>
            </a:r>
            <a:r>
              <a:rPr lang="en-US" baseline="0" dirty="0" err="1" smtClean="0"/>
              <a:t>Gottman</a:t>
            </a:r>
            <a:r>
              <a:rPr lang="en-US" baseline="0" dirty="0" smtClean="0"/>
              <a:t> (</a:t>
            </a:r>
            <a:r>
              <a:rPr lang="en-US" baseline="0" dirty="0" err="1" smtClean="0"/>
              <a:t>Gottman</a:t>
            </a:r>
            <a:r>
              <a:rPr lang="en-US" baseline="0" dirty="0" smtClean="0"/>
              <a:t> &amp; </a:t>
            </a:r>
            <a:r>
              <a:rPr lang="en-US" baseline="0" dirty="0" err="1" smtClean="0"/>
              <a:t>DeClaire</a:t>
            </a:r>
            <a:r>
              <a:rPr lang="en-US" baseline="0" dirty="0" smtClean="0"/>
              <a:t>, 2001; </a:t>
            </a:r>
            <a:r>
              <a:rPr lang="en-US" baseline="0" dirty="0" err="1" smtClean="0"/>
              <a:t>Gottman</a:t>
            </a:r>
            <a:r>
              <a:rPr lang="en-US" baseline="0" dirty="0" smtClean="0"/>
              <a:t> &amp; Silver, 2000), those in healthy relationships have a ratio of at least five positive comments to one negative comment.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algn="l">
              <a:buNone/>
            </a:pPr>
            <a:r>
              <a:rPr lang="en-US" baseline="0" dirty="0" smtClean="0"/>
              <a:t>A positive mind set is required in order to give affirmations. Practice looking for the positive in your spouse and share what you discover. </a:t>
            </a:r>
            <a:r>
              <a:rPr lang="en-US" baseline="0" dirty="0" smtClean="0"/>
              <a:t>Look </a:t>
            </a:r>
            <a:r>
              <a:rPr lang="en-US" baseline="0" dirty="0" smtClean="0"/>
              <a:t>for the positive in your relationship. </a:t>
            </a:r>
            <a:endParaRPr lang="en-US" sz="1200" kern="1200" dirty="0" smtClean="0">
              <a:solidFill>
                <a:schemeClr val="tx1"/>
              </a:solidFill>
              <a:latin typeface="+mn-lt"/>
              <a:ea typeface="+mn-ea"/>
              <a:cs typeface="+mn-cs"/>
            </a:endParaRPr>
          </a:p>
          <a:p>
            <a:endParaRPr lang="en-US" baseline="0" dirty="0" smtClean="0"/>
          </a:p>
          <a:p>
            <a:pPr algn="l">
              <a:buNone/>
            </a:pPr>
            <a:r>
              <a:rPr lang="en-US" baseline="0" dirty="0" smtClean="0"/>
              <a:t>Practice saying what you want your relationship to become</a:t>
            </a:r>
            <a:r>
              <a:rPr lang="en-US" i="1" baseline="0" dirty="0" smtClean="0"/>
              <a:t>. </a:t>
            </a:r>
            <a:r>
              <a:rPr lang="en-US" i="0" baseline="0" dirty="0" smtClean="0"/>
              <a:t>For example, ”</a:t>
            </a:r>
            <a:r>
              <a:rPr lang="en-US" b="0" i="1" dirty="0" smtClean="0"/>
              <a:t>My marriage grows stronger and more loving every single </a:t>
            </a:r>
            <a:r>
              <a:rPr lang="en-US" b="0" i="1" dirty="0" smtClean="0"/>
              <a:t>day;” </a:t>
            </a:r>
            <a:r>
              <a:rPr lang="en-US" b="0" i="1" baseline="0" dirty="0" smtClean="0"/>
              <a:t> </a:t>
            </a:r>
            <a:r>
              <a:rPr lang="en-US" b="0" i="1" baseline="0" dirty="0" smtClean="0"/>
              <a:t>“</a:t>
            </a:r>
            <a:r>
              <a:rPr lang="en-US" b="0" i="1" dirty="0" smtClean="0"/>
              <a:t>My marriage is built on love, trust and </a:t>
            </a:r>
            <a:r>
              <a:rPr lang="en-US" b="0" i="1" dirty="0" smtClean="0"/>
              <a:t>loyalty;”  or “</a:t>
            </a:r>
            <a:r>
              <a:rPr lang="en-US" i="1" dirty="0" smtClean="0"/>
              <a:t>Every </a:t>
            </a:r>
            <a:r>
              <a:rPr lang="en-US" i="1" dirty="0" smtClean="0"/>
              <a:t>day I fall in love with my wife/husband all over again.” </a:t>
            </a:r>
          </a:p>
          <a:p>
            <a:pPr algn="l">
              <a:buNone/>
            </a:pPr>
            <a:endParaRPr lang="en-US" i="1" dirty="0" smtClean="0"/>
          </a:p>
          <a:p>
            <a:pPr algn="l">
              <a:buNone/>
            </a:pPr>
            <a:r>
              <a:rPr lang="en-US" baseline="0" dirty="0" smtClean="0"/>
              <a:t>What you continually </a:t>
            </a:r>
            <a:r>
              <a:rPr lang="en-US" baseline="0" dirty="0" smtClean="0"/>
              <a:t>think, </a:t>
            </a:r>
            <a:r>
              <a:rPr lang="en-US" baseline="0" dirty="0" smtClean="0"/>
              <a:t>you become. It may take doing or saying something 40 times until it becomes a “part of you”. </a:t>
            </a:r>
            <a:endParaRPr lang="en-US" i="1" dirty="0" smtClean="0"/>
          </a:p>
          <a:p>
            <a:pPr algn="l">
              <a:buNone/>
            </a:pPr>
            <a:r>
              <a:rPr lang="en-US" dirty="0" smtClean="0"/>
              <a:t> </a:t>
            </a:r>
            <a:endParaRPr lang="en-US" baseline="0" dirty="0" smtClean="0"/>
          </a:p>
          <a:p>
            <a:r>
              <a:rPr lang="en-US" b="1" i="1" baseline="0" dirty="0" smtClean="0"/>
              <a:t>Reference</a:t>
            </a:r>
          </a:p>
          <a:p>
            <a:endParaRPr lang="en-US" b="1" i="1" baseline="0" dirty="0" smtClean="0"/>
          </a:p>
          <a:p>
            <a:r>
              <a:rPr lang="en-US" b="0" i="0" baseline="0" dirty="0" smtClean="0"/>
              <a:t>Chapman, G. (2010). </a:t>
            </a:r>
            <a:r>
              <a:rPr lang="en-US" b="0" i="1" baseline="0" dirty="0" smtClean="0"/>
              <a:t>The five love languages: The secret to love that lasts. </a:t>
            </a:r>
            <a:r>
              <a:rPr lang="en-US" b="0" i="0" baseline="0" dirty="0" smtClean="0"/>
              <a:t>Chicago, IL: Northfield Publishing.</a:t>
            </a:r>
          </a:p>
          <a:p>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solidFill>
                  <a:schemeClr val="tx1"/>
                </a:solidFill>
              </a:rPr>
              <a:t>Gottman</a:t>
            </a:r>
            <a:r>
              <a:rPr lang="en-US" sz="1200" dirty="0" smtClean="0">
                <a:solidFill>
                  <a:schemeClr val="tx1"/>
                </a:solidFill>
              </a:rPr>
              <a:t>, J</a:t>
            </a:r>
            <a:r>
              <a:rPr lang="en-US" sz="1200" dirty="0" smtClean="0">
                <a:solidFill>
                  <a:schemeClr val="tx1"/>
                </a:solidFill>
              </a:rPr>
              <a:t>., </a:t>
            </a:r>
            <a:r>
              <a:rPr lang="en-US" sz="1200" dirty="0" smtClean="0">
                <a:solidFill>
                  <a:schemeClr val="tx1"/>
                </a:solidFill>
              </a:rPr>
              <a:t>&amp; </a:t>
            </a:r>
            <a:r>
              <a:rPr lang="en-US" sz="1200" dirty="0" err="1" smtClean="0">
                <a:solidFill>
                  <a:schemeClr val="tx1"/>
                </a:solidFill>
              </a:rPr>
              <a:t>DeClaire</a:t>
            </a:r>
            <a:r>
              <a:rPr lang="en-US" sz="1200" dirty="0" smtClean="0">
                <a:solidFill>
                  <a:schemeClr val="tx1"/>
                </a:solidFill>
              </a:rPr>
              <a:t>, J. (2001). </a:t>
            </a:r>
            <a:r>
              <a:rPr lang="en-US" sz="1200" i="1" dirty="0" smtClean="0">
                <a:solidFill>
                  <a:schemeClr val="tx1"/>
                </a:solidFill>
              </a:rPr>
              <a:t>The relationship cure: A five step guide to strengthening your marriage, family, and friendships.</a:t>
            </a:r>
            <a:r>
              <a:rPr lang="en-US" sz="1200" dirty="0" smtClean="0">
                <a:solidFill>
                  <a:schemeClr val="tx1"/>
                </a:solidFill>
              </a:rPr>
              <a:t> New York, NY: Three Rivers Press.</a:t>
            </a:r>
          </a:p>
          <a:p>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Gottman</a:t>
            </a:r>
            <a:r>
              <a:rPr lang="en-US" sz="1200" dirty="0" smtClean="0"/>
              <a:t>, J. M</a:t>
            </a:r>
            <a:r>
              <a:rPr lang="en-US" sz="1200" dirty="0" smtClean="0"/>
              <a:t>., </a:t>
            </a:r>
            <a:r>
              <a:rPr lang="en-US" sz="1200" dirty="0" smtClean="0"/>
              <a:t>&amp; Silver, N. (2000). </a:t>
            </a:r>
            <a:r>
              <a:rPr lang="en-US" sz="1200" i="1" dirty="0" smtClean="0"/>
              <a:t>The seven principles for making marriage work</a:t>
            </a:r>
            <a:r>
              <a:rPr lang="en-US" sz="1200" dirty="0" smtClean="0"/>
              <a:t>. New York, NY: Three Rivers Press. </a:t>
            </a:r>
          </a:p>
          <a:p>
            <a:endParaRPr lang="en-US" b="0" i="0" baseline="0" dirty="0" smtClean="0"/>
          </a:p>
          <a:p>
            <a:endParaRPr lang="en-US" dirty="0"/>
          </a:p>
        </p:txBody>
      </p:sp>
      <p:sp>
        <p:nvSpPr>
          <p:cNvPr id="4" name="Slide Number Placeholder 3"/>
          <p:cNvSpPr>
            <a:spLocks noGrp="1"/>
          </p:cNvSpPr>
          <p:nvPr>
            <p:ph type="sldNum" sz="quarter" idx="10"/>
          </p:nvPr>
        </p:nvSpPr>
        <p:spPr/>
        <p:txBody>
          <a:bodyPr/>
          <a:lstStyle/>
          <a:p>
            <a:fld id="{21A1D362-AD7E-432D-8905-B8693FAF18C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Acts of service – doing something your partner would like you to do for them. Understand the needs and wants of your partner. These needs and wants may be different for each person and men and women may want to have these fulfilled in different ways.</a:t>
            </a:r>
          </a:p>
          <a:p>
            <a:r>
              <a:rPr lang="en-US" sz="1200" kern="1200" dirty="0" smtClean="0">
                <a:solidFill>
                  <a:schemeClr val="tx1"/>
                </a:solidFill>
                <a:latin typeface="+mn-lt"/>
                <a:ea typeface="+mn-ea"/>
                <a:cs typeface="+mn-cs"/>
              </a:rPr>
              <a:t>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For </a:t>
            </a:r>
            <a:r>
              <a:rPr lang="en-US" sz="1200" kern="1200" baseline="0" dirty="0" smtClean="0">
                <a:solidFill>
                  <a:schemeClr val="tx1"/>
                </a:solidFill>
                <a:latin typeface="+mn-lt"/>
                <a:ea typeface="+mn-ea"/>
                <a:cs typeface="+mn-cs"/>
              </a:rPr>
              <a:t>example, perhaps a wife could do </a:t>
            </a:r>
            <a:r>
              <a:rPr lang="en-US" sz="1200" kern="1200" dirty="0" smtClean="0">
                <a:solidFill>
                  <a:schemeClr val="tx1"/>
                </a:solidFill>
                <a:latin typeface="+mn-lt"/>
                <a:ea typeface="+mn-ea"/>
                <a:cs typeface="+mn-cs"/>
              </a:rPr>
              <a:t>a chore her husband</a:t>
            </a:r>
            <a:r>
              <a:rPr lang="en-US" sz="1200" kern="1200" baseline="0" dirty="0" smtClean="0">
                <a:solidFill>
                  <a:schemeClr val="tx1"/>
                </a:solidFill>
                <a:latin typeface="+mn-lt"/>
                <a:ea typeface="+mn-ea"/>
                <a:cs typeface="+mn-cs"/>
              </a:rPr>
              <a:t> has shared that he dislikes (such as taking out the garbage). Or, a husband may help his wife do a job so she doesn’t have to do the job alone. </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Instructor’s note:  Encourage each partner to write down an act of service that they can commit to this coming week.</a:t>
            </a:r>
          </a:p>
          <a:p>
            <a:endParaRPr lang="en-US" sz="1200" i="1"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Reference</a:t>
            </a:r>
          </a:p>
          <a:p>
            <a:endParaRPr lang="en-US" sz="1200" b="1" i="1" kern="1200" dirty="0" smtClean="0">
              <a:solidFill>
                <a:schemeClr val="tx1"/>
              </a:solidFill>
              <a:latin typeface="+mn-lt"/>
              <a:ea typeface="+mn-ea"/>
              <a:cs typeface="+mn-cs"/>
            </a:endParaRPr>
          </a:p>
          <a:p>
            <a:r>
              <a:rPr lang="en-US" sz="1200" b="0" i="0" kern="1200" baseline="0" dirty="0" smtClean="0">
                <a:solidFill>
                  <a:schemeClr val="tx1"/>
                </a:solidFill>
                <a:latin typeface="+mn-lt"/>
                <a:ea typeface="+mn-ea"/>
                <a:cs typeface="+mn-cs"/>
              </a:rPr>
              <a:t>Chapman, G. (2010). </a:t>
            </a:r>
            <a:r>
              <a:rPr lang="en-US" sz="1200" b="0" i="1" kern="1200" baseline="0" dirty="0" smtClean="0">
                <a:solidFill>
                  <a:schemeClr val="tx1"/>
                </a:solidFill>
                <a:latin typeface="+mn-lt"/>
                <a:ea typeface="+mn-ea"/>
                <a:cs typeface="+mn-cs"/>
              </a:rPr>
              <a:t>The five love languages: The secret to love that lasts. </a:t>
            </a:r>
            <a:r>
              <a:rPr lang="en-US" sz="1200" b="0" i="0" kern="1200" baseline="0" dirty="0" smtClean="0">
                <a:solidFill>
                  <a:schemeClr val="tx1"/>
                </a:solidFill>
                <a:latin typeface="+mn-lt"/>
                <a:ea typeface="+mn-ea"/>
                <a:cs typeface="+mn-cs"/>
              </a:rPr>
              <a:t>Chicago, IL: Northfield Publishing.</a:t>
            </a:r>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1A1D362-AD7E-432D-8905-B8693FAF18C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One way to build a stronger relationship is by letting your partner know that you value him or her. Give appreciation to your partner and avoid focusing on finding all their mistakes. Say “thank you” and remember that kindness is the key in any relationship.  </a:t>
            </a:r>
          </a:p>
          <a:p>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Instructor’s note: Give couples the challenge to build a week never to forget. If desired, give them a sheet of paper and let them brainstorm ideas on how to make the week memorable.</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Make a list of possible things that would be a great week to never forget.  </a:t>
            </a:r>
          </a:p>
          <a:p>
            <a:r>
              <a:rPr lang="en-US" sz="1200" kern="1200" dirty="0" smtClean="0">
                <a:solidFill>
                  <a:schemeClr val="tx1"/>
                </a:solidFill>
                <a:latin typeface="+mn-lt"/>
                <a:ea typeface="+mn-ea"/>
                <a:cs typeface="+mn-cs"/>
              </a:rPr>
              <a:t>Here are some suggestions:</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Leave a note</a:t>
            </a:r>
          </a:p>
          <a:p>
            <a:pPr lvl="0"/>
            <a:r>
              <a:rPr lang="en-US" sz="1200" kern="1200" dirty="0" smtClean="0">
                <a:solidFill>
                  <a:schemeClr val="tx1"/>
                </a:solidFill>
                <a:latin typeface="+mn-lt"/>
                <a:ea typeface="+mn-ea"/>
                <a:cs typeface="+mn-cs"/>
              </a:rPr>
              <a:t>Give a small gift</a:t>
            </a:r>
          </a:p>
          <a:p>
            <a:pPr lvl="0"/>
            <a:r>
              <a:rPr lang="en-US" sz="1200" kern="1200" dirty="0" smtClean="0">
                <a:solidFill>
                  <a:schemeClr val="tx1"/>
                </a:solidFill>
                <a:latin typeface="+mn-lt"/>
                <a:ea typeface="+mn-ea"/>
                <a:cs typeface="+mn-cs"/>
              </a:rPr>
              <a:t>Make a “homemade” gift for spouse</a:t>
            </a:r>
          </a:p>
          <a:p>
            <a:pPr lvl="0"/>
            <a:r>
              <a:rPr lang="en-US" sz="1200" kern="1200" dirty="0" smtClean="0">
                <a:solidFill>
                  <a:schemeClr val="tx1"/>
                </a:solidFill>
                <a:latin typeface="+mn-lt"/>
                <a:ea typeface="+mn-ea"/>
                <a:cs typeface="+mn-cs"/>
              </a:rPr>
              <a:t>Give your undivided attention for at least ONE event</a:t>
            </a:r>
          </a:p>
          <a:p>
            <a:pPr lvl="0"/>
            <a:r>
              <a:rPr lang="en-US" sz="1200" kern="1200" dirty="0" smtClean="0">
                <a:solidFill>
                  <a:schemeClr val="tx1"/>
                </a:solidFill>
                <a:latin typeface="+mn-lt"/>
                <a:ea typeface="+mn-ea"/>
                <a:cs typeface="+mn-cs"/>
              </a:rPr>
              <a:t>Read a book together</a:t>
            </a:r>
          </a:p>
          <a:p>
            <a:pPr lvl="0"/>
            <a:r>
              <a:rPr lang="en-US" sz="1200" kern="1200" dirty="0" smtClean="0">
                <a:solidFill>
                  <a:schemeClr val="tx1"/>
                </a:solidFill>
                <a:latin typeface="+mn-lt"/>
                <a:ea typeface="+mn-ea"/>
                <a:cs typeface="+mn-cs"/>
              </a:rPr>
              <a:t>Give a tribute of your spouse to friends or family</a:t>
            </a:r>
          </a:p>
          <a:p>
            <a:pPr lvl="0"/>
            <a:r>
              <a:rPr lang="en-US" sz="1200" kern="1200" dirty="0" smtClean="0">
                <a:solidFill>
                  <a:schemeClr val="tx1"/>
                </a:solidFill>
                <a:latin typeface="+mn-lt"/>
                <a:ea typeface="+mn-ea"/>
                <a:cs typeface="+mn-cs"/>
              </a:rPr>
              <a:t>Give a lasting gift to symbolize your relationship (tree, plant, rose garden)</a:t>
            </a:r>
          </a:p>
          <a:p>
            <a:pPr lvl="0"/>
            <a:r>
              <a:rPr lang="en-US" sz="1200" kern="1200" dirty="0" smtClean="0">
                <a:solidFill>
                  <a:schemeClr val="tx1"/>
                </a:solidFill>
                <a:latin typeface="+mn-lt"/>
                <a:ea typeface="+mn-ea"/>
                <a:cs typeface="+mn-cs"/>
              </a:rPr>
              <a:t>Give your partner a massage.</a:t>
            </a:r>
          </a:p>
          <a:p>
            <a:pPr>
              <a:buFont typeface="Arial" pitchFamily="34" charset="0"/>
              <a:buChar char="•"/>
            </a:pPr>
            <a:endParaRPr lang="en-US" b="0" i="0" dirty="0"/>
          </a:p>
        </p:txBody>
      </p:sp>
      <p:sp>
        <p:nvSpPr>
          <p:cNvPr id="4" name="Slide Number Placeholder 3"/>
          <p:cNvSpPr>
            <a:spLocks noGrp="1"/>
          </p:cNvSpPr>
          <p:nvPr>
            <p:ph type="sldNum" sz="quarter" idx="10"/>
          </p:nvPr>
        </p:nvSpPr>
        <p:spPr/>
        <p:txBody>
          <a:bodyPr/>
          <a:lstStyle/>
          <a:p>
            <a:fld id="{21A1D362-AD7E-432D-8905-B8693FAF18C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Relationship “wedges” </a:t>
            </a:r>
            <a:r>
              <a:rPr lang="en-US" sz="1200" kern="1200" dirty="0" smtClean="0">
                <a:solidFill>
                  <a:schemeClr val="tx1"/>
                </a:solidFill>
                <a:latin typeface="+mn-lt"/>
                <a:ea typeface="+mn-ea"/>
                <a:cs typeface="+mn-cs"/>
              </a:rPr>
              <a:t>refer </a:t>
            </a:r>
            <a:r>
              <a:rPr lang="en-US" sz="1200" kern="1200" dirty="0" smtClean="0">
                <a:solidFill>
                  <a:schemeClr val="tx1"/>
                </a:solidFill>
                <a:latin typeface="+mn-lt"/>
                <a:ea typeface="+mn-ea"/>
                <a:cs typeface="+mn-cs"/>
              </a:rPr>
              <a:t>to anything that can hurt a relationship. A wedge can “fester” and grow.  </a:t>
            </a:r>
          </a:p>
          <a:p>
            <a:r>
              <a:rPr lang="en-US" sz="1200" kern="1200" dirty="0" smtClean="0">
                <a:solidFill>
                  <a:schemeClr val="tx1"/>
                </a:solidFill>
                <a:latin typeface="+mn-lt"/>
                <a:ea typeface="+mn-ea"/>
                <a:cs typeface="+mn-cs"/>
              </a:rPr>
              <a:t>An important element in building a strong relationship is learning to work with conflict, keeping wedges out, and learning to negotiate.  </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Instructor’s note: Have class members list some of the wedges they believe hurt relationships.  Here are a few they might bring up:</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being unforgiving, unresolved conflicts (i.e. built hurt feelings and bitterness), past issues, sex, money, household chores, and lack of trust.</a:t>
            </a:r>
            <a:endParaRPr lang="en-US" sz="1200" kern="1200" dirty="0" smtClean="0">
              <a:solidFill>
                <a:schemeClr val="tx1"/>
              </a:solidFill>
              <a:latin typeface="+mn-lt"/>
              <a:ea typeface="+mn-ea"/>
              <a:cs typeface="+mn-cs"/>
            </a:endParaRP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1A1D362-AD7E-432D-8905-B8693FAF18C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There are many issues that</a:t>
            </a:r>
            <a:r>
              <a:rPr lang="en-US" sz="1200" b="0" kern="1200" baseline="0" dirty="0" smtClean="0">
                <a:solidFill>
                  <a:schemeClr val="tx1"/>
                </a:solidFill>
                <a:latin typeface="+mn-lt"/>
                <a:ea typeface="+mn-ea"/>
                <a:cs typeface="+mn-cs"/>
              </a:rPr>
              <a:t> can create conflict in marriage. The following are some of the most common (</a:t>
            </a:r>
            <a:r>
              <a:rPr lang="en-US" sz="1200" b="0" kern="1200" baseline="0" dirty="0" err="1" smtClean="0">
                <a:solidFill>
                  <a:schemeClr val="tx1"/>
                </a:solidFill>
                <a:latin typeface="+mn-lt"/>
                <a:ea typeface="+mn-ea"/>
                <a:cs typeface="+mn-cs"/>
              </a:rPr>
              <a:t>Markman</a:t>
            </a:r>
            <a:r>
              <a:rPr lang="en-US" sz="1200" b="0" kern="1200" baseline="0" dirty="0" smtClean="0">
                <a:solidFill>
                  <a:schemeClr val="tx1"/>
                </a:solidFill>
                <a:latin typeface="+mn-lt"/>
                <a:ea typeface="+mn-ea"/>
                <a:cs typeface="+mn-cs"/>
              </a:rPr>
              <a:t>, Stanley, &amp; Blumberg, 2001).</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Sex</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can </a:t>
            </a:r>
            <a:r>
              <a:rPr lang="en-US" sz="1200" kern="1200" dirty="0" smtClean="0">
                <a:solidFill>
                  <a:schemeClr val="tx1"/>
                </a:solidFill>
                <a:latin typeface="+mn-lt"/>
                <a:ea typeface="+mn-ea"/>
                <a:cs typeface="+mn-cs"/>
              </a:rPr>
              <a:t>be a sensitive</a:t>
            </a:r>
            <a:r>
              <a:rPr lang="en-US" sz="1200" kern="1200" baseline="0" dirty="0" smtClean="0">
                <a:solidFill>
                  <a:schemeClr val="tx1"/>
                </a:solidFill>
                <a:latin typeface="+mn-lt"/>
                <a:ea typeface="+mn-ea"/>
                <a:cs typeface="+mn-cs"/>
              </a:rPr>
              <a:t> and taboo subject for many to talk about and yet it is</a:t>
            </a:r>
            <a:r>
              <a:rPr lang="en-US" sz="1200" kern="1200" dirty="0" smtClean="0">
                <a:solidFill>
                  <a:schemeClr val="tx1"/>
                </a:solidFill>
                <a:latin typeface="+mn-lt"/>
                <a:ea typeface="+mn-ea"/>
                <a:cs typeface="+mn-cs"/>
              </a:rPr>
              <a:t> often as</a:t>
            </a:r>
            <a:r>
              <a:rPr lang="en-US" sz="1200" kern="1200" baseline="0" dirty="0" smtClean="0">
                <a:solidFill>
                  <a:schemeClr val="tx1"/>
                </a:solidFill>
                <a:latin typeface="+mn-lt"/>
                <a:ea typeface="+mn-ea"/>
                <a:cs typeface="+mn-cs"/>
              </a:rPr>
              <a:t> common to many </a:t>
            </a:r>
            <a:r>
              <a:rPr lang="en-US" sz="1200" kern="1200" dirty="0" smtClean="0">
                <a:solidFill>
                  <a:schemeClr val="tx1"/>
                </a:solidFill>
                <a:latin typeface="+mn-lt"/>
                <a:ea typeface="+mn-ea"/>
                <a:cs typeface="+mn-cs"/>
              </a:rPr>
              <a:t>marriages as food and water. Sharing your thoughts on this will help you know your </a:t>
            </a:r>
            <a:r>
              <a:rPr lang="en-US" sz="1200" kern="1200" dirty="0" smtClean="0">
                <a:solidFill>
                  <a:schemeClr val="tx1"/>
                </a:solidFill>
                <a:latin typeface="+mn-lt"/>
                <a:ea typeface="+mn-ea"/>
                <a:cs typeface="+mn-cs"/>
              </a:rPr>
              <a:t>partner’s </a:t>
            </a:r>
            <a:r>
              <a:rPr lang="en-US" sz="1200" kern="1200" dirty="0" smtClean="0">
                <a:solidFill>
                  <a:schemeClr val="tx1"/>
                </a:solidFill>
                <a:latin typeface="+mn-lt"/>
                <a:ea typeface="+mn-ea"/>
                <a:cs typeface="+mn-cs"/>
              </a:rPr>
              <a:t>likes and dislikes, you will be better able to please each other, and become closer</a:t>
            </a:r>
            <a:r>
              <a:rPr lang="en-US" sz="1200" kern="1200" baseline="0" dirty="0" smtClean="0">
                <a:solidFill>
                  <a:schemeClr val="tx1"/>
                </a:solidFill>
                <a:latin typeface="+mn-lt"/>
                <a:ea typeface="+mn-ea"/>
                <a:cs typeface="+mn-cs"/>
              </a:rPr>
              <a:t> through intimacy</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Perceived inequality in the division of labor, (</a:t>
            </a:r>
            <a:r>
              <a:rPr lang="en-US" sz="1200" b="0" kern="1200" baseline="0" dirty="0" smtClean="0">
                <a:solidFill>
                  <a:schemeClr val="tx1"/>
                </a:solidFill>
                <a:latin typeface="+mn-lt"/>
                <a:ea typeface="+mn-ea"/>
                <a:cs typeface="+mn-cs"/>
              </a:rPr>
              <a:t>household tasks, child care or employment outside the home) can create friction and relationship dissatisfaction (</a:t>
            </a:r>
            <a:r>
              <a:rPr lang="en-US" sz="1200" b="0" kern="1200" baseline="0" dirty="0" err="1" smtClean="0">
                <a:solidFill>
                  <a:schemeClr val="tx1"/>
                </a:solidFill>
                <a:latin typeface="+mn-lt"/>
                <a:ea typeface="+mn-ea"/>
                <a:cs typeface="+mn-cs"/>
              </a:rPr>
              <a:t>Kluwer</a:t>
            </a:r>
            <a:r>
              <a:rPr lang="en-US" sz="1200" b="0" kern="1200" baseline="0" dirty="0" smtClean="0">
                <a:solidFill>
                  <a:schemeClr val="tx1"/>
                </a:solidFill>
                <a:latin typeface="+mn-lt"/>
                <a:ea typeface="+mn-ea"/>
                <a:cs typeface="+mn-cs"/>
              </a:rPr>
              <a:t>, </a:t>
            </a:r>
            <a:r>
              <a:rPr lang="en-US" sz="1200" b="0" kern="1200" baseline="0" dirty="0" err="1" smtClean="0">
                <a:solidFill>
                  <a:schemeClr val="tx1"/>
                </a:solidFill>
                <a:latin typeface="+mn-lt"/>
                <a:ea typeface="+mn-ea"/>
                <a:cs typeface="+mn-cs"/>
              </a:rPr>
              <a:t>Heesink</a:t>
            </a:r>
            <a:r>
              <a:rPr lang="en-US" sz="1200" b="0" kern="1200" baseline="0" dirty="0" smtClean="0">
                <a:solidFill>
                  <a:schemeClr val="tx1"/>
                </a:solidFill>
                <a:latin typeface="+mn-lt"/>
                <a:ea typeface="+mn-ea"/>
                <a:cs typeface="+mn-cs"/>
              </a:rPr>
              <a:t>, &amp; Van De </a:t>
            </a:r>
            <a:r>
              <a:rPr lang="en-US" sz="1200" b="0" kern="1200" baseline="0" dirty="0" err="1" smtClean="0">
                <a:solidFill>
                  <a:schemeClr val="tx1"/>
                </a:solidFill>
                <a:latin typeface="+mn-lt"/>
                <a:ea typeface="+mn-ea"/>
                <a:cs typeface="+mn-cs"/>
              </a:rPr>
              <a:t>Vliert</a:t>
            </a:r>
            <a:r>
              <a:rPr lang="en-US" sz="1200" b="0" kern="1200" baseline="0" dirty="0" smtClean="0">
                <a:solidFill>
                  <a:schemeClr val="tx1"/>
                </a:solidFill>
                <a:latin typeface="+mn-lt"/>
                <a:ea typeface="+mn-ea"/>
                <a:cs typeface="+mn-cs"/>
              </a:rPr>
              <a:t>, 2000).  Perceptions of equality can sometimes be more important than dividing the tasks exactly </a:t>
            </a:r>
            <a:r>
              <a:rPr lang="en-US" sz="1200" kern="1200" dirty="0" smtClean="0">
                <a:solidFill>
                  <a:schemeClr val="tx1"/>
                </a:solidFill>
                <a:latin typeface="+mn-lt"/>
                <a:ea typeface="+mn-ea"/>
                <a:cs typeface="+mn-cs"/>
              </a:rPr>
              <a:t>50/50. What can you live with?  </a:t>
            </a:r>
          </a:p>
          <a:p>
            <a:endParaRPr lang="en-US" sz="120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Money</a:t>
            </a:r>
            <a:r>
              <a:rPr lang="en-US" sz="1200" kern="1200" dirty="0" smtClean="0">
                <a:solidFill>
                  <a:schemeClr val="tx1"/>
                </a:solidFill>
                <a:latin typeface="+mn-lt"/>
                <a:ea typeface="+mn-ea"/>
                <a:cs typeface="+mn-cs"/>
              </a:rPr>
              <a:t> is another large area</a:t>
            </a:r>
            <a:r>
              <a:rPr lang="en-US" sz="1200" kern="1200" baseline="0" dirty="0" smtClean="0">
                <a:solidFill>
                  <a:schemeClr val="tx1"/>
                </a:solidFill>
                <a:latin typeface="+mn-lt"/>
                <a:ea typeface="+mn-ea"/>
                <a:cs typeface="+mn-cs"/>
              </a:rPr>
              <a:t> of conflict in marriage. </a:t>
            </a:r>
            <a:r>
              <a:rPr lang="en-US" sz="1200" kern="1200" dirty="0" smtClean="0">
                <a:solidFill>
                  <a:schemeClr val="tx1"/>
                </a:solidFill>
                <a:latin typeface="+mn-lt"/>
                <a:ea typeface="+mn-ea"/>
                <a:cs typeface="+mn-cs"/>
              </a:rPr>
              <a:t>When couples can</a:t>
            </a:r>
            <a:r>
              <a:rPr lang="en-US" sz="1200" kern="1200" baseline="0" dirty="0" smtClean="0">
                <a:solidFill>
                  <a:schemeClr val="tx1"/>
                </a:solidFill>
                <a:latin typeface="+mn-lt"/>
                <a:ea typeface="+mn-ea"/>
                <a:cs typeface="+mn-cs"/>
              </a:rPr>
              <a:t> work together to create common financial goals and a workable budget they </a:t>
            </a:r>
            <a:r>
              <a:rPr lang="en-US" sz="1200" kern="1200" dirty="0" smtClean="0">
                <a:solidFill>
                  <a:schemeClr val="tx1"/>
                </a:solidFill>
                <a:latin typeface="+mn-lt"/>
                <a:ea typeface="+mn-ea"/>
                <a:cs typeface="+mn-cs"/>
              </a:rPr>
              <a:t>are generally happy. </a:t>
            </a:r>
            <a:r>
              <a:rPr lang="en-US" sz="1200" i="1" kern="1200" dirty="0" smtClean="0">
                <a:solidFill>
                  <a:schemeClr val="tx1"/>
                </a:solidFill>
                <a:latin typeface="+mn-lt"/>
                <a:ea typeface="+mn-ea"/>
                <a:cs typeface="+mn-cs"/>
              </a:rPr>
              <a:t>This</a:t>
            </a:r>
            <a:r>
              <a:rPr lang="en-US" sz="1200" i="1" kern="1200" baseline="0" dirty="0" smtClean="0">
                <a:solidFill>
                  <a:schemeClr val="tx1"/>
                </a:solidFill>
                <a:latin typeface="+mn-lt"/>
                <a:ea typeface="+mn-ea"/>
                <a:cs typeface="+mn-cs"/>
              </a:rPr>
              <a:t> topic we be covered in detail in lesson 4. </a:t>
            </a:r>
            <a:endParaRPr lang="en-US" sz="1200" i="1"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Parenting responsibilities</a:t>
            </a:r>
            <a:r>
              <a:rPr lang="en-US" sz="1200" b="0" kern="1200" baseline="0" dirty="0" smtClean="0">
                <a:solidFill>
                  <a:schemeClr val="tx1"/>
                </a:solidFill>
                <a:latin typeface="+mn-lt"/>
                <a:ea typeface="+mn-ea"/>
                <a:cs typeface="+mn-cs"/>
              </a:rPr>
              <a:t> and challenges can lead to conflict in relationships (</a:t>
            </a:r>
            <a:r>
              <a:rPr lang="en-US" dirty="0" err="1" smtClean="0"/>
              <a:t>Krishnakumar</a:t>
            </a:r>
            <a:r>
              <a:rPr lang="en-US" baseline="0" dirty="0" smtClean="0"/>
              <a:t> </a:t>
            </a:r>
            <a:r>
              <a:rPr lang="en-US" dirty="0" smtClean="0"/>
              <a:t>&amp; Buehler,</a:t>
            </a:r>
            <a:r>
              <a:rPr lang="en-US" baseline="0" dirty="0" smtClean="0"/>
              <a:t> 2004). While you may never agree on everything, it is important to discuss challenges </a:t>
            </a:r>
            <a:r>
              <a:rPr lang="en-US" baseline="0" dirty="0" smtClean="0"/>
              <a:t>and </a:t>
            </a:r>
            <a:r>
              <a:rPr lang="en-US" baseline="0" dirty="0" smtClean="0"/>
              <a:t>support each other in order to work as a unified team. For example, if your partner disciplines a child and you do not agree completely with the situation or technique, support your partner in the situation and then discuss it with them privately at a later time. It is</a:t>
            </a:r>
            <a:r>
              <a:rPr lang="en-US" sz="1200" kern="1200" dirty="0" smtClean="0">
                <a:solidFill>
                  <a:schemeClr val="tx1"/>
                </a:solidFill>
                <a:latin typeface="+mn-lt"/>
                <a:ea typeface="+mn-ea"/>
                <a:cs typeface="+mn-cs"/>
              </a:rPr>
              <a:t> critical that the child understands you</a:t>
            </a:r>
            <a:r>
              <a:rPr lang="en-US" sz="1200" kern="1200" baseline="0" dirty="0" smtClean="0">
                <a:solidFill>
                  <a:schemeClr val="tx1"/>
                </a:solidFill>
                <a:latin typeface="+mn-lt"/>
                <a:ea typeface="+mn-ea"/>
                <a:cs typeface="+mn-cs"/>
              </a:rPr>
              <a:t> support each other in </a:t>
            </a:r>
            <a:r>
              <a:rPr lang="en-US" sz="1200" kern="1200" baseline="0" dirty="0" smtClean="0">
                <a:solidFill>
                  <a:schemeClr val="tx1"/>
                </a:solidFill>
                <a:latin typeface="+mn-lt"/>
                <a:ea typeface="+mn-ea"/>
                <a:cs typeface="+mn-cs"/>
              </a:rPr>
              <a:t>parenting </a:t>
            </a:r>
            <a:r>
              <a:rPr lang="en-US" sz="1200" kern="1200" baseline="0" dirty="0" smtClean="0">
                <a:solidFill>
                  <a:schemeClr val="tx1"/>
                </a:solidFill>
                <a:latin typeface="+mn-lt"/>
                <a:ea typeface="+mn-ea"/>
                <a:cs typeface="+mn-cs"/>
              </a:rPr>
              <a:t>decisions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1" dirty="0" smtClean="0"/>
          </a:p>
          <a:p>
            <a:r>
              <a:rPr lang="en-US" b="1" i="1" dirty="0" smtClean="0"/>
              <a:t>References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Kluwer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Heesink</a:t>
            </a:r>
            <a:r>
              <a:rPr lang="en-US" sz="1200" kern="1200" dirty="0" smtClean="0">
                <a:solidFill>
                  <a:schemeClr val="tx1"/>
                </a:solidFill>
                <a:latin typeface="+mn-lt"/>
                <a:ea typeface="+mn-ea"/>
                <a:cs typeface="+mn-cs"/>
              </a:rPr>
              <a:t>, &amp; Van De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Vliert</a:t>
            </a:r>
            <a:r>
              <a:rPr lang="en-US" sz="1200" kern="1200" baseline="0" dirty="0" smtClean="0">
                <a:solidFill>
                  <a:schemeClr val="tx1"/>
                </a:solidFill>
                <a:latin typeface="+mn-lt"/>
                <a:ea typeface="+mn-ea"/>
                <a:cs typeface="+mn-cs"/>
              </a:rPr>
              <a:t>. (2000). The division of labor in close relationships: An asymmetrical conflict issue. </a:t>
            </a:r>
            <a:r>
              <a:rPr lang="en-US" sz="1200" i="1" kern="1200" baseline="0" dirty="0" smtClean="0">
                <a:solidFill>
                  <a:schemeClr val="tx1"/>
                </a:solidFill>
                <a:latin typeface="+mn-lt"/>
                <a:ea typeface="+mn-ea"/>
                <a:cs typeface="+mn-cs"/>
              </a:rPr>
              <a:t>Personal Relationships, 7, </a:t>
            </a:r>
            <a:r>
              <a:rPr lang="en-US" sz="1200" kern="1200" baseline="0" dirty="0" smtClean="0">
                <a:solidFill>
                  <a:schemeClr val="tx1"/>
                </a:solidFill>
                <a:latin typeface="+mn-lt"/>
                <a:ea typeface="+mn-ea"/>
                <a:cs typeface="+mn-cs"/>
              </a:rPr>
              <a:t>263-282. </a:t>
            </a:r>
          </a:p>
          <a:p>
            <a:endParaRPr lang="en-US" sz="1200" kern="1200" dirty="0" smtClean="0">
              <a:solidFill>
                <a:schemeClr val="tx1"/>
              </a:solidFill>
              <a:latin typeface="+mn-lt"/>
              <a:ea typeface="+mn-ea"/>
              <a:cs typeface="+mn-cs"/>
            </a:endParaRPr>
          </a:p>
          <a:p>
            <a:r>
              <a:rPr lang="en-US" dirty="0" err="1" smtClean="0"/>
              <a:t>Krishnakumar</a:t>
            </a:r>
            <a:r>
              <a:rPr lang="en-US" dirty="0" smtClean="0"/>
              <a:t>, A, &amp; Buehler,</a:t>
            </a:r>
            <a:r>
              <a:rPr lang="en-US" baseline="0" dirty="0" smtClean="0"/>
              <a:t> C. (2004). </a:t>
            </a:r>
            <a:r>
              <a:rPr lang="en-US" b="0" baseline="0" dirty="0" err="1" smtClean="0"/>
              <a:t>I</a:t>
            </a:r>
            <a:r>
              <a:rPr lang="en-US" b="0" dirty="0" err="1" smtClean="0"/>
              <a:t>nterparental</a:t>
            </a:r>
            <a:r>
              <a:rPr lang="en-US" b="0" dirty="0" smtClean="0"/>
              <a:t> conflict and parenting behaviors: A meta-analytic review. </a:t>
            </a:r>
            <a:r>
              <a:rPr lang="en-US" b="0" i="1" dirty="0" smtClean="0"/>
              <a:t>Family</a:t>
            </a:r>
            <a:r>
              <a:rPr lang="en-US" b="0" i="1" baseline="0" dirty="0" smtClean="0"/>
              <a:t> Relations, 49(10)</a:t>
            </a:r>
            <a:r>
              <a:rPr lang="en-US" b="0" baseline="0" dirty="0" smtClean="0"/>
              <a:t>, 25-44.</a:t>
            </a:r>
            <a:endParaRPr lang="en-US" b="0" dirty="0" smtClean="0"/>
          </a:p>
          <a:p>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Markman</a:t>
            </a:r>
            <a:r>
              <a:rPr lang="en-US" dirty="0" smtClean="0"/>
              <a:t>, H. J., Stanley, S. M., &amp; Blumberg, S. L. (2001). </a:t>
            </a:r>
            <a:r>
              <a:rPr lang="en-US" i="1" dirty="0" smtClean="0"/>
              <a:t>Fighting for your marriage: The best selling marriage enhancement and divorce prevention book.</a:t>
            </a:r>
            <a:r>
              <a:rPr lang="en-US" dirty="0" smtClean="0"/>
              <a:t> San Francisco, CA: </a:t>
            </a:r>
            <a:r>
              <a:rPr lang="en-US" dirty="0" err="1" smtClean="0"/>
              <a:t>Jossey</a:t>
            </a:r>
            <a:r>
              <a:rPr lang="en-US" dirty="0" smtClean="0"/>
              <a:t>-Bass.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err="1" smtClean="0">
                <a:solidFill>
                  <a:schemeClr val="tx1"/>
                </a:solidFill>
                <a:latin typeface="+mn-lt"/>
                <a:ea typeface="+mn-ea"/>
                <a:cs typeface="+mn-cs"/>
              </a:rPr>
              <a:t>Notarius</a:t>
            </a:r>
            <a:r>
              <a:rPr lang="en-US" sz="1200" kern="1200" dirty="0" smtClean="0">
                <a:solidFill>
                  <a:schemeClr val="tx1"/>
                </a:solidFill>
                <a:latin typeface="+mn-lt"/>
                <a:ea typeface="+mn-ea"/>
                <a:cs typeface="+mn-cs"/>
              </a:rPr>
              <a:t>, C. &amp; </a:t>
            </a:r>
            <a:r>
              <a:rPr lang="en-US" sz="1200" kern="1200" dirty="0" err="1" smtClean="0">
                <a:solidFill>
                  <a:schemeClr val="tx1"/>
                </a:solidFill>
                <a:latin typeface="+mn-lt"/>
                <a:ea typeface="+mn-ea"/>
                <a:cs typeface="+mn-cs"/>
              </a:rPr>
              <a:t>Markman</a:t>
            </a:r>
            <a:r>
              <a:rPr lang="en-US" sz="1200" kern="1200" dirty="0" smtClean="0">
                <a:solidFill>
                  <a:schemeClr val="tx1"/>
                </a:solidFill>
                <a:latin typeface="+mn-lt"/>
                <a:ea typeface="+mn-ea"/>
                <a:cs typeface="+mn-cs"/>
              </a:rPr>
              <a:t>, H. (1993). </a:t>
            </a:r>
            <a:r>
              <a:rPr lang="en-US" sz="1200" i="1" kern="1200" dirty="0" smtClean="0">
                <a:solidFill>
                  <a:schemeClr val="tx1"/>
                </a:solidFill>
                <a:latin typeface="+mn-lt"/>
                <a:ea typeface="+mn-ea"/>
                <a:cs typeface="+mn-cs"/>
              </a:rPr>
              <a:t>We can work it out: How to solve conflicts, save your marriage, and strengthen your love for each other.</a:t>
            </a:r>
            <a:r>
              <a:rPr lang="en-US" sz="1200" kern="1200" dirty="0" smtClean="0">
                <a:solidFill>
                  <a:schemeClr val="tx1"/>
                </a:solidFill>
                <a:latin typeface="+mn-lt"/>
                <a:ea typeface="+mn-ea"/>
                <a:cs typeface="+mn-cs"/>
              </a:rPr>
              <a:t> New York: NY: Penguin Group.</a:t>
            </a:r>
          </a:p>
          <a:p>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E4ACBD9-87A7-45EB-8E9E-3454EC36C310}"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latin typeface="Garamond" pitchFamily="18" charset="0"/>
              </a:rPr>
              <a:t>A </a:t>
            </a:r>
            <a:r>
              <a:rPr lang="en-US" b="0" dirty="0" smtClean="0">
                <a:latin typeface="Garamond" pitchFamily="18" charset="0"/>
              </a:rPr>
              <a:t>marriage expert </a:t>
            </a:r>
            <a:r>
              <a:rPr lang="en-US" b="0" dirty="0" smtClean="0">
                <a:latin typeface="Garamond" pitchFamily="18" charset="0"/>
              </a:rPr>
              <a:t>and researcher Dr. John </a:t>
            </a:r>
            <a:r>
              <a:rPr lang="en-US" b="0" dirty="0" err="1" smtClean="0">
                <a:latin typeface="Garamond" pitchFamily="18" charset="0"/>
              </a:rPr>
              <a:t>Gottman</a:t>
            </a:r>
            <a:r>
              <a:rPr lang="en-US" b="0" dirty="0" smtClean="0">
                <a:latin typeface="Garamond" pitchFamily="18" charset="0"/>
              </a:rPr>
              <a:t> (1994)</a:t>
            </a:r>
            <a:r>
              <a:rPr lang="en-US" b="0" baseline="0" dirty="0" smtClean="0">
                <a:latin typeface="Garamond" pitchFamily="18" charset="0"/>
              </a:rPr>
              <a:t> </a:t>
            </a:r>
            <a:r>
              <a:rPr lang="en-US" b="0" dirty="0" smtClean="0">
                <a:latin typeface="Garamond" pitchFamily="18" charset="0"/>
              </a:rPr>
              <a:t>states, “If there’s one lesson I have learned from my years of research it is that a lasting marriage results from a couple’s ability to resolve the conflicts that are inevitable in any relationship.” Many couples tend to equate a low level of conflict with happiness and believe the claim ‘we never fight’ is a sign of marital health…but there’s much more to know than how to fight well. Not all stable couples resolve conflicts the same way. Nor do all couples mean the same thing by ‘resolving’ the conflict.</a:t>
            </a:r>
          </a:p>
          <a:p>
            <a:endParaRPr lang="en-US" b="0" dirty="0" smtClean="0">
              <a:latin typeface="Garamond" pitchFamily="18" charset="0"/>
            </a:endParaRPr>
          </a:p>
          <a:p>
            <a:r>
              <a:rPr lang="en-US" b="1" i="1" dirty="0" smtClean="0">
                <a:latin typeface="Garamond" pitchFamily="18" charset="0"/>
              </a:rPr>
              <a:t>Reference</a:t>
            </a:r>
          </a:p>
          <a:p>
            <a:endParaRPr lang="en-US" b="1" i="1" dirty="0" smtClean="0">
              <a:latin typeface="Garamond"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Gottman</a:t>
            </a:r>
            <a:r>
              <a:rPr lang="en-US" sz="1200" kern="1200" dirty="0" smtClean="0">
                <a:solidFill>
                  <a:schemeClr val="tx1"/>
                </a:solidFill>
                <a:latin typeface="+mn-lt"/>
                <a:ea typeface="+mn-ea"/>
                <a:cs typeface="+mn-cs"/>
              </a:rPr>
              <a:t>, J. (1994). </a:t>
            </a:r>
            <a:r>
              <a:rPr lang="en-US" sz="1200" i="1" kern="1200" dirty="0" smtClean="0">
                <a:solidFill>
                  <a:schemeClr val="tx1"/>
                </a:solidFill>
                <a:latin typeface="+mn-lt"/>
                <a:ea typeface="+mn-ea"/>
                <a:cs typeface="+mn-cs"/>
              </a:rPr>
              <a:t>Why marriages succeed or fail...And how you can make yours last.  </a:t>
            </a:r>
            <a:r>
              <a:rPr lang="en-US" sz="1200" kern="1200" dirty="0" smtClean="0">
                <a:solidFill>
                  <a:schemeClr val="tx1"/>
                </a:solidFill>
                <a:latin typeface="+mn-lt"/>
                <a:ea typeface="+mn-ea"/>
                <a:cs typeface="+mn-cs"/>
              </a:rPr>
              <a:t>New York: Fireside.</a:t>
            </a:r>
          </a:p>
          <a:p>
            <a:endParaRPr lang="en-US" b="0" dirty="0"/>
          </a:p>
        </p:txBody>
      </p:sp>
      <p:sp>
        <p:nvSpPr>
          <p:cNvPr id="4" name="Slide Number Placeholder 3"/>
          <p:cNvSpPr>
            <a:spLocks noGrp="1"/>
          </p:cNvSpPr>
          <p:nvPr>
            <p:ph type="sldNum" sz="quarter" idx="10"/>
          </p:nvPr>
        </p:nvSpPr>
        <p:spPr/>
        <p:txBody>
          <a:bodyPr/>
          <a:lstStyle/>
          <a:p>
            <a:fld id="{21A1D362-AD7E-432D-8905-B8693FAF18C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Different opinions, different methods, and different ideas occur because we are all different. Differences help build a strong relationship, however, sometimes these differences can bring about conflicts. Healthy conflict resolution requires good communication, listening, and both partners being willing to make adjustments. When handled in a positive manner, overcoming conflict can strengthen relationships. Having a conflict plan in place can help resolve many issues. Begin by setting the ground rules, such as choosing when and where to deal with conflict.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Some conflicts may never find a complete resolution. When this occurs, you can decide not to discuss the matter further or ask for help to find a solution you can both live with. When successful solutions are found be sure and celebrate a resolved issue in some way.  </a:t>
            </a:r>
          </a:p>
          <a:p>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Instructor’s note: Here is an additional activity to help couples with conflict resolution. This exercise is intended to give couples further practice in “I messages” that are helpful in conflict management.</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Give each couple a ball or a stick. Have each participant take a turn to hold the object and say, “I feel angry when__________, I feel happy when_________, I feel sad when_______________.”</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Reference</a:t>
            </a:r>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Notarius</a:t>
            </a:r>
            <a:r>
              <a:rPr lang="en-US" sz="1200" kern="1200" dirty="0" smtClean="0">
                <a:solidFill>
                  <a:schemeClr val="tx1"/>
                </a:solidFill>
                <a:latin typeface="+mn-lt"/>
                <a:ea typeface="+mn-ea"/>
                <a:cs typeface="+mn-cs"/>
              </a:rPr>
              <a:t>, C., &amp; </a:t>
            </a:r>
            <a:r>
              <a:rPr lang="en-US" sz="1200" kern="1200" dirty="0" err="1" smtClean="0">
                <a:solidFill>
                  <a:schemeClr val="tx1"/>
                </a:solidFill>
                <a:latin typeface="+mn-lt"/>
                <a:ea typeface="+mn-ea"/>
                <a:cs typeface="+mn-cs"/>
              </a:rPr>
              <a:t>Markman</a:t>
            </a:r>
            <a:r>
              <a:rPr lang="en-US" sz="1200" kern="1200" dirty="0" smtClean="0">
                <a:solidFill>
                  <a:schemeClr val="tx1"/>
                </a:solidFill>
                <a:latin typeface="+mn-lt"/>
                <a:ea typeface="+mn-ea"/>
                <a:cs typeface="+mn-cs"/>
              </a:rPr>
              <a:t>, H. (1993). </a:t>
            </a:r>
            <a:r>
              <a:rPr lang="en-US" sz="1200" i="1" kern="1200" dirty="0" smtClean="0">
                <a:solidFill>
                  <a:schemeClr val="tx1"/>
                </a:solidFill>
                <a:latin typeface="+mn-lt"/>
                <a:ea typeface="+mn-ea"/>
                <a:cs typeface="+mn-cs"/>
              </a:rPr>
              <a:t>We can work it out: How to solve conflicts, save your marriage, and strengthen your love for each other.</a:t>
            </a:r>
            <a:r>
              <a:rPr lang="en-US" sz="1200" kern="1200" dirty="0" smtClean="0">
                <a:solidFill>
                  <a:schemeClr val="tx1"/>
                </a:solidFill>
                <a:latin typeface="+mn-lt"/>
                <a:ea typeface="+mn-ea"/>
                <a:cs typeface="+mn-cs"/>
              </a:rPr>
              <a:t> New York: NY: Penguin Group.</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1A1D362-AD7E-432D-8905-B8693FAF18C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F4C3FA-F63D-4D47-A232-EB105500C202}" type="datetimeFigureOut">
              <a:rPr lang="en-US" smtClean="0"/>
              <a:pPr/>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699AB-9B56-4E94-B7E3-AC7559EAEEE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F4C3FA-F63D-4D47-A232-EB105500C202}" type="datetimeFigureOut">
              <a:rPr lang="en-US" smtClean="0"/>
              <a:pPr/>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699AB-9B56-4E94-B7E3-AC7559EAEE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F4C3FA-F63D-4D47-A232-EB105500C202}" type="datetimeFigureOut">
              <a:rPr lang="en-US" smtClean="0"/>
              <a:pPr/>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699AB-9B56-4E94-B7E3-AC7559EAEEE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F4C3FA-F63D-4D47-A232-EB105500C202}" type="datetimeFigureOut">
              <a:rPr lang="en-US" smtClean="0"/>
              <a:pPr/>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699AB-9B56-4E94-B7E3-AC7559EAEEE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F4C3FA-F63D-4D47-A232-EB105500C202}" type="datetimeFigureOut">
              <a:rPr lang="en-US" smtClean="0"/>
              <a:pPr/>
              <a:t>4/18/2013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0699AB-9B56-4E94-B7E3-AC7559EAEEE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F4C3FA-F63D-4D47-A232-EB105500C202}" type="datetimeFigureOut">
              <a:rPr lang="en-US" smtClean="0"/>
              <a:pPr/>
              <a:t>4/18/2013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699AB-9B56-4E94-B7E3-AC7559EAEEE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F4C3FA-F63D-4D47-A232-EB105500C202}" type="datetimeFigureOut">
              <a:rPr lang="en-US" smtClean="0"/>
              <a:pPr/>
              <a:t>4/18/2013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0699AB-9B56-4E94-B7E3-AC7559EAEEE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F4C3FA-F63D-4D47-A232-EB105500C202}" type="datetimeFigureOut">
              <a:rPr lang="en-US" smtClean="0"/>
              <a:pPr/>
              <a:t>4/18/2013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0699AB-9B56-4E94-B7E3-AC7559EAEEE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F4C3FA-F63D-4D47-A232-EB105500C202}" type="datetimeFigureOut">
              <a:rPr lang="en-US" smtClean="0"/>
              <a:pPr/>
              <a:t>4/18/2013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0699AB-9B56-4E94-B7E3-AC7559EAEE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F4C3FA-F63D-4D47-A232-EB105500C202}" type="datetimeFigureOut">
              <a:rPr lang="en-US" smtClean="0"/>
              <a:pPr/>
              <a:t>4/18/2013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699AB-9B56-4E94-B7E3-AC7559EAEEE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F4C3FA-F63D-4D47-A232-EB105500C202}" type="datetimeFigureOut">
              <a:rPr lang="en-US" smtClean="0"/>
              <a:pPr/>
              <a:t>4/18/2013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0699AB-9B56-4E94-B7E3-AC7559EAEEE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F4C3FA-F63D-4D47-A232-EB105500C202}" type="datetimeFigureOut">
              <a:rPr lang="en-US" smtClean="0"/>
              <a:pPr/>
              <a:t>4/18/2013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699AB-9B56-4E94-B7E3-AC7559EAEE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pbs.org/kcet/globaltribe/change/index.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template artworksansfloral.jpg"/>
          <p:cNvPicPr>
            <a:picLocks noChangeAspect="1"/>
          </p:cNvPicPr>
          <p:nvPr/>
        </p:nvPicPr>
        <p:blipFill>
          <a:blip r:embed="rId3" cstate="print"/>
          <a:srcRect/>
          <a:stretch>
            <a:fillRect/>
          </a:stretch>
        </p:blipFill>
        <p:spPr bwMode="auto">
          <a:xfrm>
            <a:off x="152400" y="0"/>
            <a:ext cx="8875713" cy="6858000"/>
          </a:xfrm>
          <a:prstGeom prst="rect">
            <a:avLst/>
          </a:prstGeom>
          <a:solidFill>
            <a:schemeClr val="accent3">
              <a:lumMod val="40000"/>
              <a:lumOff val="60000"/>
            </a:schemeClr>
          </a:solidFill>
          <a:ln w="9525">
            <a:noFill/>
            <a:miter lim="800000"/>
            <a:headEnd/>
            <a:tailEnd/>
          </a:ln>
        </p:spPr>
      </p:pic>
      <p:pic>
        <p:nvPicPr>
          <p:cNvPr id="3076" name="Picture 3" descr="usu logo.png"/>
          <p:cNvPicPr>
            <a:picLocks noChangeAspect="1"/>
          </p:cNvPicPr>
          <p:nvPr/>
        </p:nvPicPr>
        <p:blipFill>
          <a:blip r:embed="rId4" cstate="print"/>
          <a:srcRect/>
          <a:stretch>
            <a:fillRect/>
          </a:stretch>
        </p:blipFill>
        <p:spPr bwMode="auto">
          <a:xfrm>
            <a:off x="3810000" y="5029200"/>
            <a:ext cx="4800600" cy="909638"/>
          </a:xfrm>
          <a:prstGeom prst="rect">
            <a:avLst/>
          </a:prstGeom>
          <a:noFill/>
          <a:ln w="9525">
            <a:noFill/>
            <a:miter lim="800000"/>
            <a:headEnd/>
            <a:tailEnd/>
          </a:ln>
        </p:spPr>
      </p:pic>
      <p:sp>
        <p:nvSpPr>
          <p:cNvPr id="6" name="Rectangle 5"/>
          <p:cNvSpPr/>
          <p:nvPr/>
        </p:nvSpPr>
        <p:spPr>
          <a:xfrm>
            <a:off x="3505200" y="1295400"/>
            <a:ext cx="5486400" cy="2862322"/>
          </a:xfrm>
          <a:prstGeom prst="rect">
            <a:avLst/>
          </a:prstGeom>
        </p:spPr>
        <p:txBody>
          <a:bodyPr wrap="square">
            <a:spAutoFit/>
          </a:bodyPr>
          <a:lstStyle/>
          <a:p>
            <a:pPr algn="ctr"/>
            <a:r>
              <a:rPr lang="en-US" sz="6000" b="1" spc="50" dirty="0" smtClean="0">
                <a:ln w="11430"/>
                <a:solidFill>
                  <a:srgbClr val="C00000"/>
                </a:solidFill>
                <a:effectLst>
                  <a:outerShdw blurRad="76200" dist="50800" dir="5400000" algn="tl" rotWithShape="0">
                    <a:srgbClr val="000000">
                      <a:alpha val="65000"/>
                    </a:srgbClr>
                  </a:outerShdw>
                </a:effectLst>
                <a:latin typeface="+mj-lt"/>
              </a:rPr>
              <a:t>Strengthening Your Relationship</a:t>
            </a:r>
            <a:endParaRPr lang="en-US" sz="6000" b="1" spc="50" dirty="0">
              <a:ln w="11430"/>
              <a:solidFill>
                <a:srgbClr val="C00000"/>
              </a:solidFill>
              <a:effectLst>
                <a:outerShdw blurRad="76200" dist="50800" dir="5400000" algn="tl" rotWithShape="0">
                  <a:srgbClr val="000000">
                    <a:alpha val="65000"/>
                  </a:srgbClr>
                </a:outerShdw>
              </a:effectLst>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cstate="print"/>
          <a:srcRect/>
          <a:stretch>
            <a:fillRect/>
          </a:stretch>
        </p:blipFill>
        <p:spPr bwMode="auto">
          <a:xfrm>
            <a:off x="0" y="5808663"/>
            <a:ext cx="9148763" cy="1049337"/>
          </a:xfrm>
          <a:prstGeom prst="rect">
            <a:avLst/>
          </a:prstGeom>
          <a:noFill/>
          <a:ln w="9525">
            <a:noFill/>
            <a:miter lim="800000"/>
            <a:headEnd/>
            <a:tailEnd/>
          </a:ln>
        </p:spPr>
      </p:pic>
      <p:sp>
        <p:nvSpPr>
          <p:cNvPr id="7" name="Rectangle 6"/>
          <p:cNvSpPr/>
          <p:nvPr/>
        </p:nvSpPr>
        <p:spPr>
          <a:xfrm>
            <a:off x="650222" y="228600"/>
            <a:ext cx="4460516" cy="1569660"/>
          </a:xfrm>
          <a:prstGeom prst="rect">
            <a:avLst/>
          </a:prstGeom>
        </p:spPr>
        <p:txBody>
          <a:bodyPr wrap="none">
            <a:spAutoFit/>
          </a:bodyPr>
          <a:lstStyle/>
          <a:p>
            <a:pPr algn="ctr"/>
            <a:r>
              <a:rPr lang="en-US" sz="4800" b="1" spc="50" dirty="0" smtClean="0">
                <a:ln w="11430"/>
                <a:solidFill>
                  <a:srgbClr val="C00000"/>
                </a:solidFill>
                <a:effectLst>
                  <a:outerShdw blurRad="76200" dist="50800" dir="5400000" algn="tl" rotWithShape="0">
                    <a:srgbClr val="000000">
                      <a:alpha val="65000"/>
                    </a:srgbClr>
                  </a:outerShdw>
                </a:effectLst>
                <a:latin typeface="+mn-lt"/>
              </a:rPr>
              <a:t>Make A Conflict </a:t>
            </a:r>
          </a:p>
          <a:p>
            <a:pPr algn="ctr"/>
            <a:r>
              <a:rPr lang="en-US" sz="4800" b="1" spc="50" dirty="0" smtClean="0">
                <a:ln w="11430"/>
                <a:solidFill>
                  <a:srgbClr val="C00000"/>
                </a:solidFill>
                <a:effectLst>
                  <a:outerShdw blurRad="76200" dist="50800" dir="5400000" algn="tl" rotWithShape="0">
                    <a:srgbClr val="000000">
                      <a:alpha val="65000"/>
                    </a:srgbClr>
                  </a:outerShdw>
                </a:effectLst>
                <a:latin typeface="+mn-lt"/>
              </a:rPr>
              <a:t>Resolution Plan</a:t>
            </a:r>
            <a:endParaRPr lang="en-US" sz="4800" dirty="0">
              <a:solidFill>
                <a:srgbClr val="C00000"/>
              </a:solidFill>
              <a:latin typeface="+mn-lt"/>
            </a:endParaRPr>
          </a:p>
        </p:txBody>
      </p:sp>
      <p:pic>
        <p:nvPicPr>
          <p:cNvPr id="1027" name="Picture 3" descr="C:\Documents and Settings\dchristensen\Local Settings\Temporary Internet Files\Content.IE5\5N2P2ENO\MP900314191[1].jpg"/>
          <p:cNvPicPr>
            <a:picLocks noChangeAspect="1" noChangeArrowheads="1"/>
          </p:cNvPicPr>
          <p:nvPr/>
        </p:nvPicPr>
        <p:blipFill>
          <a:blip r:embed="rId4" cstate="print"/>
          <a:srcRect/>
          <a:stretch>
            <a:fillRect/>
          </a:stretch>
        </p:blipFill>
        <p:spPr bwMode="auto">
          <a:xfrm>
            <a:off x="5562600" y="0"/>
            <a:ext cx="3276600" cy="3276600"/>
          </a:xfrm>
          <a:prstGeom prst="rect">
            <a:avLst/>
          </a:prstGeom>
          <a:noFill/>
        </p:spPr>
      </p:pic>
      <p:sp>
        <p:nvSpPr>
          <p:cNvPr id="3" name="Content Placeholder 2"/>
          <p:cNvSpPr>
            <a:spLocks noGrp="1"/>
          </p:cNvSpPr>
          <p:nvPr>
            <p:ph idx="1"/>
          </p:nvPr>
        </p:nvSpPr>
        <p:spPr>
          <a:xfrm>
            <a:off x="457200" y="1981200"/>
            <a:ext cx="6934200" cy="5867400"/>
          </a:xfrm>
        </p:spPr>
        <p:txBody>
          <a:bodyPr>
            <a:normAutofit/>
          </a:bodyPr>
          <a:lstStyle/>
          <a:p>
            <a:pPr>
              <a:lnSpc>
                <a:spcPct val="90000"/>
              </a:lnSpc>
            </a:pPr>
            <a:r>
              <a:rPr lang="en-US" dirty="0" smtClean="0"/>
              <a:t>Define the issue</a:t>
            </a:r>
          </a:p>
          <a:p>
            <a:pPr>
              <a:lnSpc>
                <a:spcPct val="90000"/>
              </a:lnSpc>
            </a:pPr>
            <a:endParaRPr lang="en-US" dirty="0" smtClean="0"/>
          </a:p>
          <a:p>
            <a:pPr>
              <a:lnSpc>
                <a:spcPct val="90000"/>
              </a:lnSpc>
            </a:pPr>
            <a:r>
              <a:rPr lang="en-US" dirty="0" smtClean="0">
                <a:latin typeface="+mj-lt"/>
              </a:rPr>
              <a:t>Set a time and place for discussion</a:t>
            </a:r>
          </a:p>
          <a:p>
            <a:pPr>
              <a:lnSpc>
                <a:spcPct val="90000"/>
              </a:lnSpc>
              <a:buNone/>
            </a:pPr>
            <a:endParaRPr lang="en-US" dirty="0" smtClean="0">
              <a:latin typeface="+mj-lt"/>
            </a:endParaRPr>
          </a:p>
          <a:p>
            <a:pPr>
              <a:lnSpc>
                <a:spcPct val="90000"/>
              </a:lnSpc>
            </a:pPr>
            <a:r>
              <a:rPr lang="en-US" dirty="0" smtClean="0">
                <a:latin typeface="+mj-lt"/>
              </a:rPr>
              <a:t>Discuss how you could solve the issue</a:t>
            </a:r>
          </a:p>
          <a:p>
            <a:pPr>
              <a:lnSpc>
                <a:spcPct val="90000"/>
              </a:lnSpc>
            </a:pPr>
            <a:endParaRPr lang="en-US" dirty="0" smtClean="0">
              <a:latin typeface="+mj-lt"/>
            </a:endParaRPr>
          </a:p>
          <a:p>
            <a:pPr>
              <a:lnSpc>
                <a:spcPct val="90000"/>
              </a:lnSpc>
            </a:pPr>
            <a:r>
              <a:rPr lang="en-US" dirty="0" smtClean="0">
                <a:latin typeface="+mj-lt"/>
              </a:rPr>
              <a:t>List past attempts used to solve </a:t>
            </a:r>
            <a:r>
              <a:rPr lang="en-US" dirty="0" smtClean="0">
                <a:latin typeface="+mj-lt"/>
              </a:rPr>
              <a:t>the issue</a:t>
            </a:r>
            <a:endParaRPr lang="en-US" dirty="0" smtClean="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More Conflict Resolution Ideas</a:t>
            </a:r>
            <a:endParaRPr lang="en-US" sz="4800" dirty="0"/>
          </a:p>
        </p:txBody>
      </p:sp>
      <p:pic>
        <p:nvPicPr>
          <p:cNvPr id="3" name="Picture 4"/>
          <p:cNvPicPr>
            <a:picLocks noChangeAspect="1"/>
          </p:cNvPicPr>
          <p:nvPr/>
        </p:nvPicPr>
        <p:blipFill>
          <a:blip r:embed="rId3" cstate="print"/>
          <a:srcRect/>
          <a:stretch>
            <a:fillRect/>
          </a:stretch>
        </p:blipFill>
        <p:spPr bwMode="auto">
          <a:xfrm>
            <a:off x="0" y="5808663"/>
            <a:ext cx="9148763" cy="1049337"/>
          </a:xfrm>
          <a:prstGeom prst="rect">
            <a:avLst/>
          </a:prstGeom>
          <a:noFill/>
          <a:ln w="9525">
            <a:noFill/>
            <a:miter lim="800000"/>
            <a:headEnd/>
            <a:tailEnd/>
          </a:ln>
        </p:spPr>
      </p:pic>
      <p:sp>
        <p:nvSpPr>
          <p:cNvPr id="4" name="Rectangle 3"/>
          <p:cNvSpPr/>
          <p:nvPr/>
        </p:nvSpPr>
        <p:spPr>
          <a:xfrm>
            <a:off x="609600" y="1371600"/>
            <a:ext cx="4191000" cy="4662815"/>
          </a:xfrm>
          <a:prstGeom prst="rect">
            <a:avLst/>
          </a:prstGeom>
        </p:spPr>
        <p:txBody>
          <a:bodyPr wrap="square">
            <a:spAutoFit/>
          </a:bodyPr>
          <a:lstStyle/>
          <a:p>
            <a:pPr eaLnBrk="1" hangingPunct="1">
              <a:lnSpc>
                <a:spcPct val="90000"/>
              </a:lnSpc>
              <a:buFont typeface="Arial" pitchFamily="34" charset="0"/>
              <a:buChar char="•"/>
            </a:pPr>
            <a:r>
              <a:rPr lang="en-US" sz="3000" dirty="0" smtClean="0">
                <a:latin typeface="+mj-lt"/>
              </a:rPr>
              <a:t>Brainstorm possible  solutions and choose one</a:t>
            </a:r>
          </a:p>
          <a:p>
            <a:pPr eaLnBrk="1" hangingPunct="1">
              <a:lnSpc>
                <a:spcPct val="90000"/>
              </a:lnSpc>
              <a:buFont typeface="Arial" pitchFamily="34" charset="0"/>
              <a:buChar char="•"/>
            </a:pPr>
            <a:endParaRPr lang="en-US" sz="3000" dirty="0" smtClean="0">
              <a:latin typeface="+mj-lt"/>
            </a:endParaRPr>
          </a:p>
          <a:p>
            <a:pPr eaLnBrk="1" hangingPunct="1">
              <a:lnSpc>
                <a:spcPct val="90000"/>
              </a:lnSpc>
              <a:buFont typeface="Arial" pitchFamily="34" charset="0"/>
              <a:buChar char="•"/>
            </a:pPr>
            <a:r>
              <a:rPr lang="en-US" sz="3000" dirty="0" smtClean="0">
                <a:latin typeface="+mj-lt"/>
              </a:rPr>
              <a:t>Agree </a:t>
            </a:r>
            <a:r>
              <a:rPr lang="en-US" sz="3000" dirty="0" smtClean="0">
                <a:latin typeface="+mj-lt"/>
              </a:rPr>
              <a:t>on how </a:t>
            </a:r>
            <a:r>
              <a:rPr lang="en-US" sz="3000" dirty="0" smtClean="0">
                <a:latin typeface="+mj-lt"/>
              </a:rPr>
              <a:t>each of you will support this</a:t>
            </a:r>
          </a:p>
          <a:p>
            <a:pPr eaLnBrk="1" hangingPunct="1">
              <a:lnSpc>
                <a:spcPct val="90000"/>
              </a:lnSpc>
              <a:buFont typeface="Arial" pitchFamily="34" charset="0"/>
              <a:buChar char="•"/>
            </a:pPr>
            <a:endParaRPr lang="en-US" sz="3000" dirty="0" smtClean="0">
              <a:latin typeface="+mj-lt"/>
            </a:endParaRPr>
          </a:p>
          <a:p>
            <a:pPr eaLnBrk="1" hangingPunct="1">
              <a:lnSpc>
                <a:spcPct val="90000"/>
              </a:lnSpc>
              <a:buFont typeface="Arial" pitchFamily="34" charset="0"/>
              <a:buChar char="•"/>
            </a:pPr>
            <a:r>
              <a:rPr lang="en-US" sz="3000" dirty="0" smtClean="0">
                <a:latin typeface="+mj-lt"/>
              </a:rPr>
              <a:t>Set up next meeting time to review progress</a:t>
            </a:r>
          </a:p>
          <a:p>
            <a:pPr eaLnBrk="1" hangingPunct="1">
              <a:lnSpc>
                <a:spcPct val="90000"/>
              </a:lnSpc>
              <a:buFont typeface="Arial" pitchFamily="34" charset="0"/>
              <a:buChar char="•"/>
            </a:pPr>
            <a:endParaRPr lang="en-US" sz="3000" dirty="0" smtClean="0">
              <a:latin typeface="+mj-lt"/>
            </a:endParaRPr>
          </a:p>
          <a:p>
            <a:pPr eaLnBrk="1" hangingPunct="1">
              <a:lnSpc>
                <a:spcPct val="90000"/>
              </a:lnSpc>
              <a:buFont typeface="Arial" pitchFamily="34" charset="0"/>
              <a:buChar char="•"/>
            </a:pPr>
            <a:r>
              <a:rPr lang="en-US" sz="3000" dirty="0" smtClean="0">
                <a:latin typeface="+mj-lt"/>
              </a:rPr>
              <a:t>Reward each other with a fun activity together</a:t>
            </a:r>
          </a:p>
        </p:txBody>
      </p:sp>
      <p:pic>
        <p:nvPicPr>
          <p:cNvPr id="5" name="Picture 4" descr="midagecoupleplayingfootball.jpg"/>
          <p:cNvPicPr>
            <a:picLocks noChangeAspect="1"/>
          </p:cNvPicPr>
          <p:nvPr/>
        </p:nvPicPr>
        <p:blipFill>
          <a:blip r:embed="rId4" cstate="print"/>
          <a:srcRect l="27603"/>
          <a:stretch>
            <a:fillRect/>
          </a:stretch>
        </p:blipFill>
        <p:spPr>
          <a:xfrm>
            <a:off x="4800599" y="1600200"/>
            <a:ext cx="4060551" cy="3733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fontScale="90000"/>
          </a:bodyPr>
          <a:lstStyle/>
          <a:p>
            <a:r>
              <a:rPr lang="en-US" sz="6000" b="1" spc="50" dirty="0" smtClean="0">
                <a:ln w="11430"/>
                <a:solidFill>
                  <a:srgbClr val="C00000"/>
                </a:solidFill>
                <a:effectLst>
                  <a:outerShdw blurRad="76200" dist="50800" dir="5400000" algn="tl" rotWithShape="0">
                    <a:srgbClr val="000000">
                      <a:alpha val="65000"/>
                    </a:srgbClr>
                  </a:outerShdw>
                </a:effectLst>
              </a:rPr>
              <a:t>Communication Styles</a:t>
            </a:r>
            <a:r>
              <a:rPr lang="en-US" dirty="0" smtClean="0"/>
              <a:t/>
            </a:r>
            <a:br>
              <a:rPr lang="en-US" dirty="0" smtClean="0"/>
            </a:br>
            <a:endParaRPr lang="en-US" dirty="0"/>
          </a:p>
        </p:txBody>
      </p:sp>
      <p:pic>
        <p:nvPicPr>
          <p:cNvPr id="4" name="Picture 2" descr="C:\Documents and Settings\cwashburn\My Documents\My Pictures\Marriage\marriagecouplewhisper.JPG"/>
          <p:cNvPicPr>
            <a:picLocks noChangeAspect="1" noChangeArrowheads="1"/>
          </p:cNvPicPr>
          <p:nvPr/>
        </p:nvPicPr>
        <p:blipFill>
          <a:blip r:embed="rId3" cstate="print"/>
          <a:srcRect/>
          <a:stretch>
            <a:fillRect/>
          </a:stretch>
        </p:blipFill>
        <p:spPr bwMode="auto">
          <a:xfrm>
            <a:off x="5257800" y="1905000"/>
            <a:ext cx="3584028" cy="2362200"/>
          </a:xfrm>
          <a:prstGeom prst="rect">
            <a:avLst/>
          </a:prstGeom>
          <a:noFill/>
        </p:spPr>
      </p:pic>
      <p:pic>
        <p:nvPicPr>
          <p:cNvPr id="5" name="Picture 4"/>
          <p:cNvPicPr>
            <a:picLocks noChangeAspect="1"/>
          </p:cNvPicPr>
          <p:nvPr/>
        </p:nvPicPr>
        <p:blipFill>
          <a:blip r:embed="rId4" cstate="print"/>
          <a:srcRect/>
          <a:stretch>
            <a:fillRect/>
          </a:stretch>
        </p:blipFill>
        <p:spPr bwMode="auto">
          <a:xfrm>
            <a:off x="0" y="5808663"/>
            <a:ext cx="9148763" cy="1049337"/>
          </a:xfrm>
          <a:prstGeom prst="rect">
            <a:avLst/>
          </a:prstGeom>
          <a:noFill/>
          <a:ln w="9525">
            <a:noFill/>
            <a:miter lim="800000"/>
            <a:headEnd/>
            <a:tailEnd/>
          </a:ln>
        </p:spPr>
      </p:pic>
      <p:sp>
        <p:nvSpPr>
          <p:cNvPr id="3" name="Content Placeholder 2"/>
          <p:cNvSpPr>
            <a:spLocks noGrp="1"/>
          </p:cNvSpPr>
          <p:nvPr>
            <p:ph idx="1"/>
          </p:nvPr>
        </p:nvSpPr>
        <p:spPr>
          <a:xfrm>
            <a:off x="762000" y="1600200"/>
            <a:ext cx="7391400" cy="4525963"/>
          </a:xfrm>
        </p:spPr>
        <p:txBody>
          <a:bodyPr>
            <a:normAutofit fontScale="92500" lnSpcReduction="20000"/>
          </a:bodyPr>
          <a:lstStyle/>
          <a:p>
            <a:r>
              <a:rPr lang="en-US" sz="4300" dirty="0" smtClean="0"/>
              <a:t>Aggressive</a:t>
            </a:r>
          </a:p>
          <a:p>
            <a:r>
              <a:rPr lang="en-US" sz="4300" dirty="0" smtClean="0"/>
              <a:t>Passive</a:t>
            </a:r>
          </a:p>
          <a:p>
            <a:r>
              <a:rPr lang="en-US" sz="4300" dirty="0" smtClean="0"/>
              <a:t>Passive-Aggressive </a:t>
            </a:r>
          </a:p>
          <a:p>
            <a:r>
              <a:rPr lang="en-US" sz="4300" dirty="0" smtClean="0"/>
              <a:t>Assertive</a:t>
            </a:r>
          </a:p>
          <a:p>
            <a:endParaRPr lang="en-US" dirty="0" smtClean="0"/>
          </a:p>
          <a:p>
            <a:endParaRPr lang="en-US" dirty="0" smtClean="0"/>
          </a:p>
          <a:p>
            <a:pPr algn="ctr">
              <a:buNone/>
            </a:pPr>
            <a:r>
              <a:rPr lang="en-US" sz="4300" dirty="0" smtClean="0"/>
              <a:t>    Effective communicators will be assertive and respect others  </a:t>
            </a:r>
            <a:endParaRPr lang="en-US" sz="43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spc="50" dirty="0" smtClean="0">
                <a:ln w="11430"/>
                <a:solidFill>
                  <a:srgbClr val="C00000"/>
                </a:solidFill>
                <a:effectLst>
                  <a:outerShdw blurRad="76200" dist="50800" dir="5400000" algn="tl" rotWithShape="0">
                    <a:srgbClr val="000000">
                      <a:alpha val="65000"/>
                    </a:srgbClr>
                  </a:outerShdw>
                </a:effectLst>
              </a:rPr>
              <a:t>Strong &amp; Stable Relationships</a:t>
            </a:r>
            <a:endParaRPr lang="en-US" sz="4800" dirty="0"/>
          </a:p>
        </p:txBody>
      </p:sp>
      <p:sp>
        <p:nvSpPr>
          <p:cNvPr id="3" name="Content Placeholder 2"/>
          <p:cNvSpPr>
            <a:spLocks noGrp="1"/>
          </p:cNvSpPr>
          <p:nvPr>
            <p:ph idx="1"/>
          </p:nvPr>
        </p:nvSpPr>
        <p:spPr>
          <a:xfrm>
            <a:off x="4343400" y="1752600"/>
            <a:ext cx="4114800" cy="4724400"/>
          </a:xfrm>
        </p:spPr>
        <p:txBody>
          <a:bodyPr>
            <a:normAutofit/>
          </a:bodyPr>
          <a:lstStyle/>
          <a:p>
            <a:r>
              <a:rPr lang="en-US" sz="4800" dirty="0" smtClean="0">
                <a:latin typeface="+mj-lt"/>
              </a:rPr>
              <a:t>Trust</a:t>
            </a:r>
          </a:p>
          <a:p>
            <a:r>
              <a:rPr lang="en-US" sz="4800" dirty="0" smtClean="0">
                <a:latin typeface="+mj-lt"/>
              </a:rPr>
              <a:t>Appreciation</a:t>
            </a:r>
          </a:p>
          <a:p>
            <a:r>
              <a:rPr lang="en-US" sz="4800" dirty="0" smtClean="0">
                <a:latin typeface="+mj-lt"/>
              </a:rPr>
              <a:t>Respect</a:t>
            </a:r>
          </a:p>
          <a:p>
            <a:r>
              <a:rPr lang="en-US" sz="4800" dirty="0" smtClean="0">
                <a:latin typeface="+mj-lt"/>
              </a:rPr>
              <a:t>Validation</a:t>
            </a:r>
            <a:endParaRPr lang="en-US" sz="4800" dirty="0">
              <a:latin typeface="+mj-lt"/>
            </a:endParaRPr>
          </a:p>
        </p:txBody>
      </p:sp>
      <p:pic>
        <p:nvPicPr>
          <p:cNvPr id="4" name="Picture 4"/>
          <p:cNvPicPr>
            <a:picLocks noChangeAspect="1"/>
          </p:cNvPicPr>
          <p:nvPr/>
        </p:nvPicPr>
        <p:blipFill>
          <a:blip r:embed="rId3" cstate="print"/>
          <a:srcRect/>
          <a:stretch>
            <a:fillRect/>
          </a:stretch>
        </p:blipFill>
        <p:spPr bwMode="auto">
          <a:xfrm>
            <a:off x="0" y="5808663"/>
            <a:ext cx="9148763" cy="1049337"/>
          </a:xfrm>
          <a:prstGeom prst="rect">
            <a:avLst/>
          </a:prstGeom>
          <a:noFill/>
          <a:ln w="9525">
            <a:noFill/>
            <a:miter lim="800000"/>
            <a:headEnd/>
            <a:tailEnd/>
          </a:ln>
        </p:spPr>
      </p:pic>
      <p:pic>
        <p:nvPicPr>
          <p:cNvPr id="6" name="Picture 5" descr="aamercaincouplesitting.jpg"/>
          <p:cNvPicPr>
            <a:picLocks noChangeAspect="1"/>
          </p:cNvPicPr>
          <p:nvPr/>
        </p:nvPicPr>
        <p:blipFill>
          <a:blip r:embed="rId4" cstate="print"/>
          <a:stretch>
            <a:fillRect/>
          </a:stretch>
        </p:blipFill>
        <p:spPr>
          <a:xfrm>
            <a:off x="533400" y="1524000"/>
            <a:ext cx="3124635" cy="4673600"/>
          </a:xfrm>
          <a:prstGeom prst="rect">
            <a:avLst/>
          </a:prstGeom>
        </p:spPr>
      </p:pic>
      <p:sp>
        <p:nvSpPr>
          <p:cNvPr id="7" name="TextBox 6"/>
          <p:cNvSpPr txBox="1"/>
          <p:nvPr/>
        </p:nvSpPr>
        <p:spPr>
          <a:xfrm>
            <a:off x="4419600" y="5410200"/>
            <a:ext cx="3048000" cy="338554"/>
          </a:xfrm>
          <a:prstGeom prst="rect">
            <a:avLst/>
          </a:prstGeom>
          <a:noFill/>
        </p:spPr>
        <p:txBody>
          <a:bodyPr wrap="square" rtlCol="0">
            <a:spAutoFit/>
          </a:bodyPr>
          <a:lstStyle/>
          <a:p>
            <a:pPr algn="ctr"/>
            <a:r>
              <a:rPr lang="en-US" sz="1600" dirty="0" smtClean="0">
                <a:latin typeface="+mn-lt"/>
              </a:rPr>
              <a:t>(Waller, 2008)</a:t>
            </a:r>
            <a:endParaRPr lang="en-US" sz="1600"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5400" b="1" spc="50" dirty="0" smtClean="0">
                <a:ln w="11430"/>
                <a:solidFill>
                  <a:srgbClr val="C00000"/>
                </a:solidFill>
                <a:effectLst>
                  <a:outerShdw blurRad="76200" dist="50800" dir="5400000" algn="tl" rotWithShape="0">
                    <a:srgbClr val="000000">
                      <a:alpha val="65000"/>
                    </a:srgbClr>
                  </a:outerShdw>
                </a:effectLst>
              </a:rPr>
              <a:t>Unstable Relationships</a:t>
            </a:r>
            <a:endParaRPr lang="en-US" sz="5400" dirty="0"/>
          </a:p>
        </p:txBody>
      </p:sp>
      <p:sp>
        <p:nvSpPr>
          <p:cNvPr id="3" name="Content Placeholder 2"/>
          <p:cNvSpPr>
            <a:spLocks noGrp="1"/>
          </p:cNvSpPr>
          <p:nvPr>
            <p:ph idx="1"/>
          </p:nvPr>
        </p:nvSpPr>
        <p:spPr>
          <a:xfrm>
            <a:off x="838200" y="1600200"/>
            <a:ext cx="7315200" cy="5562600"/>
          </a:xfrm>
        </p:spPr>
        <p:txBody>
          <a:bodyPr>
            <a:normAutofit/>
          </a:bodyPr>
          <a:lstStyle/>
          <a:p>
            <a:pPr>
              <a:buNone/>
            </a:pPr>
            <a:r>
              <a:rPr lang="en-US" dirty="0" smtClean="0"/>
              <a:t>    </a:t>
            </a:r>
            <a:endParaRPr lang="en-US" dirty="0">
              <a:latin typeface="+mj-lt"/>
            </a:endParaRPr>
          </a:p>
        </p:txBody>
      </p:sp>
      <p:pic>
        <p:nvPicPr>
          <p:cNvPr id="5" name="Picture 4"/>
          <p:cNvPicPr>
            <a:picLocks noChangeAspect="1"/>
          </p:cNvPicPr>
          <p:nvPr/>
        </p:nvPicPr>
        <p:blipFill>
          <a:blip r:embed="rId3" cstate="print"/>
          <a:srcRect/>
          <a:stretch>
            <a:fillRect/>
          </a:stretch>
        </p:blipFill>
        <p:spPr bwMode="auto">
          <a:xfrm>
            <a:off x="0" y="5808663"/>
            <a:ext cx="9148763" cy="1049337"/>
          </a:xfrm>
          <a:prstGeom prst="rect">
            <a:avLst/>
          </a:prstGeom>
          <a:noFill/>
          <a:ln w="9525">
            <a:noFill/>
            <a:miter lim="800000"/>
            <a:headEnd/>
            <a:tailEnd/>
          </a:ln>
        </p:spPr>
      </p:pic>
      <p:sp>
        <p:nvSpPr>
          <p:cNvPr id="6" name="Rectangle 5"/>
          <p:cNvSpPr/>
          <p:nvPr/>
        </p:nvSpPr>
        <p:spPr>
          <a:xfrm>
            <a:off x="4267200" y="1219200"/>
            <a:ext cx="4572000" cy="4539820"/>
          </a:xfrm>
          <a:prstGeom prst="rect">
            <a:avLst/>
          </a:prstGeom>
        </p:spPr>
        <p:txBody>
          <a:bodyPr wrap="square">
            <a:spAutoFit/>
          </a:bodyPr>
          <a:lstStyle/>
          <a:p>
            <a:pPr>
              <a:lnSpc>
                <a:spcPct val="150000"/>
              </a:lnSpc>
              <a:buFont typeface="Arial" pitchFamily="34" charset="0"/>
              <a:buChar char="•"/>
            </a:pPr>
            <a:r>
              <a:rPr lang="en-US" sz="4800" dirty="0" smtClean="0">
                <a:latin typeface="+mj-lt"/>
              </a:rPr>
              <a:t>Insults</a:t>
            </a:r>
          </a:p>
          <a:p>
            <a:pPr>
              <a:lnSpc>
                <a:spcPct val="150000"/>
              </a:lnSpc>
              <a:buFont typeface="Arial" pitchFamily="34" charset="0"/>
              <a:buChar char="•"/>
            </a:pPr>
            <a:r>
              <a:rPr lang="en-US" sz="4800" dirty="0" smtClean="0">
                <a:latin typeface="+mj-lt"/>
              </a:rPr>
              <a:t>Name calling</a:t>
            </a:r>
          </a:p>
          <a:p>
            <a:pPr>
              <a:lnSpc>
                <a:spcPct val="150000"/>
              </a:lnSpc>
              <a:buFont typeface="Arial" pitchFamily="34" charset="0"/>
              <a:buChar char="•"/>
            </a:pPr>
            <a:r>
              <a:rPr lang="en-US" sz="4800" dirty="0" smtClean="0">
                <a:latin typeface="+mj-lt"/>
              </a:rPr>
              <a:t>Put-downs</a:t>
            </a:r>
          </a:p>
          <a:p>
            <a:pPr>
              <a:lnSpc>
                <a:spcPct val="150000"/>
              </a:lnSpc>
              <a:buFont typeface="Arial" pitchFamily="34" charset="0"/>
              <a:buChar char="•"/>
            </a:pPr>
            <a:r>
              <a:rPr lang="en-US" sz="4800" dirty="0" smtClean="0">
                <a:latin typeface="+mj-lt"/>
              </a:rPr>
              <a:t>Sarcasm</a:t>
            </a:r>
            <a:endParaRPr lang="en-US" sz="4800" dirty="0">
              <a:latin typeface="+mj-lt"/>
            </a:endParaRPr>
          </a:p>
        </p:txBody>
      </p:sp>
      <p:pic>
        <p:nvPicPr>
          <p:cNvPr id="7" name="Picture 6" descr="couplefighting.jpg"/>
          <p:cNvPicPr>
            <a:picLocks noChangeAspect="1"/>
          </p:cNvPicPr>
          <p:nvPr/>
        </p:nvPicPr>
        <p:blipFill>
          <a:blip r:embed="rId4" cstate="print"/>
          <a:stretch>
            <a:fillRect/>
          </a:stretch>
        </p:blipFill>
        <p:spPr>
          <a:xfrm>
            <a:off x="304800" y="1295400"/>
            <a:ext cx="3276600" cy="4905205"/>
          </a:xfrm>
          <a:prstGeom prst="rect">
            <a:avLst/>
          </a:prstGeom>
        </p:spPr>
      </p:pic>
      <p:sp>
        <p:nvSpPr>
          <p:cNvPr id="8" name="TextBox 7"/>
          <p:cNvSpPr txBox="1"/>
          <p:nvPr/>
        </p:nvSpPr>
        <p:spPr>
          <a:xfrm>
            <a:off x="4114800" y="5715000"/>
            <a:ext cx="3048000" cy="338554"/>
          </a:xfrm>
          <a:prstGeom prst="rect">
            <a:avLst/>
          </a:prstGeom>
          <a:noFill/>
        </p:spPr>
        <p:txBody>
          <a:bodyPr wrap="square" rtlCol="0">
            <a:spAutoFit/>
          </a:bodyPr>
          <a:lstStyle/>
          <a:p>
            <a:pPr algn="ctr"/>
            <a:r>
              <a:rPr lang="en-US" sz="1600" dirty="0" smtClean="0">
                <a:latin typeface="+mn-lt"/>
              </a:rPr>
              <a:t>(Waller, 2008)</a:t>
            </a:r>
            <a:endParaRPr lang="en-US" sz="1600"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914400"/>
            <a:ext cx="3657600" cy="4572000"/>
          </a:xfrm>
        </p:spPr>
        <p:txBody>
          <a:bodyPr>
            <a:normAutofit/>
          </a:bodyPr>
          <a:lstStyle/>
          <a:p>
            <a:r>
              <a:rPr lang="en-US" sz="6000" b="1" spc="50" dirty="0" smtClean="0">
                <a:ln w="11430"/>
                <a:solidFill>
                  <a:srgbClr val="C00000"/>
                </a:solidFill>
                <a:effectLst>
                  <a:outerShdw blurRad="76200" dist="50800" dir="5400000" algn="tl" rotWithShape="0">
                    <a:srgbClr val="000000">
                      <a:alpha val="65000"/>
                    </a:srgbClr>
                  </a:outerShdw>
                </a:effectLst>
              </a:rPr>
              <a:t>Beware of Warning Signs</a:t>
            </a:r>
            <a:endParaRPr lang="en-US" sz="6000" dirty="0"/>
          </a:p>
        </p:txBody>
      </p:sp>
      <p:pic>
        <p:nvPicPr>
          <p:cNvPr id="5" name="Picture 4"/>
          <p:cNvPicPr>
            <a:picLocks noChangeAspect="1"/>
          </p:cNvPicPr>
          <p:nvPr/>
        </p:nvPicPr>
        <p:blipFill>
          <a:blip r:embed="rId3" cstate="print"/>
          <a:srcRect/>
          <a:stretch>
            <a:fillRect/>
          </a:stretch>
        </p:blipFill>
        <p:spPr bwMode="auto">
          <a:xfrm>
            <a:off x="0" y="5808663"/>
            <a:ext cx="9148763" cy="1049337"/>
          </a:xfrm>
          <a:prstGeom prst="rect">
            <a:avLst/>
          </a:prstGeom>
          <a:noFill/>
          <a:ln w="9525">
            <a:noFill/>
            <a:miter lim="800000"/>
            <a:headEnd/>
            <a:tailEnd/>
          </a:ln>
        </p:spPr>
      </p:pic>
      <p:sp>
        <p:nvSpPr>
          <p:cNvPr id="72706" name="AutoShape 2" descr="dead end,Photographs,signs,traffic signs,transportation,warnings"/>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2708" name="AutoShape 4" descr="arrows,curves,curves ahead,Photographs,road signs,signs,symbols,traffic controls,traffic signs,transportation,warnings"/>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donotenter.jpg"/>
          <p:cNvPicPr>
            <a:picLocks noChangeAspect="1"/>
          </p:cNvPicPr>
          <p:nvPr/>
        </p:nvPicPr>
        <p:blipFill>
          <a:blip r:embed="rId4" cstate="print"/>
          <a:stretch>
            <a:fillRect/>
          </a:stretch>
        </p:blipFill>
        <p:spPr>
          <a:xfrm>
            <a:off x="685800" y="662355"/>
            <a:ext cx="3429000" cy="512884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1676400"/>
          </a:xfrm>
        </p:spPr>
        <p:txBody>
          <a:bodyPr>
            <a:normAutofit/>
          </a:bodyPr>
          <a:lstStyle/>
          <a:p>
            <a:r>
              <a:rPr lang="en-US" sz="4800" b="1" spc="50" dirty="0" smtClean="0">
                <a:ln w="11430"/>
                <a:solidFill>
                  <a:srgbClr val="C00000"/>
                </a:solidFill>
                <a:effectLst>
                  <a:outerShdw blurRad="76200" dist="50800" dir="5400000" algn="tl" rotWithShape="0">
                    <a:srgbClr val="000000">
                      <a:alpha val="65000"/>
                    </a:srgbClr>
                  </a:outerShdw>
                </a:effectLst>
              </a:rPr>
              <a:t>Attitudes that can Predict Divorce</a:t>
            </a:r>
            <a:endParaRPr lang="en-US" sz="4800" dirty="0"/>
          </a:p>
        </p:txBody>
      </p:sp>
      <p:sp>
        <p:nvSpPr>
          <p:cNvPr id="3" name="Content Placeholder 2"/>
          <p:cNvSpPr>
            <a:spLocks noGrp="1"/>
          </p:cNvSpPr>
          <p:nvPr>
            <p:ph idx="1"/>
          </p:nvPr>
        </p:nvSpPr>
        <p:spPr>
          <a:xfrm>
            <a:off x="457200" y="2057400"/>
            <a:ext cx="4114800" cy="3440112"/>
          </a:xfrm>
        </p:spPr>
        <p:txBody>
          <a:bodyPr>
            <a:normAutofit/>
          </a:bodyPr>
          <a:lstStyle/>
          <a:p>
            <a:pPr>
              <a:lnSpc>
                <a:spcPct val="90000"/>
              </a:lnSpc>
            </a:pPr>
            <a:r>
              <a:rPr lang="en-US" sz="4000" dirty="0" smtClean="0">
                <a:latin typeface="+mj-lt"/>
              </a:rPr>
              <a:t>Criticism</a:t>
            </a:r>
          </a:p>
          <a:p>
            <a:pPr>
              <a:lnSpc>
                <a:spcPct val="90000"/>
              </a:lnSpc>
            </a:pPr>
            <a:r>
              <a:rPr lang="en-US" sz="4000" dirty="0" smtClean="0">
                <a:latin typeface="+mj-lt"/>
              </a:rPr>
              <a:t>Contempt</a:t>
            </a:r>
          </a:p>
          <a:p>
            <a:pPr>
              <a:lnSpc>
                <a:spcPct val="90000"/>
              </a:lnSpc>
            </a:pPr>
            <a:r>
              <a:rPr lang="en-US" sz="4000" dirty="0" smtClean="0">
                <a:latin typeface="+mj-lt"/>
              </a:rPr>
              <a:t>Defensiveness</a:t>
            </a:r>
          </a:p>
          <a:p>
            <a:pPr>
              <a:lnSpc>
                <a:spcPct val="90000"/>
              </a:lnSpc>
            </a:pPr>
            <a:r>
              <a:rPr lang="en-US" sz="4000" dirty="0" smtClean="0">
                <a:latin typeface="+mj-lt"/>
              </a:rPr>
              <a:t>Stonewalling</a:t>
            </a:r>
            <a:endParaRPr lang="en-US" sz="4000" dirty="0">
              <a:latin typeface="+mj-lt"/>
            </a:endParaRPr>
          </a:p>
        </p:txBody>
      </p:sp>
      <p:pic>
        <p:nvPicPr>
          <p:cNvPr id="5" name="Picture 4"/>
          <p:cNvPicPr>
            <a:picLocks noChangeAspect="1"/>
          </p:cNvPicPr>
          <p:nvPr/>
        </p:nvPicPr>
        <p:blipFill>
          <a:blip r:embed="rId3" cstate="print"/>
          <a:srcRect/>
          <a:stretch>
            <a:fillRect/>
          </a:stretch>
        </p:blipFill>
        <p:spPr bwMode="auto">
          <a:xfrm>
            <a:off x="0" y="5808663"/>
            <a:ext cx="9148763" cy="1049337"/>
          </a:xfrm>
          <a:prstGeom prst="rect">
            <a:avLst/>
          </a:prstGeom>
          <a:noFill/>
          <a:ln w="9525">
            <a:noFill/>
            <a:miter lim="800000"/>
            <a:headEnd/>
            <a:tailEnd/>
          </a:ln>
        </p:spPr>
      </p:pic>
      <p:pic>
        <p:nvPicPr>
          <p:cNvPr id="6" name="Picture 5" descr="divorce.jpg"/>
          <p:cNvPicPr>
            <a:picLocks noChangeAspect="1"/>
          </p:cNvPicPr>
          <p:nvPr/>
        </p:nvPicPr>
        <p:blipFill>
          <a:blip r:embed="rId4" cstate="print"/>
          <a:stretch>
            <a:fillRect/>
          </a:stretch>
        </p:blipFill>
        <p:spPr>
          <a:xfrm>
            <a:off x="4038600" y="2057400"/>
            <a:ext cx="4572000" cy="3069771"/>
          </a:xfrm>
          <a:prstGeom prst="rect">
            <a:avLst/>
          </a:prstGeom>
        </p:spPr>
      </p:pic>
      <p:sp>
        <p:nvSpPr>
          <p:cNvPr id="7" name="Rectangle 6"/>
          <p:cNvSpPr/>
          <p:nvPr/>
        </p:nvSpPr>
        <p:spPr>
          <a:xfrm>
            <a:off x="762000" y="5029200"/>
            <a:ext cx="2590800" cy="584775"/>
          </a:xfrm>
          <a:prstGeom prst="rect">
            <a:avLst/>
          </a:prstGeom>
        </p:spPr>
        <p:txBody>
          <a:bodyPr wrap="square">
            <a:spAutoFit/>
          </a:bodyPr>
          <a:lstStyle/>
          <a:p>
            <a:pPr algn="ctr"/>
            <a:r>
              <a:rPr lang="en-US" sz="1600" dirty="0" smtClean="0">
                <a:latin typeface="+mn-lt"/>
              </a:rPr>
              <a:t>(</a:t>
            </a:r>
            <a:r>
              <a:rPr lang="en-US" sz="1600" dirty="0" err="1" smtClean="0">
                <a:latin typeface="+mn-lt"/>
              </a:rPr>
              <a:t>Gottman</a:t>
            </a:r>
            <a:r>
              <a:rPr lang="en-US" sz="1600" dirty="0" smtClean="0">
                <a:latin typeface="+mn-lt"/>
              </a:rPr>
              <a:t> &amp; </a:t>
            </a:r>
            <a:r>
              <a:rPr lang="en-US" sz="1600" dirty="0" err="1" smtClean="0">
                <a:latin typeface="+mn-lt"/>
              </a:rPr>
              <a:t>DeClaire</a:t>
            </a:r>
            <a:r>
              <a:rPr lang="en-US" sz="1600" dirty="0" smtClean="0">
                <a:latin typeface="+mn-lt"/>
              </a:rPr>
              <a:t>, 2001; </a:t>
            </a:r>
          </a:p>
          <a:p>
            <a:pPr algn="ctr"/>
            <a:r>
              <a:rPr lang="en-US" sz="1600" dirty="0" err="1" smtClean="0">
                <a:latin typeface="+mn-lt"/>
              </a:rPr>
              <a:t>Gottman</a:t>
            </a:r>
            <a:r>
              <a:rPr lang="en-US" sz="1600" dirty="0" smtClean="0">
                <a:latin typeface="+mn-lt"/>
              </a:rPr>
              <a:t> &amp; Silver, 2000)</a:t>
            </a:r>
            <a:endParaRPr lang="en-US" sz="1600"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5400" b="1" spc="50" dirty="0" smtClean="0">
                <a:ln w="11430"/>
                <a:solidFill>
                  <a:srgbClr val="C00000"/>
                </a:solidFill>
                <a:effectLst>
                  <a:outerShdw blurRad="76200" dist="50800" dir="5400000" algn="tl" rotWithShape="0">
                    <a:srgbClr val="000000">
                      <a:alpha val="65000"/>
                    </a:srgbClr>
                  </a:outerShdw>
                </a:effectLst>
              </a:rPr>
              <a:t>Criticism</a:t>
            </a:r>
            <a:endParaRPr lang="en-US" sz="5400" dirty="0"/>
          </a:p>
        </p:txBody>
      </p:sp>
      <p:pic>
        <p:nvPicPr>
          <p:cNvPr id="4" name="Picture 4"/>
          <p:cNvPicPr>
            <a:picLocks noChangeAspect="1"/>
          </p:cNvPicPr>
          <p:nvPr/>
        </p:nvPicPr>
        <p:blipFill>
          <a:blip r:embed="rId3" cstate="print"/>
          <a:srcRect/>
          <a:stretch>
            <a:fillRect/>
          </a:stretch>
        </p:blipFill>
        <p:spPr bwMode="auto">
          <a:xfrm>
            <a:off x="0" y="5808663"/>
            <a:ext cx="9148763" cy="1049337"/>
          </a:xfrm>
          <a:prstGeom prst="rect">
            <a:avLst/>
          </a:prstGeom>
          <a:noFill/>
          <a:ln w="9525">
            <a:noFill/>
            <a:miter lim="800000"/>
            <a:headEnd/>
            <a:tailEnd/>
          </a:ln>
        </p:spPr>
      </p:pic>
      <p:pic>
        <p:nvPicPr>
          <p:cNvPr id="6" name="Picture 5" descr="couplefightingsil.jpg"/>
          <p:cNvPicPr>
            <a:picLocks noChangeAspect="1"/>
          </p:cNvPicPr>
          <p:nvPr/>
        </p:nvPicPr>
        <p:blipFill>
          <a:blip r:embed="rId4" cstate="print"/>
          <a:stretch>
            <a:fillRect/>
          </a:stretch>
        </p:blipFill>
        <p:spPr>
          <a:xfrm>
            <a:off x="3352800" y="1447800"/>
            <a:ext cx="6058925" cy="4036498"/>
          </a:xfrm>
          <a:prstGeom prst="rect">
            <a:avLst/>
          </a:prstGeom>
        </p:spPr>
      </p:pic>
      <p:sp>
        <p:nvSpPr>
          <p:cNvPr id="3" name="Content Placeholder 2"/>
          <p:cNvSpPr>
            <a:spLocks noGrp="1"/>
          </p:cNvSpPr>
          <p:nvPr>
            <p:ph idx="1"/>
          </p:nvPr>
        </p:nvSpPr>
        <p:spPr>
          <a:xfrm>
            <a:off x="381000" y="1371600"/>
            <a:ext cx="4419600" cy="4648200"/>
          </a:xfrm>
        </p:spPr>
        <p:txBody>
          <a:bodyPr>
            <a:normAutofit lnSpcReduction="10000"/>
          </a:bodyPr>
          <a:lstStyle/>
          <a:p>
            <a:pPr>
              <a:buNone/>
            </a:pPr>
            <a:r>
              <a:rPr lang="en-US" dirty="0" smtClean="0">
                <a:latin typeface="+mj-lt"/>
              </a:rPr>
              <a:t>Attacking someone’s character or personality</a:t>
            </a:r>
            <a:r>
              <a:rPr lang="en-US" dirty="0" smtClean="0"/>
              <a:t> —</a:t>
            </a:r>
            <a:r>
              <a:rPr lang="en-US" dirty="0" smtClean="0">
                <a:latin typeface="+mj-lt"/>
              </a:rPr>
              <a:t>rather than just a specific behavior—                     usually with blame</a:t>
            </a:r>
          </a:p>
          <a:p>
            <a:pPr>
              <a:buNone/>
            </a:pPr>
            <a:r>
              <a:rPr lang="en-US" dirty="0" smtClean="0">
                <a:latin typeface="+mj-lt"/>
              </a:rPr>
              <a:t> It is more than a complaint</a:t>
            </a:r>
          </a:p>
          <a:p>
            <a:pPr>
              <a:buNone/>
            </a:pPr>
            <a:endParaRPr lang="en-US" sz="1600" dirty="0" smtClean="0">
              <a:latin typeface="+mj-lt"/>
            </a:endParaRPr>
          </a:p>
          <a:p>
            <a:pPr>
              <a:buNone/>
            </a:pPr>
            <a:r>
              <a:rPr lang="en-US" sz="1600" dirty="0" smtClean="0">
                <a:latin typeface="+mj-lt"/>
              </a:rPr>
              <a:t>         (</a:t>
            </a:r>
            <a:r>
              <a:rPr lang="en-US" sz="1600" dirty="0" err="1" smtClean="0">
                <a:latin typeface="+mj-lt"/>
              </a:rPr>
              <a:t>Gottman</a:t>
            </a:r>
            <a:r>
              <a:rPr lang="en-US" sz="1600" dirty="0" smtClean="0">
                <a:latin typeface="+mj-lt"/>
              </a:rPr>
              <a:t> &amp; </a:t>
            </a:r>
            <a:r>
              <a:rPr lang="en-US" sz="1600" dirty="0" err="1" smtClean="0">
                <a:latin typeface="+mj-lt"/>
              </a:rPr>
              <a:t>DeClaire</a:t>
            </a:r>
            <a:r>
              <a:rPr lang="en-US" sz="1600" dirty="0" smtClean="0">
                <a:latin typeface="+mj-lt"/>
              </a:rPr>
              <a:t>, 2001)</a:t>
            </a:r>
          </a:p>
          <a:p>
            <a:endParaRPr lang="en-US" dirty="0" smtClean="0">
              <a:latin typeface="+mj-lt"/>
            </a:endParaRPr>
          </a:p>
          <a:p>
            <a:pPr>
              <a:lnSpc>
                <a:spcPct val="80000"/>
              </a:lnSpc>
            </a:pPr>
            <a:endParaRPr lang="en-US" dirty="0">
              <a:latin typeface="Garamond"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4953000" cy="1143000"/>
          </a:xfrm>
        </p:spPr>
        <p:txBody>
          <a:bodyPr>
            <a:normAutofit/>
          </a:bodyPr>
          <a:lstStyle/>
          <a:p>
            <a:r>
              <a:rPr lang="en-US" sz="6000" b="1" spc="50" dirty="0" smtClean="0">
                <a:ln w="11430"/>
                <a:solidFill>
                  <a:srgbClr val="C00000"/>
                </a:solidFill>
                <a:effectLst>
                  <a:outerShdw blurRad="76200" dist="50800" dir="5400000" algn="tl" rotWithShape="0">
                    <a:srgbClr val="000000">
                      <a:alpha val="65000"/>
                    </a:srgbClr>
                  </a:outerShdw>
                </a:effectLst>
              </a:rPr>
              <a:t>Contempt</a:t>
            </a:r>
            <a:endParaRPr lang="en-US" sz="6000" dirty="0" smtClean="0"/>
          </a:p>
        </p:txBody>
      </p:sp>
      <p:pic>
        <p:nvPicPr>
          <p:cNvPr id="4" name="Picture 4"/>
          <p:cNvPicPr>
            <a:picLocks noChangeAspect="1"/>
          </p:cNvPicPr>
          <p:nvPr/>
        </p:nvPicPr>
        <p:blipFill>
          <a:blip r:embed="rId3" cstate="print"/>
          <a:srcRect/>
          <a:stretch>
            <a:fillRect/>
          </a:stretch>
        </p:blipFill>
        <p:spPr bwMode="auto">
          <a:xfrm>
            <a:off x="0" y="5808663"/>
            <a:ext cx="9148763" cy="1049337"/>
          </a:xfrm>
          <a:prstGeom prst="rect">
            <a:avLst/>
          </a:prstGeom>
          <a:noFill/>
          <a:ln w="9525">
            <a:noFill/>
            <a:miter lim="800000"/>
            <a:headEnd/>
            <a:tailEnd/>
          </a:ln>
        </p:spPr>
      </p:pic>
      <p:pic>
        <p:nvPicPr>
          <p:cNvPr id="5" name="Picture 4" descr="mocking couple.jpg"/>
          <p:cNvPicPr>
            <a:picLocks noChangeAspect="1"/>
          </p:cNvPicPr>
          <p:nvPr/>
        </p:nvPicPr>
        <p:blipFill>
          <a:blip r:embed="rId4" cstate="print"/>
          <a:stretch>
            <a:fillRect/>
          </a:stretch>
        </p:blipFill>
        <p:spPr>
          <a:xfrm>
            <a:off x="5029200" y="0"/>
            <a:ext cx="5133355" cy="3429000"/>
          </a:xfrm>
          <a:prstGeom prst="rect">
            <a:avLst/>
          </a:prstGeom>
        </p:spPr>
      </p:pic>
      <p:sp>
        <p:nvSpPr>
          <p:cNvPr id="3" name="Content Placeholder 2"/>
          <p:cNvSpPr>
            <a:spLocks noGrp="1"/>
          </p:cNvSpPr>
          <p:nvPr>
            <p:ph idx="1"/>
          </p:nvPr>
        </p:nvSpPr>
        <p:spPr>
          <a:xfrm>
            <a:off x="533400" y="1600200"/>
            <a:ext cx="6705600" cy="3124200"/>
          </a:xfrm>
        </p:spPr>
        <p:txBody>
          <a:bodyPr>
            <a:normAutofit fontScale="25000" lnSpcReduction="20000"/>
          </a:bodyPr>
          <a:lstStyle/>
          <a:p>
            <a:pPr>
              <a:lnSpc>
                <a:spcPct val="170000"/>
              </a:lnSpc>
            </a:pPr>
            <a:r>
              <a:rPr lang="en-US" sz="14400" dirty="0" smtClean="0">
                <a:latin typeface="+mj-lt"/>
              </a:rPr>
              <a:t>Insults and Name-Calling</a:t>
            </a:r>
          </a:p>
          <a:p>
            <a:pPr>
              <a:lnSpc>
                <a:spcPct val="170000"/>
              </a:lnSpc>
            </a:pPr>
            <a:r>
              <a:rPr lang="en-US" sz="14400" dirty="0" smtClean="0">
                <a:latin typeface="+mj-lt"/>
              </a:rPr>
              <a:t>Hostile Humor, Mockery</a:t>
            </a:r>
          </a:p>
          <a:p>
            <a:pPr>
              <a:lnSpc>
                <a:spcPct val="170000"/>
              </a:lnSpc>
            </a:pPr>
            <a:r>
              <a:rPr lang="en-US" sz="14400" dirty="0" smtClean="0">
                <a:latin typeface="+mj-lt"/>
              </a:rPr>
              <a:t>Body Language</a:t>
            </a:r>
          </a:p>
          <a:p>
            <a:pPr>
              <a:buNone/>
            </a:pPr>
            <a:endParaRPr lang="en-US" dirty="0" smtClean="0">
              <a:latin typeface="+mj-lt"/>
            </a:endParaRPr>
          </a:p>
        </p:txBody>
      </p:sp>
      <p:sp>
        <p:nvSpPr>
          <p:cNvPr id="7" name="Rectangle 6"/>
          <p:cNvSpPr/>
          <p:nvPr/>
        </p:nvSpPr>
        <p:spPr>
          <a:xfrm>
            <a:off x="381000" y="4724400"/>
            <a:ext cx="8541121" cy="523220"/>
          </a:xfrm>
          <a:prstGeom prst="rect">
            <a:avLst/>
          </a:prstGeom>
        </p:spPr>
        <p:txBody>
          <a:bodyPr wrap="none">
            <a:spAutoFit/>
          </a:bodyPr>
          <a:lstStyle/>
          <a:p>
            <a:r>
              <a:rPr lang="en-US" sz="2800" b="1" spc="50" dirty="0" smtClean="0">
                <a:ln w="11430"/>
                <a:solidFill>
                  <a:srgbClr val="C00000"/>
                </a:solidFill>
                <a:effectLst>
                  <a:outerShdw blurRad="76200" dist="50800" dir="5400000" algn="tl" rotWithShape="0">
                    <a:srgbClr val="000000">
                      <a:alpha val="65000"/>
                    </a:srgbClr>
                  </a:outerShdw>
                </a:effectLst>
              </a:rPr>
              <a:t>Contempt is the intention to insult your partner</a:t>
            </a:r>
            <a:endParaRPr lang="en-US" sz="2800" dirty="0"/>
          </a:p>
        </p:txBody>
      </p:sp>
      <p:sp>
        <p:nvSpPr>
          <p:cNvPr id="8" name="Rectangle 7"/>
          <p:cNvSpPr/>
          <p:nvPr/>
        </p:nvSpPr>
        <p:spPr>
          <a:xfrm>
            <a:off x="3429000" y="5562600"/>
            <a:ext cx="2514663" cy="369332"/>
          </a:xfrm>
          <a:prstGeom prst="rect">
            <a:avLst/>
          </a:prstGeom>
        </p:spPr>
        <p:txBody>
          <a:bodyPr wrap="none">
            <a:spAutoFit/>
          </a:bodyPr>
          <a:lstStyle/>
          <a:p>
            <a:pPr algn="ctr"/>
            <a:r>
              <a:rPr lang="en-US" dirty="0" smtClean="0"/>
              <a:t>(</a:t>
            </a:r>
            <a:r>
              <a:rPr lang="en-US" sz="1600" dirty="0" err="1" smtClean="0">
                <a:latin typeface="+mn-lt"/>
              </a:rPr>
              <a:t>Gottman</a:t>
            </a:r>
            <a:r>
              <a:rPr lang="en-US" sz="1600" dirty="0" smtClean="0">
                <a:latin typeface="+mn-lt"/>
              </a:rPr>
              <a:t> &amp; </a:t>
            </a:r>
            <a:r>
              <a:rPr lang="en-US" sz="1600" dirty="0" err="1" smtClean="0">
                <a:latin typeface="+mn-lt"/>
              </a:rPr>
              <a:t>DeClaire</a:t>
            </a:r>
            <a:r>
              <a:rPr lang="en-US" sz="1600" dirty="0" smtClean="0">
                <a:latin typeface="+mn-lt"/>
              </a:rPr>
              <a:t>, 2001)</a:t>
            </a:r>
            <a:endParaRPr lang="en-US" sz="1600"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543800" cy="1143000"/>
          </a:xfrm>
        </p:spPr>
        <p:txBody>
          <a:bodyPr>
            <a:normAutofit/>
          </a:bodyPr>
          <a:lstStyle/>
          <a:p>
            <a:r>
              <a:rPr lang="en-US" sz="5400" b="1" spc="50" dirty="0" smtClean="0">
                <a:ln w="11430"/>
                <a:solidFill>
                  <a:srgbClr val="C00000"/>
                </a:solidFill>
                <a:effectLst>
                  <a:outerShdw blurRad="76200" dist="50800" dir="5400000" algn="tl" rotWithShape="0">
                    <a:srgbClr val="000000">
                      <a:alpha val="65000"/>
                    </a:srgbClr>
                  </a:outerShdw>
                </a:effectLst>
              </a:rPr>
              <a:t>Defensiveness</a:t>
            </a:r>
            <a:endParaRPr lang="en-US" sz="5400" dirty="0"/>
          </a:p>
        </p:txBody>
      </p:sp>
      <p:pic>
        <p:nvPicPr>
          <p:cNvPr id="4" name="Picture 4"/>
          <p:cNvPicPr>
            <a:picLocks noChangeAspect="1"/>
          </p:cNvPicPr>
          <p:nvPr/>
        </p:nvPicPr>
        <p:blipFill>
          <a:blip r:embed="rId3" cstate="print"/>
          <a:srcRect/>
          <a:stretch>
            <a:fillRect/>
          </a:stretch>
        </p:blipFill>
        <p:spPr bwMode="auto">
          <a:xfrm>
            <a:off x="0" y="5808663"/>
            <a:ext cx="9148763" cy="1049337"/>
          </a:xfrm>
          <a:prstGeom prst="rect">
            <a:avLst/>
          </a:prstGeom>
          <a:noFill/>
          <a:ln w="9525">
            <a:noFill/>
            <a:miter lim="800000"/>
            <a:headEnd/>
            <a:tailEnd/>
          </a:ln>
        </p:spPr>
      </p:pic>
      <p:pic>
        <p:nvPicPr>
          <p:cNvPr id="5" name="Picture 4" descr="defensivewoman.jpg"/>
          <p:cNvPicPr>
            <a:picLocks noChangeAspect="1"/>
          </p:cNvPicPr>
          <p:nvPr/>
        </p:nvPicPr>
        <p:blipFill>
          <a:blip r:embed="rId4" cstate="print"/>
          <a:stretch>
            <a:fillRect/>
          </a:stretch>
        </p:blipFill>
        <p:spPr>
          <a:xfrm>
            <a:off x="0" y="1524000"/>
            <a:ext cx="3098292" cy="4654087"/>
          </a:xfrm>
          <a:prstGeom prst="rect">
            <a:avLst/>
          </a:prstGeom>
        </p:spPr>
      </p:pic>
      <p:sp>
        <p:nvSpPr>
          <p:cNvPr id="6" name="Rectangle 5"/>
          <p:cNvSpPr/>
          <p:nvPr/>
        </p:nvSpPr>
        <p:spPr>
          <a:xfrm>
            <a:off x="2286000" y="1295400"/>
            <a:ext cx="6192721" cy="546625"/>
          </a:xfrm>
          <a:prstGeom prst="rect">
            <a:avLst/>
          </a:prstGeom>
        </p:spPr>
        <p:txBody>
          <a:bodyPr wrap="none">
            <a:spAutoFit/>
          </a:bodyPr>
          <a:lstStyle/>
          <a:p>
            <a:pPr>
              <a:lnSpc>
                <a:spcPct val="80000"/>
              </a:lnSpc>
              <a:buNone/>
            </a:pPr>
            <a:r>
              <a:rPr lang="en-US" sz="3600" dirty="0" smtClean="0">
                <a:latin typeface="+mn-lt"/>
              </a:rPr>
              <a:t>A natural follow-up to contempt</a:t>
            </a:r>
          </a:p>
        </p:txBody>
      </p:sp>
      <p:sp>
        <p:nvSpPr>
          <p:cNvPr id="3" name="Content Placeholder 2"/>
          <p:cNvSpPr>
            <a:spLocks noGrp="1"/>
          </p:cNvSpPr>
          <p:nvPr>
            <p:ph idx="1"/>
          </p:nvPr>
        </p:nvSpPr>
        <p:spPr>
          <a:xfrm>
            <a:off x="3429000" y="1981200"/>
            <a:ext cx="5410200" cy="4419600"/>
          </a:xfrm>
        </p:spPr>
        <p:txBody>
          <a:bodyPr>
            <a:normAutofit/>
          </a:bodyPr>
          <a:lstStyle/>
          <a:p>
            <a:pPr>
              <a:lnSpc>
                <a:spcPct val="80000"/>
              </a:lnSpc>
            </a:pPr>
            <a:r>
              <a:rPr lang="en-US" dirty="0" smtClean="0">
                <a:latin typeface="+mj-lt"/>
              </a:rPr>
              <a:t>Making Excuses                                             </a:t>
            </a:r>
            <a:r>
              <a:rPr lang="en-US" i="1" dirty="0" smtClean="0">
                <a:latin typeface="+mj-lt"/>
              </a:rPr>
              <a:t>“I tried to but …”</a:t>
            </a:r>
          </a:p>
          <a:p>
            <a:pPr>
              <a:lnSpc>
                <a:spcPct val="80000"/>
              </a:lnSpc>
            </a:pPr>
            <a:endParaRPr lang="en-US" sz="2400" dirty="0" smtClean="0">
              <a:latin typeface="+mj-lt"/>
            </a:endParaRPr>
          </a:p>
          <a:p>
            <a:pPr>
              <a:lnSpc>
                <a:spcPct val="80000"/>
              </a:lnSpc>
            </a:pPr>
            <a:r>
              <a:rPr lang="en-US" dirty="0" smtClean="0">
                <a:latin typeface="+mj-lt"/>
              </a:rPr>
              <a:t>Denying Responsibility                </a:t>
            </a:r>
            <a:r>
              <a:rPr lang="en-US" i="1" dirty="0" smtClean="0">
                <a:latin typeface="+mj-lt"/>
              </a:rPr>
              <a:t>“I never …”</a:t>
            </a:r>
          </a:p>
          <a:p>
            <a:pPr>
              <a:lnSpc>
                <a:spcPct val="80000"/>
              </a:lnSpc>
            </a:pPr>
            <a:endParaRPr lang="en-US" sz="2400" dirty="0" smtClean="0">
              <a:latin typeface="+mj-lt"/>
            </a:endParaRPr>
          </a:p>
          <a:p>
            <a:pPr>
              <a:lnSpc>
                <a:spcPct val="80000"/>
              </a:lnSpc>
            </a:pPr>
            <a:r>
              <a:rPr lang="en-US" dirty="0" smtClean="0">
                <a:latin typeface="+mj-lt"/>
              </a:rPr>
              <a:t>Negative Thinking                            </a:t>
            </a:r>
            <a:r>
              <a:rPr lang="en-US" i="1" dirty="0" smtClean="0">
                <a:latin typeface="+mj-lt"/>
              </a:rPr>
              <a:t>“I know that you….”</a:t>
            </a:r>
            <a:endParaRPr lang="en-US" i="1" dirty="0">
              <a:latin typeface="Garamond" pitchFamily="18" charset="0"/>
            </a:endParaRPr>
          </a:p>
        </p:txBody>
      </p:sp>
      <p:sp>
        <p:nvSpPr>
          <p:cNvPr id="7" name="Rectangle 6"/>
          <p:cNvSpPr/>
          <p:nvPr/>
        </p:nvSpPr>
        <p:spPr>
          <a:xfrm>
            <a:off x="3886200" y="5562600"/>
            <a:ext cx="2500236" cy="338554"/>
          </a:xfrm>
          <a:prstGeom prst="rect">
            <a:avLst/>
          </a:prstGeom>
        </p:spPr>
        <p:txBody>
          <a:bodyPr wrap="none">
            <a:spAutoFit/>
          </a:bodyPr>
          <a:lstStyle/>
          <a:p>
            <a:r>
              <a:rPr lang="en-US" sz="1600" dirty="0" smtClean="0">
                <a:latin typeface="+mn-lt"/>
              </a:rPr>
              <a:t>(</a:t>
            </a:r>
            <a:r>
              <a:rPr lang="en-US" sz="1600" dirty="0" err="1" smtClean="0">
                <a:latin typeface="+mn-lt"/>
              </a:rPr>
              <a:t>Gottman</a:t>
            </a:r>
            <a:r>
              <a:rPr lang="en-US" sz="1600" dirty="0" smtClean="0">
                <a:latin typeface="+mn-lt"/>
              </a:rPr>
              <a:t> &amp; </a:t>
            </a:r>
            <a:r>
              <a:rPr lang="en-US" sz="1600" dirty="0" err="1" smtClean="0">
                <a:latin typeface="+mn-lt"/>
              </a:rPr>
              <a:t>DeClaire</a:t>
            </a:r>
            <a:r>
              <a:rPr lang="en-US" sz="1600" dirty="0" smtClean="0">
                <a:latin typeface="+mn-lt"/>
              </a:rPr>
              <a:t>, 2001)</a:t>
            </a:r>
            <a:endParaRPr lang="en-US" sz="1600"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siancouplehappy.jpg"/>
          <p:cNvPicPr>
            <a:picLocks noChangeAspect="1"/>
          </p:cNvPicPr>
          <p:nvPr/>
        </p:nvPicPr>
        <p:blipFill>
          <a:blip r:embed="rId3" cstate="print"/>
          <a:stretch>
            <a:fillRect/>
          </a:stretch>
        </p:blipFill>
        <p:spPr>
          <a:xfrm>
            <a:off x="5867400" y="1066800"/>
            <a:ext cx="2959100" cy="4445000"/>
          </a:xfrm>
          <a:prstGeom prst="rect">
            <a:avLst/>
          </a:prstGeom>
        </p:spPr>
      </p:pic>
      <p:sp>
        <p:nvSpPr>
          <p:cNvPr id="3" name="Content Placeholder 2"/>
          <p:cNvSpPr>
            <a:spLocks noGrp="1"/>
          </p:cNvSpPr>
          <p:nvPr>
            <p:ph idx="1"/>
          </p:nvPr>
        </p:nvSpPr>
        <p:spPr>
          <a:xfrm>
            <a:off x="228600" y="1600200"/>
            <a:ext cx="5867400" cy="4343400"/>
          </a:xfrm>
        </p:spPr>
        <p:txBody>
          <a:bodyPr>
            <a:noAutofit/>
          </a:bodyPr>
          <a:lstStyle/>
          <a:p>
            <a:pPr marL="457200" indent="-457200">
              <a:buNone/>
            </a:pPr>
            <a:r>
              <a:rPr lang="en-US" dirty="0" smtClean="0">
                <a:latin typeface="+mj-lt"/>
              </a:rPr>
              <a:t>1</a:t>
            </a:r>
            <a:r>
              <a:rPr lang="en-US" sz="3600" dirty="0" smtClean="0">
                <a:latin typeface="+mj-lt"/>
              </a:rPr>
              <a:t>.  Strengthen the friendship</a:t>
            </a:r>
          </a:p>
          <a:p>
            <a:pPr marL="457200" indent="-457200">
              <a:buAutoNum type="arabicPeriod"/>
            </a:pPr>
            <a:endParaRPr lang="en-US" sz="3600" dirty="0" smtClean="0">
              <a:latin typeface="+mj-lt"/>
            </a:endParaRPr>
          </a:p>
          <a:p>
            <a:pPr>
              <a:buNone/>
            </a:pPr>
            <a:r>
              <a:rPr lang="en-US" sz="3600" dirty="0" smtClean="0">
                <a:latin typeface="+mj-lt"/>
              </a:rPr>
              <a:t>2.  Learn to handle conflict</a:t>
            </a:r>
          </a:p>
          <a:p>
            <a:pPr>
              <a:buNone/>
            </a:pPr>
            <a:r>
              <a:rPr lang="en-US" sz="3600" dirty="0" smtClean="0">
                <a:latin typeface="+mj-lt"/>
              </a:rPr>
              <a:t>             </a:t>
            </a:r>
          </a:p>
          <a:p>
            <a:pPr>
              <a:buNone/>
            </a:pPr>
            <a:r>
              <a:rPr lang="en-US" sz="3600" dirty="0" smtClean="0">
                <a:latin typeface="+mj-lt"/>
              </a:rPr>
              <a:t>3.  Support each other’s dreams and have a vision</a:t>
            </a:r>
            <a:endParaRPr lang="en-US" sz="3600" dirty="0">
              <a:latin typeface="+mj-lt"/>
            </a:endParaRPr>
          </a:p>
        </p:txBody>
      </p:sp>
      <p:pic>
        <p:nvPicPr>
          <p:cNvPr id="6" name="Picture 4"/>
          <p:cNvPicPr>
            <a:picLocks noChangeAspect="1"/>
          </p:cNvPicPr>
          <p:nvPr/>
        </p:nvPicPr>
        <p:blipFill>
          <a:blip r:embed="rId4" cstate="print"/>
          <a:srcRect/>
          <a:stretch>
            <a:fillRect/>
          </a:stretch>
        </p:blipFill>
        <p:spPr bwMode="auto">
          <a:xfrm>
            <a:off x="0" y="5808663"/>
            <a:ext cx="9148763" cy="1049337"/>
          </a:xfrm>
          <a:prstGeom prst="rect">
            <a:avLst/>
          </a:prstGeom>
          <a:noFill/>
          <a:ln w="9525">
            <a:noFill/>
            <a:miter lim="800000"/>
            <a:headEnd/>
            <a:tailEnd/>
          </a:ln>
        </p:spPr>
      </p:pic>
      <p:sp>
        <p:nvSpPr>
          <p:cNvPr id="8" name="Rectangle 7"/>
          <p:cNvSpPr/>
          <p:nvPr/>
        </p:nvSpPr>
        <p:spPr>
          <a:xfrm>
            <a:off x="0" y="457200"/>
            <a:ext cx="9144000" cy="707886"/>
          </a:xfrm>
          <a:prstGeom prst="rect">
            <a:avLst/>
          </a:prstGeom>
        </p:spPr>
        <p:txBody>
          <a:bodyPr wrap="square">
            <a:spAutoFit/>
          </a:bodyPr>
          <a:lstStyle/>
          <a:p>
            <a:pPr algn="ctr"/>
            <a:r>
              <a:rPr lang="en-US" sz="4000" b="1" spc="50" dirty="0" smtClean="0">
                <a:ln w="11430"/>
                <a:solidFill>
                  <a:srgbClr val="C00000"/>
                </a:solidFill>
                <a:effectLst>
                  <a:outerShdw blurRad="76200" dist="50800" dir="5400000" algn="tl" rotWithShape="0">
                    <a:srgbClr val="000000">
                      <a:alpha val="65000"/>
                    </a:srgbClr>
                  </a:outerShdw>
                </a:effectLst>
                <a:latin typeface="+mj-lt"/>
              </a:rPr>
              <a:t>Building a Strong Relationship</a:t>
            </a:r>
            <a:endParaRPr lang="en-US" sz="4000" dirty="0">
              <a:solidFill>
                <a:srgbClr val="C00000"/>
              </a:solidFill>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6000" b="1" spc="50" dirty="0" smtClean="0">
                <a:ln w="11430"/>
                <a:solidFill>
                  <a:srgbClr val="C00000"/>
                </a:solidFill>
                <a:effectLst>
                  <a:outerShdw blurRad="76200" dist="50800" dir="5400000" algn="tl" rotWithShape="0">
                    <a:srgbClr val="000000">
                      <a:alpha val="65000"/>
                    </a:srgbClr>
                  </a:outerShdw>
                </a:effectLst>
              </a:rPr>
              <a:t>Stonewalling</a:t>
            </a:r>
            <a:endParaRPr lang="en-US" sz="6000" dirty="0"/>
          </a:p>
        </p:txBody>
      </p:sp>
      <p:pic>
        <p:nvPicPr>
          <p:cNvPr id="4" name="Picture 7" descr="j0422733"/>
          <p:cNvPicPr>
            <a:picLocks noChangeAspect="1" noChangeArrowheads="1"/>
          </p:cNvPicPr>
          <p:nvPr/>
        </p:nvPicPr>
        <p:blipFill>
          <a:blip r:embed="rId3" cstate="print"/>
          <a:stretch>
            <a:fillRect/>
          </a:stretch>
        </p:blipFill>
        <p:spPr>
          <a:xfrm>
            <a:off x="5410200" y="1676400"/>
            <a:ext cx="3505200" cy="3505200"/>
          </a:xfrm>
          <a:prstGeom prst="rect">
            <a:avLst/>
          </a:prstGeom>
        </p:spPr>
      </p:pic>
      <p:pic>
        <p:nvPicPr>
          <p:cNvPr id="5" name="Picture 4"/>
          <p:cNvPicPr>
            <a:picLocks noChangeAspect="1"/>
          </p:cNvPicPr>
          <p:nvPr/>
        </p:nvPicPr>
        <p:blipFill>
          <a:blip r:embed="rId4" cstate="print"/>
          <a:srcRect/>
          <a:stretch>
            <a:fillRect/>
          </a:stretch>
        </p:blipFill>
        <p:spPr bwMode="auto">
          <a:xfrm>
            <a:off x="0" y="5808663"/>
            <a:ext cx="9148763" cy="1049337"/>
          </a:xfrm>
          <a:prstGeom prst="rect">
            <a:avLst/>
          </a:prstGeom>
          <a:noFill/>
          <a:ln w="9525">
            <a:noFill/>
            <a:miter lim="800000"/>
            <a:headEnd/>
            <a:tailEnd/>
          </a:ln>
        </p:spPr>
      </p:pic>
      <p:sp>
        <p:nvSpPr>
          <p:cNvPr id="3" name="Content Placeholder 2"/>
          <p:cNvSpPr>
            <a:spLocks noGrp="1"/>
          </p:cNvSpPr>
          <p:nvPr>
            <p:ph idx="1"/>
          </p:nvPr>
        </p:nvSpPr>
        <p:spPr>
          <a:xfrm>
            <a:off x="228600" y="1295400"/>
            <a:ext cx="4876800" cy="4648200"/>
          </a:xfrm>
        </p:spPr>
        <p:txBody>
          <a:bodyPr>
            <a:normAutofit fontScale="92500" lnSpcReduction="20000"/>
          </a:bodyPr>
          <a:lstStyle/>
          <a:p>
            <a:pPr>
              <a:lnSpc>
                <a:spcPct val="90000"/>
              </a:lnSpc>
            </a:pPr>
            <a:r>
              <a:rPr lang="en-US" dirty="0" smtClean="0">
                <a:latin typeface="+mj-lt"/>
              </a:rPr>
              <a:t>Not responding during a conversation</a:t>
            </a:r>
          </a:p>
          <a:p>
            <a:pPr>
              <a:lnSpc>
                <a:spcPct val="90000"/>
              </a:lnSpc>
            </a:pPr>
            <a:endParaRPr lang="en-US" dirty="0" smtClean="0">
              <a:latin typeface="+mj-lt"/>
            </a:endParaRPr>
          </a:p>
          <a:p>
            <a:pPr>
              <a:lnSpc>
                <a:spcPct val="90000"/>
              </a:lnSpc>
            </a:pPr>
            <a:r>
              <a:rPr lang="en-US" dirty="0" smtClean="0">
                <a:latin typeface="+mj-lt"/>
              </a:rPr>
              <a:t>Taking themselves out of the relationship</a:t>
            </a:r>
          </a:p>
          <a:p>
            <a:pPr>
              <a:lnSpc>
                <a:spcPct val="90000"/>
              </a:lnSpc>
            </a:pPr>
            <a:endParaRPr lang="en-US" dirty="0" smtClean="0">
              <a:latin typeface="+mj-lt"/>
            </a:endParaRPr>
          </a:p>
          <a:p>
            <a:pPr>
              <a:lnSpc>
                <a:spcPct val="90000"/>
              </a:lnSpc>
            </a:pPr>
            <a:r>
              <a:rPr lang="en-US" dirty="0" smtClean="0">
                <a:latin typeface="+mj-lt"/>
              </a:rPr>
              <a:t>Don’t react at all when spouse is upset</a:t>
            </a:r>
          </a:p>
          <a:p>
            <a:pPr>
              <a:lnSpc>
                <a:spcPct val="90000"/>
              </a:lnSpc>
            </a:pPr>
            <a:endParaRPr lang="en-US" dirty="0" smtClean="0">
              <a:latin typeface="+mj-lt"/>
            </a:endParaRPr>
          </a:p>
          <a:p>
            <a:pPr>
              <a:lnSpc>
                <a:spcPct val="90000"/>
              </a:lnSpc>
            </a:pPr>
            <a:r>
              <a:rPr lang="en-US" dirty="0" smtClean="0"/>
              <a:t>85% of the stonewalling is by men</a:t>
            </a:r>
          </a:p>
          <a:p>
            <a:pPr>
              <a:lnSpc>
                <a:spcPct val="90000"/>
              </a:lnSpc>
            </a:pPr>
            <a:endParaRPr lang="en-US" dirty="0" smtClean="0">
              <a:latin typeface="+mj-lt"/>
            </a:endParaRPr>
          </a:p>
          <a:p>
            <a:pPr>
              <a:lnSpc>
                <a:spcPct val="90000"/>
              </a:lnSpc>
            </a:pPr>
            <a:endParaRPr lang="en-US" dirty="0" smtClean="0">
              <a:latin typeface="+mj-lt"/>
            </a:endParaRPr>
          </a:p>
        </p:txBody>
      </p:sp>
      <p:sp>
        <p:nvSpPr>
          <p:cNvPr id="6" name="TextBox 5"/>
          <p:cNvSpPr txBox="1"/>
          <p:nvPr/>
        </p:nvSpPr>
        <p:spPr>
          <a:xfrm>
            <a:off x="609600" y="5715000"/>
            <a:ext cx="2514600" cy="338554"/>
          </a:xfrm>
          <a:prstGeom prst="rect">
            <a:avLst/>
          </a:prstGeom>
          <a:noFill/>
        </p:spPr>
        <p:txBody>
          <a:bodyPr wrap="square" rtlCol="0">
            <a:spAutoFit/>
          </a:bodyPr>
          <a:lstStyle/>
          <a:p>
            <a:r>
              <a:rPr lang="en-US" sz="1600" dirty="0" smtClean="0">
                <a:latin typeface="+mn-lt"/>
              </a:rPr>
              <a:t>(</a:t>
            </a:r>
            <a:r>
              <a:rPr lang="en-US" sz="1600" dirty="0" err="1" smtClean="0">
                <a:latin typeface="+mn-lt"/>
              </a:rPr>
              <a:t>Gottman</a:t>
            </a:r>
            <a:r>
              <a:rPr lang="en-US" sz="1600" dirty="0" smtClean="0">
                <a:latin typeface="+mn-lt"/>
              </a:rPr>
              <a:t>, &amp; Silver, 2000)</a:t>
            </a:r>
            <a:endParaRPr lang="en-US" sz="1600"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508000"/>
          </a:xfrm>
        </p:spPr>
        <p:txBody>
          <a:bodyPr>
            <a:noAutofit/>
          </a:bodyPr>
          <a:lstStyle/>
          <a:p>
            <a:r>
              <a:rPr lang="en-US" sz="5400" b="1" spc="50" dirty="0" smtClean="0">
                <a:ln w="11430"/>
                <a:solidFill>
                  <a:srgbClr val="C00000"/>
                </a:solidFill>
                <a:effectLst>
                  <a:outerShdw blurRad="76200" dist="50800" dir="5400000" algn="tl" rotWithShape="0">
                    <a:srgbClr val="000000">
                      <a:alpha val="65000"/>
                    </a:srgbClr>
                  </a:outerShdw>
                </a:effectLst>
              </a:rPr>
              <a:t>Happy Couples</a:t>
            </a:r>
            <a:endParaRPr lang="en-US" sz="5400" dirty="0"/>
          </a:p>
        </p:txBody>
      </p:sp>
      <p:sp>
        <p:nvSpPr>
          <p:cNvPr id="3" name="Content Placeholder 2"/>
          <p:cNvSpPr>
            <a:spLocks noGrp="1"/>
          </p:cNvSpPr>
          <p:nvPr>
            <p:ph idx="1"/>
          </p:nvPr>
        </p:nvSpPr>
        <p:spPr>
          <a:xfrm>
            <a:off x="457200" y="1066800"/>
            <a:ext cx="5029200" cy="4114800"/>
          </a:xfrm>
        </p:spPr>
        <p:txBody>
          <a:bodyPr>
            <a:normAutofit/>
          </a:bodyPr>
          <a:lstStyle/>
          <a:p>
            <a:pPr>
              <a:lnSpc>
                <a:spcPct val="150000"/>
              </a:lnSpc>
            </a:pPr>
            <a:r>
              <a:rPr lang="en-US" sz="3000" dirty="0" smtClean="0">
                <a:latin typeface="+mj-lt"/>
              </a:rPr>
              <a:t>All couples have issues</a:t>
            </a:r>
          </a:p>
          <a:p>
            <a:pPr marL="166688" indent="-166688">
              <a:lnSpc>
                <a:spcPct val="150000"/>
              </a:lnSpc>
            </a:pPr>
            <a:r>
              <a:rPr lang="en-US" sz="3000" dirty="0" smtClean="0">
                <a:latin typeface="+mj-lt"/>
              </a:rPr>
              <a:t>  Spend time together to work  on issues that are “there”  </a:t>
            </a:r>
          </a:p>
          <a:p>
            <a:pPr marL="166688" indent="-166688">
              <a:lnSpc>
                <a:spcPct val="150000"/>
              </a:lnSpc>
            </a:pPr>
            <a:r>
              <a:rPr lang="en-US" sz="3000" dirty="0" smtClean="0">
                <a:latin typeface="+mj-lt"/>
              </a:rPr>
              <a:t>  Equal relationship</a:t>
            </a:r>
          </a:p>
          <a:p>
            <a:pPr marL="166688" indent="-166688">
              <a:lnSpc>
                <a:spcPct val="150000"/>
              </a:lnSpc>
              <a:tabLst>
                <a:tab pos="349250" algn="l"/>
              </a:tabLst>
            </a:pPr>
            <a:r>
              <a:rPr lang="en-US" sz="3000" dirty="0" smtClean="0">
                <a:latin typeface="+mj-lt"/>
              </a:rPr>
              <a:t>  Make decisions jointly </a:t>
            </a:r>
          </a:p>
          <a:p>
            <a:pPr marL="0" indent="0">
              <a:buNone/>
            </a:pPr>
            <a:endParaRPr lang="en-US" dirty="0" smtClean="0">
              <a:latin typeface="+mj-lt"/>
            </a:endParaRPr>
          </a:p>
          <a:p>
            <a:pPr>
              <a:buNone/>
            </a:pPr>
            <a:endParaRPr lang="en-US" dirty="0" smtClean="0">
              <a:latin typeface="+mj-lt"/>
            </a:endParaRPr>
          </a:p>
          <a:p>
            <a:endParaRPr lang="en-US" dirty="0"/>
          </a:p>
        </p:txBody>
      </p:sp>
      <p:pic>
        <p:nvPicPr>
          <p:cNvPr id="2050" name="Picture 2" descr="C:\Documents and Settings\cwashburn\My Documents\My Pictures\Marriage\img_taxtools.jpg"/>
          <p:cNvPicPr>
            <a:picLocks noChangeAspect="1" noChangeArrowheads="1"/>
          </p:cNvPicPr>
          <p:nvPr/>
        </p:nvPicPr>
        <p:blipFill>
          <a:blip r:embed="rId3" cstate="print"/>
          <a:srcRect/>
          <a:stretch>
            <a:fillRect/>
          </a:stretch>
        </p:blipFill>
        <p:spPr bwMode="auto">
          <a:xfrm>
            <a:off x="5486400" y="1295400"/>
            <a:ext cx="3200400" cy="2667000"/>
          </a:xfrm>
          <a:prstGeom prst="rect">
            <a:avLst/>
          </a:prstGeom>
          <a:noFill/>
        </p:spPr>
      </p:pic>
      <p:pic>
        <p:nvPicPr>
          <p:cNvPr id="5" name="Picture 4"/>
          <p:cNvPicPr>
            <a:picLocks noChangeAspect="1"/>
          </p:cNvPicPr>
          <p:nvPr/>
        </p:nvPicPr>
        <p:blipFill>
          <a:blip r:embed="rId4" cstate="print"/>
          <a:srcRect/>
          <a:stretch>
            <a:fillRect/>
          </a:stretch>
        </p:blipFill>
        <p:spPr bwMode="auto">
          <a:xfrm>
            <a:off x="0" y="5808663"/>
            <a:ext cx="9148763" cy="1049337"/>
          </a:xfrm>
          <a:prstGeom prst="rect">
            <a:avLst/>
          </a:prstGeom>
          <a:noFill/>
          <a:ln w="9525">
            <a:noFill/>
            <a:miter lim="800000"/>
            <a:headEnd/>
            <a:tailEnd/>
          </a:ln>
        </p:spPr>
      </p:pic>
      <p:sp>
        <p:nvSpPr>
          <p:cNvPr id="6" name="Rectangle 5"/>
          <p:cNvSpPr/>
          <p:nvPr/>
        </p:nvSpPr>
        <p:spPr>
          <a:xfrm>
            <a:off x="0" y="4267200"/>
            <a:ext cx="9144000" cy="1200329"/>
          </a:xfrm>
          <a:prstGeom prst="rect">
            <a:avLst/>
          </a:prstGeom>
        </p:spPr>
        <p:txBody>
          <a:bodyPr wrap="square">
            <a:spAutoFit/>
          </a:bodyPr>
          <a:lstStyle/>
          <a:p>
            <a:pPr>
              <a:buNone/>
            </a:pPr>
            <a:endParaRPr lang="en-US" sz="3600" dirty="0" smtClean="0"/>
          </a:p>
          <a:p>
            <a:pPr algn="ctr">
              <a:buNone/>
            </a:pPr>
            <a:r>
              <a:rPr lang="en-US" sz="3600" dirty="0" smtClean="0">
                <a:latin typeface="+mn-lt"/>
              </a:rPr>
              <a:t>Some issues may never be resolved</a:t>
            </a:r>
          </a:p>
        </p:txBody>
      </p:sp>
      <p:sp>
        <p:nvSpPr>
          <p:cNvPr id="7" name="Rectangle 6"/>
          <p:cNvSpPr/>
          <p:nvPr/>
        </p:nvSpPr>
        <p:spPr>
          <a:xfrm>
            <a:off x="-381000" y="5486400"/>
            <a:ext cx="8153400" cy="461665"/>
          </a:xfrm>
          <a:prstGeom prst="rect">
            <a:avLst/>
          </a:prstGeom>
        </p:spPr>
        <p:txBody>
          <a:bodyPr wrap="square">
            <a:spAutoFit/>
          </a:bodyPr>
          <a:lstStyle/>
          <a:p>
            <a:pPr algn="ctr">
              <a:buNone/>
            </a:pPr>
            <a:r>
              <a:rPr lang="en-US" sz="2000" dirty="0" smtClean="0">
                <a:latin typeface="+mn-lt"/>
              </a:rPr>
              <a:t>       </a:t>
            </a:r>
            <a:r>
              <a:rPr lang="en-US" sz="2400" dirty="0" smtClean="0">
                <a:latin typeface="+mn-lt"/>
              </a:rPr>
              <a:t>The key is to understand and respect each other</a:t>
            </a:r>
            <a:endParaRPr lang="en-US" sz="2000" b="1" dirty="0" smtClean="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508000"/>
          </a:xfrm>
        </p:spPr>
        <p:txBody>
          <a:bodyPr>
            <a:noAutofit/>
          </a:bodyPr>
          <a:lstStyle/>
          <a:p>
            <a:r>
              <a:rPr lang="en-US" sz="5400" b="1" spc="50" dirty="0" smtClean="0">
                <a:ln w="11430"/>
                <a:solidFill>
                  <a:srgbClr val="C00000"/>
                </a:solidFill>
                <a:effectLst>
                  <a:outerShdw blurRad="76200" dist="50800" dir="5400000" algn="tl" rotWithShape="0">
                    <a:srgbClr val="000000">
                      <a:alpha val="65000"/>
                    </a:srgbClr>
                  </a:outerShdw>
                </a:effectLst>
              </a:rPr>
              <a:t>Support the Dreams</a:t>
            </a:r>
            <a:endParaRPr lang="en-US" sz="5400" dirty="0"/>
          </a:p>
        </p:txBody>
      </p:sp>
      <p:sp>
        <p:nvSpPr>
          <p:cNvPr id="3" name="Content Placeholder 2"/>
          <p:cNvSpPr>
            <a:spLocks noGrp="1"/>
          </p:cNvSpPr>
          <p:nvPr>
            <p:ph idx="1"/>
          </p:nvPr>
        </p:nvSpPr>
        <p:spPr>
          <a:xfrm>
            <a:off x="762000" y="1295400"/>
            <a:ext cx="7772400" cy="6324600"/>
          </a:xfrm>
        </p:spPr>
        <p:txBody>
          <a:bodyPr>
            <a:normAutofit/>
          </a:bodyPr>
          <a:lstStyle/>
          <a:p>
            <a:pPr marL="166688" indent="-166688"/>
            <a:r>
              <a:rPr lang="en-US" dirty="0" smtClean="0">
                <a:latin typeface="+mj-lt"/>
              </a:rPr>
              <a:t>Share and support each other’s hopes and  aspirations </a:t>
            </a:r>
          </a:p>
          <a:p>
            <a:pPr marL="166688" indent="-166688">
              <a:buNone/>
            </a:pPr>
            <a:endParaRPr lang="en-US" sz="2400" dirty="0" smtClean="0">
              <a:latin typeface="+mj-lt"/>
            </a:endParaRPr>
          </a:p>
          <a:p>
            <a:pPr marL="0" indent="0"/>
            <a:r>
              <a:rPr lang="en-US" dirty="0" smtClean="0">
                <a:latin typeface="+mj-lt"/>
              </a:rPr>
              <a:t>Help each other realize their dreams</a:t>
            </a:r>
          </a:p>
          <a:p>
            <a:pPr>
              <a:buNone/>
            </a:pPr>
            <a:endParaRPr lang="en-US" b="1" dirty="0" smtClean="0">
              <a:latin typeface="Garamond" pitchFamily="18" charset="0"/>
            </a:endParaRPr>
          </a:p>
          <a:p>
            <a:pPr>
              <a:buNone/>
            </a:pPr>
            <a:endParaRPr lang="en-US" dirty="0" smtClean="0"/>
          </a:p>
          <a:p>
            <a:pPr>
              <a:buNone/>
            </a:pPr>
            <a:endParaRPr lang="en-US" dirty="0"/>
          </a:p>
        </p:txBody>
      </p:sp>
      <p:pic>
        <p:nvPicPr>
          <p:cNvPr id="5" name="Picture 4"/>
          <p:cNvPicPr>
            <a:picLocks noChangeAspect="1"/>
          </p:cNvPicPr>
          <p:nvPr/>
        </p:nvPicPr>
        <p:blipFill>
          <a:blip r:embed="rId3" cstate="print"/>
          <a:srcRect/>
          <a:stretch>
            <a:fillRect/>
          </a:stretch>
        </p:blipFill>
        <p:spPr bwMode="auto">
          <a:xfrm>
            <a:off x="0" y="5808663"/>
            <a:ext cx="9148763" cy="1049337"/>
          </a:xfrm>
          <a:prstGeom prst="rect">
            <a:avLst/>
          </a:prstGeom>
          <a:noFill/>
          <a:ln w="9525">
            <a:noFill/>
            <a:miter lim="800000"/>
            <a:headEnd/>
            <a:tailEnd/>
          </a:ln>
        </p:spPr>
      </p:pic>
      <p:pic>
        <p:nvPicPr>
          <p:cNvPr id="6148" name="Picture 4" descr="C:\Documents and Settings\cwashburn\My Documents\My Pictures\Microsoft Clip Organizer\j0409611.jpg"/>
          <p:cNvPicPr>
            <a:picLocks noChangeAspect="1" noChangeArrowheads="1"/>
          </p:cNvPicPr>
          <p:nvPr/>
        </p:nvPicPr>
        <p:blipFill>
          <a:blip r:embed="rId4" cstate="print"/>
          <a:srcRect/>
          <a:stretch>
            <a:fillRect/>
          </a:stretch>
        </p:blipFill>
        <p:spPr bwMode="auto">
          <a:xfrm>
            <a:off x="2819400" y="3733800"/>
            <a:ext cx="3429000" cy="2667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1143000"/>
          </a:xfrm>
        </p:spPr>
        <p:txBody>
          <a:bodyPr>
            <a:normAutofit/>
          </a:bodyPr>
          <a:lstStyle/>
          <a:p>
            <a:r>
              <a:rPr lang="en-US" b="1" spc="50" dirty="0" smtClean="0">
                <a:ln w="11430"/>
                <a:solidFill>
                  <a:srgbClr val="C00000"/>
                </a:solidFill>
                <a:effectLst>
                  <a:outerShdw blurRad="76200" dist="50800" dir="5400000" algn="tl" rotWithShape="0">
                    <a:srgbClr val="000000">
                      <a:alpha val="65000"/>
                    </a:srgbClr>
                  </a:outerShdw>
                </a:effectLst>
              </a:rPr>
              <a:t>Your Partner’s Roadmap</a:t>
            </a:r>
            <a:endParaRPr lang="en-US" dirty="0"/>
          </a:p>
        </p:txBody>
      </p:sp>
      <p:sp>
        <p:nvSpPr>
          <p:cNvPr id="3" name="Content Placeholder 2"/>
          <p:cNvSpPr>
            <a:spLocks noGrp="1"/>
          </p:cNvSpPr>
          <p:nvPr>
            <p:ph idx="1"/>
          </p:nvPr>
        </p:nvSpPr>
        <p:spPr>
          <a:xfrm>
            <a:off x="3886200" y="1600200"/>
            <a:ext cx="4495800" cy="4114800"/>
          </a:xfrm>
        </p:spPr>
        <p:txBody>
          <a:bodyPr>
            <a:normAutofit fontScale="85000" lnSpcReduction="20000"/>
          </a:bodyPr>
          <a:lstStyle/>
          <a:p>
            <a:r>
              <a:rPr lang="en-US" dirty="0" smtClean="0">
                <a:latin typeface="+mj-lt"/>
              </a:rPr>
              <a:t>Who are </a:t>
            </a:r>
            <a:r>
              <a:rPr lang="en-US" dirty="0" smtClean="0">
                <a:latin typeface="+mj-lt"/>
              </a:rPr>
              <a:t>your partner’s </a:t>
            </a:r>
            <a:r>
              <a:rPr lang="en-US" dirty="0" smtClean="0">
                <a:latin typeface="+mj-lt"/>
              </a:rPr>
              <a:t>friends?</a:t>
            </a:r>
          </a:p>
          <a:p>
            <a:pPr>
              <a:buNone/>
            </a:pPr>
            <a:endParaRPr lang="en-US" dirty="0" smtClean="0">
              <a:latin typeface="+mj-lt"/>
            </a:endParaRPr>
          </a:p>
          <a:p>
            <a:r>
              <a:rPr lang="en-US" dirty="0" smtClean="0">
                <a:latin typeface="+mj-lt"/>
              </a:rPr>
              <a:t>What upcoming event  is your partner looking forward too?</a:t>
            </a:r>
          </a:p>
          <a:p>
            <a:pPr>
              <a:buNone/>
            </a:pPr>
            <a:endParaRPr lang="en-US" dirty="0" smtClean="0">
              <a:latin typeface="+mj-lt"/>
            </a:endParaRPr>
          </a:p>
          <a:p>
            <a:r>
              <a:rPr lang="en-US" dirty="0" smtClean="0">
                <a:latin typeface="+mj-lt"/>
              </a:rPr>
              <a:t>What is one thing your partner wants to do before </a:t>
            </a:r>
            <a:r>
              <a:rPr lang="en-US" dirty="0" smtClean="0">
                <a:latin typeface="+mj-lt"/>
              </a:rPr>
              <a:t>he or she dies?                                    </a:t>
            </a:r>
            <a:endParaRPr lang="en-US" dirty="0">
              <a:latin typeface="+mj-lt"/>
            </a:endParaRPr>
          </a:p>
        </p:txBody>
      </p:sp>
      <p:pic>
        <p:nvPicPr>
          <p:cNvPr id="5" name="Picture 4"/>
          <p:cNvPicPr>
            <a:picLocks noChangeAspect="1"/>
          </p:cNvPicPr>
          <p:nvPr/>
        </p:nvPicPr>
        <p:blipFill>
          <a:blip r:embed="rId3" cstate="print"/>
          <a:srcRect/>
          <a:stretch>
            <a:fillRect/>
          </a:stretch>
        </p:blipFill>
        <p:spPr bwMode="auto">
          <a:xfrm>
            <a:off x="0" y="5808663"/>
            <a:ext cx="9148763" cy="1049337"/>
          </a:xfrm>
          <a:prstGeom prst="rect">
            <a:avLst/>
          </a:prstGeom>
          <a:noFill/>
          <a:ln w="9525">
            <a:noFill/>
            <a:miter lim="800000"/>
            <a:headEnd/>
            <a:tailEnd/>
          </a:ln>
        </p:spPr>
      </p:pic>
      <p:pic>
        <p:nvPicPr>
          <p:cNvPr id="7" name="Picture 6" descr="couplemap.jpg"/>
          <p:cNvPicPr>
            <a:picLocks noChangeAspect="1"/>
          </p:cNvPicPr>
          <p:nvPr/>
        </p:nvPicPr>
        <p:blipFill>
          <a:blip r:embed="rId4" cstate="print"/>
          <a:stretch>
            <a:fillRect/>
          </a:stretch>
        </p:blipFill>
        <p:spPr>
          <a:xfrm>
            <a:off x="304800" y="1371600"/>
            <a:ext cx="3200400" cy="4797288"/>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title"/>
          </p:nvPr>
        </p:nvSpPr>
        <p:spPr>
          <a:xfrm>
            <a:off x="1219200" y="244475"/>
            <a:ext cx="7623175" cy="1431925"/>
          </a:xfrm>
        </p:spPr>
        <p:txBody>
          <a:bodyPr>
            <a:normAutofit/>
          </a:bodyPr>
          <a:lstStyle/>
          <a:p>
            <a:r>
              <a:rPr lang="en-US" sz="4000" b="1" spc="50" dirty="0" smtClean="0">
                <a:ln w="11430"/>
                <a:solidFill>
                  <a:srgbClr val="C00000"/>
                </a:solidFill>
                <a:effectLst>
                  <a:outerShdw blurRad="76200" dist="50800" dir="5400000" algn="tl" rotWithShape="0">
                    <a:srgbClr val="000000">
                      <a:alpha val="65000"/>
                    </a:srgbClr>
                  </a:outerShdw>
                </a:effectLst>
              </a:rPr>
              <a:t>How to Strengthen Marriage?  </a:t>
            </a:r>
            <a:endParaRPr lang="en-US" sz="4000" dirty="0" smtClean="0"/>
          </a:p>
        </p:txBody>
      </p:sp>
      <p:sp>
        <p:nvSpPr>
          <p:cNvPr id="34819" name="Rectangle 2"/>
          <p:cNvSpPr>
            <a:spLocks noGrp="1" noChangeArrowheads="1"/>
          </p:cNvSpPr>
          <p:nvPr>
            <p:ph idx="1"/>
          </p:nvPr>
        </p:nvSpPr>
        <p:spPr>
          <a:xfrm>
            <a:off x="3429000" y="2209800"/>
            <a:ext cx="5715000" cy="3505200"/>
          </a:xfrm>
        </p:spPr>
        <p:txBody>
          <a:bodyPr>
            <a:normAutofit fontScale="62500" lnSpcReduction="20000"/>
          </a:bodyPr>
          <a:lstStyle/>
          <a:p>
            <a:pPr eaLnBrk="1" hangingPunct="1">
              <a:lnSpc>
                <a:spcPct val="150000"/>
              </a:lnSpc>
            </a:pPr>
            <a:r>
              <a:rPr lang="en-US" sz="4600" dirty="0" smtClean="0"/>
              <a:t> Show love and respect.</a:t>
            </a:r>
          </a:p>
          <a:p>
            <a:pPr eaLnBrk="1" hangingPunct="1">
              <a:lnSpc>
                <a:spcPct val="150000"/>
              </a:lnSpc>
            </a:pPr>
            <a:r>
              <a:rPr lang="en-US" sz="4600" dirty="0" smtClean="0"/>
              <a:t>Be each other’s best friend.</a:t>
            </a:r>
          </a:p>
          <a:p>
            <a:pPr eaLnBrk="1" hangingPunct="1">
              <a:lnSpc>
                <a:spcPct val="150000"/>
              </a:lnSpc>
            </a:pPr>
            <a:r>
              <a:rPr lang="en-US" sz="4600" dirty="0" smtClean="0"/>
              <a:t>Communicate</a:t>
            </a:r>
          </a:p>
          <a:p>
            <a:pPr eaLnBrk="1" hangingPunct="1">
              <a:lnSpc>
                <a:spcPct val="150000"/>
              </a:lnSpc>
            </a:pPr>
            <a:r>
              <a:rPr lang="en-US" sz="4600" dirty="0" smtClean="0"/>
              <a:t>Have fun spending time together!</a:t>
            </a:r>
          </a:p>
          <a:p>
            <a:pPr eaLnBrk="1" hangingPunct="1">
              <a:lnSpc>
                <a:spcPct val="90000"/>
              </a:lnSpc>
              <a:buFontTx/>
              <a:buNone/>
            </a:pPr>
            <a:r>
              <a:rPr lang="en-US" sz="2400" dirty="0" smtClean="0"/>
              <a:t>   </a:t>
            </a:r>
            <a:endParaRPr lang="en-US" dirty="0" smtClean="0"/>
          </a:p>
          <a:p>
            <a:pPr eaLnBrk="1" hangingPunct="1">
              <a:lnSpc>
                <a:spcPct val="90000"/>
              </a:lnSpc>
            </a:pPr>
            <a:endParaRPr lang="en-US" dirty="0" smtClean="0"/>
          </a:p>
        </p:txBody>
      </p:sp>
      <p:pic>
        <p:nvPicPr>
          <p:cNvPr id="34821" name="Picture 5" descr="j0402643"/>
          <p:cNvPicPr>
            <a:picLocks noChangeAspect="1" noChangeArrowheads="1"/>
          </p:cNvPicPr>
          <p:nvPr/>
        </p:nvPicPr>
        <p:blipFill>
          <a:blip r:embed="rId3" cstate="print"/>
          <a:srcRect/>
          <a:stretch>
            <a:fillRect/>
          </a:stretch>
        </p:blipFill>
        <p:spPr bwMode="auto">
          <a:xfrm>
            <a:off x="457200" y="1828800"/>
            <a:ext cx="2897188" cy="3886200"/>
          </a:xfrm>
          <a:prstGeom prst="rect">
            <a:avLst/>
          </a:prstGeom>
          <a:noFill/>
          <a:ln w="9525">
            <a:noFill/>
            <a:miter lim="800000"/>
            <a:headEnd/>
            <a:tailEnd/>
          </a:ln>
        </p:spPr>
      </p:pic>
      <p:pic>
        <p:nvPicPr>
          <p:cNvPr id="6" name="Picture 4"/>
          <p:cNvPicPr>
            <a:picLocks noChangeAspect="1"/>
          </p:cNvPicPr>
          <p:nvPr/>
        </p:nvPicPr>
        <p:blipFill>
          <a:blip r:embed="rId4" cstate="print"/>
          <a:srcRect/>
          <a:stretch>
            <a:fillRect/>
          </a:stretch>
        </p:blipFill>
        <p:spPr bwMode="auto">
          <a:xfrm>
            <a:off x="0" y="5808663"/>
            <a:ext cx="9148763" cy="1049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p:cNvPicPr>
          <p:nvPr/>
        </p:nvPicPr>
        <p:blipFill>
          <a:blip r:embed="rId2" cstate="print"/>
          <a:srcRect/>
          <a:stretch>
            <a:fillRect/>
          </a:stretch>
        </p:blipFill>
        <p:spPr bwMode="auto">
          <a:xfrm>
            <a:off x="0" y="5808663"/>
            <a:ext cx="9148763" cy="1049337"/>
          </a:xfrm>
          <a:prstGeom prst="rect">
            <a:avLst/>
          </a:prstGeom>
          <a:noFill/>
          <a:ln w="9525">
            <a:noFill/>
            <a:miter lim="800000"/>
            <a:headEnd/>
            <a:tailEnd/>
          </a:ln>
        </p:spPr>
      </p:pic>
      <p:sp>
        <p:nvSpPr>
          <p:cNvPr id="2" name="Title 1"/>
          <p:cNvSpPr>
            <a:spLocks noGrp="1"/>
          </p:cNvSpPr>
          <p:nvPr>
            <p:ph type="title"/>
          </p:nvPr>
        </p:nvSpPr>
        <p:spPr>
          <a:xfrm>
            <a:off x="838200" y="381000"/>
            <a:ext cx="7239000" cy="1143000"/>
          </a:xfrm>
        </p:spPr>
        <p:txBody>
          <a:bodyPr>
            <a:normAutofit/>
          </a:bodyPr>
          <a:lstStyle/>
          <a:p>
            <a:r>
              <a:rPr lang="en-US" b="1" spc="50" dirty="0" smtClean="0">
                <a:ln w="11430"/>
                <a:solidFill>
                  <a:srgbClr val="C00000"/>
                </a:solidFill>
                <a:effectLst>
                  <a:outerShdw blurRad="76200" dist="50800" dir="5400000" algn="tl" rotWithShape="0">
                    <a:srgbClr val="000000">
                      <a:alpha val="65000"/>
                    </a:srgbClr>
                  </a:outerShdw>
                </a:effectLst>
              </a:rPr>
              <a:t>Relationship Tip</a:t>
            </a:r>
            <a:endParaRPr lang="en-US" i="1" dirty="0" smtClean="0">
              <a:solidFill>
                <a:srgbClr val="FF0000"/>
              </a:solidFill>
            </a:endParaRPr>
          </a:p>
        </p:txBody>
      </p:sp>
      <p:sp>
        <p:nvSpPr>
          <p:cNvPr id="3" name="Content Placeholder 2"/>
          <p:cNvSpPr>
            <a:spLocks noGrp="1"/>
          </p:cNvSpPr>
          <p:nvPr>
            <p:ph idx="1"/>
          </p:nvPr>
        </p:nvSpPr>
        <p:spPr>
          <a:xfrm>
            <a:off x="914400" y="4495800"/>
            <a:ext cx="7010400" cy="2601913"/>
          </a:xfrm>
        </p:spPr>
        <p:txBody>
          <a:bodyPr>
            <a:normAutofit/>
          </a:bodyPr>
          <a:lstStyle/>
          <a:p>
            <a:pPr algn="ctr">
              <a:buNone/>
            </a:pPr>
            <a:r>
              <a:rPr lang="en-US" sz="3600" dirty="0" smtClean="0">
                <a:latin typeface="+mj-lt"/>
              </a:rPr>
              <a:t>It’s the small positive things that will make the most difference in your relationship.</a:t>
            </a:r>
            <a:endParaRPr lang="en-US" sz="3600" dirty="0">
              <a:latin typeface="+mj-lt"/>
            </a:endParaRPr>
          </a:p>
        </p:txBody>
      </p:sp>
      <p:pic>
        <p:nvPicPr>
          <p:cNvPr id="5" name="Picture 3" descr="C:\Documents and Settings\cwashburn\Local Settings\Temporary Internet Files\Content.IE5\6GQP1MZF\MP900227376[1].JPG"/>
          <p:cNvPicPr>
            <a:picLocks noChangeAspect="1" noChangeArrowheads="1"/>
          </p:cNvPicPr>
          <p:nvPr/>
        </p:nvPicPr>
        <p:blipFill>
          <a:blip r:embed="rId3" cstate="print"/>
          <a:srcRect/>
          <a:stretch>
            <a:fillRect/>
          </a:stretch>
        </p:blipFill>
        <p:spPr bwMode="auto">
          <a:xfrm>
            <a:off x="2438400" y="1676400"/>
            <a:ext cx="41910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50" dirty="0" smtClean="0">
                <a:ln w="11430"/>
                <a:solidFill>
                  <a:srgbClr val="C00000"/>
                </a:solidFill>
                <a:effectLst>
                  <a:outerShdw blurRad="76200" dist="50800" dir="5400000" algn="tl" rotWithShape="0">
                    <a:srgbClr val="000000">
                      <a:alpha val="65000"/>
                    </a:srgbClr>
                  </a:outerShdw>
                </a:effectLst>
              </a:rPr>
              <a:t>References</a:t>
            </a:r>
            <a:endParaRPr lang="en-US" dirty="0">
              <a:solidFill>
                <a:srgbClr val="C00000"/>
              </a:solidFill>
            </a:endParaRPr>
          </a:p>
        </p:txBody>
      </p:sp>
      <p:sp>
        <p:nvSpPr>
          <p:cNvPr id="3" name="Content Placeholder 2"/>
          <p:cNvSpPr>
            <a:spLocks noGrp="1"/>
          </p:cNvSpPr>
          <p:nvPr>
            <p:ph idx="1"/>
          </p:nvPr>
        </p:nvSpPr>
        <p:spPr>
          <a:xfrm>
            <a:off x="457200" y="1524000"/>
            <a:ext cx="8458200" cy="4038600"/>
          </a:xfrm>
        </p:spPr>
        <p:txBody>
          <a:bodyPr>
            <a:noAutofit/>
          </a:bodyPr>
          <a:lstStyle/>
          <a:p>
            <a:pPr>
              <a:spcBef>
                <a:spcPts val="300"/>
              </a:spcBef>
            </a:pPr>
            <a:r>
              <a:rPr lang="en-US" sz="1600" dirty="0" smtClean="0"/>
              <a:t>Chapman, G. (1995). </a:t>
            </a:r>
            <a:r>
              <a:rPr lang="en-US" sz="1600" i="1" dirty="0" smtClean="0"/>
              <a:t>The five love languages</a:t>
            </a:r>
            <a:r>
              <a:rPr lang="en-US" sz="1600" dirty="0" smtClean="0"/>
              <a:t>. Chicago, IL: Northfield Publishing.</a:t>
            </a:r>
          </a:p>
          <a:p>
            <a:pPr>
              <a:spcBef>
                <a:spcPts val="300"/>
              </a:spcBef>
            </a:pPr>
            <a:r>
              <a:rPr lang="en-US" sz="1600" dirty="0" err="1" smtClean="0"/>
              <a:t>GlobelTribe</a:t>
            </a:r>
            <a:r>
              <a:rPr lang="en-US" sz="1600" dirty="0" smtClean="0"/>
              <a:t> (</a:t>
            </a:r>
            <a:r>
              <a:rPr lang="en-US" sz="1600" dirty="0" err="1" smtClean="0"/>
              <a:t>n.d</a:t>
            </a:r>
            <a:r>
              <a:rPr lang="en-US" sz="1600" dirty="0" smtClean="0"/>
              <a:t>.) </a:t>
            </a:r>
            <a:r>
              <a:rPr lang="en-US" sz="1600" dirty="0" smtClean="0">
                <a:hlinkClick r:id="rId3"/>
              </a:rPr>
              <a:t>http://www.pbs.org/kcet/globaltribe/change/index.html</a:t>
            </a:r>
            <a:endParaRPr lang="en-US" sz="1600" dirty="0" smtClean="0"/>
          </a:p>
          <a:p>
            <a:pPr>
              <a:spcBef>
                <a:spcPts val="300"/>
              </a:spcBef>
            </a:pPr>
            <a:r>
              <a:rPr lang="en-US" sz="1600" dirty="0" err="1" smtClean="0"/>
              <a:t>Gottman</a:t>
            </a:r>
            <a:r>
              <a:rPr lang="en-US" sz="1600" dirty="0" smtClean="0"/>
              <a:t>, J. (1994). </a:t>
            </a:r>
            <a:r>
              <a:rPr lang="en-US" sz="1600" i="1" dirty="0" smtClean="0"/>
              <a:t>Why marriages succeed or fail... And how you can make yours last.</a:t>
            </a:r>
            <a:r>
              <a:rPr lang="en-US" sz="1600" dirty="0" smtClean="0"/>
              <a:t> New York, NY: Fireside.</a:t>
            </a:r>
          </a:p>
          <a:p>
            <a:pPr>
              <a:spcBef>
                <a:spcPts val="300"/>
              </a:spcBef>
            </a:pPr>
            <a:r>
              <a:rPr lang="en-US" sz="1600" dirty="0" err="1" smtClean="0"/>
              <a:t>Gottman</a:t>
            </a:r>
            <a:r>
              <a:rPr lang="en-US" sz="1600" dirty="0" smtClean="0"/>
              <a:t>, J. &amp; </a:t>
            </a:r>
            <a:r>
              <a:rPr lang="en-US" sz="1600" dirty="0" err="1" smtClean="0"/>
              <a:t>DeClaire</a:t>
            </a:r>
            <a:r>
              <a:rPr lang="en-US" sz="1600" dirty="0" smtClean="0"/>
              <a:t>, J. (2001). </a:t>
            </a:r>
            <a:r>
              <a:rPr lang="en-US" sz="1600" i="1" dirty="0" smtClean="0"/>
              <a:t>The relationship cure: A five step guide to strengthening your marriage, family, and friendships.</a:t>
            </a:r>
            <a:r>
              <a:rPr lang="en-US" sz="1600" dirty="0" smtClean="0"/>
              <a:t> New York, NY: Three Rivers Press.</a:t>
            </a:r>
          </a:p>
          <a:p>
            <a:pPr>
              <a:spcBef>
                <a:spcPts val="300"/>
              </a:spcBef>
            </a:pPr>
            <a:r>
              <a:rPr lang="en-US" sz="1600" dirty="0" err="1" smtClean="0"/>
              <a:t>Gottman</a:t>
            </a:r>
            <a:r>
              <a:rPr lang="en-US" sz="1600" dirty="0" smtClean="0"/>
              <a:t>, J. M. &amp; Silver, N. (2000). </a:t>
            </a:r>
            <a:r>
              <a:rPr lang="en-US" sz="1600" i="1" dirty="0" smtClean="0"/>
              <a:t>The seven principles for making marriage work</a:t>
            </a:r>
            <a:r>
              <a:rPr lang="en-US" sz="1600" dirty="0" smtClean="0"/>
              <a:t>. New York, NY: Three Rivers Press. </a:t>
            </a:r>
          </a:p>
          <a:p>
            <a:pPr>
              <a:spcBef>
                <a:spcPts val="300"/>
              </a:spcBef>
            </a:pPr>
            <a:r>
              <a:rPr lang="en-US" sz="1600" dirty="0" err="1" smtClean="0"/>
              <a:t>Kluwer</a:t>
            </a:r>
            <a:r>
              <a:rPr lang="en-US" sz="1600" dirty="0" smtClean="0"/>
              <a:t>, </a:t>
            </a:r>
            <a:r>
              <a:rPr lang="en-US" sz="1600" dirty="0" err="1" smtClean="0"/>
              <a:t>Heesink</a:t>
            </a:r>
            <a:r>
              <a:rPr lang="en-US" sz="1600" dirty="0" smtClean="0"/>
              <a:t>, &amp; Van De </a:t>
            </a:r>
            <a:r>
              <a:rPr lang="en-US" sz="1600" dirty="0" err="1" smtClean="0"/>
              <a:t>Vliert</a:t>
            </a:r>
            <a:r>
              <a:rPr lang="en-US" sz="1600" dirty="0" smtClean="0"/>
              <a:t>. (2000). The division of labor in close relationships: An asymmetrical conflict issue. </a:t>
            </a:r>
            <a:r>
              <a:rPr lang="en-US" sz="1600" i="1" dirty="0" smtClean="0"/>
              <a:t>Personal Relationships, 7, </a:t>
            </a:r>
            <a:r>
              <a:rPr lang="en-US" sz="1600" dirty="0" smtClean="0"/>
              <a:t>263-282. </a:t>
            </a:r>
          </a:p>
          <a:p>
            <a:pPr>
              <a:spcBef>
                <a:spcPts val="300"/>
              </a:spcBef>
            </a:pPr>
            <a:r>
              <a:rPr lang="en-US" sz="1600" dirty="0" err="1" smtClean="0"/>
              <a:t>Krishnakumar</a:t>
            </a:r>
            <a:r>
              <a:rPr lang="en-US" sz="1600" dirty="0" smtClean="0"/>
              <a:t>, A, &amp; Buehler, C. (2004). </a:t>
            </a:r>
            <a:r>
              <a:rPr lang="en-US" sz="1600" dirty="0" err="1" smtClean="0"/>
              <a:t>Interparental</a:t>
            </a:r>
            <a:r>
              <a:rPr lang="en-US" sz="1600" dirty="0" smtClean="0"/>
              <a:t> conflict and parenting behaviors: A meta-analytic review. </a:t>
            </a:r>
            <a:r>
              <a:rPr lang="en-US" sz="1600" i="1" dirty="0" smtClean="0"/>
              <a:t>Family Relations, 49(10)</a:t>
            </a:r>
            <a:r>
              <a:rPr lang="en-US" sz="1600" dirty="0" smtClean="0"/>
              <a:t>, 25-44.</a:t>
            </a:r>
          </a:p>
          <a:p>
            <a:pPr>
              <a:spcBef>
                <a:spcPts val="300"/>
              </a:spcBef>
            </a:pPr>
            <a:r>
              <a:rPr lang="en-US" sz="1600" dirty="0" err="1" smtClean="0"/>
              <a:t>Markman</a:t>
            </a:r>
            <a:r>
              <a:rPr lang="en-US" sz="1600" dirty="0" smtClean="0"/>
              <a:t>, H. J., Stanley, S. M., &amp; Blumberg, S. L. (2001). </a:t>
            </a:r>
            <a:r>
              <a:rPr lang="en-US" sz="1600" i="1" dirty="0" smtClean="0"/>
              <a:t>Fighting for your marriage: The best selling marriage enhancement and divorce prevention book.</a:t>
            </a:r>
            <a:r>
              <a:rPr lang="en-US" sz="1600" dirty="0" smtClean="0"/>
              <a:t> San Francisco, CA: </a:t>
            </a:r>
            <a:r>
              <a:rPr lang="en-US" sz="1600" dirty="0" err="1" smtClean="0"/>
              <a:t>Jossey</a:t>
            </a:r>
            <a:r>
              <a:rPr lang="en-US" sz="1600" dirty="0" smtClean="0"/>
              <a:t>-Bass.</a:t>
            </a:r>
          </a:p>
        </p:txBody>
      </p:sp>
      <p:pic>
        <p:nvPicPr>
          <p:cNvPr id="4" name="Picture 4"/>
          <p:cNvPicPr>
            <a:picLocks noChangeAspect="1"/>
          </p:cNvPicPr>
          <p:nvPr/>
        </p:nvPicPr>
        <p:blipFill>
          <a:blip r:embed="rId4" cstate="print"/>
          <a:srcRect/>
          <a:stretch>
            <a:fillRect/>
          </a:stretch>
        </p:blipFill>
        <p:spPr bwMode="auto">
          <a:xfrm>
            <a:off x="0" y="5808663"/>
            <a:ext cx="9148763" cy="1049337"/>
          </a:xfrm>
          <a:prstGeom prst="rect">
            <a:avLst/>
          </a:prstGeom>
          <a:noFill/>
          <a:ln w="9525">
            <a:noFill/>
            <a:miter lim="800000"/>
            <a:headEnd/>
            <a:tailEnd/>
          </a:ln>
        </p:spPr>
      </p:pic>
      <p:pic>
        <p:nvPicPr>
          <p:cNvPr id="5" name="Picture 4" descr="usu logo.png"/>
          <p:cNvPicPr>
            <a:picLocks noChangeAspect="1"/>
          </p:cNvPicPr>
          <p:nvPr/>
        </p:nvPicPr>
        <p:blipFill>
          <a:blip r:embed="rId5" cstate="print"/>
          <a:stretch>
            <a:fillRect/>
          </a:stretch>
        </p:blipFill>
        <p:spPr>
          <a:xfrm>
            <a:off x="2667000" y="5410200"/>
            <a:ext cx="3657600" cy="692616"/>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50" dirty="0" smtClean="0">
                <a:ln w="11430"/>
                <a:solidFill>
                  <a:srgbClr val="C00000"/>
                </a:solidFill>
                <a:effectLst>
                  <a:outerShdw blurRad="76200" dist="50800" dir="5400000" algn="tl" rotWithShape="0">
                    <a:srgbClr val="000000">
                      <a:alpha val="65000"/>
                    </a:srgbClr>
                  </a:outerShdw>
                </a:effectLst>
              </a:rPr>
              <a:t>References</a:t>
            </a:r>
            <a:endParaRPr lang="en-US" dirty="0">
              <a:solidFill>
                <a:srgbClr val="C00000"/>
              </a:solidFill>
            </a:endParaRPr>
          </a:p>
        </p:txBody>
      </p:sp>
      <p:sp>
        <p:nvSpPr>
          <p:cNvPr id="3" name="Content Placeholder 2"/>
          <p:cNvSpPr>
            <a:spLocks noGrp="1"/>
          </p:cNvSpPr>
          <p:nvPr>
            <p:ph idx="1"/>
          </p:nvPr>
        </p:nvSpPr>
        <p:spPr>
          <a:xfrm>
            <a:off x="457200" y="1524000"/>
            <a:ext cx="8458200" cy="4038600"/>
          </a:xfrm>
        </p:spPr>
        <p:txBody>
          <a:bodyPr>
            <a:noAutofit/>
          </a:bodyPr>
          <a:lstStyle/>
          <a:p>
            <a:pPr>
              <a:spcBef>
                <a:spcPts val="300"/>
              </a:spcBef>
            </a:pPr>
            <a:r>
              <a:rPr lang="en-US" sz="1600" dirty="0" err="1" smtClean="0"/>
              <a:t>Notarius</a:t>
            </a:r>
            <a:r>
              <a:rPr lang="en-US" sz="1600" dirty="0" smtClean="0"/>
              <a:t>, C. &amp; </a:t>
            </a:r>
            <a:r>
              <a:rPr lang="en-US" sz="1600" dirty="0" err="1" smtClean="0"/>
              <a:t>Markman</a:t>
            </a:r>
            <a:r>
              <a:rPr lang="en-US" sz="1600" dirty="0" smtClean="0"/>
              <a:t>, H. (1993). </a:t>
            </a:r>
            <a:r>
              <a:rPr lang="en-US" sz="1600" i="1" dirty="0" smtClean="0"/>
              <a:t>We can work it out: How to solve conflicts, save your marriage, and strengthen your love for each other.</a:t>
            </a:r>
            <a:r>
              <a:rPr lang="en-US" sz="1600" dirty="0" smtClean="0"/>
              <a:t> New York: NY: Penguin Group.</a:t>
            </a:r>
          </a:p>
          <a:p>
            <a:pPr>
              <a:spcBef>
                <a:spcPts val="300"/>
              </a:spcBef>
            </a:pPr>
            <a:r>
              <a:rPr lang="en-US" sz="1600" dirty="0" smtClean="0"/>
              <a:t>Paterson, R. J. (2000). </a:t>
            </a:r>
            <a:r>
              <a:rPr lang="en-US" sz="1600" i="1" dirty="0" smtClean="0"/>
              <a:t>The assertiveness workbook: How to express your ideas and stand up for yourself at work and in relationships.</a:t>
            </a:r>
            <a:r>
              <a:rPr lang="en-US" sz="1600" dirty="0" smtClean="0"/>
              <a:t> Oakland, CA: New Harbinger Publications, Inc. </a:t>
            </a:r>
          </a:p>
          <a:p>
            <a:r>
              <a:rPr lang="en-US" sz="1600" dirty="0" smtClean="0"/>
              <a:t>Waller, M. (2008). How do disadvantaged parents view tensions in their relationships? Insights for relationship longevity among at-risk couples. </a:t>
            </a:r>
            <a:r>
              <a:rPr lang="en-US" sz="1600" i="1" dirty="0" smtClean="0"/>
              <a:t>Family Relations, 57(2), </a:t>
            </a:r>
            <a:r>
              <a:rPr lang="en-US" sz="1600" dirty="0" smtClean="0"/>
              <a:t>128-143.</a:t>
            </a:r>
            <a:endParaRPr lang="en-US" sz="1600" dirty="0"/>
          </a:p>
        </p:txBody>
      </p:sp>
      <p:pic>
        <p:nvPicPr>
          <p:cNvPr id="4" name="Picture 4"/>
          <p:cNvPicPr>
            <a:picLocks noChangeAspect="1"/>
          </p:cNvPicPr>
          <p:nvPr/>
        </p:nvPicPr>
        <p:blipFill>
          <a:blip r:embed="rId3" cstate="print"/>
          <a:srcRect/>
          <a:stretch>
            <a:fillRect/>
          </a:stretch>
        </p:blipFill>
        <p:spPr bwMode="auto">
          <a:xfrm>
            <a:off x="0" y="5808663"/>
            <a:ext cx="9148763" cy="1049337"/>
          </a:xfrm>
          <a:prstGeom prst="rect">
            <a:avLst/>
          </a:prstGeom>
          <a:noFill/>
          <a:ln w="9525">
            <a:noFill/>
            <a:miter lim="800000"/>
            <a:headEnd/>
            <a:tailEnd/>
          </a:ln>
        </p:spPr>
      </p:pic>
      <p:pic>
        <p:nvPicPr>
          <p:cNvPr id="5" name="Picture 4" descr="usu logo.png"/>
          <p:cNvPicPr>
            <a:picLocks noChangeAspect="1"/>
          </p:cNvPicPr>
          <p:nvPr/>
        </p:nvPicPr>
        <p:blipFill>
          <a:blip r:embed="rId4" cstate="print"/>
          <a:stretch>
            <a:fillRect/>
          </a:stretch>
        </p:blipFill>
        <p:spPr>
          <a:xfrm>
            <a:off x="2667000" y="5410200"/>
            <a:ext cx="3657600" cy="69261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cstate="print"/>
          <a:srcRect/>
          <a:stretch>
            <a:fillRect/>
          </a:stretch>
        </p:blipFill>
        <p:spPr bwMode="auto">
          <a:xfrm>
            <a:off x="0" y="5808663"/>
            <a:ext cx="9148763" cy="1049337"/>
          </a:xfrm>
          <a:prstGeom prst="rect">
            <a:avLst/>
          </a:prstGeom>
          <a:noFill/>
          <a:ln w="9525">
            <a:noFill/>
            <a:miter lim="800000"/>
            <a:headEnd/>
            <a:tailEnd/>
          </a:ln>
        </p:spPr>
      </p:pic>
      <p:sp>
        <p:nvSpPr>
          <p:cNvPr id="5" name="Rectangle 4"/>
          <p:cNvSpPr/>
          <p:nvPr/>
        </p:nvSpPr>
        <p:spPr>
          <a:xfrm>
            <a:off x="0" y="304800"/>
            <a:ext cx="9144000" cy="769441"/>
          </a:xfrm>
          <a:prstGeom prst="rect">
            <a:avLst/>
          </a:prstGeom>
        </p:spPr>
        <p:txBody>
          <a:bodyPr wrap="square">
            <a:spAutoFit/>
          </a:bodyPr>
          <a:lstStyle/>
          <a:p>
            <a:pPr algn="ctr"/>
            <a:r>
              <a:rPr lang="en-US" sz="4400" b="1" spc="50" dirty="0" smtClean="0">
                <a:ln w="11430"/>
                <a:solidFill>
                  <a:srgbClr val="C00000"/>
                </a:solidFill>
                <a:effectLst>
                  <a:outerShdw blurRad="76200" dist="50800" dir="5400000" algn="tl" rotWithShape="0">
                    <a:srgbClr val="000000">
                      <a:alpha val="65000"/>
                    </a:srgbClr>
                  </a:outerShdw>
                </a:effectLst>
                <a:latin typeface="+mj-lt"/>
              </a:rPr>
              <a:t>Friendship is: </a:t>
            </a:r>
            <a:endParaRPr lang="en-US" sz="4400" dirty="0">
              <a:solidFill>
                <a:srgbClr val="C00000"/>
              </a:solidFill>
              <a:latin typeface="+mj-lt"/>
            </a:endParaRPr>
          </a:p>
        </p:txBody>
      </p:sp>
      <p:sp>
        <p:nvSpPr>
          <p:cNvPr id="7" name="Rectangle 6"/>
          <p:cNvSpPr/>
          <p:nvPr/>
        </p:nvSpPr>
        <p:spPr>
          <a:xfrm>
            <a:off x="228600" y="1066800"/>
            <a:ext cx="9220200" cy="584775"/>
          </a:xfrm>
          <a:prstGeom prst="rect">
            <a:avLst/>
          </a:prstGeom>
        </p:spPr>
        <p:txBody>
          <a:bodyPr wrap="square">
            <a:spAutoFit/>
          </a:bodyPr>
          <a:lstStyle/>
          <a:p>
            <a:pPr>
              <a:buNone/>
            </a:pPr>
            <a:r>
              <a:rPr lang="en-US" sz="3200" dirty="0" smtClean="0">
                <a:latin typeface="+mn-lt"/>
              </a:rPr>
              <a:t>The small positive things that you do for your spouse</a:t>
            </a:r>
          </a:p>
        </p:txBody>
      </p:sp>
      <p:sp>
        <p:nvSpPr>
          <p:cNvPr id="3" name="Content Placeholder 2"/>
          <p:cNvSpPr>
            <a:spLocks noGrp="1"/>
          </p:cNvSpPr>
          <p:nvPr>
            <p:ph idx="1"/>
          </p:nvPr>
        </p:nvSpPr>
        <p:spPr>
          <a:xfrm>
            <a:off x="457200" y="1981200"/>
            <a:ext cx="7924800" cy="5105400"/>
          </a:xfrm>
        </p:spPr>
        <p:txBody>
          <a:bodyPr>
            <a:normAutofit/>
          </a:bodyPr>
          <a:lstStyle/>
          <a:p>
            <a:pPr>
              <a:buNone/>
            </a:pPr>
            <a:r>
              <a:rPr lang="en-US" b="1" dirty="0" smtClean="0">
                <a:solidFill>
                  <a:srgbClr val="C00000"/>
                </a:solidFill>
                <a:effectLst>
                  <a:outerShdw blurRad="38100" dist="38100" dir="2700000" algn="tl">
                    <a:srgbClr val="000000">
                      <a:alpha val="43137"/>
                    </a:srgbClr>
                  </a:outerShdw>
                </a:effectLst>
                <a:latin typeface="+mj-lt"/>
              </a:rPr>
              <a:t>Quality Time</a:t>
            </a:r>
          </a:p>
          <a:p>
            <a:pPr>
              <a:buNone/>
            </a:pPr>
            <a:r>
              <a:rPr lang="en-US" sz="2900" dirty="0" smtClean="0">
                <a:latin typeface="+mj-lt"/>
              </a:rPr>
              <a:t>Think about it </a:t>
            </a:r>
            <a:r>
              <a:rPr lang="en-US" sz="2900" dirty="0" smtClean="0">
                <a:latin typeface="+mj-lt"/>
              </a:rPr>
              <a:t>and </a:t>
            </a:r>
            <a:r>
              <a:rPr lang="en-US" sz="2900" dirty="0" smtClean="0">
                <a:latin typeface="+mj-lt"/>
              </a:rPr>
              <a:t>write it down (be specific)</a:t>
            </a:r>
          </a:p>
          <a:p>
            <a:pPr>
              <a:buNone/>
            </a:pPr>
            <a:endParaRPr lang="en-US" sz="2800" dirty="0" smtClean="0">
              <a:latin typeface="+mj-lt"/>
            </a:endParaRPr>
          </a:p>
          <a:p>
            <a:pPr>
              <a:buNone/>
            </a:pPr>
            <a:r>
              <a:rPr lang="en-US" b="1" dirty="0" smtClean="0">
                <a:solidFill>
                  <a:srgbClr val="C00000"/>
                </a:solidFill>
                <a:effectLst>
                  <a:outerShdw blurRad="38100" dist="38100" dir="2700000" algn="tl">
                    <a:srgbClr val="000000">
                      <a:alpha val="43137"/>
                    </a:srgbClr>
                  </a:outerShdw>
                </a:effectLst>
                <a:latin typeface="+mj-lt"/>
              </a:rPr>
              <a:t>Affirmations</a:t>
            </a:r>
          </a:p>
          <a:p>
            <a:pPr>
              <a:buNone/>
            </a:pPr>
            <a:r>
              <a:rPr lang="en-US" sz="2900" dirty="0" smtClean="0"/>
              <a:t>Positive mind set - “You did a great job”</a:t>
            </a:r>
          </a:p>
          <a:p>
            <a:pPr>
              <a:buNone/>
            </a:pPr>
            <a:endParaRPr lang="en-US" dirty="0" smtClean="0">
              <a:latin typeface="+mj-lt"/>
            </a:endParaRPr>
          </a:p>
          <a:p>
            <a:pPr>
              <a:buNone/>
            </a:pPr>
            <a:r>
              <a:rPr lang="en-US" b="1" dirty="0" smtClean="0">
                <a:solidFill>
                  <a:srgbClr val="C00000"/>
                </a:solidFill>
                <a:effectLst>
                  <a:outerShdw blurRad="38100" dist="38100" dir="2700000" algn="tl">
                    <a:srgbClr val="000000">
                      <a:alpha val="43137"/>
                    </a:srgbClr>
                  </a:outerShdw>
                </a:effectLst>
              </a:rPr>
              <a:t>    </a:t>
            </a:r>
            <a:r>
              <a:rPr lang="en-US" sz="3600" b="1" dirty="0" smtClean="0">
                <a:solidFill>
                  <a:srgbClr val="C00000"/>
                </a:solidFill>
                <a:effectLst>
                  <a:outerShdw blurRad="38100" dist="38100" dir="2700000" algn="tl">
                    <a:srgbClr val="000000">
                      <a:alpha val="43137"/>
                    </a:srgbClr>
                  </a:outerShdw>
                </a:effectLst>
              </a:rPr>
              <a:t>Invest time in your relationship.</a:t>
            </a:r>
          </a:p>
        </p:txBody>
      </p:sp>
      <p:pic>
        <p:nvPicPr>
          <p:cNvPr id="8" name="Picture 7" descr="couple kissing.jpg"/>
          <p:cNvPicPr>
            <a:picLocks noChangeAspect="1"/>
          </p:cNvPicPr>
          <p:nvPr/>
        </p:nvPicPr>
        <p:blipFill>
          <a:blip r:embed="rId4" cstate="print"/>
          <a:srcRect l="31714"/>
          <a:stretch>
            <a:fillRect/>
          </a:stretch>
        </p:blipFill>
        <p:spPr>
          <a:xfrm>
            <a:off x="6705600" y="3276600"/>
            <a:ext cx="2047875" cy="199646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4876800" cy="3363913"/>
          </a:xfrm>
        </p:spPr>
        <p:txBody>
          <a:bodyPr/>
          <a:lstStyle/>
          <a:p>
            <a:pPr algn="ctr">
              <a:buNone/>
            </a:pPr>
            <a:r>
              <a:rPr lang="en-US" dirty="0" smtClean="0">
                <a:latin typeface="+mj-lt"/>
              </a:rPr>
              <a:t>What can I do for you?</a:t>
            </a:r>
          </a:p>
          <a:p>
            <a:pPr algn="ctr"/>
            <a:endParaRPr lang="en-US" dirty="0" smtClean="0">
              <a:latin typeface="+mj-lt"/>
            </a:endParaRPr>
          </a:p>
          <a:p>
            <a:pPr algn="ctr">
              <a:buNone/>
            </a:pPr>
            <a:r>
              <a:rPr lang="en-US" dirty="0" smtClean="0">
                <a:latin typeface="+mj-lt"/>
              </a:rPr>
              <a:t>If I could do one thing for you this week, what would it be?</a:t>
            </a:r>
          </a:p>
          <a:p>
            <a:endParaRPr lang="en-US" b="1" dirty="0" smtClean="0">
              <a:latin typeface="Garamond" pitchFamily="18" charset="0"/>
            </a:endParaRPr>
          </a:p>
          <a:p>
            <a:pPr>
              <a:buNone/>
            </a:pPr>
            <a:endParaRPr lang="en-US" b="1" dirty="0" smtClean="0">
              <a:latin typeface="Garamond" pitchFamily="18" charset="0"/>
            </a:endParaRPr>
          </a:p>
        </p:txBody>
      </p:sp>
      <p:pic>
        <p:nvPicPr>
          <p:cNvPr id="4" name="Picture 4"/>
          <p:cNvPicPr>
            <a:picLocks noChangeAspect="1"/>
          </p:cNvPicPr>
          <p:nvPr/>
        </p:nvPicPr>
        <p:blipFill>
          <a:blip r:embed="rId3" cstate="print"/>
          <a:srcRect/>
          <a:stretch>
            <a:fillRect/>
          </a:stretch>
        </p:blipFill>
        <p:spPr bwMode="auto">
          <a:xfrm>
            <a:off x="0" y="5808663"/>
            <a:ext cx="9148763" cy="1049337"/>
          </a:xfrm>
          <a:prstGeom prst="rect">
            <a:avLst/>
          </a:prstGeom>
          <a:noFill/>
          <a:ln w="9525">
            <a:noFill/>
            <a:miter lim="800000"/>
            <a:headEnd/>
            <a:tailEnd/>
          </a:ln>
        </p:spPr>
      </p:pic>
      <p:sp>
        <p:nvSpPr>
          <p:cNvPr id="5" name="Rectangle 4"/>
          <p:cNvSpPr/>
          <p:nvPr/>
        </p:nvSpPr>
        <p:spPr>
          <a:xfrm>
            <a:off x="838200" y="381000"/>
            <a:ext cx="7499874" cy="646331"/>
          </a:xfrm>
          <a:prstGeom prst="rect">
            <a:avLst/>
          </a:prstGeom>
        </p:spPr>
        <p:txBody>
          <a:bodyPr wrap="none">
            <a:spAutoFit/>
          </a:bodyPr>
          <a:lstStyle/>
          <a:p>
            <a:pPr algn="ctr"/>
            <a:r>
              <a:rPr lang="en-US" sz="3600" b="1" spc="50" dirty="0" smtClean="0">
                <a:ln w="11430"/>
                <a:solidFill>
                  <a:srgbClr val="C00000"/>
                </a:solidFill>
                <a:effectLst>
                  <a:outerShdw blurRad="76200" dist="50800" dir="5400000" algn="tl" rotWithShape="0">
                    <a:srgbClr val="000000">
                      <a:alpha val="65000"/>
                    </a:srgbClr>
                  </a:outerShdw>
                </a:effectLst>
                <a:latin typeface="+mn-lt"/>
              </a:rPr>
              <a:t>Friendship includes “Acts of Service” </a:t>
            </a:r>
            <a:endParaRPr lang="en-US" sz="3600" b="1" dirty="0">
              <a:solidFill>
                <a:srgbClr val="C00000"/>
              </a:solidFill>
              <a:latin typeface="+mn-lt"/>
            </a:endParaRPr>
          </a:p>
        </p:txBody>
      </p:sp>
      <p:pic>
        <p:nvPicPr>
          <p:cNvPr id="7" name="Picture 6" descr="olderwomangettingmassage.jpg"/>
          <p:cNvPicPr>
            <a:picLocks noChangeAspect="1"/>
          </p:cNvPicPr>
          <p:nvPr/>
        </p:nvPicPr>
        <p:blipFill>
          <a:blip r:embed="rId4" cstate="print"/>
          <a:stretch>
            <a:fillRect/>
          </a:stretch>
        </p:blipFill>
        <p:spPr>
          <a:xfrm>
            <a:off x="1524000" y="4038600"/>
            <a:ext cx="3333750" cy="2219325"/>
          </a:xfrm>
          <a:prstGeom prst="rect">
            <a:avLst/>
          </a:prstGeom>
        </p:spPr>
      </p:pic>
      <p:pic>
        <p:nvPicPr>
          <p:cNvPr id="9" name="Picture 8" descr="couplewashingcar.jpg"/>
          <p:cNvPicPr>
            <a:picLocks noChangeAspect="1"/>
          </p:cNvPicPr>
          <p:nvPr/>
        </p:nvPicPr>
        <p:blipFill>
          <a:blip r:embed="rId5" cstate="print"/>
          <a:stretch>
            <a:fillRect/>
          </a:stretch>
        </p:blipFill>
        <p:spPr>
          <a:xfrm>
            <a:off x="5715000" y="1447800"/>
            <a:ext cx="2675872" cy="40195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3" cstate="print"/>
          <a:srcRect/>
          <a:stretch>
            <a:fillRect/>
          </a:stretch>
        </p:blipFill>
        <p:spPr bwMode="auto">
          <a:xfrm rot="700947">
            <a:off x="5862356" y="1131303"/>
            <a:ext cx="3105511" cy="2057400"/>
          </a:xfrm>
          <a:prstGeom prst="rect">
            <a:avLst/>
          </a:prstGeom>
          <a:noFill/>
          <a:ln w="9525">
            <a:noFill/>
            <a:miter lim="800000"/>
            <a:headEnd/>
            <a:tailEnd/>
          </a:ln>
          <a:effectLst/>
        </p:spPr>
      </p:pic>
      <p:pic>
        <p:nvPicPr>
          <p:cNvPr id="4" name="Picture 4"/>
          <p:cNvPicPr>
            <a:picLocks noChangeAspect="1"/>
          </p:cNvPicPr>
          <p:nvPr/>
        </p:nvPicPr>
        <p:blipFill>
          <a:blip r:embed="rId4" cstate="print"/>
          <a:srcRect/>
          <a:stretch>
            <a:fillRect/>
          </a:stretch>
        </p:blipFill>
        <p:spPr bwMode="auto">
          <a:xfrm>
            <a:off x="0" y="5808663"/>
            <a:ext cx="9148763" cy="1049337"/>
          </a:xfrm>
          <a:prstGeom prst="rect">
            <a:avLst/>
          </a:prstGeom>
          <a:noFill/>
          <a:ln w="9525">
            <a:noFill/>
            <a:miter lim="800000"/>
            <a:headEnd/>
            <a:tailEnd/>
          </a:ln>
        </p:spPr>
      </p:pic>
      <p:sp>
        <p:nvSpPr>
          <p:cNvPr id="5" name="Rectangle 4"/>
          <p:cNvSpPr/>
          <p:nvPr/>
        </p:nvSpPr>
        <p:spPr>
          <a:xfrm>
            <a:off x="1219200" y="457200"/>
            <a:ext cx="5791200" cy="1107996"/>
          </a:xfrm>
          <a:prstGeom prst="rect">
            <a:avLst/>
          </a:prstGeom>
        </p:spPr>
        <p:txBody>
          <a:bodyPr wrap="square">
            <a:spAutoFit/>
          </a:bodyPr>
          <a:lstStyle/>
          <a:p>
            <a:pPr algn="ctr"/>
            <a:r>
              <a:rPr lang="en-US" sz="6600" b="1" spc="50" dirty="0" smtClean="0">
                <a:ln w="11430"/>
                <a:solidFill>
                  <a:srgbClr val="C00000"/>
                </a:solidFill>
                <a:effectLst>
                  <a:outerShdw blurRad="76200" dist="50800" dir="5400000" algn="tl" rotWithShape="0">
                    <a:srgbClr val="000000">
                      <a:alpha val="65000"/>
                    </a:srgbClr>
                  </a:outerShdw>
                </a:effectLst>
                <a:latin typeface="+mn-lt"/>
              </a:rPr>
              <a:t>I  Value You!</a:t>
            </a:r>
            <a:endParaRPr lang="en-US" sz="6600" dirty="0">
              <a:latin typeface="+mn-lt"/>
            </a:endParaRPr>
          </a:p>
        </p:txBody>
      </p:sp>
      <p:sp>
        <p:nvSpPr>
          <p:cNvPr id="6" name="Rectangle 5"/>
          <p:cNvSpPr/>
          <p:nvPr/>
        </p:nvSpPr>
        <p:spPr>
          <a:xfrm>
            <a:off x="381000" y="1600200"/>
            <a:ext cx="6019800" cy="1200329"/>
          </a:xfrm>
          <a:prstGeom prst="rect">
            <a:avLst/>
          </a:prstGeom>
        </p:spPr>
        <p:txBody>
          <a:bodyPr wrap="square">
            <a:spAutoFit/>
          </a:bodyPr>
          <a:lstStyle/>
          <a:p>
            <a:pPr algn="ctr"/>
            <a:r>
              <a:rPr lang="en-US" sz="3600" dirty="0" smtClean="0">
                <a:latin typeface="+mj-lt"/>
              </a:rPr>
              <a:t>Remember that kindness is               the key in any relationship</a:t>
            </a:r>
            <a:endParaRPr lang="en-US" sz="3600" dirty="0">
              <a:latin typeface="+mj-lt"/>
            </a:endParaRPr>
          </a:p>
        </p:txBody>
      </p:sp>
      <p:sp>
        <p:nvSpPr>
          <p:cNvPr id="3" name="Content Placeholder 2"/>
          <p:cNvSpPr>
            <a:spLocks noGrp="1"/>
          </p:cNvSpPr>
          <p:nvPr>
            <p:ph idx="1"/>
          </p:nvPr>
        </p:nvSpPr>
        <p:spPr>
          <a:xfrm>
            <a:off x="762000" y="2971800"/>
            <a:ext cx="7391400" cy="3581400"/>
          </a:xfrm>
        </p:spPr>
        <p:txBody>
          <a:bodyPr>
            <a:normAutofit/>
          </a:bodyPr>
          <a:lstStyle/>
          <a:p>
            <a:pPr>
              <a:buNone/>
            </a:pPr>
            <a:endParaRPr lang="en-US" sz="3200" b="1" dirty="0" smtClean="0">
              <a:latin typeface="Garamond" pitchFamily="18" charset="0"/>
            </a:endParaRPr>
          </a:p>
          <a:p>
            <a:pPr algn="ctr">
              <a:buNone/>
            </a:pPr>
            <a:r>
              <a:rPr lang="en-US" sz="3600" dirty="0" smtClean="0">
                <a:latin typeface="+mj-lt"/>
              </a:rPr>
              <a:t>Does your partner feel appreciated?  </a:t>
            </a:r>
          </a:p>
          <a:p>
            <a:pPr algn="ctr">
              <a:buNone/>
            </a:pPr>
            <a:endParaRPr lang="en-US" sz="3600" dirty="0" smtClean="0">
              <a:latin typeface="+mj-lt"/>
            </a:endParaRPr>
          </a:p>
          <a:p>
            <a:pPr algn="ctr">
              <a:buNone/>
            </a:pPr>
            <a:r>
              <a:rPr lang="en-US" sz="3600" dirty="0" smtClean="0">
                <a:latin typeface="+mj-lt"/>
              </a:rPr>
              <a:t>Take the challenge:  </a:t>
            </a:r>
          </a:p>
          <a:p>
            <a:pPr algn="ctr">
              <a:buNone/>
            </a:pPr>
            <a:r>
              <a:rPr lang="en-US" sz="3600" dirty="0" smtClean="0">
                <a:latin typeface="+mj-lt"/>
              </a:rPr>
              <a:t>Build a week to never forget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50" dirty="0" smtClean="0">
                <a:ln w="11430"/>
                <a:solidFill>
                  <a:srgbClr val="C00000"/>
                </a:solidFill>
                <a:effectLst>
                  <a:outerShdw blurRad="76200" dist="50800" dir="5400000" algn="tl" rotWithShape="0">
                    <a:srgbClr val="000000">
                      <a:alpha val="65000"/>
                    </a:srgbClr>
                  </a:outerShdw>
                </a:effectLst>
              </a:rPr>
              <a:t>Avoid the “Wedges”</a:t>
            </a:r>
            <a:endParaRPr lang="en-US" dirty="0"/>
          </a:p>
        </p:txBody>
      </p:sp>
      <p:sp>
        <p:nvSpPr>
          <p:cNvPr id="3" name="Content Placeholder 2"/>
          <p:cNvSpPr>
            <a:spLocks noGrp="1"/>
          </p:cNvSpPr>
          <p:nvPr>
            <p:ph idx="1"/>
          </p:nvPr>
        </p:nvSpPr>
        <p:spPr>
          <a:xfrm>
            <a:off x="1219200" y="1524000"/>
            <a:ext cx="7372350" cy="2449513"/>
          </a:xfrm>
        </p:spPr>
        <p:txBody>
          <a:bodyPr/>
          <a:lstStyle/>
          <a:p>
            <a:pPr algn="ctr">
              <a:buNone/>
            </a:pPr>
            <a:r>
              <a:rPr lang="en-US" dirty="0" smtClean="0">
                <a:latin typeface="+mj-lt"/>
              </a:rPr>
              <a:t>Criticism and demands drive wedges </a:t>
            </a:r>
          </a:p>
          <a:p>
            <a:pPr algn="ctr">
              <a:buNone/>
            </a:pPr>
            <a:endParaRPr lang="en-US" dirty="0" smtClean="0">
              <a:latin typeface="+mj-lt"/>
            </a:endParaRPr>
          </a:p>
          <a:p>
            <a:pPr algn="ctr">
              <a:buNone/>
            </a:pPr>
            <a:r>
              <a:rPr lang="en-US" dirty="0" smtClean="0">
                <a:latin typeface="+mj-lt"/>
              </a:rPr>
              <a:t>Requests can turn them around</a:t>
            </a:r>
            <a:endParaRPr lang="en-US" dirty="0">
              <a:latin typeface="+mj-lt"/>
            </a:endParaRPr>
          </a:p>
        </p:txBody>
      </p:sp>
      <p:pic>
        <p:nvPicPr>
          <p:cNvPr id="5" name="Picture 4"/>
          <p:cNvPicPr>
            <a:picLocks noChangeAspect="1"/>
          </p:cNvPicPr>
          <p:nvPr/>
        </p:nvPicPr>
        <p:blipFill>
          <a:blip r:embed="rId3" cstate="print"/>
          <a:srcRect/>
          <a:stretch>
            <a:fillRect/>
          </a:stretch>
        </p:blipFill>
        <p:spPr bwMode="auto">
          <a:xfrm>
            <a:off x="0" y="5808663"/>
            <a:ext cx="9148763" cy="1049337"/>
          </a:xfrm>
          <a:prstGeom prst="rect">
            <a:avLst/>
          </a:prstGeom>
          <a:noFill/>
          <a:ln w="9525">
            <a:noFill/>
            <a:miter lim="800000"/>
            <a:headEnd/>
            <a:tailEnd/>
          </a:ln>
        </p:spPr>
      </p:pic>
      <p:pic>
        <p:nvPicPr>
          <p:cNvPr id="6" name="il_fi" descr="http://themeparkradio.files.wordpress.com/2010/02/broken-heart.jpg"/>
          <p:cNvPicPr/>
          <p:nvPr/>
        </p:nvPicPr>
        <p:blipFill>
          <a:blip r:embed="rId4" cstate="print"/>
          <a:srcRect/>
          <a:stretch>
            <a:fillRect/>
          </a:stretch>
        </p:blipFill>
        <p:spPr bwMode="auto">
          <a:xfrm>
            <a:off x="2743200" y="3429000"/>
            <a:ext cx="3912870" cy="257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6248400" cy="1143000"/>
          </a:xfrm>
        </p:spPr>
        <p:txBody>
          <a:bodyPr/>
          <a:lstStyle/>
          <a:p>
            <a:r>
              <a:rPr lang="en-US" b="1" spc="50" dirty="0" smtClean="0">
                <a:ln w="11430"/>
                <a:solidFill>
                  <a:srgbClr val="C00000"/>
                </a:solidFill>
                <a:effectLst>
                  <a:outerShdw blurRad="76200" dist="50800" dir="5400000" algn="tl" rotWithShape="0">
                    <a:srgbClr val="000000">
                      <a:alpha val="65000"/>
                    </a:srgbClr>
                  </a:outerShdw>
                </a:effectLst>
              </a:rPr>
              <a:t>Issues that Cause Conflict</a:t>
            </a:r>
            <a:endParaRPr lang="en-US" dirty="0">
              <a:solidFill>
                <a:srgbClr val="C00000"/>
              </a:solidFill>
            </a:endParaRPr>
          </a:p>
        </p:txBody>
      </p:sp>
      <p:sp>
        <p:nvSpPr>
          <p:cNvPr id="3" name="Rectangle 2"/>
          <p:cNvSpPr/>
          <p:nvPr/>
        </p:nvSpPr>
        <p:spPr>
          <a:xfrm>
            <a:off x="990600" y="1143000"/>
            <a:ext cx="4572000" cy="5078313"/>
          </a:xfrm>
          <a:prstGeom prst="rect">
            <a:avLst/>
          </a:prstGeom>
        </p:spPr>
        <p:txBody>
          <a:bodyPr>
            <a:spAutoFit/>
          </a:bodyPr>
          <a:lstStyle/>
          <a:p>
            <a:pPr eaLnBrk="1" hangingPunct="1">
              <a:buFont typeface="Arial" pitchFamily="34" charset="0"/>
              <a:buChar char="•"/>
            </a:pPr>
            <a:endParaRPr lang="en-US" sz="3600" dirty="0" smtClean="0">
              <a:latin typeface="+mj-lt"/>
            </a:endParaRPr>
          </a:p>
          <a:p>
            <a:pPr eaLnBrk="1" hangingPunct="1">
              <a:buFont typeface="Arial" pitchFamily="34" charset="0"/>
              <a:buChar char="•"/>
            </a:pPr>
            <a:r>
              <a:rPr lang="en-US" sz="3600" dirty="0" smtClean="0">
                <a:latin typeface="+mj-lt"/>
              </a:rPr>
              <a:t>Money</a:t>
            </a:r>
          </a:p>
          <a:p>
            <a:pPr eaLnBrk="1" hangingPunct="1">
              <a:buFont typeface="Arial" pitchFamily="34" charset="0"/>
              <a:buChar char="•"/>
            </a:pPr>
            <a:endParaRPr lang="en-US" sz="3600" dirty="0" smtClean="0">
              <a:latin typeface="+mj-lt"/>
            </a:endParaRPr>
          </a:p>
          <a:p>
            <a:pPr eaLnBrk="1" hangingPunct="1">
              <a:buFont typeface="Arial" pitchFamily="34" charset="0"/>
              <a:buChar char="•"/>
            </a:pPr>
            <a:r>
              <a:rPr lang="en-US" sz="3600" dirty="0" smtClean="0">
                <a:latin typeface="+mj-lt"/>
              </a:rPr>
              <a:t>Parenting</a:t>
            </a:r>
          </a:p>
          <a:p>
            <a:pPr eaLnBrk="1" hangingPunct="1"/>
            <a:endParaRPr lang="en-US" sz="3600" dirty="0" smtClean="0">
              <a:latin typeface="+mj-lt"/>
            </a:endParaRPr>
          </a:p>
          <a:p>
            <a:pPr eaLnBrk="1" hangingPunct="1">
              <a:buFont typeface="Arial" pitchFamily="34" charset="0"/>
              <a:buChar char="•"/>
            </a:pPr>
            <a:r>
              <a:rPr lang="en-US" sz="3600" dirty="0" smtClean="0">
                <a:latin typeface="+mj-lt"/>
              </a:rPr>
              <a:t>Sex</a:t>
            </a:r>
          </a:p>
          <a:p>
            <a:pPr eaLnBrk="1" hangingPunct="1">
              <a:buFont typeface="Arial" pitchFamily="34" charset="0"/>
              <a:buChar char="•"/>
            </a:pPr>
            <a:endParaRPr lang="en-US" sz="3600" dirty="0" smtClean="0">
              <a:latin typeface="+mj-lt"/>
            </a:endParaRPr>
          </a:p>
          <a:p>
            <a:pPr eaLnBrk="1" hangingPunct="1">
              <a:buFont typeface="Arial" pitchFamily="34" charset="0"/>
              <a:buChar char="•"/>
            </a:pPr>
            <a:r>
              <a:rPr lang="en-US" sz="3600" dirty="0" smtClean="0">
                <a:latin typeface="+mj-lt"/>
              </a:rPr>
              <a:t>Division of Labor</a:t>
            </a:r>
          </a:p>
          <a:p>
            <a:pPr eaLnBrk="1" hangingPunct="1"/>
            <a:endParaRPr lang="en-US" sz="3600" dirty="0" smtClean="0">
              <a:latin typeface="+mj-lt"/>
            </a:endParaRPr>
          </a:p>
        </p:txBody>
      </p:sp>
      <p:pic>
        <p:nvPicPr>
          <p:cNvPr id="81924" name="Picture 4" descr="http://www.child-awarness.com/wp-content/uploads/2011/06/Discipline-For-Child1.jpg"/>
          <p:cNvPicPr>
            <a:picLocks noChangeAspect="1" noChangeArrowheads="1"/>
          </p:cNvPicPr>
          <p:nvPr/>
        </p:nvPicPr>
        <p:blipFill>
          <a:blip r:embed="rId3" cstate="print"/>
          <a:srcRect/>
          <a:stretch>
            <a:fillRect/>
          </a:stretch>
        </p:blipFill>
        <p:spPr bwMode="auto">
          <a:xfrm>
            <a:off x="5486400" y="3352800"/>
            <a:ext cx="2667000" cy="2506981"/>
          </a:xfrm>
          <a:prstGeom prst="rect">
            <a:avLst/>
          </a:prstGeom>
          <a:noFill/>
        </p:spPr>
      </p:pic>
      <p:pic>
        <p:nvPicPr>
          <p:cNvPr id="7" name="Picture 4"/>
          <p:cNvPicPr>
            <a:picLocks noChangeAspect="1"/>
          </p:cNvPicPr>
          <p:nvPr/>
        </p:nvPicPr>
        <p:blipFill>
          <a:blip r:embed="rId4" cstate="print"/>
          <a:srcRect/>
          <a:stretch>
            <a:fillRect/>
          </a:stretch>
        </p:blipFill>
        <p:spPr bwMode="auto">
          <a:xfrm>
            <a:off x="0" y="5808663"/>
            <a:ext cx="9148763" cy="1049337"/>
          </a:xfrm>
          <a:prstGeom prst="rect">
            <a:avLst/>
          </a:prstGeom>
          <a:noFill/>
          <a:ln w="9525">
            <a:noFill/>
            <a:miter lim="800000"/>
            <a:headEnd/>
            <a:tailEnd/>
          </a:ln>
        </p:spPr>
      </p:pic>
      <p:pic>
        <p:nvPicPr>
          <p:cNvPr id="8" name="Picture 7" descr="couplestrugglingbills.jpg"/>
          <p:cNvPicPr>
            <a:picLocks noChangeAspect="1"/>
          </p:cNvPicPr>
          <p:nvPr/>
        </p:nvPicPr>
        <p:blipFill>
          <a:blip r:embed="rId5" cstate="print"/>
          <a:stretch>
            <a:fillRect/>
          </a:stretch>
        </p:blipFill>
        <p:spPr>
          <a:xfrm>
            <a:off x="6400800" y="990600"/>
            <a:ext cx="2324100" cy="220379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3810000" cy="660400"/>
          </a:xfrm>
        </p:spPr>
        <p:txBody>
          <a:bodyPr>
            <a:noAutofit/>
          </a:bodyPr>
          <a:lstStyle/>
          <a:p>
            <a:r>
              <a:rPr lang="en-US" sz="5400" b="1" spc="50" dirty="0" smtClean="0">
                <a:ln w="11430"/>
                <a:solidFill>
                  <a:srgbClr val="C00000"/>
                </a:solidFill>
                <a:effectLst>
                  <a:outerShdw blurRad="76200" dist="50800" dir="5400000" algn="tl" rotWithShape="0">
                    <a:srgbClr val="000000">
                      <a:alpha val="65000"/>
                    </a:srgbClr>
                  </a:outerShdw>
                </a:effectLst>
              </a:rPr>
              <a:t> Conflict</a:t>
            </a:r>
            <a:endParaRPr lang="en-US" sz="5400" dirty="0"/>
          </a:p>
        </p:txBody>
      </p:sp>
      <p:sp>
        <p:nvSpPr>
          <p:cNvPr id="3" name="Content Placeholder 2"/>
          <p:cNvSpPr>
            <a:spLocks noGrp="1"/>
          </p:cNvSpPr>
          <p:nvPr>
            <p:ph idx="1"/>
          </p:nvPr>
        </p:nvSpPr>
        <p:spPr>
          <a:xfrm>
            <a:off x="3276600" y="990600"/>
            <a:ext cx="5257800" cy="5181600"/>
          </a:xfrm>
        </p:spPr>
        <p:txBody>
          <a:bodyPr>
            <a:normAutofit/>
          </a:bodyPr>
          <a:lstStyle/>
          <a:p>
            <a:pPr>
              <a:lnSpc>
                <a:spcPct val="80000"/>
              </a:lnSpc>
              <a:buFontTx/>
              <a:buNone/>
            </a:pPr>
            <a:endParaRPr lang="en-US" dirty="0" smtClean="0">
              <a:latin typeface="+mj-lt"/>
            </a:endParaRPr>
          </a:p>
          <a:p>
            <a:pPr>
              <a:lnSpc>
                <a:spcPct val="80000"/>
              </a:lnSpc>
              <a:buFontTx/>
              <a:buNone/>
            </a:pPr>
            <a:r>
              <a:rPr lang="en-US" dirty="0" smtClean="0">
                <a:latin typeface="+mj-lt"/>
              </a:rPr>
              <a:t>	“If there’s one lesson I have learned from my years of research it is that a lasting marriage results from a couple’s ability to resolve the conflicts that are inevitable in any relationship”</a:t>
            </a:r>
          </a:p>
          <a:p>
            <a:pPr>
              <a:lnSpc>
                <a:spcPct val="80000"/>
              </a:lnSpc>
              <a:buFontTx/>
              <a:buNone/>
            </a:pPr>
            <a:r>
              <a:rPr lang="en-US" dirty="0" smtClean="0">
                <a:latin typeface="+mj-lt"/>
              </a:rPr>
              <a:t>  </a:t>
            </a:r>
          </a:p>
          <a:p>
            <a:pPr>
              <a:lnSpc>
                <a:spcPct val="80000"/>
              </a:lnSpc>
              <a:buFontTx/>
              <a:buNone/>
            </a:pPr>
            <a:r>
              <a:rPr lang="en-US" dirty="0" smtClean="0">
                <a:latin typeface="+mj-lt"/>
              </a:rPr>
              <a:t>               (John </a:t>
            </a:r>
            <a:r>
              <a:rPr lang="en-US" dirty="0" err="1" smtClean="0">
                <a:latin typeface="+mj-lt"/>
              </a:rPr>
              <a:t>Gottman</a:t>
            </a:r>
            <a:r>
              <a:rPr lang="en-US" dirty="0" smtClean="0">
                <a:latin typeface="+mj-lt"/>
              </a:rPr>
              <a:t>, PhD)</a:t>
            </a:r>
            <a:endParaRPr lang="en-US" sz="500" b="1" dirty="0" smtClean="0">
              <a:latin typeface="Garamond" pitchFamily="18" charset="0"/>
            </a:endParaRPr>
          </a:p>
          <a:p>
            <a:pPr>
              <a:lnSpc>
                <a:spcPct val="80000"/>
              </a:lnSpc>
              <a:buFontTx/>
              <a:buNone/>
            </a:pPr>
            <a:endParaRPr lang="en-US" sz="500" b="1" dirty="0" smtClean="0">
              <a:latin typeface="Garamond" pitchFamily="18" charset="0"/>
            </a:endParaRPr>
          </a:p>
          <a:p>
            <a:pPr>
              <a:lnSpc>
                <a:spcPct val="80000"/>
              </a:lnSpc>
              <a:buFontTx/>
              <a:buNone/>
            </a:pPr>
            <a:endParaRPr lang="en-US" sz="500" b="1" dirty="0" smtClean="0">
              <a:latin typeface="Garamond" pitchFamily="18" charset="0"/>
            </a:endParaRPr>
          </a:p>
          <a:p>
            <a:pPr>
              <a:lnSpc>
                <a:spcPct val="80000"/>
              </a:lnSpc>
              <a:buFontTx/>
              <a:buNone/>
            </a:pPr>
            <a:endParaRPr lang="en-US" sz="500" b="1" dirty="0" smtClean="0">
              <a:latin typeface="Garamond" pitchFamily="18" charset="0"/>
            </a:endParaRPr>
          </a:p>
          <a:p>
            <a:pPr>
              <a:lnSpc>
                <a:spcPct val="80000"/>
              </a:lnSpc>
              <a:buFontTx/>
              <a:buNone/>
            </a:pPr>
            <a:endParaRPr lang="en-US" sz="500" b="1" dirty="0" smtClean="0">
              <a:latin typeface="Garamond" pitchFamily="18" charset="0"/>
            </a:endParaRPr>
          </a:p>
          <a:p>
            <a:pPr>
              <a:lnSpc>
                <a:spcPct val="80000"/>
              </a:lnSpc>
              <a:buFontTx/>
              <a:buNone/>
            </a:pPr>
            <a:endParaRPr lang="en-US" sz="500" b="1" dirty="0" smtClean="0">
              <a:latin typeface="Garamond" pitchFamily="18" charset="0"/>
            </a:endParaRPr>
          </a:p>
          <a:p>
            <a:pPr>
              <a:lnSpc>
                <a:spcPct val="80000"/>
              </a:lnSpc>
              <a:buFontTx/>
              <a:buNone/>
            </a:pPr>
            <a:endParaRPr lang="en-US" sz="500" b="1" dirty="0" smtClean="0">
              <a:latin typeface="Garamond" pitchFamily="18" charset="0"/>
            </a:endParaRPr>
          </a:p>
          <a:p>
            <a:pPr>
              <a:lnSpc>
                <a:spcPct val="80000"/>
              </a:lnSpc>
              <a:buFontTx/>
              <a:buNone/>
            </a:pPr>
            <a:endParaRPr lang="en-US" sz="500" dirty="0" smtClean="0">
              <a:latin typeface="+mj-lt"/>
            </a:endParaRPr>
          </a:p>
          <a:p>
            <a:pPr>
              <a:lnSpc>
                <a:spcPct val="80000"/>
              </a:lnSpc>
              <a:buFontTx/>
              <a:buNone/>
            </a:pPr>
            <a:endParaRPr lang="en-US" sz="900" dirty="0" smtClean="0">
              <a:latin typeface="+mj-lt"/>
            </a:endParaRPr>
          </a:p>
        </p:txBody>
      </p:sp>
      <p:pic>
        <p:nvPicPr>
          <p:cNvPr id="4" name="Picture 4"/>
          <p:cNvPicPr>
            <a:picLocks noChangeAspect="1"/>
          </p:cNvPicPr>
          <p:nvPr/>
        </p:nvPicPr>
        <p:blipFill>
          <a:blip r:embed="rId3" cstate="print"/>
          <a:srcRect/>
          <a:stretch>
            <a:fillRect/>
          </a:stretch>
        </p:blipFill>
        <p:spPr bwMode="auto">
          <a:xfrm>
            <a:off x="0" y="5808663"/>
            <a:ext cx="9148763" cy="1049337"/>
          </a:xfrm>
          <a:prstGeom prst="rect">
            <a:avLst/>
          </a:prstGeom>
          <a:noFill/>
          <a:ln w="9525">
            <a:noFill/>
            <a:miter lim="800000"/>
            <a:headEnd/>
            <a:tailEnd/>
          </a:ln>
        </p:spPr>
      </p:pic>
      <p:pic>
        <p:nvPicPr>
          <p:cNvPr id="6" name="Picture 5" descr="box gloves couple.jpg"/>
          <p:cNvPicPr>
            <a:picLocks noChangeAspect="1"/>
          </p:cNvPicPr>
          <p:nvPr/>
        </p:nvPicPr>
        <p:blipFill>
          <a:blip r:embed="rId4" cstate="print"/>
          <a:stretch>
            <a:fillRect/>
          </a:stretch>
        </p:blipFill>
        <p:spPr>
          <a:xfrm>
            <a:off x="533400" y="1981200"/>
            <a:ext cx="2592589" cy="3886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rcRect/>
          <a:stretch>
            <a:fillRect/>
          </a:stretch>
        </p:blipFill>
        <p:spPr bwMode="auto">
          <a:xfrm>
            <a:off x="0" y="5808663"/>
            <a:ext cx="9148763" cy="1049337"/>
          </a:xfrm>
          <a:prstGeom prst="rect">
            <a:avLst/>
          </a:prstGeom>
          <a:noFill/>
          <a:ln w="9525">
            <a:noFill/>
            <a:miter lim="800000"/>
            <a:headEnd/>
            <a:tailEnd/>
          </a:ln>
        </p:spPr>
      </p:pic>
      <p:sp>
        <p:nvSpPr>
          <p:cNvPr id="6" name="Rectangle 5"/>
          <p:cNvSpPr/>
          <p:nvPr/>
        </p:nvSpPr>
        <p:spPr>
          <a:xfrm>
            <a:off x="0" y="457200"/>
            <a:ext cx="9144000" cy="707886"/>
          </a:xfrm>
          <a:prstGeom prst="rect">
            <a:avLst/>
          </a:prstGeom>
        </p:spPr>
        <p:txBody>
          <a:bodyPr wrap="square">
            <a:spAutoFit/>
          </a:bodyPr>
          <a:lstStyle/>
          <a:p>
            <a:pPr algn="ctr"/>
            <a:r>
              <a:rPr lang="en-US" sz="4000" b="1" spc="50" dirty="0" smtClean="0">
                <a:ln w="11430"/>
                <a:solidFill>
                  <a:srgbClr val="C00000"/>
                </a:solidFill>
                <a:effectLst>
                  <a:outerShdw blurRad="76200" dist="50800" dir="5400000" algn="tl" rotWithShape="0">
                    <a:srgbClr val="000000">
                      <a:alpha val="65000"/>
                    </a:srgbClr>
                  </a:outerShdw>
                </a:effectLst>
                <a:latin typeface="+mj-lt"/>
              </a:rPr>
              <a:t>Conflict Resolution</a:t>
            </a:r>
            <a:endParaRPr lang="en-US" sz="4000" dirty="0">
              <a:latin typeface="+mj-lt"/>
            </a:endParaRPr>
          </a:p>
        </p:txBody>
      </p:sp>
      <p:pic>
        <p:nvPicPr>
          <p:cNvPr id="7" name="Picture 6" descr="couple shaking hands.jpg"/>
          <p:cNvPicPr>
            <a:picLocks noChangeAspect="1"/>
          </p:cNvPicPr>
          <p:nvPr/>
        </p:nvPicPr>
        <p:blipFill>
          <a:blip r:embed="rId4" cstate="print"/>
          <a:stretch>
            <a:fillRect/>
          </a:stretch>
        </p:blipFill>
        <p:spPr>
          <a:xfrm>
            <a:off x="457200" y="1447800"/>
            <a:ext cx="3124200" cy="4693004"/>
          </a:xfrm>
          <a:prstGeom prst="rect">
            <a:avLst/>
          </a:prstGeom>
        </p:spPr>
      </p:pic>
      <p:sp>
        <p:nvSpPr>
          <p:cNvPr id="8" name="TextBox 7"/>
          <p:cNvSpPr txBox="1"/>
          <p:nvPr/>
        </p:nvSpPr>
        <p:spPr>
          <a:xfrm>
            <a:off x="3581400" y="1676400"/>
            <a:ext cx="5334000" cy="1200329"/>
          </a:xfrm>
          <a:prstGeom prst="rect">
            <a:avLst/>
          </a:prstGeom>
          <a:noFill/>
        </p:spPr>
        <p:txBody>
          <a:bodyPr wrap="square" rtlCol="0">
            <a:spAutoFit/>
          </a:bodyPr>
          <a:lstStyle/>
          <a:p>
            <a:pPr algn="ctr"/>
            <a:r>
              <a:rPr lang="en-US" sz="3600" dirty="0" smtClean="0">
                <a:latin typeface="+mj-lt"/>
              </a:rPr>
              <a:t>It’s not about one person changing, </a:t>
            </a:r>
            <a:endParaRPr lang="en-US" sz="3600" dirty="0">
              <a:latin typeface="+mj-lt"/>
            </a:endParaRPr>
          </a:p>
        </p:txBody>
      </p:sp>
      <p:sp>
        <p:nvSpPr>
          <p:cNvPr id="10" name="Rectangle 9"/>
          <p:cNvSpPr/>
          <p:nvPr/>
        </p:nvSpPr>
        <p:spPr>
          <a:xfrm>
            <a:off x="4267200" y="2743200"/>
            <a:ext cx="4415118" cy="646331"/>
          </a:xfrm>
          <a:prstGeom prst="rect">
            <a:avLst/>
          </a:prstGeom>
        </p:spPr>
        <p:txBody>
          <a:bodyPr wrap="none">
            <a:spAutoFit/>
          </a:bodyPr>
          <a:lstStyle/>
          <a:p>
            <a:pPr algn="ctr"/>
            <a:r>
              <a:rPr lang="en-US" sz="3600" b="1" spc="50" dirty="0" smtClean="0">
                <a:ln w="11430"/>
                <a:solidFill>
                  <a:srgbClr val="C00000"/>
                </a:solidFill>
                <a:effectLst>
                  <a:outerShdw blurRad="76200" dist="50800" dir="5400000" algn="tl" rotWithShape="0">
                    <a:srgbClr val="000000">
                      <a:alpha val="65000"/>
                    </a:srgbClr>
                  </a:outerShdw>
                </a:effectLst>
                <a:latin typeface="+mj-lt"/>
              </a:rPr>
              <a:t>it’s about negotiating</a:t>
            </a:r>
            <a:endParaRPr lang="en-US" sz="3600" dirty="0">
              <a:latin typeface="+mj-lt"/>
            </a:endParaRPr>
          </a:p>
        </p:txBody>
      </p:sp>
      <p:sp>
        <p:nvSpPr>
          <p:cNvPr id="11" name="Rectangle 10"/>
          <p:cNvSpPr/>
          <p:nvPr/>
        </p:nvSpPr>
        <p:spPr>
          <a:xfrm>
            <a:off x="3733800" y="3276600"/>
            <a:ext cx="5105400" cy="2308324"/>
          </a:xfrm>
          <a:prstGeom prst="rect">
            <a:avLst/>
          </a:prstGeom>
        </p:spPr>
        <p:txBody>
          <a:bodyPr wrap="square">
            <a:spAutoFit/>
          </a:bodyPr>
          <a:lstStyle/>
          <a:p>
            <a:pPr algn="ctr"/>
            <a:r>
              <a:rPr lang="en-US" sz="3600" dirty="0" smtClean="0">
                <a:latin typeface="+mn-lt"/>
              </a:rPr>
              <a:t>and finding the common ground and ways                      that you can                         </a:t>
            </a:r>
            <a:r>
              <a:rPr lang="en-US" sz="3600" b="1" dirty="0" smtClean="0">
                <a:solidFill>
                  <a:srgbClr val="C00000"/>
                </a:solidFill>
                <a:effectLst>
                  <a:outerShdw blurRad="38100" dist="38100" dir="2700000" algn="tl">
                    <a:srgbClr val="000000">
                      <a:alpha val="43137"/>
                    </a:srgbClr>
                  </a:outerShdw>
                </a:effectLst>
                <a:latin typeface="+mn-lt"/>
              </a:rPr>
              <a:t>give and take</a:t>
            </a:r>
            <a:endParaRPr lang="en-US" sz="3600" b="1" dirty="0">
              <a:solidFill>
                <a:srgbClr val="C0000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6104</TotalTime>
  <Words>4574</Words>
  <Application>Microsoft Office PowerPoint</Application>
  <PresentationFormat>On-screen Show (4:3)</PresentationFormat>
  <Paragraphs>430</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Slide 4</vt:lpstr>
      <vt:lpstr>Slide 5</vt:lpstr>
      <vt:lpstr>Avoid the “Wedges”</vt:lpstr>
      <vt:lpstr>Issues that Cause Conflict</vt:lpstr>
      <vt:lpstr> Conflict</vt:lpstr>
      <vt:lpstr>Slide 9</vt:lpstr>
      <vt:lpstr>Slide 10</vt:lpstr>
      <vt:lpstr>More Conflict Resolution Ideas</vt:lpstr>
      <vt:lpstr>Communication Styles </vt:lpstr>
      <vt:lpstr>Strong &amp; Stable Relationships</vt:lpstr>
      <vt:lpstr>Unstable Relationships</vt:lpstr>
      <vt:lpstr>Beware of Warning Signs</vt:lpstr>
      <vt:lpstr>Attitudes that can Predict Divorce</vt:lpstr>
      <vt:lpstr>Criticism</vt:lpstr>
      <vt:lpstr>Contempt</vt:lpstr>
      <vt:lpstr>Defensiveness</vt:lpstr>
      <vt:lpstr>Stonewalling</vt:lpstr>
      <vt:lpstr>Happy Couples</vt:lpstr>
      <vt:lpstr>Support the Dreams</vt:lpstr>
      <vt:lpstr>Your Partner’s Roadmap</vt:lpstr>
      <vt:lpstr>How to Strengthen Marriage?  </vt:lpstr>
      <vt:lpstr>Relationship Tip</vt:lpstr>
      <vt:lpstr>References</vt:lpstr>
      <vt:lpstr>References</vt:lpstr>
    </vt:vector>
  </TitlesOfParts>
  <Company>WC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cwashburn</dc:creator>
  <cp:lastModifiedBy>Weeks,Naomi</cp:lastModifiedBy>
  <cp:revision>648</cp:revision>
  <dcterms:created xsi:type="dcterms:W3CDTF">2009-04-15T20:09:46Z</dcterms:created>
  <dcterms:modified xsi:type="dcterms:W3CDTF">2013-04-18T22:43:27Z</dcterms:modified>
</cp:coreProperties>
</file>