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83" r:id="rId3"/>
    <p:sldId id="269" r:id="rId4"/>
    <p:sldId id="257" r:id="rId5"/>
    <p:sldId id="258" r:id="rId6"/>
    <p:sldId id="264" r:id="rId7"/>
    <p:sldId id="259" r:id="rId8"/>
    <p:sldId id="262" r:id="rId9"/>
    <p:sldId id="261" r:id="rId10"/>
    <p:sldId id="272" r:id="rId11"/>
    <p:sldId id="274" r:id="rId12"/>
    <p:sldId id="273" r:id="rId13"/>
    <p:sldId id="276" r:id="rId14"/>
    <p:sldId id="280" r:id="rId15"/>
    <p:sldId id="270" r:id="rId16"/>
    <p:sldId id="271" r:id="rId17"/>
    <p:sldId id="265" r:id="rId18"/>
    <p:sldId id="279" r:id="rId19"/>
    <p:sldId id="281" r:id="rId20"/>
    <p:sldId id="266" r:id="rId21"/>
    <p:sldId id="268" r:id="rId22"/>
    <p:sldId id="267" r:id="rId23"/>
    <p:sldId id="278"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3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0A31F-C67E-E149-98AA-EA9513E84BD5}" type="datetimeFigureOut">
              <a:rPr lang="en-US" smtClean="0"/>
              <a:t>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F8B61-B12A-7845-8B6C-CBF9C8D51ED7}" type="slidenum">
              <a:rPr lang="en-US" smtClean="0"/>
              <a:t>‹#›</a:t>
            </a:fld>
            <a:endParaRPr lang="en-US"/>
          </a:p>
        </p:txBody>
      </p:sp>
    </p:spTree>
    <p:extLst>
      <p:ext uri="{BB962C8B-B14F-4D97-AF65-F5344CB8AC3E}">
        <p14:creationId xmlns:p14="http://schemas.microsoft.com/office/powerpoint/2010/main" val="2601630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Grazing is </a:t>
            </a:r>
            <a:r>
              <a:rPr lang="en-US" dirty="0" err="1" smtClean="0"/>
              <a:t>natrual</a:t>
            </a:r>
            <a:endParaRPr lang="en-US" dirty="0"/>
          </a:p>
        </p:txBody>
      </p:sp>
      <p:sp>
        <p:nvSpPr>
          <p:cNvPr id="4" name="Slide Number Placeholder 3"/>
          <p:cNvSpPr>
            <a:spLocks noGrp="1"/>
          </p:cNvSpPr>
          <p:nvPr>
            <p:ph type="sldNum" sz="quarter" idx="10"/>
          </p:nvPr>
        </p:nvSpPr>
        <p:spPr/>
        <p:txBody>
          <a:bodyPr/>
          <a:lstStyle/>
          <a:p>
            <a:fld id="{3F8F8B61-B12A-7845-8B6C-CBF9C8D51ED7}" type="slidenum">
              <a:rPr lang="en-US" smtClean="0"/>
              <a:t>17</a:t>
            </a:fld>
            <a:endParaRPr lang="en-US"/>
          </a:p>
        </p:txBody>
      </p:sp>
    </p:spTree>
    <p:extLst>
      <p:ext uri="{BB962C8B-B14F-4D97-AF65-F5344CB8AC3E}">
        <p14:creationId xmlns:p14="http://schemas.microsoft.com/office/powerpoint/2010/main" val="395614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introducing alien</a:t>
            </a:r>
            <a:r>
              <a:rPr lang="en-US" baseline="0" dirty="0" smtClean="0"/>
              <a:t> species</a:t>
            </a:r>
            <a:endParaRPr lang="en-US" dirty="0"/>
          </a:p>
        </p:txBody>
      </p:sp>
      <p:sp>
        <p:nvSpPr>
          <p:cNvPr id="4" name="Slide Number Placeholder 3"/>
          <p:cNvSpPr>
            <a:spLocks noGrp="1"/>
          </p:cNvSpPr>
          <p:nvPr>
            <p:ph type="sldNum" sz="quarter" idx="10"/>
          </p:nvPr>
        </p:nvSpPr>
        <p:spPr/>
        <p:txBody>
          <a:bodyPr/>
          <a:lstStyle/>
          <a:p>
            <a:fld id="{3F8F8B61-B12A-7845-8B6C-CBF9C8D51ED7}" type="slidenum">
              <a:rPr lang="en-US" smtClean="0"/>
              <a:t>18</a:t>
            </a:fld>
            <a:endParaRPr lang="en-US"/>
          </a:p>
        </p:txBody>
      </p:sp>
    </p:spTree>
    <p:extLst>
      <p:ext uri="{BB962C8B-B14F-4D97-AF65-F5344CB8AC3E}">
        <p14:creationId xmlns:p14="http://schemas.microsoft.com/office/powerpoint/2010/main" val="3729334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see</a:t>
            </a:r>
            <a:r>
              <a:rPr lang="en-US" baseline="0" dirty="0" smtClean="0"/>
              <a:t> cooperation and solve problems instead of adversity, wasting time and winners and losers.</a:t>
            </a:r>
            <a:endParaRPr lang="en-US" dirty="0"/>
          </a:p>
        </p:txBody>
      </p:sp>
      <p:sp>
        <p:nvSpPr>
          <p:cNvPr id="4" name="Slide Number Placeholder 3"/>
          <p:cNvSpPr>
            <a:spLocks noGrp="1"/>
          </p:cNvSpPr>
          <p:nvPr>
            <p:ph type="sldNum" sz="quarter" idx="10"/>
          </p:nvPr>
        </p:nvSpPr>
        <p:spPr/>
        <p:txBody>
          <a:bodyPr/>
          <a:lstStyle/>
          <a:p>
            <a:fld id="{3F8F8B61-B12A-7845-8B6C-CBF9C8D51ED7}" type="slidenum">
              <a:rPr lang="en-US" smtClean="0"/>
              <a:t>23</a:t>
            </a:fld>
            <a:endParaRPr lang="en-US"/>
          </a:p>
        </p:txBody>
      </p:sp>
    </p:spTree>
    <p:extLst>
      <p:ext uri="{BB962C8B-B14F-4D97-AF65-F5344CB8AC3E}">
        <p14:creationId xmlns:p14="http://schemas.microsoft.com/office/powerpoint/2010/main" val="125869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471E1-29ED-6A45-AF66-F1329DCEE1B3}"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15975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71E1-29ED-6A45-AF66-F1329DCEE1B3}"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360172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71E1-29ED-6A45-AF66-F1329DCEE1B3}"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902278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4D2138-46BC-B14C-89F9-6D76634345EE}"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52062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D2138-46BC-B14C-89F9-6D76634345EE}"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55442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4D2138-46BC-B14C-89F9-6D76634345EE}"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2967882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4D2138-46BC-B14C-89F9-6D76634345EE}"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1049725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4D2138-46BC-B14C-89F9-6D76634345EE}" type="datetimeFigureOut">
              <a:rPr lang="en-US" smtClean="0"/>
              <a:t>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4073226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4D2138-46BC-B14C-89F9-6D76634345EE}" type="datetimeFigureOut">
              <a:rPr lang="en-US" smtClean="0"/>
              <a:t>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249200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4D2138-46BC-B14C-89F9-6D76634345EE}" type="datetimeFigureOut">
              <a:rPr lang="en-US" smtClean="0"/>
              <a:t>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1871321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D2138-46BC-B14C-89F9-6D76634345EE}"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182447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471E1-29ED-6A45-AF66-F1329DCEE1B3}"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166279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4D2138-46BC-B14C-89F9-6D76634345EE}"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2259309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D2138-46BC-B14C-89F9-6D76634345EE}"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118639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D2138-46BC-B14C-89F9-6D76634345EE}"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5BE00-020B-2442-952E-469E494AA205}" type="slidenum">
              <a:rPr lang="en-US" smtClean="0"/>
              <a:t>‹#›</a:t>
            </a:fld>
            <a:endParaRPr lang="en-US"/>
          </a:p>
        </p:txBody>
      </p:sp>
    </p:spTree>
    <p:extLst>
      <p:ext uri="{BB962C8B-B14F-4D97-AF65-F5344CB8AC3E}">
        <p14:creationId xmlns:p14="http://schemas.microsoft.com/office/powerpoint/2010/main" val="414397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471E1-29ED-6A45-AF66-F1329DCEE1B3}" type="datetimeFigureOut">
              <a:rPr lang="en-US" smtClean="0"/>
              <a:t>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365125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471E1-29ED-6A45-AF66-F1329DCEE1B3}"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278958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471E1-29ED-6A45-AF66-F1329DCEE1B3}" type="datetimeFigureOut">
              <a:rPr lang="en-US" smtClean="0"/>
              <a:t>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392405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471E1-29ED-6A45-AF66-F1329DCEE1B3}" type="datetimeFigureOut">
              <a:rPr lang="en-US" smtClean="0"/>
              <a:t>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259512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471E1-29ED-6A45-AF66-F1329DCEE1B3}" type="datetimeFigureOut">
              <a:rPr lang="en-US" smtClean="0"/>
              <a:t>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2869143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471E1-29ED-6A45-AF66-F1329DCEE1B3}"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383690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471E1-29ED-6A45-AF66-F1329DCEE1B3}" type="datetimeFigureOut">
              <a:rPr lang="en-US" smtClean="0"/>
              <a:t>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E9164-604D-AE43-BDCA-8408308193BB}" type="slidenum">
              <a:rPr lang="en-US" smtClean="0"/>
              <a:t>‹#›</a:t>
            </a:fld>
            <a:endParaRPr lang="en-US"/>
          </a:p>
        </p:txBody>
      </p:sp>
    </p:spTree>
    <p:extLst>
      <p:ext uri="{BB962C8B-B14F-4D97-AF65-F5344CB8AC3E}">
        <p14:creationId xmlns:p14="http://schemas.microsoft.com/office/powerpoint/2010/main" val="2497629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471E1-29ED-6A45-AF66-F1329DCEE1B3}" type="datetimeFigureOut">
              <a:rPr lang="en-US" smtClean="0"/>
              <a:t>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E9164-604D-AE43-BDCA-8408308193BB}" type="slidenum">
              <a:rPr lang="en-US" smtClean="0"/>
              <a:t>‹#›</a:t>
            </a:fld>
            <a:endParaRPr lang="en-US"/>
          </a:p>
        </p:txBody>
      </p:sp>
    </p:spTree>
    <p:extLst>
      <p:ext uri="{BB962C8B-B14F-4D97-AF65-F5344CB8AC3E}">
        <p14:creationId xmlns:p14="http://schemas.microsoft.com/office/powerpoint/2010/main" val="268870873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D2138-46BC-B14C-89F9-6D76634345EE}" type="datetimeFigureOut">
              <a:rPr lang="en-US" smtClean="0"/>
              <a:t>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5BE00-020B-2442-952E-469E494AA205}" type="slidenum">
              <a:rPr lang="en-US" smtClean="0"/>
              <a:t>‹#›</a:t>
            </a:fld>
            <a:endParaRPr lang="en-US"/>
          </a:p>
        </p:txBody>
      </p:sp>
    </p:spTree>
    <p:extLst>
      <p:ext uri="{BB962C8B-B14F-4D97-AF65-F5344CB8AC3E}">
        <p14:creationId xmlns:p14="http://schemas.microsoft.com/office/powerpoint/2010/main" val="10591975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1" Type="http://schemas.openxmlformats.org/officeDocument/2006/relationships/image" Target="../media/image17.jp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g"/><Relationship Id="rId6" Type="http://schemas.openxmlformats.org/officeDocument/2006/relationships/image" Target="../media/image12.jpeg"/><Relationship Id="rId7" Type="http://schemas.openxmlformats.org/officeDocument/2006/relationships/image" Target="../media/image13.jp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780"/>
            <a:ext cx="8229600" cy="1143000"/>
          </a:xfrm>
        </p:spPr>
        <p:txBody>
          <a:bodyPr/>
          <a:lstStyle/>
          <a:p>
            <a:r>
              <a:rPr lang="en-US" dirty="0" smtClean="0"/>
              <a:t>Fighting “science” with science</a:t>
            </a:r>
            <a:endParaRPr lang="en-US" dirty="0"/>
          </a:p>
        </p:txBody>
      </p:sp>
    </p:spTree>
    <p:extLst>
      <p:ext uri="{BB962C8B-B14F-4D97-AF65-F5344CB8AC3E}">
        <p14:creationId xmlns:p14="http://schemas.microsoft.com/office/powerpoint/2010/main" val="16913932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Omitting Info to Fit Agenda</a:t>
            </a:r>
            <a:endParaRPr lang="en-US" dirty="0"/>
          </a:p>
        </p:txBody>
      </p:sp>
      <p:sp>
        <p:nvSpPr>
          <p:cNvPr id="4" name="Rectangle 3"/>
          <p:cNvSpPr/>
          <p:nvPr/>
        </p:nvSpPr>
        <p:spPr>
          <a:xfrm>
            <a:off x="457200" y="1649460"/>
            <a:ext cx="8045752" cy="1754327"/>
          </a:xfrm>
          <a:prstGeom prst="rect">
            <a:avLst/>
          </a:prstGeom>
        </p:spPr>
        <p:txBody>
          <a:bodyPr wrap="square">
            <a:spAutoFit/>
          </a:bodyPr>
          <a:lstStyle/>
          <a:p>
            <a:r>
              <a:rPr lang="en-US" sz="2400" dirty="0" smtClean="0"/>
              <a:t>"</a:t>
            </a:r>
            <a:r>
              <a:rPr lang="en-US" sz="2400" dirty="0"/>
              <a:t>if livestock grazing is permitted on public rangelands, it is to not exceed 25-30% utilization of herbaceous forage each year.” </a:t>
            </a:r>
          </a:p>
          <a:p>
            <a:endParaRPr lang="en-US" sz="1200" dirty="0" smtClean="0"/>
          </a:p>
          <a:p>
            <a:r>
              <a:rPr lang="en-US" sz="2400" dirty="0" smtClean="0"/>
              <a:t>“</a:t>
            </a:r>
            <a:r>
              <a:rPr lang="en-US" sz="2400" dirty="0" err="1"/>
              <a:t>Holechek</a:t>
            </a:r>
            <a:r>
              <a:rPr lang="en-US" sz="2400" dirty="0"/>
              <a:t> et al. (1999) </a:t>
            </a:r>
            <a:r>
              <a:rPr lang="en-US" sz="2400" dirty="0" smtClean="0"/>
              <a:t>… recommended </a:t>
            </a:r>
            <a:r>
              <a:rPr lang="en-US" sz="2400" dirty="0"/>
              <a:t>no more than 30-35% use of annual herbaceous production.” </a:t>
            </a:r>
            <a:endParaRPr lang="en-US" sz="2400" dirty="0" smtClean="0"/>
          </a:p>
        </p:txBody>
      </p:sp>
      <p:sp>
        <p:nvSpPr>
          <p:cNvPr id="5" name="Rectangle 4"/>
          <p:cNvSpPr/>
          <p:nvPr/>
        </p:nvSpPr>
        <p:spPr>
          <a:xfrm>
            <a:off x="457199" y="3566982"/>
            <a:ext cx="7936895" cy="2954655"/>
          </a:xfrm>
          <a:prstGeom prst="rect">
            <a:avLst/>
          </a:prstGeom>
        </p:spPr>
        <p:txBody>
          <a:bodyPr wrap="square">
            <a:spAutoFit/>
          </a:bodyPr>
          <a:lstStyle/>
          <a:p>
            <a:r>
              <a:rPr lang="en-US" sz="2400" dirty="0"/>
              <a:t>“Cattle grazed at “conservative” levels in sagebrush steppe in the northern Great Basin initially selected bunchgrasses in interspaces between sagebrush plants (France et al. 2008).</a:t>
            </a:r>
            <a:r>
              <a:rPr lang="en-US" sz="2400" dirty="0" smtClean="0"/>
              <a:t>”</a:t>
            </a:r>
          </a:p>
          <a:p>
            <a:r>
              <a:rPr lang="en-US" i="1" dirty="0" smtClean="0"/>
              <a:t> </a:t>
            </a:r>
            <a:endParaRPr lang="en-US" dirty="0"/>
          </a:p>
          <a:p>
            <a:r>
              <a:rPr lang="en-US" sz="2400" i="1" dirty="0" smtClean="0">
                <a:solidFill>
                  <a:srgbClr val="FFFF00"/>
                </a:solidFill>
              </a:rPr>
              <a:t>“Our </a:t>
            </a:r>
            <a:r>
              <a:rPr lang="en-US" sz="2400" i="1" dirty="0">
                <a:solidFill>
                  <a:srgbClr val="FFFF00"/>
                </a:solidFill>
              </a:rPr>
              <a:t>data suggest that conservative forage use, approaching 40% by weight, will affect a majority (about 70%) of interspace </a:t>
            </a:r>
            <a:r>
              <a:rPr lang="en-US" sz="2400" i="1" dirty="0" smtClean="0">
                <a:solidFill>
                  <a:srgbClr val="FFFF00"/>
                </a:solidFill>
              </a:rPr>
              <a:t>tussocks </a:t>
            </a:r>
            <a:r>
              <a:rPr lang="en-US" sz="2400" dirty="0">
                <a:solidFill>
                  <a:srgbClr val="FFFF00"/>
                </a:solidFill>
              </a:rPr>
              <a:t>and a lesser </a:t>
            </a:r>
            <a:r>
              <a:rPr lang="en-US" sz="2400" dirty="0" smtClean="0">
                <a:solidFill>
                  <a:srgbClr val="FFFF00"/>
                </a:solidFill>
              </a:rPr>
              <a:t>proportion (</a:t>
            </a:r>
            <a:r>
              <a:rPr lang="en-US" sz="2400" dirty="0">
                <a:solidFill>
                  <a:srgbClr val="FFFF00"/>
                </a:solidFill>
              </a:rPr>
              <a:t>about 15%) of potential nest-screening tussocks beneath sagebrush. </a:t>
            </a:r>
            <a:r>
              <a:rPr lang="en-US" sz="2400" i="1" dirty="0" smtClean="0">
                <a:solidFill>
                  <a:srgbClr val="FFFF00"/>
                </a:solidFill>
              </a:rPr>
              <a:t>“</a:t>
            </a:r>
            <a:endParaRPr lang="en-US" sz="2400" dirty="0">
              <a:solidFill>
                <a:srgbClr val="FFFF00"/>
              </a:solidFill>
            </a:endParaRPr>
          </a:p>
        </p:txBody>
      </p:sp>
    </p:spTree>
    <p:extLst>
      <p:ext uri="{BB962C8B-B14F-4D97-AF65-F5344CB8AC3E}">
        <p14:creationId xmlns:p14="http://schemas.microsoft.com/office/powerpoint/2010/main" val="597235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639"/>
            <a:ext cx="8229600" cy="1143000"/>
          </a:xfrm>
        </p:spPr>
        <p:txBody>
          <a:bodyPr/>
          <a:lstStyle/>
          <a:p>
            <a:r>
              <a:rPr lang="en-US" dirty="0" smtClean="0"/>
              <a:t>Wrong</a:t>
            </a:r>
            <a:endParaRPr lang="en-US" dirty="0"/>
          </a:p>
        </p:txBody>
      </p:sp>
      <p:sp>
        <p:nvSpPr>
          <p:cNvPr id="4" name="Rectangle 3"/>
          <p:cNvSpPr/>
          <p:nvPr/>
        </p:nvSpPr>
        <p:spPr>
          <a:xfrm>
            <a:off x="457199" y="1206906"/>
            <a:ext cx="8444895" cy="1200328"/>
          </a:xfrm>
          <a:prstGeom prst="rect">
            <a:avLst/>
          </a:prstGeom>
        </p:spPr>
        <p:txBody>
          <a:bodyPr wrap="square">
            <a:spAutoFit/>
          </a:bodyPr>
          <a:lstStyle/>
          <a:p>
            <a:r>
              <a:rPr lang="en-US" dirty="0" smtClean="0"/>
              <a:t> </a:t>
            </a:r>
            <a:r>
              <a:rPr lang="en-US" sz="2400" dirty="0" smtClean="0"/>
              <a:t>“condition </a:t>
            </a:r>
            <a:r>
              <a:rPr lang="en-US" sz="2400" dirty="0"/>
              <a:t>of greater sage-grouse nesting </a:t>
            </a:r>
            <a:r>
              <a:rPr lang="en-US" sz="2400" dirty="0" smtClean="0"/>
              <a:t>habitat </a:t>
            </a:r>
            <a:r>
              <a:rPr lang="en-US" sz="2400" dirty="0"/>
              <a:t>is likely affected negatively by livestock grazing, among other </a:t>
            </a:r>
            <a:r>
              <a:rPr lang="en-US" sz="2400" dirty="0" smtClean="0"/>
              <a:t>influences.” </a:t>
            </a:r>
            <a:r>
              <a:rPr lang="en-US" sz="2400" dirty="0" err="1" smtClean="0"/>
              <a:t>Moynahan</a:t>
            </a:r>
            <a:r>
              <a:rPr lang="en-US" sz="2400" dirty="0" smtClean="0"/>
              <a:t> et al. (2007) </a:t>
            </a:r>
            <a:r>
              <a:rPr lang="en-US" sz="2400" dirty="0" smtClean="0">
                <a:solidFill>
                  <a:srgbClr val="FFFF00"/>
                </a:solidFill>
                <a:effectLst>
                  <a:outerShdw blurRad="50800" dist="38100" dir="18900000" algn="bl" rotWithShape="0">
                    <a:prstClr val="black">
                      <a:alpha val="40000"/>
                    </a:prstClr>
                  </a:outerShdw>
                </a:effectLst>
              </a:rPr>
              <a:t>Except </a:t>
            </a:r>
            <a:r>
              <a:rPr lang="en-US" sz="2400" dirty="0">
                <a:solidFill>
                  <a:srgbClr val="FFFF00"/>
                </a:solidFill>
                <a:effectLst>
                  <a:outerShdw blurRad="50800" dist="38100" dir="18900000" algn="bl" rotWithShape="0">
                    <a:prstClr val="black">
                      <a:alpha val="40000"/>
                    </a:prstClr>
                  </a:outerShdw>
                </a:effectLst>
              </a:rPr>
              <a:t>they didn’t look at grazing.</a:t>
            </a:r>
            <a:r>
              <a:rPr lang="en-US" sz="2400" dirty="0">
                <a:solidFill>
                  <a:srgbClr val="FFFF00"/>
                </a:solidFill>
              </a:rPr>
              <a:t> </a:t>
            </a:r>
          </a:p>
        </p:txBody>
      </p:sp>
      <p:sp>
        <p:nvSpPr>
          <p:cNvPr id="5" name="Rectangle 4"/>
          <p:cNvSpPr/>
          <p:nvPr/>
        </p:nvSpPr>
        <p:spPr>
          <a:xfrm>
            <a:off x="314476" y="4672301"/>
            <a:ext cx="8009467" cy="1938992"/>
          </a:xfrm>
          <a:prstGeom prst="rect">
            <a:avLst/>
          </a:prstGeom>
        </p:spPr>
        <p:txBody>
          <a:bodyPr wrap="square">
            <a:spAutoFit/>
          </a:bodyPr>
          <a:lstStyle/>
          <a:p>
            <a:r>
              <a:rPr lang="en-US" sz="2400" dirty="0" err="1"/>
              <a:t>Holloran</a:t>
            </a:r>
            <a:r>
              <a:rPr lang="en-US" sz="2400" dirty="0"/>
              <a:t> et al. (2005: 648) </a:t>
            </a:r>
            <a:r>
              <a:rPr lang="en-US" sz="2400" dirty="0" smtClean="0"/>
              <a:t>“</a:t>
            </a:r>
            <a:r>
              <a:rPr lang="en-US" sz="2400" dirty="0"/>
              <a:t>annual grazing in nesting habitat, regardless of the timing, could negatively impact the following year’s nesting </a:t>
            </a:r>
            <a:r>
              <a:rPr lang="en-US" sz="2400" dirty="0" smtClean="0"/>
              <a:t>success.</a:t>
            </a:r>
            <a:r>
              <a:rPr lang="en-US" sz="2400" dirty="0">
                <a:effectLst>
                  <a:outerShdw blurRad="50800" dist="38100" dir="18900000" algn="bl" rotWithShape="0">
                    <a:prstClr val="black">
                      <a:alpha val="40000"/>
                    </a:prstClr>
                  </a:outerShdw>
                </a:effectLst>
              </a:rPr>
              <a:t>” </a:t>
            </a:r>
            <a:r>
              <a:rPr lang="en-US" sz="2400" dirty="0" smtClean="0">
                <a:solidFill>
                  <a:srgbClr val="FFFF00"/>
                </a:solidFill>
                <a:effectLst>
                  <a:outerShdw blurRad="50800" dist="38100" dir="18900000" algn="bl" rotWithShape="0">
                    <a:prstClr val="black">
                      <a:alpha val="40000"/>
                    </a:prstClr>
                  </a:outerShdw>
                </a:effectLst>
              </a:rPr>
              <a:t>I </a:t>
            </a:r>
            <a:r>
              <a:rPr lang="en-US" sz="2400" dirty="0">
                <a:solidFill>
                  <a:srgbClr val="FFFF00"/>
                </a:solidFill>
                <a:effectLst>
                  <a:outerShdw blurRad="50800" dist="38100" dir="18900000" algn="bl" rotWithShape="0">
                    <a:prstClr val="black">
                      <a:alpha val="40000"/>
                    </a:prstClr>
                  </a:outerShdw>
                </a:effectLst>
              </a:rPr>
              <a:t>couldn’t find </a:t>
            </a:r>
            <a:r>
              <a:rPr lang="en-US" sz="2400" dirty="0" smtClean="0">
                <a:solidFill>
                  <a:srgbClr val="FFFF00"/>
                </a:solidFill>
                <a:effectLst>
                  <a:outerShdw blurRad="50800" dist="38100" dir="18900000" algn="bl" rotWithShape="0">
                    <a:prstClr val="black">
                      <a:alpha val="40000"/>
                    </a:prstClr>
                  </a:outerShdw>
                </a:effectLst>
              </a:rPr>
              <a:t>the reference </a:t>
            </a:r>
            <a:r>
              <a:rPr lang="en-US" sz="2400" dirty="0" err="1">
                <a:solidFill>
                  <a:srgbClr val="FFFF00"/>
                </a:solidFill>
                <a:effectLst>
                  <a:outerShdw blurRad="50800" dist="38100" dir="18900000" algn="bl" rotWithShape="0">
                    <a:prstClr val="black">
                      <a:alpha val="40000"/>
                    </a:prstClr>
                  </a:outerShdw>
                </a:effectLst>
              </a:rPr>
              <a:t>Holloran</a:t>
            </a:r>
            <a:r>
              <a:rPr lang="en-US" sz="2400" dirty="0">
                <a:solidFill>
                  <a:srgbClr val="FFFF00"/>
                </a:solidFill>
                <a:effectLst>
                  <a:outerShdw blurRad="50800" dist="38100" dir="18900000" algn="bl" rotWithShape="0">
                    <a:prstClr val="black">
                      <a:alpha val="40000"/>
                    </a:prstClr>
                  </a:outerShdw>
                </a:effectLst>
              </a:rPr>
              <a:t> et al. </a:t>
            </a:r>
            <a:r>
              <a:rPr lang="en-US" sz="2400" dirty="0" smtClean="0">
                <a:solidFill>
                  <a:srgbClr val="FFFF00"/>
                </a:solidFill>
                <a:effectLst>
                  <a:outerShdw blurRad="50800" dist="38100" dir="18900000" algn="bl" rotWithShape="0">
                    <a:prstClr val="black">
                      <a:alpha val="40000"/>
                    </a:prstClr>
                  </a:outerShdw>
                </a:effectLst>
              </a:rPr>
              <a:t>(2005). However, this quote appears </a:t>
            </a:r>
            <a:r>
              <a:rPr lang="en-US" sz="2400" dirty="0">
                <a:solidFill>
                  <a:srgbClr val="FFFF00"/>
                </a:solidFill>
                <a:effectLst>
                  <a:outerShdw blurRad="50800" dist="38100" dir="18900000" algn="bl" rotWithShape="0">
                    <a:prstClr val="black">
                      <a:alpha val="40000"/>
                    </a:prstClr>
                  </a:outerShdw>
                </a:effectLst>
              </a:rPr>
              <a:t>in Connelly et al. </a:t>
            </a:r>
            <a:r>
              <a:rPr lang="en-US" sz="2400" dirty="0" smtClean="0">
                <a:solidFill>
                  <a:srgbClr val="FFFF00"/>
                </a:solidFill>
                <a:effectLst>
                  <a:outerShdw blurRad="50800" dist="38100" dir="18900000" algn="bl" rotWithShape="0">
                    <a:prstClr val="black">
                      <a:alpha val="40000"/>
                    </a:prstClr>
                  </a:outerShdw>
                </a:effectLst>
              </a:rPr>
              <a:t>2007.</a:t>
            </a:r>
            <a:endParaRPr lang="en-US" sz="2400" dirty="0">
              <a:solidFill>
                <a:srgbClr val="FFFF00"/>
              </a:solidFill>
              <a:effectLst>
                <a:outerShdw blurRad="50800" dist="38100" dir="18900000" algn="bl" rotWithShape="0">
                  <a:prstClr val="black">
                    <a:alpha val="40000"/>
                  </a:prstClr>
                </a:outerShdw>
              </a:effectLst>
            </a:endParaRPr>
          </a:p>
        </p:txBody>
      </p:sp>
      <p:sp>
        <p:nvSpPr>
          <p:cNvPr id="6" name="Rectangle 5"/>
          <p:cNvSpPr/>
          <p:nvPr/>
        </p:nvSpPr>
        <p:spPr>
          <a:xfrm>
            <a:off x="457200" y="2690336"/>
            <a:ext cx="8444894" cy="1569660"/>
          </a:xfrm>
          <a:prstGeom prst="rect">
            <a:avLst/>
          </a:prstGeom>
        </p:spPr>
        <p:txBody>
          <a:bodyPr wrap="square">
            <a:spAutoFit/>
          </a:bodyPr>
          <a:lstStyle/>
          <a:p>
            <a:r>
              <a:rPr lang="en-US" sz="2400" dirty="0" smtClean="0"/>
              <a:t>“The </a:t>
            </a:r>
            <a:r>
              <a:rPr lang="en-US" sz="2400" dirty="0"/>
              <a:t>removal of cheatgrass by grazing </a:t>
            </a:r>
            <a:r>
              <a:rPr lang="en-US" sz="2400" b="1" u="sng" dirty="0"/>
              <a:t>may</a:t>
            </a:r>
            <a:r>
              <a:rPr lang="en-US" sz="2400" dirty="0"/>
              <a:t> also increase cheatgrass seed production the following </a:t>
            </a:r>
            <a:r>
              <a:rPr lang="en-US" sz="2400" dirty="0" smtClean="0"/>
              <a:t>year</a:t>
            </a:r>
            <a:r>
              <a:rPr lang="en-US" sz="2400" dirty="0"/>
              <a:t> </a:t>
            </a:r>
            <a:r>
              <a:rPr lang="en-US" sz="2400" dirty="0" smtClean="0"/>
              <a:t>(</a:t>
            </a:r>
            <a:r>
              <a:rPr lang="en-US" sz="2400" dirty="0"/>
              <a:t>Chambers et al. 2007)</a:t>
            </a:r>
            <a:r>
              <a:rPr lang="en-US" sz="2400" dirty="0" smtClean="0"/>
              <a:t>.”</a:t>
            </a:r>
            <a:r>
              <a:rPr lang="en-US" sz="2400" dirty="0" smtClean="0">
                <a:solidFill>
                  <a:srgbClr val="FFFF00"/>
                </a:solidFill>
                <a:effectLst>
                  <a:outerShdw blurRad="50800" dist="38100" dir="18900000" algn="bl" rotWithShape="0">
                    <a:prstClr val="black">
                      <a:alpha val="40000"/>
                    </a:prstClr>
                  </a:outerShdw>
                </a:effectLst>
              </a:rPr>
              <a:t>Except the study didn’t examine removal cheatgrass and  grazing cheatgrass usually decreases seed production.</a:t>
            </a:r>
            <a:endParaRPr lang="en-US" sz="2400" dirty="0">
              <a:solidFill>
                <a:srgbClr val="FFFF0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290502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Opinion as Science</a:t>
            </a:r>
            <a:endParaRPr lang="en-US" dirty="0"/>
          </a:p>
        </p:txBody>
      </p:sp>
      <p:sp>
        <p:nvSpPr>
          <p:cNvPr id="4" name="Rectangle 3"/>
          <p:cNvSpPr/>
          <p:nvPr/>
        </p:nvSpPr>
        <p:spPr>
          <a:xfrm>
            <a:off x="457199" y="3309577"/>
            <a:ext cx="8323943" cy="1569660"/>
          </a:xfrm>
          <a:prstGeom prst="rect">
            <a:avLst/>
          </a:prstGeom>
        </p:spPr>
        <p:txBody>
          <a:bodyPr wrap="square">
            <a:spAutoFit/>
          </a:bodyPr>
          <a:lstStyle/>
          <a:p>
            <a:pPr marL="457200" indent="-457200">
              <a:buFont typeface="+mj-lt"/>
              <a:buAutoNum type="arabicPeriod"/>
            </a:pPr>
            <a:r>
              <a:rPr lang="en-US" sz="2400" dirty="0" smtClean="0">
                <a:solidFill>
                  <a:srgbClr val="FFFF00"/>
                </a:solidFill>
              </a:rPr>
              <a:t>This paper is an opinion piece and not a research paper even though it’s in a peer-reviewed journal.  </a:t>
            </a:r>
          </a:p>
          <a:p>
            <a:pPr marL="457200" indent="-457200">
              <a:buFont typeface="+mj-lt"/>
              <a:buAutoNum type="arabicPeriod"/>
            </a:pPr>
            <a:r>
              <a:rPr lang="en-US" sz="2400" dirty="0" smtClean="0">
                <a:solidFill>
                  <a:srgbClr val="FFFF00"/>
                </a:solidFill>
              </a:rPr>
              <a:t>Some scientist in this case means three. </a:t>
            </a:r>
          </a:p>
          <a:p>
            <a:pPr marL="457200" indent="-457200">
              <a:buFont typeface="+mj-lt"/>
              <a:buAutoNum type="arabicPeriod"/>
            </a:pPr>
            <a:r>
              <a:rPr lang="en-US" sz="2400" dirty="0" smtClean="0">
                <a:solidFill>
                  <a:srgbClr val="FFFF00"/>
                </a:solidFill>
              </a:rPr>
              <a:t>No peer-reviewed work to back-up this statement.</a:t>
            </a:r>
          </a:p>
        </p:txBody>
      </p:sp>
      <p:sp>
        <p:nvSpPr>
          <p:cNvPr id="3" name="Rectangle 2"/>
          <p:cNvSpPr/>
          <p:nvPr/>
        </p:nvSpPr>
        <p:spPr>
          <a:xfrm>
            <a:off x="457199" y="5061002"/>
            <a:ext cx="8082039" cy="707886"/>
          </a:xfrm>
          <a:prstGeom prst="rect">
            <a:avLst/>
          </a:prstGeom>
        </p:spPr>
        <p:txBody>
          <a:bodyPr wrap="square">
            <a:spAutoFit/>
          </a:bodyPr>
          <a:lstStyle/>
          <a:p>
            <a:r>
              <a:rPr lang="en-US" sz="2000" dirty="0"/>
              <a:t>Bock et al. (1993) Conservation Biology 7:731-733. </a:t>
            </a:r>
            <a:r>
              <a:rPr lang="en-US" sz="2000" dirty="0" smtClean="0"/>
              <a:t>Depart </a:t>
            </a:r>
            <a:r>
              <a:rPr lang="en-US" sz="2000" dirty="0"/>
              <a:t>Environmental, Population, and Organismic Biology </a:t>
            </a:r>
            <a:r>
              <a:rPr lang="en-US" sz="2000" dirty="0" smtClean="0"/>
              <a:t>University </a:t>
            </a:r>
            <a:r>
              <a:rPr lang="en-US" sz="2000" dirty="0"/>
              <a:t>of Colorado; Boulder, CO </a:t>
            </a:r>
          </a:p>
        </p:txBody>
      </p:sp>
      <p:sp>
        <p:nvSpPr>
          <p:cNvPr id="5" name="Rectangle 4"/>
          <p:cNvSpPr/>
          <p:nvPr/>
        </p:nvSpPr>
        <p:spPr>
          <a:xfrm>
            <a:off x="457200" y="1687735"/>
            <a:ext cx="8229600" cy="1384995"/>
          </a:xfrm>
          <a:prstGeom prst="rect">
            <a:avLst/>
          </a:prstGeom>
        </p:spPr>
        <p:txBody>
          <a:bodyPr wrap="square">
            <a:spAutoFit/>
          </a:bodyPr>
          <a:lstStyle/>
          <a:p>
            <a:r>
              <a:rPr lang="en-US" sz="2800" dirty="0"/>
              <a:t>“Some scientists have recommended that 20% of public lands be closed to livestock grazing for mitigation and restoration.”</a:t>
            </a:r>
            <a:endParaRPr lang="en-US" sz="2800" dirty="0">
              <a:solidFill>
                <a:srgbClr val="FFFF00"/>
              </a:solidFill>
            </a:endParaRPr>
          </a:p>
        </p:txBody>
      </p:sp>
    </p:spTree>
    <p:extLst>
      <p:ext uri="{BB962C8B-B14F-4D97-AF65-F5344CB8AC3E}">
        <p14:creationId xmlns:p14="http://schemas.microsoft.com/office/powerpoint/2010/main" val="127148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0000"/>
            <a:ext cx="8229600" cy="2104572"/>
          </a:xfrm>
        </p:spPr>
        <p:txBody>
          <a:bodyPr>
            <a:normAutofit/>
          </a:bodyPr>
          <a:lstStyle/>
          <a:p>
            <a:pPr marL="0" indent="0">
              <a:buNone/>
            </a:pPr>
            <a:r>
              <a:rPr lang="en-US" sz="2400" dirty="0" smtClean="0"/>
              <a:t>“Anderson </a:t>
            </a:r>
            <a:r>
              <a:rPr lang="en-US" sz="2400" dirty="0"/>
              <a:t>and Inouye (2001) working in sagebrush steppe in southern Idaho determined that native perennial grasses were recovering after 45 years of livestock exclusion and the increasing trend of these native grasses was inversely correlated to non-native invasive species such as cheatgrass</a:t>
            </a:r>
            <a:r>
              <a:rPr lang="en-US" sz="2400" dirty="0" smtClean="0"/>
              <a:t>.” </a:t>
            </a:r>
            <a:endParaRPr lang="en-US" sz="2400" dirty="0"/>
          </a:p>
        </p:txBody>
      </p:sp>
      <p:sp>
        <p:nvSpPr>
          <p:cNvPr id="5" name="Rectangle 4"/>
          <p:cNvSpPr/>
          <p:nvPr/>
        </p:nvSpPr>
        <p:spPr>
          <a:xfrm>
            <a:off x="544286" y="3543906"/>
            <a:ext cx="6954762" cy="2677656"/>
          </a:xfrm>
          <a:prstGeom prst="rect">
            <a:avLst/>
          </a:prstGeom>
        </p:spPr>
        <p:txBody>
          <a:bodyPr wrap="square">
            <a:spAutoFit/>
          </a:bodyPr>
          <a:lstStyle/>
          <a:p>
            <a:pPr marL="342900" indent="-342900">
              <a:buFont typeface="Arial"/>
              <a:buChar char="•"/>
            </a:pPr>
            <a:r>
              <a:rPr lang="en-US" sz="2400" dirty="0" smtClean="0">
                <a:solidFill>
                  <a:srgbClr val="FFFF00"/>
                </a:solidFill>
              </a:rPr>
              <a:t>Recovery from sever drought &amp; removal of grazing</a:t>
            </a:r>
          </a:p>
          <a:p>
            <a:pPr marL="342900" indent="-342900">
              <a:buFont typeface="Arial"/>
              <a:buChar char="•"/>
            </a:pPr>
            <a:r>
              <a:rPr lang="en-US" sz="2400" dirty="0" smtClean="0">
                <a:solidFill>
                  <a:srgbClr val="FFFF00"/>
                </a:solidFill>
              </a:rPr>
              <a:t>In 1950, Cheatgrass not found on core plots.</a:t>
            </a:r>
            <a:endParaRPr lang="en-US" sz="2400" dirty="0">
              <a:solidFill>
                <a:srgbClr val="FFFF00"/>
              </a:solidFill>
            </a:endParaRPr>
          </a:p>
          <a:p>
            <a:pPr marL="342900" indent="-342900">
              <a:buFont typeface="Arial"/>
              <a:buChar char="•"/>
            </a:pPr>
            <a:r>
              <a:rPr lang="en-US" sz="2400" dirty="0" smtClean="0">
                <a:solidFill>
                  <a:srgbClr val="FFFF00"/>
                </a:solidFill>
              </a:rPr>
              <a:t>In 1975, Cheatgrass recorded on 17 </a:t>
            </a:r>
            <a:r>
              <a:rPr lang="en-US" sz="2400" dirty="0">
                <a:solidFill>
                  <a:srgbClr val="FFFF00"/>
                </a:solidFill>
              </a:rPr>
              <a:t>core </a:t>
            </a:r>
            <a:r>
              <a:rPr lang="en-US" sz="2400" dirty="0" smtClean="0">
                <a:solidFill>
                  <a:srgbClr val="FFFF00"/>
                </a:solidFill>
              </a:rPr>
              <a:t>plots.</a:t>
            </a:r>
          </a:p>
          <a:p>
            <a:pPr marL="342900" indent="-342900">
              <a:buFont typeface="Arial"/>
              <a:buChar char="•"/>
            </a:pPr>
            <a:r>
              <a:rPr lang="en-US" sz="2400" dirty="0" smtClean="0">
                <a:solidFill>
                  <a:srgbClr val="FFFF00"/>
                </a:solidFill>
              </a:rPr>
              <a:t>In </a:t>
            </a:r>
            <a:r>
              <a:rPr lang="en-US" sz="2400" dirty="0">
                <a:solidFill>
                  <a:srgbClr val="FFFF00"/>
                </a:solidFill>
              </a:rPr>
              <a:t>1995, it </a:t>
            </a:r>
            <a:r>
              <a:rPr lang="en-US" sz="2400" dirty="0" smtClean="0">
                <a:solidFill>
                  <a:srgbClr val="FFFF00"/>
                </a:solidFill>
              </a:rPr>
              <a:t>was recorded </a:t>
            </a:r>
            <a:r>
              <a:rPr lang="en-US" sz="2400" dirty="0">
                <a:solidFill>
                  <a:srgbClr val="FFFF00"/>
                </a:solidFill>
              </a:rPr>
              <a:t>on 26 of 47 core plots </a:t>
            </a:r>
          </a:p>
          <a:p>
            <a:pPr marL="342900" indent="-342900">
              <a:buFont typeface="Arial"/>
              <a:buChar char="•"/>
            </a:pPr>
            <a:r>
              <a:rPr lang="en-US" sz="2400" dirty="0" smtClean="0">
                <a:solidFill>
                  <a:srgbClr val="FFFF00"/>
                </a:solidFill>
              </a:rPr>
              <a:t>In 1995, it accounted</a:t>
            </a:r>
            <a:r>
              <a:rPr lang="en-US" sz="2400" dirty="0">
                <a:solidFill>
                  <a:srgbClr val="FFFF00"/>
                </a:solidFill>
              </a:rPr>
              <a:t> </a:t>
            </a:r>
            <a:r>
              <a:rPr lang="en-US" sz="2400" dirty="0" smtClean="0">
                <a:solidFill>
                  <a:srgbClr val="FFFF00"/>
                </a:solidFill>
              </a:rPr>
              <a:t>for </a:t>
            </a:r>
            <a:r>
              <a:rPr lang="en-US" sz="2400" dirty="0">
                <a:solidFill>
                  <a:srgbClr val="FFFF00"/>
                </a:solidFill>
              </a:rPr>
              <a:t>6% </a:t>
            </a:r>
            <a:r>
              <a:rPr lang="en-US" sz="2400" dirty="0" smtClean="0">
                <a:solidFill>
                  <a:srgbClr val="FFFF00"/>
                </a:solidFill>
              </a:rPr>
              <a:t>of </a:t>
            </a:r>
            <a:r>
              <a:rPr lang="en-US" sz="2400" dirty="0">
                <a:solidFill>
                  <a:srgbClr val="FFFF00"/>
                </a:solidFill>
              </a:rPr>
              <a:t>plant </a:t>
            </a:r>
            <a:r>
              <a:rPr lang="en-US" sz="2400" dirty="0" smtClean="0">
                <a:solidFill>
                  <a:srgbClr val="FFFF00"/>
                </a:solidFill>
              </a:rPr>
              <a:t>cover </a:t>
            </a:r>
          </a:p>
          <a:p>
            <a:pPr marL="342900" indent="-342900">
              <a:buFont typeface="Arial"/>
              <a:buChar char="•"/>
            </a:pPr>
            <a:r>
              <a:rPr lang="en-US" sz="2400" dirty="0" smtClean="0">
                <a:solidFill>
                  <a:srgbClr val="FFFF00"/>
                </a:solidFill>
              </a:rPr>
              <a:t>In 1995, there was a strong </a:t>
            </a:r>
            <a:r>
              <a:rPr lang="en-US" sz="2400" dirty="0">
                <a:solidFill>
                  <a:srgbClr val="FFFF00"/>
                </a:solidFill>
              </a:rPr>
              <a:t>negative </a:t>
            </a:r>
            <a:r>
              <a:rPr lang="en-US" sz="2400" dirty="0" smtClean="0">
                <a:solidFill>
                  <a:srgbClr val="FFFF00"/>
                </a:solidFill>
              </a:rPr>
              <a:t>relationship cover of cheatgrass between native species .</a:t>
            </a:r>
            <a:endParaRPr lang="en-US" sz="2400" dirty="0">
              <a:solidFill>
                <a:srgbClr val="FFFF00"/>
              </a:solidFill>
            </a:endParaRPr>
          </a:p>
        </p:txBody>
      </p:sp>
      <p:sp>
        <p:nvSpPr>
          <p:cNvPr id="6" name="TextBox 5"/>
          <p:cNvSpPr txBox="1"/>
          <p:nvPr/>
        </p:nvSpPr>
        <p:spPr>
          <a:xfrm>
            <a:off x="3084286" y="302381"/>
            <a:ext cx="2939627" cy="830997"/>
          </a:xfrm>
          <a:prstGeom prst="rect">
            <a:avLst/>
          </a:prstGeom>
          <a:noFill/>
        </p:spPr>
        <p:txBody>
          <a:bodyPr wrap="none" rtlCol="0">
            <a:spAutoFit/>
          </a:bodyPr>
          <a:lstStyle/>
          <a:p>
            <a:pPr algn="dist"/>
            <a:r>
              <a:rPr lang="en-US" sz="4800" dirty="0" smtClean="0"/>
              <a:t>Half-truth?</a:t>
            </a:r>
            <a:endParaRPr lang="en-US" sz="4800" dirty="0"/>
          </a:p>
        </p:txBody>
      </p:sp>
    </p:spTree>
    <p:extLst>
      <p:ext uri="{BB962C8B-B14F-4D97-AF65-F5344CB8AC3E}">
        <p14:creationId xmlns:p14="http://schemas.microsoft.com/office/powerpoint/2010/main" val="4218555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Exclosure</a:t>
            </a:r>
            <a:r>
              <a:rPr lang="en-US" dirty="0" smtClean="0"/>
              <a:t> Study 65 Years</a:t>
            </a:r>
            <a:endParaRPr lang="en-US" dirty="0"/>
          </a:p>
        </p:txBody>
      </p:sp>
      <p:sp>
        <p:nvSpPr>
          <p:cNvPr id="3" name="Content Placeholder 2"/>
          <p:cNvSpPr>
            <a:spLocks noGrp="1"/>
          </p:cNvSpPr>
          <p:nvPr>
            <p:ph idx="1"/>
          </p:nvPr>
        </p:nvSpPr>
        <p:spPr>
          <a:xfrm>
            <a:off x="457200" y="1417638"/>
            <a:ext cx="8229601" cy="4525963"/>
          </a:xfrm>
        </p:spPr>
        <p:txBody>
          <a:bodyPr>
            <a:normAutofit/>
          </a:bodyPr>
          <a:lstStyle/>
          <a:p>
            <a:r>
              <a:rPr lang="en-US" dirty="0"/>
              <a:t>C</a:t>
            </a:r>
            <a:r>
              <a:rPr lang="en-US" dirty="0" smtClean="0"/>
              <a:t>omposition</a:t>
            </a:r>
            <a:r>
              <a:rPr lang="en-US" dirty="0"/>
              <a:t>, cover, density</a:t>
            </a:r>
            <a:r>
              <a:rPr lang="en-US" dirty="0" smtClean="0"/>
              <a:t>, production similar</a:t>
            </a:r>
          </a:p>
          <a:p>
            <a:r>
              <a:rPr lang="en-US" dirty="0" smtClean="0"/>
              <a:t> 14</a:t>
            </a:r>
            <a:r>
              <a:rPr lang="en-US" dirty="0"/>
              <a:t>% of measurements were </a:t>
            </a:r>
            <a:r>
              <a:rPr lang="en-US" dirty="0" smtClean="0"/>
              <a:t>different. </a:t>
            </a:r>
            <a:endParaRPr lang="en-US" dirty="0"/>
          </a:p>
          <a:p>
            <a:r>
              <a:rPr lang="en-US" dirty="0" smtClean="0"/>
              <a:t>Different (</a:t>
            </a:r>
            <a:r>
              <a:rPr lang="en-US" dirty="0"/>
              <a:t>2 cases</a:t>
            </a:r>
            <a:r>
              <a:rPr lang="en-US" dirty="0" smtClean="0"/>
              <a:t>) cheatgrass density </a:t>
            </a:r>
            <a:r>
              <a:rPr lang="en-US" dirty="0"/>
              <a:t>was greater inside than outside </a:t>
            </a:r>
            <a:r>
              <a:rPr lang="en-US" dirty="0" err="1"/>
              <a:t>exclosures</a:t>
            </a:r>
            <a:r>
              <a:rPr lang="en-US" dirty="0"/>
              <a:t>. </a:t>
            </a:r>
            <a:endParaRPr lang="en-US" dirty="0" smtClean="0"/>
          </a:p>
          <a:p>
            <a:r>
              <a:rPr lang="en-US" dirty="0" smtClean="0"/>
              <a:t>Protection </a:t>
            </a:r>
            <a:r>
              <a:rPr lang="en-US" dirty="0"/>
              <a:t>from </a:t>
            </a:r>
            <a:r>
              <a:rPr lang="en-US" dirty="0" smtClean="0"/>
              <a:t>grazing didn’t prevent </a:t>
            </a:r>
            <a:r>
              <a:rPr lang="en-US" dirty="0"/>
              <a:t>cheatgrass invasion. </a:t>
            </a:r>
          </a:p>
        </p:txBody>
      </p:sp>
    </p:spTree>
    <p:extLst>
      <p:ext uri="{BB962C8B-B14F-4D97-AF65-F5344CB8AC3E}">
        <p14:creationId xmlns:p14="http://schemas.microsoft.com/office/powerpoint/2010/main" val="18160883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Exclosure</a:t>
            </a:r>
            <a:r>
              <a:rPr lang="en-US" dirty="0" smtClean="0"/>
              <a:t> Study 67 Years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Grazing excluded in </a:t>
            </a:r>
            <a:r>
              <a:rPr lang="en-US" dirty="0" smtClean="0"/>
              <a:t>1936 </a:t>
            </a:r>
            <a:endParaRPr lang="en-US" dirty="0"/>
          </a:p>
          <a:p>
            <a:r>
              <a:rPr lang="en-US" dirty="0"/>
              <a:t>Before burning the presence of cheatgrass was minimal (&lt;0.5% cover)</a:t>
            </a:r>
          </a:p>
          <a:p>
            <a:r>
              <a:rPr lang="en-US" dirty="0"/>
              <a:t>Vegetation </a:t>
            </a:r>
            <a:r>
              <a:rPr lang="en-US" dirty="0" smtClean="0"/>
              <a:t>similar </a:t>
            </a:r>
            <a:r>
              <a:rPr lang="en-US" dirty="0"/>
              <a:t>between grazed and </a:t>
            </a:r>
            <a:r>
              <a:rPr lang="en-US" dirty="0" smtClean="0"/>
              <a:t>ungrazed. </a:t>
            </a:r>
            <a:endParaRPr lang="en-US" dirty="0"/>
          </a:p>
          <a:p>
            <a:r>
              <a:rPr lang="en-US" dirty="0"/>
              <a:t>Litter </a:t>
            </a:r>
            <a:r>
              <a:rPr lang="en-US" dirty="0" smtClean="0"/>
              <a:t>twice </a:t>
            </a:r>
            <a:r>
              <a:rPr lang="en-US" dirty="0"/>
              <a:t>in ungrazed vs. grazed areas</a:t>
            </a:r>
          </a:p>
          <a:p>
            <a:r>
              <a:rPr lang="en-US" dirty="0"/>
              <a:t>Burning </a:t>
            </a:r>
            <a:r>
              <a:rPr lang="en-US" dirty="0" smtClean="0"/>
              <a:t>grazed – no </a:t>
            </a:r>
            <a:r>
              <a:rPr lang="en-US" dirty="0"/>
              <a:t>increase cheatgrass </a:t>
            </a:r>
            <a:r>
              <a:rPr lang="en-US" dirty="0" smtClean="0"/>
              <a:t>nor decrease </a:t>
            </a:r>
            <a:r>
              <a:rPr lang="en-US" dirty="0"/>
              <a:t>perennial bunchgrasses</a:t>
            </a:r>
          </a:p>
          <a:p>
            <a:r>
              <a:rPr lang="en-US" dirty="0"/>
              <a:t>Burning </a:t>
            </a:r>
            <a:r>
              <a:rPr lang="en-US" dirty="0" smtClean="0"/>
              <a:t>ungrazed - reduced </a:t>
            </a:r>
            <a:r>
              <a:rPr lang="en-US" dirty="0"/>
              <a:t>perennial bunchgrasses and increased cheatgrass</a:t>
            </a:r>
          </a:p>
          <a:p>
            <a:endParaRPr lang="en-US" dirty="0"/>
          </a:p>
        </p:txBody>
      </p:sp>
    </p:spTree>
    <p:extLst>
      <p:ext uri="{BB962C8B-B14F-4D97-AF65-F5344CB8AC3E}">
        <p14:creationId xmlns:p14="http://schemas.microsoft.com/office/powerpoint/2010/main" val="14639913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29" y="193523"/>
            <a:ext cx="8229600" cy="719666"/>
          </a:xfrm>
        </p:spPr>
        <p:txBody>
          <a:bodyPr>
            <a:normAutofit fontScale="90000"/>
          </a:bodyPr>
          <a:lstStyle/>
          <a:p>
            <a:r>
              <a:rPr lang="en-US" dirty="0" smtClean="0"/>
              <a:t>Cheatgrass – Blame Livestock</a:t>
            </a:r>
            <a:endParaRPr lang="en-US" dirty="0"/>
          </a:p>
        </p:txBody>
      </p:sp>
      <p:sp>
        <p:nvSpPr>
          <p:cNvPr id="5" name="TextBox 4"/>
          <p:cNvSpPr txBox="1"/>
          <p:nvPr/>
        </p:nvSpPr>
        <p:spPr>
          <a:xfrm>
            <a:off x="108087" y="5849505"/>
            <a:ext cx="8772955" cy="523220"/>
          </a:xfrm>
          <a:prstGeom prst="rect">
            <a:avLst/>
          </a:prstGeom>
          <a:noFill/>
        </p:spPr>
        <p:txBody>
          <a:bodyPr wrap="none" rtlCol="0">
            <a:spAutoFit/>
          </a:bodyPr>
          <a:lstStyle/>
          <a:p>
            <a:r>
              <a:rPr lang="en-US" sz="2800" dirty="0" smtClean="0"/>
              <a:t>Chamber et al. (2007) used herbicide to remove perennials</a:t>
            </a:r>
            <a:endParaRPr lang="en-US" sz="2800" dirty="0"/>
          </a:p>
        </p:txBody>
      </p:sp>
      <p:sp>
        <p:nvSpPr>
          <p:cNvPr id="6" name="TextBox 5"/>
          <p:cNvSpPr txBox="1"/>
          <p:nvPr/>
        </p:nvSpPr>
        <p:spPr>
          <a:xfrm>
            <a:off x="1366762" y="3882571"/>
            <a:ext cx="184666" cy="369332"/>
          </a:xfrm>
          <a:prstGeom prst="rect">
            <a:avLst/>
          </a:prstGeom>
          <a:noFill/>
        </p:spPr>
        <p:txBody>
          <a:bodyPr wrap="none" rtlCol="0">
            <a:spAutoFit/>
          </a:bodyPr>
          <a:lstStyle/>
          <a:p>
            <a:endParaRPr lang="en-US" dirty="0"/>
          </a:p>
        </p:txBody>
      </p:sp>
      <p:sp>
        <p:nvSpPr>
          <p:cNvPr id="7" name="Rectangle 6"/>
          <p:cNvSpPr/>
          <p:nvPr/>
        </p:nvSpPr>
        <p:spPr>
          <a:xfrm>
            <a:off x="179008" y="2266744"/>
            <a:ext cx="6618516" cy="3508652"/>
          </a:xfrm>
          <a:prstGeom prst="rect">
            <a:avLst/>
          </a:prstGeom>
        </p:spPr>
        <p:txBody>
          <a:bodyPr wrap="square">
            <a:spAutoFit/>
          </a:bodyPr>
          <a:lstStyle/>
          <a:p>
            <a:r>
              <a:rPr lang="en-US" sz="2400" dirty="0" smtClean="0"/>
              <a:t>Mack (1981) - </a:t>
            </a:r>
            <a:r>
              <a:rPr lang="en-US" sz="2400" dirty="0"/>
              <a:t>C</a:t>
            </a:r>
            <a:r>
              <a:rPr lang="en-US" sz="2400" dirty="0" smtClean="0"/>
              <a:t>heatgrass </a:t>
            </a:r>
            <a:r>
              <a:rPr lang="en-US" sz="2400" dirty="0"/>
              <a:t>introduced </a:t>
            </a:r>
            <a:r>
              <a:rPr lang="en-US" sz="2400" dirty="0" smtClean="0"/>
              <a:t>in 1889:</a:t>
            </a:r>
          </a:p>
          <a:p>
            <a:pPr marL="285750" indent="-285750">
              <a:buFont typeface="Arial"/>
              <a:buChar char="•"/>
            </a:pPr>
            <a:r>
              <a:rPr lang="en-US" sz="2200" dirty="0" smtClean="0"/>
              <a:t>wheat plantings </a:t>
            </a:r>
          </a:p>
          <a:p>
            <a:pPr marL="285750" indent="-285750">
              <a:buFont typeface="Arial"/>
              <a:buChar char="•"/>
            </a:pPr>
            <a:r>
              <a:rPr lang="en-US" sz="2200" dirty="0" smtClean="0"/>
              <a:t>alfalfa fields </a:t>
            </a:r>
          </a:p>
          <a:p>
            <a:pPr marL="285750" indent="-285750">
              <a:buFont typeface="Arial"/>
              <a:buChar char="•"/>
            </a:pPr>
            <a:r>
              <a:rPr lang="en-US" sz="2200" dirty="0" smtClean="0"/>
              <a:t>straw </a:t>
            </a:r>
            <a:r>
              <a:rPr lang="en-US" sz="2200" dirty="0"/>
              <a:t>to pack dry </a:t>
            </a:r>
            <a:r>
              <a:rPr lang="en-US" sz="2200" dirty="0" smtClean="0"/>
              <a:t>goods</a:t>
            </a:r>
          </a:p>
          <a:p>
            <a:pPr marL="285750" indent="-285750">
              <a:buFont typeface="Arial"/>
              <a:buChar char="•"/>
            </a:pPr>
            <a:r>
              <a:rPr lang="en-US" sz="2200" dirty="0" smtClean="0"/>
              <a:t>cattle </a:t>
            </a:r>
            <a:r>
              <a:rPr lang="en-US" sz="2200" dirty="0"/>
              <a:t>bedding </a:t>
            </a:r>
            <a:endParaRPr lang="en-US" sz="2200" dirty="0" smtClean="0"/>
          </a:p>
          <a:p>
            <a:pPr marL="285750" indent="-285750">
              <a:buFont typeface="Arial"/>
              <a:buChar char="•"/>
            </a:pPr>
            <a:r>
              <a:rPr lang="en-US" sz="2200" dirty="0" smtClean="0"/>
              <a:t>the </a:t>
            </a:r>
            <a:r>
              <a:rPr lang="en-US" sz="2200" dirty="0"/>
              <a:t>dung of transported </a:t>
            </a:r>
            <a:r>
              <a:rPr lang="en-US" sz="2200" dirty="0" smtClean="0"/>
              <a:t>cattle.</a:t>
            </a:r>
          </a:p>
          <a:p>
            <a:r>
              <a:rPr lang="en-US" sz="2200" dirty="0" smtClean="0"/>
              <a:t>Planted </a:t>
            </a:r>
            <a:r>
              <a:rPr lang="en-US" sz="2200" dirty="0"/>
              <a:t>Pullman, WA in 1897 </a:t>
            </a:r>
            <a:r>
              <a:rPr lang="en-US" sz="2200" dirty="0" smtClean="0"/>
              <a:t>for overgrazed </a:t>
            </a:r>
            <a:r>
              <a:rPr lang="en-US" sz="2200" dirty="0"/>
              <a:t>range</a:t>
            </a:r>
            <a:r>
              <a:rPr lang="en-US" sz="2200" dirty="0" smtClean="0"/>
              <a:t>.</a:t>
            </a:r>
          </a:p>
          <a:p>
            <a:r>
              <a:rPr lang="en-US" sz="2200" dirty="0" smtClean="0"/>
              <a:t>Planted </a:t>
            </a:r>
            <a:r>
              <a:rPr lang="en-US" sz="2200" dirty="0"/>
              <a:t>in 1915 as 100-day grass. </a:t>
            </a:r>
            <a:endParaRPr lang="en-US" sz="2200" dirty="0" smtClean="0"/>
          </a:p>
          <a:p>
            <a:r>
              <a:rPr lang="en-US" sz="2200" dirty="0" smtClean="0"/>
              <a:t>Over</a:t>
            </a:r>
            <a:r>
              <a:rPr lang="en-US" sz="2200" dirty="0"/>
              <a:t>-grazing and abandoned grain </a:t>
            </a:r>
            <a:r>
              <a:rPr lang="en-US" sz="2200" dirty="0" smtClean="0"/>
              <a:t>fields led to the </a:t>
            </a:r>
            <a:r>
              <a:rPr lang="en-US" sz="2200" dirty="0"/>
              <a:t>breakdown of soil crusts </a:t>
            </a:r>
            <a:r>
              <a:rPr lang="en-US" sz="2200" dirty="0" smtClean="0"/>
              <a:t>and invasion </a:t>
            </a:r>
            <a:r>
              <a:rPr lang="en-US" sz="2200" dirty="0"/>
              <a:t>of annual grasses. </a:t>
            </a:r>
          </a:p>
        </p:txBody>
      </p:sp>
      <p:sp>
        <p:nvSpPr>
          <p:cNvPr id="3" name="Rectangle 2"/>
          <p:cNvSpPr/>
          <p:nvPr/>
        </p:nvSpPr>
        <p:spPr>
          <a:xfrm>
            <a:off x="179008" y="946325"/>
            <a:ext cx="5977469" cy="1200328"/>
          </a:xfrm>
          <a:prstGeom prst="rect">
            <a:avLst/>
          </a:prstGeom>
        </p:spPr>
        <p:txBody>
          <a:bodyPr wrap="square">
            <a:spAutoFit/>
          </a:bodyPr>
          <a:lstStyle/>
          <a:p>
            <a:r>
              <a:rPr lang="en-US" sz="2400" dirty="0" smtClean="0"/>
              <a:t>“Cheatgrass </a:t>
            </a:r>
            <a:r>
              <a:rPr lang="en-US" sz="2400" dirty="0"/>
              <a:t>incursion in sagebrush steppe began in the 1850s with the introduction of domestic livestock</a:t>
            </a:r>
            <a:r>
              <a:rPr lang="en-US" sz="2400" dirty="0" smtClean="0"/>
              <a:t>,”</a:t>
            </a:r>
            <a:endParaRPr lang="en-US" sz="2400" dirty="0"/>
          </a:p>
        </p:txBody>
      </p:sp>
      <p:pic>
        <p:nvPicPr>
          <p:cNvPr id="9" name="Picture 8" descr="cheatgrass in socks and boot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27245" y="1778395"/>
            <a:ext cx="2354772" cy="3136556"/>
          </a:xfrm>
          <a:prstGeom prst="rect">
            <a:avLst/>
          </a:prstGeom>
        </p:spPr>
      </p:pic>
      <p:grpSp>
        <p:nvGrpSpPr>
          <p:cNvPr id="10" name="Group 9"/>
          <p:cNvGrpSpPr/>
          <p:nvPr/>
        </p:nvGrpSpPr>
        <p:grpSpPr>
          <a:xfrm>
            <a:off x="6292648" y="1089780"/>
            <a:ext cx="2697238" cy="4172368"/>
            <a:chOff x="6292648" y="1222825"/>
            <a:chExt cx="2697238" cy="4172368"/>
          </a:xfrm>
        </p:grpSpPr>
        <p:pic>
          <p:nvPicPr>
            <p:cNvPr id="4" name="Picture 3" descr="John Applese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1503" y="1222825"/>
              <a:ext cx="2489369" cy="3486511"/>
            </a:xfrm>
            <a:prstGeom prst="rect">
              <a:avLst/>
            </a:prstGeom>
          </p:spPr>
        </p:pic>
        <p:sp>
          <p:nvSpPr>
            <p:cNvPr id="8" name="TextBox 7"/>
            <p:cNvSpPr txBox="1"/>
            <p:nvPr/>
          </p:nvSpPr>
          <p:spPr>
            <a:xfrm>
              <a:off x="6292648" y="4564196"/>
              <a:ext cx="2697238" cy="830997"/>
            </a:xfrm>
            <a:prstGeom prst="rect">
              <a:avLst/>
            </a:prstGeom>
            <a:solidFill>
              <a:schemeClr val="tx1"/>
            </a:solidFill>
          </p:spPr>
          <p:txBody>
            <a:bodyPr wrap="square" rtlCol="0">
              <a:spAutoFit/>
            </a:bodyPr>
            <a:lstStyle/>
            <a:p>
              <a:r>
                <a:rPr lang="en-US" sz="2400" dirty="0" smtClean="0">
                  <a:solidFill>
                    <a:srgbClr val="FF0000"/>
                  </a:solidFill>
                </a:rPr>
                <a:t>Johnny Appleseed planted non-natives</a:t>
              </a:r>
              <a:endParaRPr lang="en-US" sz="2400" dirty="0">
                <a:solidFill>
                  <a:srgbClr val="FF0000"/>
                </a:solidFill>
              </a:endParaRPr>
            </a:p>
          </p:txBody>
        </p:sp>
      </p:grpSp>
    </p:spTree>
    <p:extLst>
      <p:ext uri="{BB962C8B-B14F-4D97-AF65-F5344CB8AC3E}">
        <p14:creationId xmlns:p14="http://schemas.microsoft.com/office/powerpoint/2010/main" val="1881708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ntelopegrazin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57" y="4379625"/>
            <a:ext cx="3107765" cy="2487300"/>
          </a:xfrm>
          <a:prstGeom prst="rect">
            <a:avLst/>
          </a:prstGeom>
        </p:spPr>
      </p:pic>
      <p:sp>
        <p:nvSpPr>
          <p:cNvPr id="2" name="Title 1"/>
          <p:cNvSpPr>
            <a:spLocks noGrp="1"/>
          </p:cNvSpPr>
          <p:nvPr>
            <p:ph type="title"/>
          </p:nvPr>
        </p:nvSpPr>
        <p:spPr>
          <a:xfrm>
            <a:off x="2552095" y="3001226"/>
            <a:ext cx="4414762" cy="729268"/>
          </a:xfrm>
        </p:spPr>
        <p:txBody>
          <a:bodyPr>
            <a:normAutofit fontScale="90000"/>
          </a:bodyPr>
          <a:lstStyle/>
          <a:p>
            <a:r>
              <a:rPr lang="en-US" dirty="0" smtClean="0"/>
              <a:t>Grazing is Natural</a:t>
            </a:r>
            <a:endParaRPr lang="en-US" dirty="0"/>
          </a:p>
        </p:txBody>
      </p:sp>
      <p:pic>
        <p:nvPicPr>
          <p:cNvPr id="3" name="Picture 2" descr="Bighorn Sheep grazi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 y="0"/>
            <a:ext cx="1741214" cy="2611821"/>
          </a:xfrm>
          <a:prstGeom prst="rect">
            <a:avLst/>
          </a:prstGeom>
        </p:spPr>
      </p:pic>
      <p:pic>
        <p:nvPicPr>
          <p:cNvPr id="5" name="Picture 4" descr="elk-grazing.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32859" y="29557"/>
            <a:ext cx="3319736" cy="2213157"/>
          </a:xfrm>
          <a:prstGeom prst="rect">
            <a:avLst/>
          </a:prstGeom>
        </p:spPr>
      </p:pic>
      <p:pic>
        <p:nvPicPr>
          <p:cNvPr id="8" name="Picture 7" descr="grazinggoat.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611821"/>
            <a:ext cx="3130422" cy="1756838"/>
          </a:xfrm>
          <a:prstGeom prst="rect">
            <a:avLst/>
          </a:prstGeom>
        </p:spPr>
      </p:pic>
      <p:pic>
        <p:nvPicPr>
          <p:cNvPr id="10" name="Picture 9" descr="moosecalf-grazing.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766553" y="29557"/>
            <a:ext cx="2888556" cy="1888671"/>
          </a:xfrm>
          <a:prstGeom prst="rect">
            <a:avLst/>
          </a:prstGeom>
        </p:spPr>
      </p:pic>
      <p:pic>
        <p:nvPicPr>
          <p:cNvPr id="9" name="Picture 8" descr="horses-grazin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73247" y="4995440"/>
            <a:ext cx="2470753" cy="1853065"/>
          </a:xfrm>
          <a:prstGeom prst="rect">
            <a:avLst/>
          </a:prstGeom>
        </p:spPr>
      </p:pic>
      <p:pic>
        <p:nvPicPr>
          <p:cNvPr id="11" name="Picture 10" descr="rabbit-grazing.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381738" y="2193186"/>
            <a:ext cx="2383792" cy="1616080"/>
          </a:xfrm>
          <a:prstGeom prst="rect">
            <a:avLst/>
          </a:prstGeom>
        </p:spPr>
      </p:pic>
      <p:pic>
        <p:nvPicPr>
          <p:cNvPr id="12" name="Picture 11" descr="sheep-grazing.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75508" y="3123283"/>
            <a:ext cx="2868492" cy="1910416"/>
          </a:xfrm>
          <a:prstGeom prst="rect">
            <a:avLst/>
          </a:prstGeom>
        </p:spPr>
      </p:pic>
      <p:pic>
        <p:nvPicPr>
          <p:cNvPr id="15" name="Picture 14" descr="cattlegrazing.jp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061812" y="-1"/>
            <a:ext cx="2082188" cy="3123283"/>
          </a:xfrm>
          <a:prstGeom prst="rect">
            <a:avLst/>
          </a:prstGeom>
        </p:spPr>
      </p:pic>
      <p:pic>
        <p:nvPicPr>
          <p:cNvPr id="16" name="Picture 15" descr="bison grazing.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44912" y="5300084"/>
            <a:ext cx="2368248" cy="1580065"/>
          </a:xfrm>
          <a:prstGeom prst="rect">
            <a:avLst/>
          </a:prstGeom>
        </p:spPr>
      </p:pic>
      <p:pic>
        <p:nvPicPr>
          <p:cNvPr id="4" name="Picture 3" descr="deer_grazing.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65530" y="1642153"/>
            <a:ext cx="2296282" cy="2360009"/>
          </a:xfrm>
          <a:prstGeom prst="rect">
            <a:avLst/>
          </a:prstGeom>
        </p:spPr>
      </p:pic>
      <p:pic>
        <p:nvPicPr>
          <p:cNvPr id="17" name="Picture 16" descr="Large Geese Grazing.jpg"/>
          <p:cNvPicPr>
            <a:picLocks noChangeAspect="1"/>
          </p:cNvPicPr>
          <p:nvPr/>
        </p:nvPicPr>
        <p:blipFill rotWithShape="1">
          <a:blip r:embed="rId14" cstate="screen">
            <a:extLst>
              <a:ext uri="{28A0092B-C50C-407E-A947-70E740481C1C}">
                <a14:useLocalDpi xmlns:a14="http://schemas.microsoft.com/office/drawing/2010/main"/>
              </a:ext>
            </a:extLst>
          </a:blip>
          <a:srcRect t="-913"/>
          <a:stretch/>
        </p:blipFill>
        <p:spPr>
          <a:xfrm>
            <a:off x="5080000" y="3955256"/>
            <a:ext cx="1593246" cy="2905060"/>
          </a:xfrm>
          <a:prstGeom prst="rect">
            <a:avLst/>
          </a:prstGeom>
        </p:spPr>
      </p:pic>
      <p:pic>
        <p:nvPicPr>
          <p:cNvPr id="6" name="Picture 5" descr="grazing_chickens.jp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552095" y="3804960"/>
            <a:ext cx="2527905" cy="1685270"/>
          </a:xfrm>
          <a:prstGeom prst="rect">
            <a:avLst/>
          </a:prstGeom>
        </p:spPr>
      </p:pic>
    </p:spTree>
    <p:extLst>
      <p:ext uri="{BB962C8B-B14F-4D97-AF65-F5344CB8AC3E}">
        <p14:creationId xmlns:p14="http://schemas.microsoft.com/office/powerpoint/2010/main" val="1181394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p:tgtEl>
                                          <p:spTgt spid="14"/>
                                        </p:tgtEl>
                                        <p:attrNameLst>
                                          <p:attrName>ppt_y</p:attrName>
                                        </p:attrNameLst>
                                      </p:cBhvr>
                                      <p:tavLst>
                                        <p:tav tm="0">
                                          <p:val>
                                            <p:strVal val="#ppt_y+#ppt_h*1.125000"/>
                                          </p:val>
                                        </p:tav>
                                        <p:tav tm="100000">
                                          <p:val>
                                            <p:strVal val="#ppt_y"/>
                                          </p:val>
                                        </p:tav>
                                      </p:tavLst>
                                    </p:anim>
                                    <p:animEffect transition="in" filter="wipe(up)">
                                      <p:cBhvr>
                                        <p:cTn id="12" dur="1000"/>
                                        <p:tgtEl>
                                          <p:spTgt spid="14"/>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3000"/>
                            </p:stCondLst>
                            <p:childTnLst>
                              <p:par>
                                <p:cTn id="18" presetID="5" presetClass="entr" presetSubtype="1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1000"/>
                                        <p:tgtEl>
                                          <p:spTgt spid="16"/>
                                        </p:tgtEl>
                                      </p:cBhvr>
                                    </p:animEffect>
                                  </p:childTnLst>
                                </p:cTn>
                              </p:par>
                            </p:childTnLst>
                          </p:cTn>
                        </p:par>
                        <p:par>
                          <p:cTn id="21" fill="hold">
                            <p:stCondLst>
                              <p:cond delay="4000"/>
                            </p:stCondLst>
                            <p:childTnLst>
                              <p:par>
                                <p:cTn id="22" presetID="9"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childTnLst>
                          </p:cTn>
                        </p:par>
                        <p:par>
                          <p:cTn id="25" fill="hold">
                            <p:stCondLst>
                              <p:cond delay="5000"/>
                            </p:stCondLst>
                            <p:childTnLst>
                              <p:par>
                                <p:cTn id="26" presetID="1" presetClass="entr" presetSubtype="0" fill="hold" nodeType="afterEffect">
                                  <p:stCondLst>
                                    <p:cond delay="0"/>
                                  </p:stCondLst>
                                  <p:childTnLst>
                                    <p:set>
                                      <p:cBhvr>
                                        <p:cTn id="27" dur="1" fill="hold">
                                          <p:stCondLst>
                                            <p:cond delay="999"/>
                                          </p:stCondLst>
                                        </p:cTn>
                                        <p:tgtEl>
                                          <p:spTgt spid="6"/>
                                        </p:tgtEl>
                                        <p:attrNameLst>
                                          <p:attrName>style.visibility</p:attrName>
                                        </p:attrNameLst>
                                      </p:cBhvr>
                                      <p:to>
                                        <p:strVal val="visible"/>
                                      </p:to>
                                    </p:set>
                                  </p:childTnLst>
                                </p:cTn>
                              </p:par>
                            </p:childTnLst>
                          </p:cTn>
                        </p:par>
                        <p:par>
                          <p:cTn id="28" fill="hold">
                            <p:stCondLst>
                              <p:cond delay="6000"/>
                            </p:stCondLst>
                            <p:childTnLst>
                              <p:par>
                                <p:cTn id="29" presetID="2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edge">
                                      <p:cBhvr>
                                        <p:cTn id="31" dur="1000"/>
                                        <p:tgtEl>
                                          <p:spTgt spid="4"/>
                                        </p:tgtEl>
                                      </p:cBhvr>
                                    </p:animEffect>
                                  </p:childTnLst>
                                </p:cTn>
                              </p:par>
                            </p:childTnLst>
                          </p:cTn>
                        </p:par>
                        <p:par>
                          <p:cTn id="32" fill="hold">
                            <p:stCondLst>
                              <p:cond delay="7000"/>
                            </p:stCondLst>
                            <p:childTnLst>
                              <p:par>
                                <p:cTn id="33" presetID="14" presetClass="entr" presetSubtype="1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1000"/>
                                        <p:tgtEl>
                                          <p:spTgt spid="17"/>
                                        </p:tgtEl>
                                      </p:cBhvr>
                                    </p:animEffect>
                                  </p:childTnLst>
                                </p:cTn>
                              </p:par>
                            </p:childTnLst>
                          </p:cTn>
                        </p:par>
                        <p:par>
                          <p:cTn id="36" fill="hold">
                            <p:stCondLst>
                              <p:cond delay="8000"/>
                            </p:stCondLst>
                            <p:childTnLst>
                              <p:par>
                                <p:cTn id="37" presetID="6"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1000"/>
                                        <p:tgtEl>
                                          <p:spTgt spid="11"/>
                                        </p:tgtEl>
                                      </p:cBhvr>
                                    </p:animEffect>
                                  </p:childTnLst>
                                </p:cTn>
                              </p:par>
                            </p:childTnLst>
                          </p:cTn>
                        </p:par>
                        <p:par>
                          <p:cTn id="40" fill="hold">
                            <p:stCondLst>
                              <p:cond delay="9000"/>
                            </p:stCondLst>
                            <p:childTnLst>
                              <p:par>
                                <p:cTn id="41" presetID="9"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1000"/>
                                        <p:tgtEl>
                                          <p:spTgt spid="10"/>
                                        </p:tgtEl>
                                      </p:cBhvr>
                                    </p:animEffect>
                                  </p:childTnLst>
                                </p:cTn>
                              </p:par>
                            </p:childTnLst>
                          </p:cTn>
                        </p:par>
                        <p:par>
                          <p:cTn id="44" fill="hold">
                            <p:stCondLst>
                              <p:cond delay="10000"/>
                            </p:stCondLst>
                            <p:childTnLst>
                              <p:par>
                                <p:cTn id="45" presetID="5" presetClass="entr" presetSubtype="1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1000"/>
                                        <p:tgtEl>
                                          <p:spTgt spid="3"/>
                                        </p:tgtEl>
                                      </p:cBhvr>
                                    </p:animEffect>
                                  </p:childTnLst>
                                </p:cTn>
                              </p:par>
                            </p:childTnLst>
                          </p:cTn>
                        </p:par>
                        <p:par>
                          <p:cTn id="48" fill="hold">
                            <p:stCondLst>
                              <p:cond delay="11000"/>
                            </p:stCondLst>
                            <p:childTnLst>
                              <p:par>
                                <p:cTn id="49" presetID="5" presetClass="entr" presetSubtype="1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heckerboard(across)">
                                      <p:cBhvr>
                                        <p:cTn id="51" dur="1000"/>
                                        <p:tgtEl>
                                          <p:spTgt spid="9"/>
                                        </p:tgtEl>
                                      </p:cBhvr>
                                    </p:animEffect>
                                  </p:childTnLst>
                                </p:cTn>
                              </p:par>
                            </p:childTnLst>
                          </p:cTn>
                        </p:par>
                        <p:par>
                          <p:cTn id="52" fill="hold">
                            <p:stCondLst>
                              <p:cond delay="12000"/>
                            </p:stCondLst>
                            <p:childTnLst>
                              <p:par>
                                <p:cTn id="53" presetID="9"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1000"/>
                                        <p:tgtEl>
                                          <p:spTgt spid="5"/>
                                        </p:tgtEl>
                                      </p:cBhvr>
                                    </p:animEffect>
                                  </p:childTnLst>
                                </p:cTn>
                              </p:par>
                            </p:childTnLst>
                          </p:cTn>
                        </p:par>
                        <p:par>
                          <p:cTn id="56" fill="hold">
                            <p:stCondLst>
                              <p:cond delay="13000"/>
                            </p:stCondLst>
                            <p:childTnLst>
                              <p:par>
                                <p:cTn id="57" presetID="14" presetClass="entr" presetSubtype="1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horizontal)">
                                      <p:cBhvr>
                                        <p:cTn id="5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IEN_SHEE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3571" y="3260345"/>
            <a:ext cx="4493381" cy="3370036"/>
          </a:xfrm>
          <a:prstGeom prst="rect">
            <a:avLst/>
          </a:prstGeom>
        </p:spPr>
      </p:pic>
      <p:pic>
        <p:nvPicPr>
          <p:cNvPr id="5" name="Picture 4" descr="alien_goa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0344" y="164649"/>
            <a:ext cx="2856895" cy="2442998"/>
          </a:xfrm>
          <a:prstGeom prst="rect">
            <a:avLst/>
          </a:prstGeom>
        </p:spPr>
      </p:pic>
      <p:pic>
        <p:nvPicPr>
          <p:cNvPr id="6" name="Picture 5" descr="Astronaut Goa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89630" y="741329"/>
            <a:ext cx="3390976" cy="2237619"/>
          </a:xfrm>
          <a:prstGeom prst="rect">
            <a:avLst/>
          </a:prstGeom>
        </p:spPr>
      </p:pic>
      <p:pic>
        <p:nvPicPr>
          <p:cNvPr id="8" name="Picture 7" descr="space-cow.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28648" y="164649"/>
            <a:ext cx="2696766" cy="2714865"/>
          </a:xfrm>
          <a:prstGeom prst="rect">
            <a:avLst/>
          </a:prstGeom>
        </p:spPr>
      </p:pic>
      <p:pic>
        <p:nvPicPr>
          <p:cNvPr id="9" name="Picture 8" descr="alien_cow_2.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595" y="3646654"/>
            <a:ext cx="2880453" cy="3102489"/>
          </a:xfrm>
          <a:prstGeom prst="rect">
            <a:avLst/>
          </a:prstGeom>
        </p:spPr>
      </p:pic>
    </p:spTree>
    <p:extLst>
      <p:ext uri="{BB962C8B-B14F-4D97-AF65-F5344CB8AC3E}">
        <p14:creationId xmlns:p14="http://schemas.microsoft.com/office/powerpoint/2010/main" val="2502255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Wildlife Can Overgraze</a:t>
            </a:r>
            <a:endParaRPr lang="en-US" dirty="0"/>
          </a:p>
        </p:txBody>
      </p:sp>
      <p:pic>
        <p:nvPicPr>
          <p:cNvPr id="4" name="Picture 3" descr="Elkright-Restlef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7142" y="1046240"/>
            <a:ext cx="6896705" cy="5606354"/>
          </a:xfrm>
          <a:prstGeom prst="rect">
            <a:avLst/>
          </a:prstGeom>
        </p:spPr>
      </p:pic>
    </p:spTree>
    <p:extLst>
      <p:ext uri="{BB962C8B-B14F-4D97-AF65-F5344CB8AC3E}">
        <p14:creationId xmlns:p14="http://schemas.microsoft.com/office/powerpoint/2010/main" val="33877015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ot envir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466" y="3150807"/>
            <a:ext cx="2445052" cy="3424443"/>
          </a:xfrm>
          <a:prstGeom prst="rect">
            <a:avLst/>
          </a:prstGeom>
        </p:spPr>
      </p:pic>
      <p:pic>
        <p:nvPicPr>
          <p:cNvPr id="6" name="Picture 5" descr="Environ-Graz-Lawyers.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0475" y="96760"/>
            <a:ext cx="3519719" cy="2980029"/>
          </a:xfrm>
          <a:prstGeom prst="rect">
            <a:avLst/>
          </a:prstGeom>
        </p:spPr>
      </p:pic>
      <p:sp>
        <p:nvSpPr>
          <p:cNvPr id="7" name="TextBox 6"/>
          <p:cNvSpPr txBox="1"/>
          <p:nvPr/>
        </p:nvSpPr>
        <p:spPr>
          <a:xfrm>
            <a:off x="368211" y="902490"/>
            <a:ext cx="4363970" cy="769441"/>
          </a:xfrm>
          <a:prstGeom prst="rect">
            <a:avLst/>
          </a:prstGeom>
          <a:noFill/>
        </p:spPr>
        <p:txBody>
          <a:bodyPr wrap="none" rtlCol="0">
            <a:spAutoFit/>
          </a:bodyPr>
          <a:lstStyle/>
          <a:p>
            <a:r>
              <a:rPr lang="en-US" sz="4400" dirty="0"/>
              <a:t>Limited </a:t>
            </a:r>
            <a:r>
              <a:rPr lang="en-US" sz="4400" dirty="0" smtClean="0"/>
              <a:t>Resources</a:t>
            </a:r>
          </a:p>
        </p:txBody>
      </p:sp>
      <p:pic>
        <p:nvPicPr>
          <p:cNvPr id="8" name="Picture 7" descr="Forest-Stream-Graz.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9810" y="3421140"/>
            <a:ext cx="4972419" cy="3263150"/>
          </a:xfrm>
          <a:prstGeom prst="rect">
            <a:avLst/>
          </a:prstGeom>
        </p:spPr>
      </p:pic>
      <p:sp>
        <p:nvSpPr>
          <p:cNvPr id="2" name="Rectangle 1"/>
          <p:cNvSpPr/>
          <p:nvPr/>
        </p:nvSpPr>
        <p:spPr>
          <a:xfrm>
            <a:off x="428687" y="1671931"/>
            <a:ext cx="4303493" cy="769441"/>
          </a:xfrm>
          <a:prstGeom prst="rect">
            <a:avLst/>
          </a:prstGeom>
        </p:spPr>
        <p:txBody>
          <a:bodyPr wrap="square">
            <a:spAutoFit/>
          </a:bodyPr>
          <a:lstStyle/>
          <a:p>
            <a:r>
              <a:rPr lang="en-US" sz="4400" dirty="0"/>
              <a:t>Tired of Waste</a:t>
            </a:r>
          </a:p>
        </p:txBody>
      </p:sp>
    </p:spTree>
    <p:extLst>
      <p:ext uri="{BB962C8B-B14F-4D97-AF65-F5344CB8AC3E}">
        <p14:creationId xmlns:p14="http://schemas.microsoft.com/office/powerpoint/2010/main" val="1029886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Grazing </a:t>
            </a:r>
            <a:r>
              <a:rPr lang="en-US" dirty="0" err="1" smtClean="0"/>
              <a:t>vs</a:t>
            </a:r>
            <a:r>
              <a:rPr lang="en-US" dirty="0" smtClean="0"/>
              <a:t> No Grazing</a:t>
            </a:r>
            <a:endParaRPr lang="en-US" dirty="0"/>
          </a:p>
        </p:txBody>
      </p:sp>
      <p:pic>
        <p:nvPicPr>
          <p:cNvPr id="4" name="Content Placeholder 3" descr="Grazing Inside Outsid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613198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Grazing can be Good</a:t>
            </a:r>
            <a:endParaRPr lang="en-US" dirty="0"/>
          </a:p>
        </p:txBody>
      </p:sp>
      <p:pic>
        <p:nvPicPr>
          <p:cNvPr id="4" name="Content Placeholder 3" descr="Exclosure deer cattl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cxnSp>
        <p:nvCxnSpPr>
          <p:cNvPr id="6" name="Straight Connector 5"/>
          <p:cNvCxnSpPr/>
          <p:nvPr/>
        </p:nvCxnSpPr>
        <p:spPr>
          <a:xfrm>
            <a:off x="3971998" y="2340997"/>
            <a:ext cx="3224914" cy="20919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196912" y="3175288"/>
            <a:ext cx="398445" cy="125766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flipV="1">
            <a:off x="5266944" y="1600200"/>
            <a:ext cx="2328413" cy="157508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4" idx="0"/>
          </p:cNvCxnSpPr>
          <p:nvPr/>
        </p:nvCxnSpPr>
        <p:spPr>
          <a:xfrm flipV="1">
            <a:off x="3971998" y="1600200"/>
            <a:ext cx="600002" cy="7407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3200011" y="2340997"/>
            <a:ext cx="771987" cy="12203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661501" y="4432951"/>
            <a:ext cx="535411" cy="15814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00011" y="3561304"/>
            <a:ext cx="3461490" cy="245306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266944" y="2614943"/>
            <a:ext cx="1562898" cy="461665"/>
          </a:xfrm>
          <a:prstGeom prst="rect">
            <a:avLst/>
          </a:prstGeom>
          <a:noFill/>
        </p:spPr>
        <p:txBody>
          <a:bodyPr wrap="none" rtlCol="0">
            <a:spAutoFit/>
          </a:bodyPr>
          <a:lstStyle/>
          <a:p>
            <a:r>
              <a:rPr lang="en-US" sz="2400" dirty="0" smtClean="0"/>
              <a:t>No Grazing</a:t>
            </a:r>
            <a:endParaRPr lang="en-US" sz="2400" dirty="0"/>
          </a:p>
        </p:txBody>
      </p:sp>
      <p:sp>
        <p:nvSpPr>
          <p:cNvPr id="26" name="TextBox 25"/>
          <p:cNvSpPr txBox="1"/>
          <p:nvPr/>
        </p:nvSpPr>
        <p:spPr>
          <a:xfrm>
            <a:off x="4148652" y="3720967"/>
            <a:ext cx="2011789" cy="461665"/>
          </a:xfrm>
          <a:prstGeom prst="rect">
            <a:avLst/>
          </a:prstGeom>
          <a:noFill/>
        </p:spPr>
        <p:txBody>
          <a:bodyPr wrap="none" rtlCol="0">
            <a:spAutoFit/>
          </a:bodyPr>
          <a:lstStyle/>
          <a:p>
            <a:r>
              <a:rPr lang="en-US" sz="2400" dirty="0" smtClean="0"/>
              <a:t>Browsing Deer</a:t>
            </a:r>
            <a:endParaRPr lang="en-US" sz="2400" dirty="0"/>
          </a:p>
        </p:txBody>
      </p:sp>
      <p:sp>
        <p:nvSpPr>
          <p:cNvPr id="27" name="TextBox 26"/>
          <p:cNvSpPr txBox="1"/>
          <p:nvPr/>
        </p:nvSpPr>
        <p:spPr>
          <a:xfrm>
            <a:off x="3150205" y="5092175"/>
            <a:ext cx="2452013" cy="523220"/>
          </a:xfrm>
          <a:prstGeom prst="rect">
            <a:avLst/>
          </a:prstGeom>
          <a:noFill/>
        </p:spPr>
        <p:txBody>
          <a:bodyPr wrap="none" rtlCol="0">
            <a:spAutoFit/>
          </a:bodyPr>
          <a:lstStyle/>
          <a:p>
            <a:r>
              <a:rPr lang="en-US" sz="2800" dirty="0">
                <a:solidFill>
                  <a:schemeClr val="bg1"/>
                </a:solidFill>
              </a:rPr>
              <a:t>Deer and Cattle</a:t>
            </a:r>
          </a:p>
        </p:txBody>
      </p:sp>
      <p:sp>
        <p:nvSpPr>
          <p:cNvPr id="28" name="TextBox 27"/>
          <p:cNvSpPr txBox="1"/>
          <p:nvPr/>
        </p:nvSpPr>
        <p:spPr>
          <a:xfrm rot="19770242">
            <a:off x="623484" y="2186181"/>
            <a:ext cx="2452013" cy="523220"/>
          </a:xfrm>
          <a:prstGeom prst="rect">
            <a:avLst/>
          </a:prstGeom>
          <a:noFill/>
        </p:spPr>
        <p:txBody>
          <a:bodyPr wrap="none" rtlCol="0">
            <a:spAutoFit/>
          </a:bodyPr>
          <a:lstStyle/>
          <a:p>
            <a:r>
              <a:rPr lang="en-US" sz="2800" dirty="0">
                <a:solidFill>
                  <a:schemeClr val="bg1"/>
                </a:solidFill>
              </a:rPr>
              <a:t>Deer and Cattle</a:t>
            </a:r>
          </a:p>
        </p:txBody>
      </p:sp>
    </p:spTree>
    <p:extLst>
      <p:ext uri="{BB962C8B-B14F-4D97-AF65-F5344CB8AC3E}">
        <p14:creationId xmlns:p14="http://schemas.microsoft.com/office/powerpoint/2010/main" val="7812162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ot envir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466" y="3150807"/>
            <a:ext cx="2445052" cy="3424443"/>
          </a:xfrm>
          <a:prstGeom prst="rect">
            <a:avLst/>
          </a:prstGeom>
        </p:spPr>
      </p:pic>
      <p:pic>
        <p:nvPicPr>
          <p:cNvPr id="6" name="Picture 5" descr="Environ-Graz-Lawyers.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40475" y="96760"/>
            <a:ext cx="3519719" cy="2980029"/>
          </a:xfrm>
          <a:prstGeom prst="rect">
            <a:avLst/>
          </a:prstGeom>
        </p:spPr>
      </p:pic>
      <p:sp>
        <p:nvSpPr>
          <p:cNvPr id="7" name="TextBox 6"/>
          <p:cNvSpPr txBox="1"/>
          <p:nvPr/>
        </p:nvSpPr>
        <p:spPr>
          <a:xfrm>
            <a:off x="368211" y="902490"/>
            <a:ext cx="4363970" cy="1446550"/>
          </a:xfrm>
          <a:prstGeom prst="rect">
            <a:avLst/>
          </a:prstGeom>
          <a:noFill/>
        </p:spPr>
        <p:txBody>
          <a:bodyPr wrap="none" rtlCol="0">
            <a:spAutoFit/>
          </a:bodyPr>
          <a:lstStyle/>
          <a:p>
            <a:r>
              <a:rPr lang="en-US" sz="4400" dirty="0" smtClean="0"/>
              <a:t>Tired of Waste</a:t>
            </a:r>
          </a:p>
          <a:p>
            <a:r>
              <a:rPr lang="en-US" sz="4400" dirty="0" smtClean="0"/>
              <a:t>Limited Resources</a:t>
            </a:r>
            <a:endParaRPr lang="en-US" sz="4400" dirty="0"/>
          </a:p>
        </p:txBody>
      </p:sp>
      <p:pic>
        <p:nvPicPr>
          <p:cNvPr id="8" name="Picture 7" descr="Forest-Stream-Graz.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39810" y="3421140"/>
            <a:ext cx="4972419" cy="3263150"/>
          </a:xfrm>
          <a:prstGeom prst="rect">
            <a:avLst/>
          </a:prstGeom>
        </p:spPr>
      </p:pic>
    </p:spTree>
    <p:extLst>
      <p:ext uri="{BB962C8B-B14F-4D97-AF65-F5344CB8AC3E}">
        <p14:creationId xmlns:p14="http://schemas.microsoft.com/office/powerpoint/2010/main" val="2032057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king together.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57200" y="293914"/>
            <a:ext cx="8229600" cy="4525963"/>
          </a:xfrm>
        </p:spPr>
      </p:pic>
      <p:sp>
        <p:nvSpPr>
          <p:cNvPr id="2" name="TextBox 1"/>
          <p:cNvSpPr txBox="1"/>
          <p:nvPr/>
        </p:nvSpPr>
        <p:spPr>
          <a:xfrm>
            <a:off x="1028094" y="5213048"/>
            <a:ext cx="6917278" cy="1077218"/>
          </a:xfrm>
          <a:prstGeom prst="rect">
            <a:avLst/>
          </a:prstGeom>
          <a:noFill/>
        </p:spPr>
        <p:txBody>
          <a:bodyPr wrap="none" rtlCol="0">
            <a:spAutoFit/>
          </a:bodyPr>
          <a:lstStyle/>
          <a:p>
            <a:r>
              <a:rPr lang="en-US" sz="3200" dirty="0" smtClean="0"/>
              <a:t>website: </a:t>
            </a:r>
            <a:r>
              <a:rPr lang="en-US" sz="3200" dirty="0" err="1" smtClean="0">
                <a:solidFill>
                  <a:srgbClr val="FFFF00"/>
                </a:solidFill>
              </a:rPr>
              <a:t>extension.usu.edu</a:t>
            </a:r>
            <a:r>
              <a:rPr lang="en-US" sz="3200" dirty="0" smtClean="0">
                <a:solidFill>
                  <a:srgbClr val="FFFF00"/>
                </a:solidFill>
              </a:rPr>
              <a:t>/rangelands/</a:t>
            </a:r>
          </a:p>
          <a:p>
            <a:r>
              <a:rPr lang="en-US" sz="3200" dirty="0"/>
              <a:t>e</a:t>
            </a:r>
            <a:r>
              <a:rPr lang="en-US" sz="3200" dirty="0" smtClean="0"/>
              <a:t>mail: </a:t>
            </a:r>
            <a:r>
              <a:rPr lang="en-US" sz="3200" dirty="0" err="1" smtClean="0">
                <a:solidFill>
                  <a:srgbClr val="FFFF00"/>
                </a:solidFill>
              </a:rPr>
              <a:t>beth.burritt@usu.edu</a:t>
            </a:r>
            <a:endParaRPr lang="en-US" sz="3200" dirty="0">
              <a:solidFill>
                <a:srgbClr val="FFFF00"/>
              </a:solidFill>
            </a:endParaRPr>
          </a:p>
        </p:txBody>
      </p:sp>
    </p:spTree>
    <p:extLst>
      <p:ext uri="{BB962C8B-B14F-4D97-AF65-F5344CB8AC3E}">
        <p14:creationId xmlns:p14="http://schemas.microsoft.com/office/powerpoint/2010/main" val="124590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129495"/>
            <a:ext cx="5249333" cy="826029"/>
          </a:xfrm>
        </p:spPr>
        <p:txBody>
          <a:bodyPr/>
          <a:lstStyle/>
          <a:p>
            <a:r>
              <a:rPr lang="en-US" dirty="0" smtClean="0"/>
              <a:t>Ambiguous Terms</a:t>
            </a:r>
            <a:endParaRPr lang="en-US" dirty="0"/>
          </a:p>
        </p:txBody>
      </p:sp>
      <p:sp>
        <p:nvSpPr>
          <p:cNvPr id="3" name="Content Placeholder 2"/>
          <p:cNvSpPr>
            <a:spLocks noGrp="1"/>
          </p:cNvSpPr>
          <p:nvPr>
            <p:ph idx="1"/>
          </p:nvPr>
        </p:nvSpPr>
        <p:spPr>
          <a:xfrm>
            <a:off x="457200" y="1140581"/>
            <a:ext cx="8229600" cy="5015895"/>
          </a:xfrm>
        </p:spPr>
        <p:txBody>
          <a:bodyPr>
            <a:normAutofit fontScale="92500" lnSpcReduction="10000"/>
          </a:bodyPr>
          <a:lstStyle/>
          <a:p>
            <a:r>
              <a:rPr lang="en-US" dirty="0" smtClean="0"/>
              <a:t>. . . traditional </a:t>
            </a:r>
            <a:r>
              <a:rPr lang="en-US" dirty="0"/>
              <a:t>domestic livestock </a:t>
            </a:r>
            <a:r>
              <a:rPr lang="en-US" dirty="0" smtClean="0"/>
              <a:t>grazing</a:t>
            </a:r>
            <a:endParaRPr lang="en-US" dirty="0"/>
          </a:p>
          <a:p>
            <a:r>
              <a:rPr lang="en-US" dirty="0"/>
              <a:t>Livestock grazing as commonly </a:t>
            </a:r>
            <a:r>
              <a:rPr lang="en-US" dirty="0" smtClean="0"/>
              <a:t>practiced</a:t>
            </a:r>
            <a:endParaRPr lang="en-US" dirty="0"/>
          </a:p>
          <a:p>
            <a:r>
              <a:rPr lang="en-US" dirty="0" smtClean="0"/>
              <a:t>. . . traditional </a:t>
            </a:r>
            <a:r>
              <a:rPr lang="en-US" dirty="0"/>
              <a:t>range management </a:t>
            </a:r>
            <a:endParaRPr lang="en-US" dirty="0" smtClean="0"/>
          </a:p>
          <a:p>
            <a:r>
              <a:rPr lang="en-US" dirty="0" smtClean="0">
                <a:effectLst/>
              </a:rPr>
              <a:t>Grazing capacity</a:t>
            </a:r>
          </a:p>
          <a:p>
            <a:r>
              <a:rPr lang="en-US" dirty="0" smtClean="0">
                <a:effectLst/>
              </a:rPr>
              <a:t> . . . </a:t>
            </a:r>
            <a:r>
              <a:rPr lang="en-US" dirty="0"/>
              <a:t>for a significant </a:t>
            </a:r>
            <a:r>
              <a:rPr lang="en-US" dirty="0" smtClean="0"/>
              <a:t>period</a:t>
            </a:r>
          </a:p>
          <a:p>
            <a:r>
              <a:rPr lang="en-US" dirty="0" smtClean="0"/>
              <a:t>. . . other </a:t>
            </a:r>
            <a:r>
              <a:rPr lang="en-US" dirty="0"/>
              <a:t>range management facilities </a:t>
            </a:r>
            <a:endParaRPr lang="en-US" dirty="0" smtClean="0"/>
          </a:p>
          <a:p>
            <a:r>
              <a:rPr lang="en-US" dirty="0" smtClean="0"/>
              <a:t>Grazing, in </a:t>
            </a:r>
            <a:r>
              <a:rPr lang="en-US" dirty="0"/>
              <a:t>addition to other </a:t>
            </a:r>
            <a:r>
              <a:rPr lang="en-US" dirty="0" smtClean="0"/>
              <a:t>factors </a:t>
            </a:r>
          </a:p>
          <a:p>
            <a:r>
              <a:rPr lang="en-US" dirty="0"/>
              <a:t>The removal of native species from interspaces by cattle, in conjunction with other factors, </a:t>
            </a:r>
            <a:endParaRPr lang="en-US" dirty="0" smtClean="0"/>
          </a:p>
          <a:p>
            <a:r>
              <a:rPr lang="en-US" dirty="0" smtClean="0"/>
              <a:t>roads</a:t>
            </a:r>
            <a:endParaRPr lang="en-US" dirty="0"/>
          </a:p>
        </p:txBody>
      </p:sp>
    </p:spTree>
    <p:extLst>
      <p:ext uri="{BB962C8B-B14F-4D97-AF65-F5344CB8AC3E}">
        <p14:creationId xmlns:p14="http://schemas.microsoft.com/office/powerpoint/2010/main" val="2419815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Dubious Reviews: </a:t>
            </a:r>
            <a:r>
              <a:rPr lang="en-US" sz="4000" dirty="0" err="1" smtClean="0"/>
              <a:t>Fleischner</a:t>
            </a:r>
            <a:r>
              <a:rPr lang="en-US" sz="4000" dirty="0" smtClean="0"/>
              <a:t> (1994) </a:t>
            </a:r>
            <a:endParaRPr lang="en-US" sz="4000" dirty="0"/>
          </a:p>
        </p:txBody>
      </p:sp>
      <p:sp>
        <p:nvSpPr>
          <p:cNvPr id="3" name="Content Placeholder 2"/>
          <p:cNvSpPr>
            <a:spLocks noGrp="1"/>
          </p:cNvSpPr>
          <p:nvPr>
            <p:ph idx="1"/>
          </p:nvPr>
        </p:nvSpPr>
        <p:spPr>
          <a:xfrm>
            <a:off x="457200" y="3094956"/>
            <a:ext cx="8229600" cy="2431142"/>
          </a:xfrm>
        </p:spPr>
        <p:txBody>
          <a:bodyPr>
            <a:normAutofit fontScale="55000" lnSpcReduction="20000"/>
          </a:bodyPr>
          <a:lstStyle/>
          <a:p>
            <a:pPr marL="0" indent="0">
              <a:buNone/>
            </a:pPr>
            <a:r>
              <a:rPr lang="en-US" sz="4500" dirty="0"/>
              <a:t> </a:t>
            </a:r>
            <a:r>
              <a:rPr lang="en-US" sz="4400" dirty="0" smtClean="0"/>
              <a:t>Brown </a:t>
            </a:r>
            <a:r>
              <a:rPr lang="en-US" sz="4400" dirty="0"/>
              <a:t>&amp; McDonald </a:t>
            </a:r>
            <a:r>
              <a:rPr lang="en-US" sz="4400" dirty="0" smtClean="0"/>
              <a:t>(1995)</a:t>
            </a:r>
            <a:endParaRPr lang="en-US" sz="4400" dirty="0"/>
          </a:p>
          <a:p>
            <a:pPr lvl="0"/>
            <a:r>
              <a:rPr lang="en-US" sz="4200" dirty="0"/>
              <a:t>References </a:t>
            </a:r>
            <a:r>
              <a:rPr lang="en-US" sz="4200" dirty="0" smtClean="0"/>
              <a:t>biased </a:t>
            </a:r>
            <a:r>
              <a:rPr lang="en-US" sz="4200" dirty="0"/>
              <a:t>against livestock </a:t>
            </a:r>
            <a:r>
              <a:rPr lang="en-US" sz="4200" dirty="0" smtClean="0"/>
              <a:t>grazing</a:t>
            </a:r>
            <a:r>
              <a:rPr lang="en-US" sz="4200" dirty="0"/>
              <a:t> </a:t>
            </a:r>
            <a:r>
              <a:rPr lang="en-US" sz="4200" dirty="0" smtClean="0"/>
              <a:t>(10 </a:t>
            </a:r>
            <a:r>
              <a:rPr lang="en-US" sz="4200" dirty="0"/>
              <a:t>poor </a:t>
            </a:r>
            <a:r>
              <a:rPr lang="en-US" sz="4200" dirty="0" smtClean="0"/>
              <a:t>design)</a:t>
            </a:r>
            <a:endParaRPr lang="en-US" sz="4200" dirty="0"/>
          </a:p>
          <a:p>
            <a:pPr lvl="0"/>
            <a:r>
              <a:rPr lang="en-US" sz="4200" dirty="0" smtClean="0"/>
              <a:t>Studies </a:t>
            </a:r>
            <a:r>
              <a:rPr lang="en-US" sz="4200" dirty="0"/>
              <a:t>little or no impact of livestock </a:t>
            </a:r>
            <a:r>
              <a:rPr lang="en-US" sz="4200" dirty="0" smtClean="0"/>
              <a:t>grazing </a:t>
            </a:r>
            <a:r>
              <a:rPr lang="en-US" sz="4200" dirty="0"/>
              <a:t>not cited.</a:t>
            </a:r>
          </a:p>
          <a:p>
            <a:pPr lvl="0"/>
            <a:r>
              <a:rPr lang="en-US" sz="4200" dirty="0"/>
              <a:t>Native grazing mammals </a:t>
            </a:r>
            <a:r>
              <a:rPr lang="en-US" sz="4200" dirty="0" smtClean="0"/>
              <a:t> </a:t>
            </a:r>
            <a:r>
              <a:rPr lang="en-US" sz="4200" dirty="0"/>
              <a:t>same effect as livestock (9 studies)</a:t>
            </a:r>
          </a:p>
          <a:p>
            <a:pPr lvl="0"/>
            <a:r>
              <a:rPr lang="en-US" sz="4200" dirty="0"/>
              <a:t>Changes </a:t>
            </a:r>
            <a:r>
              <a:rPr lang="en-US" sz="4200" dirty="0" smtClean="0"/>
              <a:t>due to grazing not necessarily unnatural </a:t>
            </a:r>
            <a:r>
              <a:rPr lang="en-US" sz="4200" dirty="0"/>
              <a:t>or detrimental.</a:t>
            </a:r>
          </a:p>
          <a:p>
            <a:r>
              <a:rPr lang="en-US" sz="4200" dirty="0"/>
              <a:t>Historical </a:t>
            </a:r>
            <a:r>
              <a:rPr lang="en-US" sz="4200" dirty="0" smtClean="0"/>
              <a:t>landscapes changes </a:t>
            </a:r>
            <a:r>
              <a:rPr lang="en-US" sz="4200" dirty="0"/>
              <a:t>blamed on humans </a:t>
            </a:r>
            <a:r>
              <a:rPr lang="en-US" sz="4200" dirty="0" smtClean="0"/>
              <a:t>no </a:t>
            </a:r>
            <a:r>
              <a:rPr lang="en-US" sz="4200" dirty="0"/>
              <a:t>proof </a:t>
            </a:r>
            <a:endParaRPr lang="en-US" sz="4200" dirty="0" smtClean="0"/>
          </a:p>
        </p:txBody>
      </p:sp>
      <p:sp>
        <p:nvSpPr>
          <p:cNvPr id="4" name="TextBox 3"/>
          <p:cNvSpPr txBox="1"/>
          <p:nvPr/>
        </p:nvSpPr>
        <p:spPr>
          <a:xfrm>
            <a:off x="457200" y="1268189"/>
            <a:ext cx="8022205" cy="830997"/>
          </a:xfrm>
          <a:prstGeom prst="rect">
            <a:avLst/>
          </a:prstGeom>
          <a:noFill/>
        </p:spPr>
        <p:txBody>
          <a:bodyPr wrap="square" rtlCol="0">
            <a:spAutoFit/>
          </a:bodyPr>
          <a:lstStyle/>
          <a:p>
            <a:r>
              <a:rPr lang="en-US" sz="2400" dirty="0" err="1"/>
              <a:t>Cutain</a:t>
            </a:r>
            <a:r>
              <a:rPr lang="en-US" sz="2400" dirty="0"/>
              <a:t> (2002):  “is generally not considered a comprehensive review.</a:t>
            </a:r>
            <a:r>
              <a:rPr lang="en-US" sz="2400" dirty="0" smtClean="0"/>
              <a:t>”</a:t>
            </a:r>
            <a:endParaRPr lang="en-US" sz="2400" dirty="0"/>
          </a:p>
        </p:txBody>
      </p:sp>
      <p:sp>
        <p:nvSpPr>
          <p:cNvPr id="6" name="TextBox 5"/>
          <p:cNvSpPr txBox="1"/>
          <p:nvPr/>
        </p:nvSpPr>
        <p:spPr>
          <a:xfrm>
            <a:off x="457200" y="5513646"/>
            <a:ext cx="8022205" cy="830997"/>
          </a:xfrm>
          <a:prstGeom prst="rect">
            <a:avLst/>
          </a:prstGeom>
          <a:noFill/>
        </p:spPr>
        <p:txBody>
          <a:bodyPr wrap="square" rtlCol="0">
            <a:spAutoFit/>
          </a:bodyPr>
          <a:lstStyle/>
          <a:p>
            <a:r>
              <a:rPr lang="en-US" sz="2400" dirty="0" err="1"/>
              <a:t>Brussard</a:t>
            </a:r>
            <a:r>
              <a:rPr lang="en-US" sz="2400" dirty="0"/>
              <a:t> et al. (1994): Refutes the idea of scientists supporting environmental activists</a:t>
            </a:r>
          </a:p>
        </p:txBody>
      </p:sp>
      <p:sp>
        <p:nvSpPr>
          <p:cNvPr id="7" name="TextBox 6"/>
          <p:cNvSpPr txBox="1"/>
          <p:nvPr/>
        </p:nvSpPr>
        <p:spPr>
          <a:xfrm>
            <a:off x="457201" y="2114535"/>
            <a:ext cx="8022204" cy="830997"/>
          </a:xfrm>
          <a:prstGeom prst="rect">
            <a:avLst/>
          </a:prstGeom>
          <a:noFill/>
        </p:spPr>
        <p:txBody>
          <a:bodyPr wrap="square" rtlCol="0">
            <a:spAutoFit/>
          </a:bodyPr>
          <a:lstStyle/>
          <a:p>
            <a:r>
              <a:rPr lang="en-US" sz="2400" dirty="0"/>
              <a:t>Jones (2000): “almost exclusively cited studies on harmful effects of grazing and sought to make a case against grazing.”</a:t>
            </a:r>
          </a:p>
        </p:txBody>
      </p:sp>
    </p:spTree>
    <p:extLst>
      <p:ext uri="{BB962C8B-B14F-4D97-AF65-F5344CB8AC3E}">
        <p14:creationId xmlns:p14="http://schemas.microsoft.com/office/powerpoint/2010/main" val="3006899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heckerboard(across)">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heckerboard(across)">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58"/>
            <a:ext cx="8229600" cy="783694"/>
          </a:xfrm>
        </p:spPr>
        <p:txBody>
          <a:bodyPr>
            <a:normAutofit fontScale="90000"/>
          </a:bodyPr>
          <a:lstStyle/>
          <a:p>
            <a:r>
              <a:rPr lang="en-US" sz="4000" dirty="0" smtClean="0"/>
              <a:t>Dubious Reviews: Beck and Mitchell (2000)</a:t>
            </a:r>
            <a:endParaRPr lang="en-US" sz="4000" dirty="0"/>
          </a:p>
        </p:txBody>
      </p:sp>
      <p:sp>
        <p:nvSpPr>
          <p:cNvPr id="3" name="Content Placeholder 2"/>
          <p:cNvSpPr>
            <a:spLocks noGrp="1"/>
          </p:cNvSpPr>
          <p:nvPr>
            <p:ph idx="1"/>
          </p:nvPr>
        </p:nvSpPr>
        <p:spPr>
          <a:xfrm>
            <a:off x="457200" y="882952"/>
            <a:ext cx="8229600" cy="2231794"/>
          </a:xfrm>
        </p:spPr>
        <p:txBody>
          <a:bodyPr>
            <a:normAutofit fontScale="85000" lnSpcReduction="20000"/>
          </a:bodyPr>
          <a:lstStyle/>
          <a:p>
            <a:pPr marL="0" indent="0">
              <a:buNone/>
            </a:pPr>
            <a:r>
              <a:rPr lang="en-US" sz="2800" b="1" dirty="0" smtClean="0"/>
              <a:t>Positive</a:t>
            </a:r>
            <a:endParaRPr lang="en-US" sz="2800" dirty="0"/>
          </a:p>
          <a:p>
            <a:pPr lvl="0"/>
            <a:r>
              <a:rPr lang="en-US" sz="2800" dirty="0" smtClean="0"/>
              <a:t>Grazing  improved use and increased forbs</a:t>
            </a:r>
            <a:endParaRPr lang="en-US" sz="2800" dirty="0"/>
          </a:p>
          <a:p>
            <a:pPr lvl="0"/>
            <a:r>
              <a:rPr lang="en-US" sz="2800" dirty="0" smtClean="0"/>
              <a:t>Rest</a:t>
            </a:r>
            <a:r>
              <a:rPr lang="en-US" sz="2800" dirty="0"/>
              <a:t>-</a:t>
            </a:r>
            <a:r>
              <a:rPr lang="en-US" sz="2800" dirty="0" smtClean="0"/>
              <a:t>rotation </a:t>
            </a:r>
            <a:r>
              <a:rPr lang="en-US" sz="2800" dirty="0"/>
              <a:t>grazing improved forb recovery </a:t>
            </a:r>
          </a:p>
          <a:p>
            <a:r>
              <a:rPr lang="en-US" sz="2800" dirty="0"/>
              <a:t>N</a:t>
            </a:r>
            <a:r>
              <a:rPr lang="en-US" sz="2800" dirty="0" smtClean="0"/>
              <a:t>ew </a:t>
            </a:r>
            <a:r>
              <a:rPr lang="en-US" sz="2800" dirty="0" err="1"/>
              <a:t>leks</a:t>
            </a:r>
            <a:r>
              <a:rPr lang="en-US" sz="2800" dirty="0"/>
              <a:t> </a:t>
            </a:r>
            <a:r>
              <a:rPr lang="en-US" sz="2800" dirty="0" smtClean="0"/>
              <a:t>on </a:t>
            </a:r>
            <a:r>
              <a:rPr lang="en-US" sz="2800" dirty="0"/>
              <a:t>sheep salting grounds.</a:t>
            </a:r>
          </a:p>
          <a:p>
            <a:pPr lvl="0"/>
            <a:r>
              <a:rPr lang="en-US" sz="2800" dirty="0"/>
              <a:t>Reducing dense </a:t>
            </a:r>
            <a:r>
              <a:rPr lang="en-US" sz="2800" dirty="0" smtClean="0"/>
              <a:t>sage improves understory.</a:t>
            </a:r>
            <a:endParaRPr lang="en-US" sz="2800" dirty="0"/>
          </a:p>
          <a:p>
            <a:pPr marL="0" indent="0">
              <a:buNone/>
            </a:pPr>
            <a:r>
              <a:rPr lang="en-US" sz="2800" b="1" dirty="0"/>
              <a:t> </a:t>
            </a:r>
            <a:endParaRPr lang="en-US" sz="2800" dirty="0"/>
          </a:p>
          <a:p>
            <a:pPr lvl="0"/>
            <a:endParaRPr lang="en-US" sz="2800" dirty="0"/>
          </a:p>
          <a:p>
            <a:pPr marL="0" indent="0">
              <a:buNone/>
            </a:pPr>
            <a:endParaRPr lang="en-US" sz="2800" dirty="0"/>
          </a:p>
          <a:p>
            <a:pPr marL="0" indent="0">
              <a:buNone/>
            </a:pPr>
            <a:endParaRPr lang="en-US" sz="2800" dirty="0" smtClean="0"/>
          </a:p>
        </p:txBody>
      </p:sp>
      <p:pic>
        <p:nvPicPr>
          <p:cNvPr id="4" name="Picture 3" descr="cattle in sagebrush.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4867" y="882952"/>
            <a:ext cx="2394857" cy="2231794"/>
          </a:xfrm>
          <a:prstGeom prst="rect">
            <a:avLst/>
          </a:prstGeom>
        </p:spPr>
      </p:pic>
      <p:pic>
        <p:nvPicPr>
          <p:cNvPr id="5" name="Picture 4" descr="Sagegrouse he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4867" y="3597605"/>
            <a:ext cx="2394856" cy="2558869"/>
          </a:xfrm>
          <a:prstGeom prst="rect">
            <a:avLst/>
          </a:prstGeom>
        </p:spPr>
      </p:pic>
      <p:sp>
        <p:nvSpPr>
          <p:cNvPr id="6" name="TextBox 5"/>
          <p:cNvSpPr txBox="1"/>
          <p:nvPr/>
        </p:nvSpPr>
        <p:spPr>
          <a:xfrm>
            <a:off x="457200" y="2793998"/>
            <a:ext cx="6147837" cy="3416320"/>
          </a:xfrm>
          <a:prstGeom prst="rect">
            <a:avLst/>
          </a:prstGeom>
          <a:noFill/>
        </p:spPr>
        <p:txBody>
          <a:bodyPr wrap="none" rtlCol="0">
            <a:spAutoFit/>
          </a:bodyPr>
          <a:lstStyle/>
          <a:p>
            <a:r>
              <a:rPr lang="en-US" sz="2400" b="1" dirty="0"/>
              <a:t>Negative</a:t>
            </a:r>
          </a:p>
          <a:p>
            <a:pPr marL="342900" lvl="0" indent="-342900">
              <a:buFont typeface="Arial"/>
              <a:buChar char="•"/>
            </a:pPr>
            <a:r>
              <a:rPr lang="en-US" sz="2400" dirty="0">
                <a:solidFill>
                  <a:srgbClr val="FFFF00"/>
                </a:solidFill>
              </a:rPr>
              <a:t>Destroys sagebrush needed in heavy snows. </a:t>
            </a:r>
          </a:p>
          <a:p>
            <a:pPr marL="342900" lvl="0" indent="-342900">
              <a:buFont typeface="Arial"/>
              <a:buChar char="•"/>
            </a:pPr>
            <a:r>
              <a:rPr lang="en-US" sz="2400" dirty="0">
                <a:solidFill>
                  <a:srgbClr val="FFFF00"/>
                </a:solidFill>
              </a:rPr>
              <a:t>Trampling destroyed eggs. </a:t>
            </a:r>
          </a:p>
          <a:p>
            <a:pPr marL="342900" lvl="0" indent="-342900">
              <a:buFont typeface="Arial"/>
              <a:buChar char="•"/>
            </a:pPr>
            <a:r>
              <a:rPr lang="en-US" sz="2400" dirty="0">
                <a:solidFill>
                  <a:srgbClr val="FFFF00"/>
                </a:solidFill>
              </a:rPr>
              <a:t>Sheep and cattle caused nest desertions.</a:t>
            </a:r>
          </a:p>
          <a:p>
            <a:pPr marL="342900" indent="-342900">
              <a:buFont typeface="Arial"/>
              <a:buChar char="•"/>
            </a:pPr>
            <a:r>
              <a:rPr lang="en-US" sz="2400" u="sng" dirty="0"/>
              <a:t>Overgrazing</a:t>
            </a:r>
            <a:r>
              <a:rPr lang="en-US" sz="2400" dirty="0"/>
              <a:t> deteriorates meadows</a:t>
            </a:r>
          </a:p>
          <a:p>
            <a:pPr marL="342900" lvl="0" indent="-342900">
              <a:buFont typeface="Arial"/>
              <a:buChar char="•"/>
            </a:pPr>
            <a:r>
              <a:rPr lang="en-US" sz="2400" dirty="0">
                <a:solidFill>
                  <a:schemeClr val="accent6">
                    <a:lumMod val="75000"/>
                  </a:schemeClr>
                </a:solidFill>
              </a:rPr>
              <a:t>Conversion of sagebrush to grass. </a:t>
            </a:r>
          </a:p>
          <a:p>
            <a:pPr marL="342900" indent="-342900">
              <a:buFont typeface="Arial"/>
              <a:buChar char="•"/>
            </a:pPr>
            <a:r>
              <a:rPr lang="en-US" sz="2400" dirty="0">
                <a:solidFill>
                  <a:schemeClr val="accent6">
                    <a:lumMod val="75000"/>
                  </a:schemeClr>
                </a:solidFill>
              </a:rPr>
              <a:t>Quit nesting in areas treated with herbicides.</a:t>
            </a:r>
          </a:p>
          <a:p>
            <a:pPr marL="342900" lvl="0" indent="-342900">
              <a:buFont typeface="Arial"/>
              <a:buChar char="•"/>
            </a:pPr>
            <a:r>
              <a:rPr lang="en-US" sz="2400" dirty="0">
                <a:solidFill>
                  <a:schemeClr val="accent6">
                    <a:lumMod val="75000"/>
                  </a:schemeClr>
                </a:solidFill>
              </a:rPr>
              <a:t>Winter sagebrush cover converted to grass.</a:t>
            </a:r>
          </a:p>
          <a:p>
            <a:pPr marL="342900" indent="-342900">
              <a:buFont typeface="Arial"/>
              <a:buChar char="•"/>
            </a:pPr>
            <a:r>
              <a:rPr lang="en-US" sz="2400" dirty="0"/>
              <a:t>Grazing promotes alien weeds</a:t>
            </a:r>
            <a:r>
              <a:rPr lang="en-US" sz="2400" dirty="0" smtClean="0"/>
              <a:t>.</a:t>
            </a:r>
            <a:endParaRPr lang="en-US" sz="2400" dirty="0"/>
          </a:p>
        </p:txBody>
      </p:sp>
    </p:spTree>
    <p:extLst>
      <p:ext uri="{BB962C8B-B14F-4D97-AF65-F5344CB8AC3E}">
        <p14:creationId xmlns:p14="http://schemas.microsoft.com/office/powerpoint/2010/main" val="1105834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Don’t Match </a:t>
            </a:r>
            <a:r>
              <a:rPr lang="en-US" dirty="0"/>
              <a:t>T</a:t>
            </a:r>
            <a:r>
              <a:rPr lang="en-US" dirty="0" smtClean="0"/>
              <a:t>ext</a:t>
            </a:r>
            <a:endParaRPr lang="en-US" dirty="0"/>
          </a:p>
        </p:txBody>
      </p:sp>
      <p:sp>
        <p:nvSpPr>
          <p:cNvPr id="3" name="Content Placeholder 2"/>
          <p:cNvSpPr>
            <a:spLocks noGrp="1"/>
          </p:cNvSpPr>
          <p:nvPr>
            <p:ph idx="1"/>
          </p:nvPr>
        </p:nvSpPr>
        <p:spPr>
          <a:xfrm>
            <a:off x="457200" y="1322010"/>
            <a:ext cx="8229600" cy="2149324"/>
          </a:xfrm>
        </p:spPr>
        <p:txBody>
          <a:bodyPr>
            <a:normAutofit/>
          </a:bodyPr>
          <a:lstStyle/>
          <a:p>
            <a:pPr marL="0" indent="0">
              <a:buNone/>
            </a:pPr>
            <a:r>
              <a:rPr lang="en-US" dirty="0" smtClean="0"/>
              <a:t>“Indirect </a:t>
            </a:r>
            <a:r>
              <a:rPr lang="en-US" dirty="0"/>
              <a:t>influence on sage grouse includes the construction and operation of fences, water pipelines, roads, troughs, and other range management </a:t>
            </a:r>
            <a:r>
              <a:rPr lang="en-US" dirty="0" smtClean="0"/>
              <a:t>facilities.”</a:t>
            </a:r>
          </a:p>
        </p:txBody>
      </p:sp>
      <p:pic>
        <p:nvPicPr>
          <p:cNvPr id="4" name="Picture 3" descr="vinyl markers on fenc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3524" y="2932834"/>
            <a:ext cx="3737179" cy="2806281"/>
          </a:xfrm>
          <a:prstGeom prst="rect">
            <a:avLst/>
          </a:prstGeom>
        </p:spPr>
      </p:pic>
      <p:sp>
        <p:nvSpPr>
          <p:cNvPr id="5" name="Rectangle 4"/>
          <p:cNvSpPr/>
          <p:nvPr/>
        </p:nvSpPr>
        <p:spPr>
          <a:xfrm>
            <a:off x="457200" y="3513389"/>
            <a:ext cx="4572000" cy="1569660"/>
          </a:xfrm>
          <a:prstGeom prst="rect">
            <a:avLst/>
          </a:prstGeom>
        </p:spPr>
        <p:txBody>
          <a:bodyPr>
            <a:spAutoFit/>
          </a:bodyPr>
          <a:lstStyle/>
          <a:p>
            <a:r>
              <a:rPr lang="en-US" sz="2400" dirty="0"/>
              <a:t>(Stevens 2011; </a:t>
            </a:r>
            <a:r>
              <a:rPr lang="en-US" sz="2400" dirty="0" err="1"/>
              <a:t>Danvir</a:t>
            </a:r>
            <a:r>
              <a:rPr lang="en-US" sz="2400" dirty="0"/>
              <a:t> 2002; Fink and Watkins 2010;  Wolf et al. 2000; Defenders of Wildlife 2009; </a:t>
            </a:r>
            <a:r>
              <a:rPr lang="en-US" sz="2400" dirty="0" err="1"/>
              <a:t>Groen</a:t>
            </a:r>
            <a:r>
              <a:rPr lang="en-US" sz="2400" dirty="0"/>
              <a:t> 2010; Christiansen 2009)</a:t>
            </a:r>
            <a:r>
              <a:rPr lang="en-US" sz="2400" dirty="0" smtClean="0"/>
              <a:t>.</a:t>
            </a:r>
            <a:endParaRPr lang="en-US" sz="2400" dirty="0"/>
          </a:p>
        </p:txBody>
      </p:sp>
      <p:sp>
        <p:nvSpPr>
          <p:cNvPr id="6" name="Rectangle 5"/>
          <p:cNvSpPr/>
          <p:nvPr/>
        </p:nvSpPr>
        <p:spPr>
          <a:xfrm>
            <a:off x="457200" y="5555584"/>
            <a:ext cx="8553503" cy="1077218"/>
          </a:xfrm>
          <a:prstGeom prst="rect">
            <a:avLst/>
          </a:prstGeom>
        </p:spPr>
        <p:txBody>
          <a:bodyPr wrap="square">
            <a:spAutoFit/>
          </a:bodyPr>
          <a:lstStyle/>
          <a:p>
            <a:r>
              <a:rPr lang="en-US" sz="3200" dirty="0"/>
              <a:t>All references above about </a:t>
            </a:r>
            <a:r>
              <a:rPr lang="en-US" sz="3200" dirty="0" smtClean="0"/>
              <a:t>fences and some on marking </a:t>
            </a:r>
            <a:r>
              <a:rPr lang="en-US" sz="3200" dirty="0" smtClean="0"/>
              <a:t>fences to reduce </a:t>
            </a:r>
            <a:r>
              <a:rPr lang="en-US" sz="3200" dirty="0" err="1" smtClean="0"/>
              <a:t>sagegrouse</a:t>
            </a:r>
            <a:r>
              <a:rPr lang="en-US" sz="3200" dirty="0" smtClean="0"/>
              <a:t> collisions</a:t>
            </a:r>
            <a:endParaRPr lang="en-US" sz="3200" dirty="0"/>
          </a:p>
        </p:txBody>
      </p:sp>
    </p:spTree>
    <p:extLst>
      <p:ext uri="{BB962C8B-B14F-4D97-AF65-F5344CB8AC3E}">
        <p14:creationId xmlns:p14="http://schemas.microsoft.com/office/powerpoint/2010/main" val="3057804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Don’t Match Text</a:t>
            </a:r>
            <a:endParaRPr lang="en-US" dirty="0"/>
          </a:p>
        </p:txBody>
      </p:sp>
      <p:sp>
        <p:nvSpPr>
          <p:cNvPr id="3" name="Content Placeholder 2"/>
          <p:cNvSpPr>
            <a:spLocks noGrp="1"/>
          </p:cNvSpPr>
          <p:nvPr>
            <p:ph idx="1"/>
          </p:nvPr>
        </p:nvSpPr>
        <p:spPr>
          <a:xfrm>
            <a:off x="457200" y="1330477"/>
            <a:ext cx="8229600" cy="5188856"/>
          </a:xfrm>
        </p:spPr>
        <p:txBody>
          <a:bodyPr>
            <a:normAutofit fontScale="77500" lnSpcReduction="20000"/>
          </a:bodyPr>
          <a:lstStyle/>
          <a:p>
            <a:pPr marL="0" indent="0">
              <a:buNone/>
            </a:pPr>
            <a:r>
              <a:rPr lang="en-US" sz="3800" dirty="0" smtClean="0"/>
              <a:t>“Livestock </a:t>
            </a:r>
            <a:r>
              <a:rPr lang="en-US" sz="3800" dirty="0"/>
              <a:t>may directly compete with sage-grouse for grasses, forbs and shrub species; trample vegetation and sage-grouse nests; disturb individual birds and cause nest abandonment </a:t>
            </a:r>
            <a:r>
              <a:rPr lang="en-US" sz="3800" dirty="0" smtClean="0"/>
              <a:t>“</a:t>
            </a:r>
          </a:p>
          <a:p>
            <a:pPr marL="0" indent="0">
              <a:buNone/>
            </a:pPr>
            <a:endParaRPr lang="en-US" sz="3800" dirty="0"/>
          </a:p>
          <a:p>
            <a:pPr lvl="0"/>
            <a:r>
              <a:rPr lang="en-US" dirty="0" err="1"/>
              <a:t>Vallentine</a:t>
            </a:r>
            <a:r>
              <a:rPr lang="en-US" dirty="0"/>
              <a:t> 1990: Book </a:t>
            </a:r>
            <a:r>
              <a:rPr lang="en-US" dirty="0" smtClean="0"/>
              <a:t>– not original research</a:t>
            </a:r>
            <a:endParaRPr lang="en-US" dirty="0"/>
          </a:p>
          <a:p>
            <a:pPr lvl="0"/>
            <a:r>
              <a:rPr lang="en-US" dirty="0"/>
              <a:t>Pederson et al. 2003: a modeling </a:t>
            </a:r>
            <a:r>
              <a:rPr lang="en-US" dirty="0" smtClean="0"/>
              <a:t>paper, </a:t>
            </a:r>
            <a:r>
              <a:rPr lang="en-US" dirty="0" smtClean="0">
                <a:solidFill>
                  <a:srgbClr val="FF6600"/>
                </a:solidFill>
                <a:effectLst>
                  <a:outerShdw blurRad="50800" dist="38100" dir="18900000" algn="bl" rotWithShape="0">
                    <a:prstClr val="black">
                      <a:alpha val="40000"/>
                    </a:prstClr>
                  </a:outerShdw>
                </a:effectLst>
              </a:rPr>
              <a:t>no data </a:t>
            </a:r>
          </a:p>
          <a:p>
            <a:pPr lvl="0"/>
            <a:r>
              <a:rPr lang="en-US" dirty="0" err="1" smtClean="0"/>
              <a:t>Holloran</a:t>
            </a:r>
            <a:r>
              <a:rPr lang="en-US" dirty="0" smtClean="0"/>
              <a:t> and Anderson </a:t>
            </a:r>
            <a:r>
              <a:rPr lang="en-US" dirty="0"/>
              <a:t>2005: </a:t>
            </a:r>
            <a:r>
              <a:rPr lang="en-US" dirty="0" smtClean="0"/>
              <a:t>distribution </a:t>
            </a:r>
            <a:r>
              <a:rPr lang="en-US" dirty="0"/>
              <a:t>of nests </a:t>
            </a:r>
            <a:r>
              <a:rPr lang="en-US" dirty="0" smtClean="0"/>
              <a:t>and </a:t>
            </a:r>
            <a:r>
              <a:rPr lang="en-US" dirty="0" smtClean="0">
                <a:solidFill>
                  <a:srgbClr val="FF6600"/>
                </a:solidFill>
                <a:effectLst>
                  <a:outerShdw blurRad="50800" dist="38100" dir="18900000" algn="bl" rotWithShape="0">
                    <a:prstClr val="black">
                      <a:alpha val="40000"/>
                    </a:prstClr>
                  </a:outerShdw>
                </a:effectLst>
              </a:rPr>
              <a:t>no </a:t>
            </a:r>
            <a:r>
              <a:rPr lang="en-US" dirty="0">
                <a:solidFill>
                  <a:srgbClr val="FF6600"/>
                </a:solidFill>
                <a:effectLst>
                  <a:outerShdw blurRad="50800" dist="38100" dir="18900000" algn="bl" rotWithShape="0">
                    <a:prstClr val="black">
                      <a:alpha val="40000"/>
                    </a:prstClr>
                  </a:outerShdw>
                </a:effectLst>
              </a:rPr>
              <a:t>livestock grazing.</a:t>
            </a:r>
          </a:p>
          <a:p>
            <a:pPr lvl="0"/>
            <a:r>
              <a:rPr lang="en-US" dirty="0"/>
              <a:t>Coates 2007: </a:t>
            </a:r>
            <a:r>
              <a:rPr lang="en-US" dirty="0" smtClean="0">
                <a:solidFill>
                  <a:srgbClr val="FF6600"/>
                </a:solidFill>
                <a:effectLst>
                  <a:outerShdw blurRad="50800" dist="38100" dir="18900000" algn="bl" rotWithShape="0">
                    <a:prstClr val="black">
                      <a:alpha val="40000"/>
                    </a:prstClr>
                  </a:outerShdw>
                </a:effectLst>
              </a:rPr>
              <a:t>no </a:t>
            </a:r>
            <a:r>
              <a:rPr lang="en-US" dirty="0">
                <a:solidFill>
                  <a:srgbClr val="FF6600"/>
                </a:solidFill>
                <a:effectLst>
                  <a:outerShdw blurRad="50800" dist="38100" dir="18900000" algn="bl" rotWithShape="0">
                    <a:prstClr val="black">
                      <a:alpha val="40000"/>
                    </a:prstClr>
                  </a:outerShdw>
                </a:effectLst>
              </a:rPr>
              <a:t>livestock grazing</a:t>
            </a:r>
            <a:r>
              <a:rPr lang="en-US" dirty="0"/>
              <a:t>, </a:t>
            </a:r>
            <a:r>
              <a:rPr lang="en-US" dirty="0" smtClean="0"/>
              <a:t>nest </a:t>
            </a:r>
            <a:r>
              <a:rPr lang="en-US" dirty="0"/>
              <a:t>depredation </a:t>
            </a:r>
            <a:r>
              <a:rPr lang="en-US" dirty="0" smtClean="0"/>
              <a:t>(</a:t>
            </a:r>
            <a:r>
              <a:rPr lang="en-US" dirty="0"/>
              <a:t>badger and raven)</a:t>
            </a:r>
            <a:r>
              <a:rPr lang="en-US" dirty="0" smtClean="0"/>
              <a:t>.</a:t>
            </a:r>
          </a:p>
          <a:p>
            <a:pPr lvl="0"/>
            <a:r>
              <a:rPr lang="en-US" dirty="0" smtClean="0"/>
              <a:t>Connelly  and Braun (1997) “</a:t>
            </a:r>
            <a:r>
              <a:rPr lang="en-US" dirty="0"/>
              <a:t>There is little scientific data linking grazing practices to sage-grouse population levels.” </a:t>
            </a:r>
          </a:p>
          <a:p>
            <a:pPr marL="0" lvl="0" indent="0">
              <a:buNone/>
            </a:pPr>
            <a:endParaRPr lang="en-US" dirty="0"/>
          </a:p>
          <a:p>
            <a:endParaRPr lang="en-US" dirty="0"/>
          </a:p>
        </p:txBody>
      </p:sp>
    </p:spTree>
    <p:extLst>
      <p:ext uri="{BB962C8B-B14F-4D97-AF65-F5344CB8AC3E}">
        <p14:creationId xmlns:p14="http://schemas.microsoft.com/office/powerpoint/2010/main" val="2194723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Citing the Wrong </a:t>
            </a:r>
            <a:r>
              <a:rPr lang="en-US" dirty="0"/>
              <a:t>A</a:t>
            </a:r>
            <a:r>
              <a:rPr lang="en-US" dirty="0" smtClean="0"/>
              <a:t>uthor</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“Livestock </a:t>
            </a:r>
            <a:r>
              <a:rPr lang="en-US" dirty="0"/>
              <a:t>grazing as commonly practiced in the West disturbs the soil, removes native vegetation and spreads invasive species in sagebrush steppe (Knick et al. 2005)</a:t>
            </a:r>
            <a:r>
              <a:rPr lang="en-US" dirty="0" smtClean="0"/>
              <a:t>.” </a:t>
            </a:r>
            <a:endParaRPr lang="en-US" dirty="0"/>
          </a:p>
          <a:p>
            <a:pPr marL="0" indent="0">
              <a:buNone/>
            </a:pPr>
            <a:endParaRPr lang="en-US" dirty="0" smtClean="0"/>
          </a:p>
          <a:p>
            <a:pPr marL="0" indent="0">
              <a:buNone/>
            </a:pPr>
            <a:r>
              <a:rPr lang="en-US" dirty="0" smtClean="0"/>
              <a:t>From </a:t>
            </a:r>
            <a:r>
              <a:rPr lang="en-US" dirty="0"/>
              <a:t>Knick et al. (2005</a:t>
            </a:r>
            <a:r>
              <a:rPr lang="en-US" dirty="0" smtClean="0"/>
              <a:t>): </a:t>
            </a:r>
            <a:r>
              <a:rPr lang="en-US" dirty="0"/>
              <a:t>“Livestock grazing can increase the frequency of fires by disturbing soils and reducing competition from native grasses to facilitate spread of the highly flammable cheatgrass (Shaw et al. 1999).”</a:t>
            </a:r>
          </a:p>
          <a:p>
            <a:pPr marL="0" indent="0">
              <a:buNone/>
            </a:pPr>
            <a:r>
              <a:rPr lang="en-US" dirty="0"/>
              <a:t> </a:t>
            </a:r>
          </a:p>
          <a:p>
            <a:pPr marL="0" indent="0">
              <a:buNone/>
            </a:pPr>
            <a:r>
              <a:rPr lang="en-US" dirty="0" smtClean="0"/>
              <a:t>Attributing a statement to a reference that cited another reference</a:t>
            </a:r>
            <a:r>
              <a:rPr lang="en-US" dirty="0" smtClean="0">
                <a:effectLst/>
              </a:rPr>
              <a:t> is not an accepted practice.</a:t>
            </a:r>
            <a:endParaRPr lang="en-US" dirty="0"/>
          </a:p>
        </p:txBody>
      </p:sp>
    </p:spTree>
    <p:extLst>
      <p:ext uri="{BB962C8B-B14F-4D97-AF65-F5344CB8AC3E}">
        <p14:creationId xmlns:p14="http://schemas.microsoft.com/office/powerpoint/2010/main" val="2330711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Omitting Info to </a:t>
            </a:r>
            <a:r>
              <a:rPr lang="en-US" dirty="0"/>
              <a:t>F</a:t>
            </a:r>
            <a:r>
              <a:rPr lang="en-US" dirty="0" smtClean="0"/>
              <a:t>it Agenda</a:t>
            </a:r>
            <a:endParaRPr lang="en-US" dirty="0"/>
          </a:p>
        </p:txBody>
      </p:sp>
      <p:sp>
        <p:nvSpPr>
          <p:cNvPr id="3" name="Content Placeholder 2"/>
          <p:cNvSpPr>
            <a:spLocks noGrp="1"/>
          </p:cNvSpPr>
          <p:nvPr>
            <p:ph idx="1"/>
          </p:nvPr>
        </p:nvSpPr>
        <p:spPr>
          <a:xfrm>
            <a:off x="457199" y="1600200"/>
            <a:ext cx="8360229" cy="4761895"/>
          </a:xfrm>
        </p:spPr>
        <p:txBody>
          <a:bodyPr>
            <a:normAutofit/>
          </a:bodyPr>
          <a:lstStyle/>
          <a:p>
            <a:pPr marL="0" indent="0">
              <a:spcBef>
                <a:spcPts val="0"/>
              </a:spcBef>
              <a:spcAft>
                <a:spcPts val="1200"/>
              </a:spcAft>
              <a:buNone/>
            </a:pPr>
            <a:r>
              <a:rPr lang="en-US" dirty="0" smtClean="0"/>
              <a:t>“Jones </a:t>
            </a:r>
            <a:r>
              <a:rPr lang="en-US" dirty="0"/>
              <a:t>(2000) found that 11 of 16 analyses of the effects of livestock grazing in arid ecosystems revealed significant negative effects on a range of ecological components from livestock </a:t>
            </a:r>
            <a:r>
              <a:rPr lang="en-US" dirty="0" smtClean="0"/>
              <a:t>grazing”</a:t>
            </a:r>
            <a:endParaRPr lang="en-US" dirty="0"/>
          </a:p>
          <a:p>
            <a:pPr marL="0" indent="0">
              <a:spcBef>
                <a:spcPts val="0"/>
              </a:spcBef>
              <a:spcAft>
                <a:spcPts val="600"/>
              </a:spcAft>
              <a:buNone/>
            </a:pPr>
            <a:r>
              <a:rPr lang="en-US" dirty="0" smtClean="0">
                <a:solidFill>
                  <a:srgbClr val="FF6600"/>
                </a:solidFill>
                <a:effectLst>
                  <a:outerShdw blurRad="50800" dist="38100" dir="18900000" algn="bl" rotWithShape="0">
                    <a:prstClr val="black">
                      <a:alpha val="40000"/>
                    </a:prstClr>
                  </a:outerShdw>
                </a:effectLst>
              </a:rPr>
              <a:t>From Jones: </a:t>
            </a:r>
            <a:r>
              <a:rPr lang="en-US" dirty="0" smtClean="0">
                <a:solidFill>
                  <a:srgbClr val="FFFF00"/>
                </a:solidFill>
                <a:effectLst>
                  <a:outerShdw blurRad="50800" dist="38100" dir="18900000" algn="bl" rotWithShape="0">
                    <a:prstClr val="black">
                      <a:alpha val="40000"/>
                    </a:prstClr>
                  </a:outerShdw>
                </a:effectLst>
              </a:rPr>
              <a:t>“</a:t>
            </a:r>
            <a:r>
              <a:rPr lang="en-US" dirty="0">
                <a:solidFill>
                  <a:srgbClr val="FFFF00"/>
                </a:solidFill>
                <a:effectLst>
                  <a:outerShdw blurRad="50800" dist="38100" dir="18900000" algn="bl" rotWithShape="0">
                    <a:prstClr val="black">
                      <a:alpha val="40000"/>
                    </a:prstClr>
                  </a:outerShdw>
                </a:effectLst>
              </a:rPr>
              <a:t>Nearly 54 studies analyzed were found to be </a:t>
            </a:r>
            <a:r>
              <a:rPr lang="en-US" i="1" dirty="0">
                <a:solidFill>
                  <a:srgbClr val="FFFF00"/>
                </a:solidFill>
                <a:effectLst>
                  <a:outerShdw blurRad="50800" dist="38100" dir="18900000" algn="bl" rotWithShape="0">
                    <a:prstClr val="black">
                      <a:alpha val="40000"/>
                    </a:prstClr>
                  </a:outerShdw>
                </a:effectLst>
              </a:rPr>
              <a:t>quasi-experiments </a:t>
            </a:r>
            <a:r>
              <a:rPr lang="en-US" i="1" dirty="0" smtClean="0">
                <a:solidFill>
                  <a:srgbClr val="FFFF00"/>
                </a:solidFill>
                <a:effectLst>
                  <a:outerShdw blurRad="50800" dist="38100" dir="18900000" algn="bl" rotWithShape="0">
                    <a:prstClr val="black">
                      <a:alpha val="40000"/>
                    </a:prstClr>
                  </a:outerShdw>
                </a:effectLst>
              </a:rPr>
              <a:t>…. </a:t>
            </a:r>
            <a:r>
              <a:rPr lang="en-US" dirty="0" smtClean="0">
                <a:solidFill>
                  <a:srgbClr val="FFFF00"/>
                </a:solidFill>
                <a:effectLst>
                  <a:outerShdw blurRad="50800" dist="38100" dir="18900000" algn="bl" rotWithShape="0">
                    <a:prstClr val="black">
                      <a:alpha val="40000"/>
                    </a:prstClr>
                  </a:outerShdw>
                </a:effectLst>
              </a:rPr>
              <a:t>Because </a:t>
            </a:r>
            <a:r>
              <a:rPr lang="en-US" dirty="0">
                <a:solidFill>
                  <a:srgbClr val="FFFF00"/>
                </a:solidFill>
                <a:effectLst>
                  <a:outerShdw blurRad="50800" dist="38100" dir="18900000" algn="bl" rotWithShape="0">
                    <a:prstClr val="black">
                      <a:alpha val="40000"/>
                    </a:prstClr>
                  </a:outerShdw>
                </a:effectLst>
              </a:rPr>
              <a:t>of this, I do not infer causation between results presented in this review and western rangelands in general.</a:t>
            </a:r>
            <a:r>
              <a:rPr lang="en-US" dirty="0" smtClean="0">
                <a:solidFill>
                  <a:srgbClr val="FFFF00"/>
                </a:solidFill>
                <a:effectLst>
                  <a:outerShdw blurRad="50800" dist="38100" dir="18900000" algn="bl" rotWithShape="0">
                    <a:prstClr val="black">
                      <a:alpha val="40000"/>
                    </a:prstClr>
                  </a:outerShdw>
                </a:effectLst>
              </a:rPr>
              <a:t>”</a:t>
            </a:r>
            <a:endParaRPr lang="en-US" dirty="0">
              <a:solidFill>
                <a:srgbClr val="FFFF0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2644020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2236</TotalTime>
  <Words>1312</Words>
  <Application>Microsoft Macintosh PowerPoint</Application>
  <PresentationFormat>On-screen Show (4:3)</PresentationFormat>
  <Paragraphs>129</Paragraphs>
  <Slides>23</Slides>
  <Notes>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Fighting “science” with science</vt:lpstr>
      <vt:lpstr>PowerPoint Presentation</vt:lpstr>
      <vt:lpstr>Ambiguous Terms</vt:lpstr>
      <vt:lpstr>Dubious Reviews: Fleischner (1994) </vt:lpstr>
      <vt:lpstr>Dubious Reviews: Beck and Mitchell (2000)</vt:lpstr>
      <vt:lpstr>References Don’t Match Text</vt:lpstr>
      <vt:lpstr>References Don’t Match Text</vt:lpstr>
      <vt:lpstr>Citing the Wrong Author</vt:lpstr>
      <vt:lpstr>Omitting Info to Fit Agenda</vt:lpstr>
      <vt:lpstr>Omitting Info to Fit Agenda</vt:lpstr>
      <vt:lpstr>Wrong</vt:lpstr>
      <vt:lpstr>Opinion as Science</vt:lpstr>
      <vt:lpstr>PowerPoint Presentation</vt:lpstr>
      <vt:lpstr>Exclosure Study 65 Years</vt:lpstr>
      <vt:lpstr>Exclosure Study 67 Years</vt:lpstr>
      <vt:lpstr>Cheatgrass – Blame Livestock</vt:lpstr>
      <vt:lpstr>Grazing is Natural</vt:lpstr>
      <vt:lpstr>PowerPoint Presentation</vt:lpstr>
      <vt:lpstr>Wildlife Can Overgraze</vt:lpstr>
      <vt:lpstr>Grazing vs No Grazing</vt:lpstr>
      <vt:lpstr>Grazing can be Good</vt:lpstr>
      <vt:lpstr>PowerPoint Presentation</vt:lpstr>
      <vt:lpstr>PowerPoint Presentation</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Burritt</dc:creator>
  <cp:lastModifiedBy>Beth Burritt</cp:lastModifiedBy>
  <cp:revision>69</cp:revision>
  <dcterms:created xsi:type="dcterms:W3CDTF">2012-10-16T04:23:36Z</dcterms:created>
  <dcterms:modified xsi:type="dcterms:W3CDTF">2013-02-07T17:00:43Z</dcterms:modified>
</cp:coreProperties>
</file>