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9" r:id="rId2"/>
    <p:sldId id="260" r:id="rId3"/>
    <p:sldId id="262" r:id="rId4"/>
    <p:sldId id="271" r:id="rId5"/>
    <p:sldId id="326" r:id="rId6"/>
    <p:sldId id="318" r:id="rId7"/>
    <p:sldId id="332" r:id="rId8"/>
    <p:sldId id="263" r:id="rId9"/>
    <p:sldId id="264" r:id="rId10"/>
    <p:sldId id="265" r:id="rId11"/>
    <p:sldId id="266" r:id="rId12"/>
    <p:sldId id="267" r:id="rId13"/>
    <p:sldId id="270" r:id="rId14"/>
    <p:sldId id="268" r:id="rId15"/>
    <p:sldId id="269" r:id="rId16"/>
    <p:sldId id="329" r:id="rId17"/>
    <p:sldId id="328" r:id="rId18"/>
    <p:sldId id="310" r:id="rId19"/>
    <p:sldId id="311" r:id="rId20"/>
    <p:sldId id="313" r:id="rId21"/>
    <p:sldId id="314" r:id="rId22"/>
    <p:sldId id="315" r:id="rId23"/>
    <p:sldId id="330" r:id="rId24"/>
    <p:sldId id="320" r:id="rId25"/>
    <p:sldId id="322" r:id="rId26"/>
    <p:sldId id="325" r:id="rId27"/>
    <p:sldId id="324" r:id="rId28"/>
    <p:sldId id="333" r:id="rId29"/>
    <p:sldId id="334" r:id="rId30"/>
    <p:sldId id="335" r:id="rId3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97436" autoAdjust="0"/>
  </p:normalViewPr>
  <p:slideViewPr>
    <p:cSldViewPr snapToGrid="0" snapToObjects="1">
      <p:cViewPr>
        <p:scale>
          <a:sx n="100" d="100"/>
          <a:sy n="100" d="100"/>
        </p:scale>
        <p:origin x="-1256" y="-17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notesMaster" Target="notesMasters/notesMaster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printerSettings" Target="printerSettings/printerSettings1.bin"/><Relationship Id="rId34" Type="http://schemas.openxmlformats.org/officeDocument/2006/relationships/presProps" Target="presProps.xml"/><Relationship Id="rId35" Type="http://schemas.openxmlformats.org/officeDocument/2006/relationships/viewProps" Target="viewProps.xml"/><Relationship Id="rId36" Type="http://schemas.openxmlformats.org/officeDocument/2006/relationships/theme" Target="theme/theme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68445-5393-0843-93B1-6B25AEE0615B}" type="datetimeFigureOut">
              <a:rPr lang="en-US" smtClean="0"/>
              <a:t>9/28/15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9B524D2-F41E-3D44-BEE3-E518D3BB277B}" type="slidenum">
              <a:rPr lang="en-US" smtClean="0"/>
              <a:t>‹#›</a:t>
            </a:fld>
            <a:endParaRPr lang="en-US"/>
          </a:p>
        </p:txBody>
      </p:sp>
    </p:spTree>
    <p:extLst>
      <p:ext uri="{BB962C8B-B14F-4D97-AF65-F5344CB8AC3E}">
        <p14:creationId xmlns:p14="http://schemas.microsoft.com/office/powerpoint/2010/main" val="416890563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Compare “long-term prevention” approach to the current “reactionary” pest control approach taken by many schools. </a:t>
            </a: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20484"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4AFE0F08-9051-C147-9F11-271AD1DE1850}" type="datetime1">
              <a:rPr lang="en-US" sz="1300"/>
              <a:pPr/>
              <a:t>9/28/15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2048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3CDFA66C-979F-4D44-926D-212A320BAE72}" type="slidenum">
              <a:rPr lang="en-US" sz="1300"/>
              <a:pPr/>
              <a:t>3</a:t>
            </a:fld>
            <a:endParaRPr lang="en-US" sz="13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072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If we used our typical approach to pest control as a model, we would just place a bucket under the hole when it rained. Make sense? Why not? </a:t>
            </a:r>
          </a:p>
          <a:p>
            <a:pPr eaLnBrk="1" hangingPunct="1">
              <a:spcBef>
                <a:spcPct val="0"/>
              </a:spcBef>
            </a:pPr>
            <a:endParaRPr lang="en-US">
              <a:latin typeface="Calibri" charset="0"/>
            </a:endParaRPr>
          </a:p>
          <a:p>
            <a:pPr eaLnBrk="1" hangingPunct="1">
              <a:spcBef>
                <a:spcPct val="0"/>
              </a:spcBef>
            </a:pPr>
            <a:r>
              <a:rPr lang="en-US">
                <a:latin typeface="Calibri" charset="0"/>
              </a:rPr>
              <a:t>No, we would go up on the room, diagnose the problem, and solve the problem!  </a:t>
            </a:r>
          </a:p>
          <a:p>
            <a:pPr eaLnBrk="1" hangingPunct="1">
              <a:spcBef>
                <a:spcPct val="0"/>
              </a:spcBef>
            </a:pPr>
            <a:endParaRPr lang="en-US">
              <a:latin typeface="Calibri" charset="0"/>
            </a:endParaRPr>
          </a:p>
          <a:p>
            <a:pPr eaLnBrk="1" hangingPunct="1">
              <a:spcBef>
                <a:spcPct val="0"/>
              </a:spcBef>
            </a:pPr>
            <a:r>
              <a:rPr lang="en-US">
                <a:latin typeface="Calibri" charset="0"/>
              </a:rPr>
              <a:t>We handle many problems correctly, but when it comes to pest control we often choose the “bucket” method: we simply treat the symptoms </a:t>
            </a:r>
          </a:p>
          <a:p>
            <a:pPr eaLnBrk="1" hangingPunct="1">
              <a:spcBef>
                <a:spcPct val="0"/>
              </a:spcBef>
            </a:pPr>
            <a:r>
              <a:rPr lang="en-US">
                <a:latin typeface="Calibri" charset="0"/>
              </a:rPr>
              <a:t>Instead of solving the underlying issue. </a:t>
            </a:r>
          </a:p>
        </p:txBody>
      </p:sp>
      <p:sp>
        <p:nvSpPr>
          <p:cNvPr id="3072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71A0418A-B686-5648-A1B9-6FBF7F021D73}" type="slidenum">
              <a:rPr lang="en-US" sz="1300"/>
              <a:pPr/>
              <a:t>12</a:t>
            </a:fld>
            <a:endParaRPr lang="en-US" sz="1300"/>
          </a:p>
        </p:txBody>
      </p:sp>
      <p:sp>
        <p:nvSpPr>
          <p:cNvPr id="30724"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412A8A41-FC5A-DE42-88BF-19993789EE1F}" type="datetime1">
              <a:rPr lang="en-US" sz="1300"/>
              <a:pPr/>
              <a:t>9/28/15</a:t>
            </a:fld>
            <a:endParaRPr lang="en-US" sz="1300"/>
          </a:p>
        </p:txBody>
      </p:sp>
      <p:sp>
        <p:nvSpPr>
          <p:cNvPr id="30725"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r>
              <a:rPr lang="en-US" sz="1300"/>
              <a:t>Bed Bug Biology and Management</a:t>
            </a:r>
          </a:p>
        </p:txBody>
      </p:sp>
      <p:sp>
        <p:nvSpPr>
          <p:cNvPr id="30726" name="Header Placeholder 6"/>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r>
              <a:rPr lang="en-US" sz="1300"/>
              <a:t>Ryan S. Davis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686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rPr>
              <a:t>IPM is a long phrase that really encompasses using common sense to help prevent and manage pests. </a:t>
            </a:r>
          </a:p>
          <a:p>
            <a:endParaRPr lang="en-US">
              <a:latin typeface="Calibri" charset="0"/>
            </a:endParaRPr>
          </a:p>
          <a:p>
            <a:r>
              <a:rPr lang="en-US">
                <a:latin typeface="Calibri" charset="0"/>
              </a:rPr>
              <a:t>You or your district likely already practice some basic IPM principles every day. </a:t>
            </a:r>
          </a:p>
          <a:p>
            <a:endParaRPr lang="en-US">
              <a:latin typeface="Calibri" charset="0"/>
            </a:endParaRPr>
          </a:p>
          <a:p>
            <a:r>
              <a:rPr lang="en-US">
                <a:latin typeface="Calibri" charset="0"/>
              </a:rPr>
              <a:t>Can you give me a few daily practices at work that you think would help prevent or manage pests without pesticides?</a:t>
            </a:r>
          </a:p>
          <a:p>
            <a:r>
              <a:rPr lang="en-US">
                <a:latin typeface="Calibri" charset="0"/>
              </a:rPr>
              <a:t>(Have audience list some examples. Point out that IPM is already part of their daily tasks and IPM can be built into </a:t>
            </a:r>
          </a:p>
          <a:p>
            <a:r>
              <a:rPr lang="en-US">
                <a:latin typeface="Calibri" charset="0"/>
              </a:rPr>
              <a:t>Their daily activities by simply changing they way they do some activities.) </a:t>
            </a:r>
          </a:p>
        </p:txBody>
      </p:sp>
      <p:sp>
        <p:nvSpPr>
          <p:cNvPr id="3686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3AF1F9A3-510E-0546-B0BE-0ADADE9FC139}" type="datetime1">
              <a:rPr lang="en-US" sz="1300"/>
              <a:pPr/>
              <a:t>9/28/15</a:t>
            </a:fld>
            <a:endParaRPr lang="en-US" sz="1300"/>
          </a:p>
        </p:txBody>
      </p:sp>
      <p:sp>
        <p:nvSpPr>
          <p:cNvPr id="3" name="Footer Placeholder 2"/>
          <p:cNvSpPr>
            <a:spLocks noGrp="1"/>
          </p:cNvSpPr>
          <p:nvPr>
            <p:ph type="ftr" sz="quarter" idx="4"/>
          </p:nvPr>
        </p:nvSpPr>
        <p:spPr/>
        <p:txBody>
          <a:bodyPr/>
          <a:lstStyle/>
          <a:p>
            <a:pPr>
              <a:defRPr/>
            </a:pPr>
            <a:r>
              <a:rPr lang="en-US" smtClean="0"/>
              <a:t>Ryan Davis: ryan.davis@usu.edu                   utahpests.usu.edu</a:t>
            </a:r>
            <a:endParaRPr lang="en-US"/>
          </a:p>
        </p:txBody>
      </p:sp>
      <p:sp>
        <p:nvSpPr>
          <p:cNvPr id="4" name="Header Placeholder 3"/>
          <p:cNvSpPr>
            <a:spLocks noGrp="1"/>
          </p:cNvSpPr>
          <p:nvPr>
            <p:ph type="hdr" sz="quarter"/>
          </p:nvPr>
        </p:nvSpPr>
        <p:spPr/>
        <p:txBody>
          <a:bodyPr/>
          <a:lstStyle/>
          <a:p>
            <a:pPr>
              <a:defRPr/>
            </a:pPr>
            <a:r>
              <a:rPr lang="en-US" smtClean="0"/>
              <a:t>Integrated Pest Management for                    Advanced Master Gardeners</a:t>
            </a:r>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277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rPr>
              <a:t>IPM is a long phrase that really encompasses using common sense to help prevent and manage pests. </a:t>
            </a:r>
          </a:p>
          <a:p>
            <a:endParaRPr lang="en-US">
              <a:latin typeface="Calibri" charset="0"/>
            </a:endParaRPr>
          </a:p>
          <a:p>
            <a:r>
              <a:rPr lang="en-US">
                <a:latin typeface="Calibri" charset="0"/>
              </a:rPr>
              <a:t>You or your district likely already practice some basic IPM principles every day. </a:t>
            </a:r>
          </a:p>
          <a:p>
            <a:endParaRPr lang="en-US">
              <a:latin typeface="Calibri" charset="0"/>
            </a:endParaRPr>
          </a:p>
          <a:p>
            <a:r>
              <a:rPr lang="en-US">
                <a:latin typeface="Calibri" charset="0"/>
              </a:rPr>
              <a:t>Can you give me a few daily practices at work that you think would help prevent or manage pests without pesticides?</a:t>
            </a:r>
          </a:p>
          <a:p>
            <a:r>
              <a:rPr lang="en-US">
                <a:latin typeface="Calibri" charset="0"/>
              </a:rPr>
              <a:t>(Have audience list some examples. Point out that IPM is already part of their daily tasks and IPM can be built into </a:t>
            </a:r>
          </a:p>
          <a:p>
            <a:r>
              <a:rPr lang="en-US">
                <a:latin typeface="Calibri" charset="0"/>
              </a:rPr>
              <a:t>Their daily activities by simply changing they way they do some activities.) </a:t>
            </a:r>
          </a:p>
        </p:txBody>
      </p:sp>
      <p:sp>
        <p:nvSpPr>
          <p:cNvPr id="3277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FE0A10F-0706-4845-8D94-C9B0F4619847}" type="datetime1">
              <a:rPr lang="en-US" sz="1300"/>
              <a:pPr/>
              <a:t>9/28/15</a:t>
            </a:fld>
            <a:endParaRPr lang="en-US" sz="1300"/>
          </a:p>
        </p:txBody>
      </p:sp>
      <p:sp>
        <p:nvSpPr>
          <p:cNvPr id="3" name="Footer Placeholder 2"/>
          <p:cNvSpPr>
            <a:spLocks noGrp="1"/>
          </p:cNvSpPr>
          <p:nvPr>
            <p:ph type="ftr" sz="quarter" idx="4"/>
          </p:nvPr>
        </p:nvSpPr>
        <p:spPr/>
        <p:txBody>
          <a:bodyPr/>
          <a:lstStyle/>
          <a:p>
            <a:pPr>
              <a:defRPr/>
            </a:pPr>
            <a:r>
              <a:rPr lang="en-US" smtClean="0"/>
              <a:t>Ryan Davis: ryan.davis@usu.edu                   utahpests.usu.edu</a:t>
            </a:r>
            <a:endParaRPr lang="en-US"/>
          </a:p>
        </p:txBody>
      </p:sp>
      <p:sp>
        <p:nvSpPr>
          <p:cNvPr id="4" name="Header Placeholder 3"/>
          <p:cNvSpPr>
            <a:spLocks noGrp="1"/>
          </p:cNvSpPr>
          <p:nvPr>
            <p:ph type="hdr" sz="quarter"/>
          </p:nvPr>
        </p:nvSpPr>
        <p:spPr/>
        <p:txBody>
          <a:bodyPr/>
          <a:lstStyle/>
          <a:p>
            <a:pPr>
              <a:defRPr/>
            </a:pPr>
            <a:r>
              <a:rPr lang="en-US" smtClean="0"/>
              <a:t>Integrated Pest Management for                    Advanced Master Gardeners</a:t>
            </a:r>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481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atin typeface="Calibri" charset="0"/>
              </a:rPr>
              <a:t>How do we deal with mice? </a:t>
            </a:r>
          </a:p>
          <a:p>
            <a:pPr eaLnBrk="1" hangingPunct="1">
              <a:spcBef>
                <a:spcPct val="0"/>
              </a:spcBef>
            </a:pPr>
            <a:endParaRPr lang="en-US">
              <a:latin typeface="Calibri" charset="0"/>
            </a:endParaRPr>
          </a:p>
          <a:p>
            <a:pPr eaLnBrk="1" hangingPunct="1">
              <a:spcBef>
                <a:spcPct val="0"/>
              </a:spcBef>
            </a:pPr>
            <a:r>
              <a:rPr lang="en-US">
                <a:latin typeface="Calibri" charset="0"/>
              </a:rPr>
              <a:t>The typical approach is to do nothing until there is a problem. We leave everything as is, we keep up with poor habits (improperly stored food, poor sanitation, door</a:t>
            </a:r>
          </a:p>
          <a:p>
            <a:pPr eaLnBrk="1" hangingPunct="1">
              <a:spcBef>
                <a:spcPct val="0"/>
              </a:spcBef>
            </a:pPr>
            <a:r>
              <a:rPr lang="en-US">
                <a:latin typeface="Calibri" charset="0"/>
              </a:rPr>
              <a:t>Sweeps in ill repair, easy entry points into buildings for mice, eat food in places we should not eat food, etc.), and then we just attempt to poison or kill the mice </a:t>
            </a:r>
          </a:p>
          <a:p>
            <a:pPr eaLnBrk="1" hangingPunct="1">
              <a:spcBef>
                <a:spcPct val="0"/>
              </a:spcBef>
            </a:pPr>
            <a:r>
              <a:rPr lang="en-US">
                <a:latin typeface="Calibri" charset="0"/>
              </a:rPr>
              <a:t>As they come in.  Does this make sense at all? Why not keep them out in the first place? </a:t>
            </a:r>
          </a:p>
          <a:p>
            <a:pPr eaLnBrk="1" hangingPunct="1">
              <a:spcBef>
                <a:spcPct val="0"/>
              </a:spcBef>
            </a:pPr>
            <a:endParaRPr lang="en-US">
              <a:latin typeface="Calibri" charset="0"/>
            </a:endParaRPr>
          </a:p>
          <a:p>
            <a:pPr eaLnBrk="1" hangingPunct="1">
              <a:spcBef>
                <a:spcPct val="0"/>
              </a:spcBef>
            </a:pPr>
            <a:r>
              <a:rPr lang="en-US">
                <a:latin typeface="Calibri" charset="0"/>
              </a:rPr>
              <a:t>The proper approach: Inspect building. Find all areas where mice could enter. Fix those areas (exclusion), find all possible food sources and make sure they are cleaned up (sanitation), or made inaccessible by properly storing food in pest-proof containers (cultural), remove potential nesting habitat (cultural/harborage removal), use mechanical traps, and lastly, if needed use tamper resistant baiting stations to: 1. Monitor for mice using non-toxic detex blocks, and/or 2. use rodenticide blocks properly applied in the bait box to aid the overall program. </a:t>
            </a:r>
          </a:p>
          <a:p>
            <a:pPr eaLnBrk="1" hangingPunct="1">
              <a:spcBef>
                <a:spcPct val="0"/>
              </a:spcBef>
            </a:pPr>
            <a:endParaRPr lang="en-US">
              <a:latin typeface="Calibri" charset="0"/>
            </a:endParaRPr>
          </a:p>
        </p:txBody>
      </p:sp>
      <p:sp>
        <p:nvSpPr>
          <p:cNvPr id="3481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6CB8E170-8B86-924E-8904-8544DCA9FFDD}" type="slidenum">
              <a:rPr lang="en-US" sz="1300"/>
              <a:pPr/>
              <a:t>15</a:t>
            </a:fld>
            <a:endParaRPr lang="en-US" sz="1300"/>
          </a:p>
        </p:txBody>
      </p:sp>
      <p:sp>
        <p:nvSpPr>
          <p:cNvPr id="34820"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39438C91-BF45-4A4F-8EE7-C082AD0060CC}" type="datetime1">
              <a:rPr lang="en-US" sz="1300"/>
              <a:pPr/>
              <a:t>9/28/15</a:t>
            </a:fld>
            <a:endParaRPr lang="en-US" sz="1300"/>
          </a:p>
        </p:txBody>
      </p:sp>
      <p:sp>
        <p:nvSpPr>
          <p:cNvPr id="34821"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r>
              <a:rPr lang="en-US" sz="1300"/>
              <a:t>Bed Bug Biology and Management</a:t>
            </a:r>
          </a:p>
        </p:txBody>
      </p:sp>
      <p:sp>
        <p:nvSpPr>
          <p:cNvPr id="34822" name="Header Placeholder 6"/>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r>
              <a:rPr lang="en-US" sz="1300"/>
              <a:t>Ryan S. Davis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3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rPr>
              <a:t>IPM is a long phrase that really encompasses using common sense to help prevent and manage pests. </a:t>
            </a:r>
          </a:p>
          <a:p>
            <a:endParaRPr lang="en-US">
              <a:latin typeface="Calibri" charset="0"/>
            </a:endParaRPr>
          </a:p>
          <a:p>
            <a:r>
              <a:rPr lang="en-US">
                <a:latin typeface="Calibri" charset="0"/>
              </a:rPr>
              <a:t>You or your district likely already practice some basic IPM principles every day. </a:t>
            </a:r>
          </a:p>
          <a:p>
            <a:endParaRPr lang="en-US">
              <a:latin typeface="Calibri" charset="0"/>
            </a:endParaRPr>
          </a:p>
          <a:p>
            <a:r>
              <a:rPr lang="en-US">
                <a:latin typeface="Calibri" charset="0"/>
              </a:rPr>
              <a:t>Can you give me a few daily practices at work that you think would help prevent or manage pests without pesticides?</a:t>
            </a:r>
          </a:p>
          <a:p>
            <a:r>
              <a:rPr lang="en-US">
                <a:latin typeface="Calibri" charset="0"/>
              </a:rPr>
              <a:t>(Have audience list some examples. Point out that IPM is already part of their daily tasks and IPM can be built into </a:t>
            </a:r>
          </a:p>
          <a:p>
            <a:r>
              <a:rPr lang="en-US">
                <a:latin typeface="Calibri" charset="0"/>
              </a:rPr>
              <a:t>Their daily activities by simply changing they way they do some activities.) </a:t>
            </a:r>
          </a:p>
        </p:txBody>
      </p:sp>
      <p:sp>
        <p:nvSpPr>
          <p:cNvPr id="2253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991689FD-703F-BB44-B69E-16D2D450DFA6}" type="datetime1">
              <a:rPr lang="en-US" sz="1300"/>
              <a:pPr/>
              <a:t>10/3/15</a:t>
            </a:fld>
            <a:endParaRPr lang="en-US" sz="1300"/>
          </a:p>
        </p:txBody>
      </p:sp>
      <p:sp>
        <p:nvSpPr>
          <p:cNvPr id="3" name="Footer Placeholder 2"/>
          <p:cNvSpPr>
            <a:spLocks noGrp="1"/>
          </p:cNvSpPr>
          <p:nvPr>
            <p:ph type="ftr" sz="quarter" idx="4"/>
          </p:nvPr>
        </p:nvSpPr>
        <p:spPr/>
        <p:txBody>
          <a:bodyPr/>
          <a:lstStyle/>
          <a:p>
            <a:pPr>
              <a:defRPr/>
            </a:pPr>
            <a:r>
              <a:rPr lang="en-US" smtClean="0"/>
              <a:t>Ryan Davis: ryan.davis@usu.edu                   utahpests.usu.edu</a:t>
            </a:r>
            <a:endParaRPr lang="en-US"/>
          </a:p>
        </p:txBody>
      </p:sp>
      <p:sp>
        <p:nvSpPr>
          <p:cNvPr id="4" name="Header Placeholder 3"/>
          <p:cNvSpPr>
            <a:spLocks noGrp="1"/>
          </p:cNvSpPr>
          <p:nvPr>
            <p:ph type="hdr" sz="quarter"/>
          </p:nvPr>
        </p:nvSpPr>
        <p:spPr/>
        <p:txBody>
          <a:bodyPr/>
          <a:lstStyle/>
          <a:p>
            <a:pPr>
              <a:defRPr/>
            </a:pPr>
            <a:r>
              <a:rPr lang="en-US" smtClean="0"/>
              <a:t>Integrated Pest Management for                    Advanced Master Gardeners</a:t>
            </a:r>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t>R392. Health, Disease Control and Prevention, Environmental Services.</a:t>
            </a:r>
          </a:p>
          <a:p>
            <a:pPr>
              <a:defRPr/>
            </a:pPr>
            <a:r>
              <a:rPr lang="en-US" b="1" dirty="0" smtClean="0"/>
              <a:t>200. Design, Construction, Operation, Sanitation, and Safety of Schools.</a:t>
            </a:r>
            <a:endParaRPr lang="en-US" b="1" dirty="0" smtClean="0">
              <a:latin typeface="Calibri" charset="0"/>
            </a:endParaRPr>
          </a:p>
          <a:p>
            <a:pPr>
              <a:defRPr/>
            </a:pPr>
            <a:r>
              <a:rPr lang="en-US" b="1" dirty="0" smtClean="0">
                <a:latin typeface="Calibri" charset="0"/>
              </a:rPr>
              <a:t>7</a:t>
            </a:r>
            <a:r>
              <a:rPr lang="en-US" b="1" dirty="0">
                <a:latin typeface="Calibri" charset="0"/>
              </a:rPr>
              <a:t>. Sanitary Facilities and Control</a:t>
            </a:r>
          </a:p>
          <a:p>
            <a:pPr>
              <a:defRPr/>
            </a:pPr>
            <a:r>
              <a:rPr lang="en-US" b="1" dirty="0" smtClean="0">
                <a:latin typeface="Calibri" charset="0"/>
              </a:rPr>
              <a:t>12</a:t>
            </a:r>
            <a:r>
              <a:rPr lang="en-US" b="1" dirty="0">
                <a:latin typeface="Calibri" charset="0"/>
              </a:rPr>
              <a:t>. Pest Management (a-e</a:t>
            </a:r>
            <a:r>
              <a:rPr lang="en-US" b="1" dirty="0" smtClean="0">
                <a:latin typeface="Calibri" charset="0"/>
              </a:rPr>
              <a:t>)</a:t>
            </a:r>
          </a:p>
          <a:p>
            <a:pPr>
              <a:defRPr/>
            </a:pPr>
            <a:endParaRPr lang="en-US" b="1" dirty="0" smtClean="0">
              <a:latin typeface="Calibri" charset="0"/>
            </a:endParaRPr>
          </a:p>
          <a:p>
            <a:pPr marL="224325" indent="-224325">
              <a:buFontTx/>
              <a:buAutoNum type="alphaLcParenBoth"/>
              <a:defRPr/>
            </a:pPr>
            <a:r>
              <a:rPr lang="en-US" dirty="0" smtClean="0"/>
              <a:t>The governing body shall minimize in school buildings or on school grounds the presence of pests that are vectors for disease, carry allergens that are likely to affect individuals with allergies or respiratory problems, or may sting or bite causing mild to serious reactions in some individuals.</a:t>
            </a:r>
          </a:p>
          <a:p>
            <a:pPr>
              <a:defRPr/>
            </a:pPr>
            <a:endParaRPr lang="en-US" dirty="0" smtClean="0"/>
          </a:p>
          <a:p>
            <a:pPr>
              <a:defRPr/>
            </a:pPr>
            <a:r>
              <a:rPr lang="en-US" dirty="0" smtClean="0"/>
              <a:t>(b) The governing body shall adopt integrated pest management (IPM) practices and principles to prevent unacceptable levels of pest activity with the least possible hazard to people, property, and the environment.</a:t>
            </a:r>
          </a:p>
          <a:p>
            <a:pPr>
              <a:defRPr/>
            </a:pPr>
            <a:endParaRPr lang="en-US" dirty="0" smtClean="0"/>
          </a:p>
          <a:p>
            <a:pPr>
              <a:defRPr/>
            </a:pPr>
            <a:r>
              <a:rPr lang="en-US" dirty="0" smtClean="0"/>
              <a:t>(c) The governing body shall have a written integrated pest management plan written by the governing body or provided by the contracted pest management contractor whether IPM is implemented as an internal process or contracted to a pest management professional. The plan shall include sections that cover the following topics: an IPM policy statement; IPM implementation and education; pest identification, monitoring procedures, reporting and control practices; approved pesticides; procedures for pesticide use; a policy for the notification of students, parents, and staff; and applicator requirements. Guidance for an IPM plan can be found in publications of the IPM Institute of North America. The Department or the Local Health Officer may require changes in a school's IPM plan if the plan neglects or causes a threat to the health or safety of the occupants of a school.</a:t>
            </a:r>
          </a:p>
          <a:p>
            <a:pPr>
              <a:defRPr/>
            </a:pPr>
            <a:endParaRPr lang="en-US" dirty="0" smtClean="0"/>
          </a:p>
          <a:p>
            <a:pPr>
              <a:defRPr/>
            </a:pPr>
            <a:r>
              <a:rPr lang="en-US" dirty="0" smtClean="0"/>
              <a:t>(d) The governing body shall use non-chemical management methods whenever possible to provide the desired control. The governing body shall use a full range of control alternatives including: identification and removal or repair of conditions that are conducive to pests; structural repair and sealing; improved sanitation; removal of clutter or harborage; elimination of food sources; exclusionary measures to protect doors, windows and any other opening to the outside against the entrance of insects, rodents, and other animals. A no-action alternative shall also be considered in cases where the pest has no public health or property damage significance.</a:t>
            </a:r>
          </a:p>
          <a:p>
            <a:pPr>
              <a:defRPr/>
            </a:pPr>
            <a:endParaRPr lang="en-US" dirty="0" smtClean="0"/>
          </a:p>
          <a:p>
            <a:pPr>
              <a:defRPr/>
            </a:pPr>
            <a:r>
              <a:rPr lang="en-US" dirty="0" smtClean="0"/>
              <a:t>(e) If the governing body chooses to not use a contracted pest control contractor, school personnel who apply pesticides shall follow the Utah Dept. of Agriculture pesticide regulation R68-7. The applicator shall apply all products according to the pesticide label directions.</a:t>
            </a:r>
            <a:endParaRPr lang="en-US" b="1" dirty="0" smtClean="0">
              <a:latin typeface="Calibri" charset="0"/>
            </a:endParaRPr>
          </a:p>
          <a:p>
            <a:pPr>
              <a:defRPr/>
            </a:pPr>
            <a:endParaRPr lang="en-US" b="1" dirty="0" smtClean="0">
              <a:latin typeface="Calibri" charset="0"/>
            </a:endParaRPr>
          </a:p>
          <a:p>
            <a:pPr>
              <a:defRPr/>
            </a:pPr>
            <a:endParaRPr lang="en-US" b="1" dirty="0">
              <a:latin typeface="Calibri" charset="0"/>
            </a:endParaRPr>
          </a:p>
        </p:txBody>
      </p:sp>
      <p:sp>
        <p:nvSpPr>
          <p:cNvPr id="22531"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r>
              <a:rPr lang="en-US" sz="1300"/>
              <a:t>Ryan S. Davis </a:t>
            </a:r>
          </a:p>
        </p:txBody>
      </p:sp>
      <p:sp>
        <p:nvSpPr>
          <p:cNvPr id="22532"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3A02FE82-BE2D-1243-BD59-DDB8D7621A4A}" type="datetime1">
              <a:rPr lang="en-US" sz="1300"/>
              <a:pPr/>
              <a:t>10/3/15</a:t>
            </a:fld>
            <a:endParaRPr lang="en-US" sz="1300"/>
          </a:p>
        </p:txBody>
      </p:sp>
      <p:sp>
        <p:nvSpPr>
          <p:cNvPr id="22533"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r>
              <a:rPr lang="en-US" sz="1300"/>
              <a:t>Bed Bug Biology and Management</a:t>
            </a:r>
          </a:p>
        </p:txBody>
      </p:sp>
      <p:sp>
        <p:nvSpPr>
          <p:cNvPr id="2253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2835E282-3A5E-B245-ACAE-4259D4425213}" type="slidenum">
              <a:rPr lang="en-US" sz="1300"/>
              <a:pPr/>
              <a:t>17</a:t>
            </a:fld>
            <a:endParaRPr lang="en-US" sz="130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819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b="1" dirty="0" smtClean="0"/>
              <a:t>R392. Health, Disease Control and Prevention, Environmental Services.</a:t>
            </a:r>
          </a:p>
          <a:p>
            <a:pPr>
              <a:defRPr/>
            </a:pPr>
            <a:r>
              <a:rPr lang="en-US" b="1" dirty="0" smtClean="0"/>
              <a:t>200. Design, Construction, Operation, Sanitation, and Safety of Schools.</a:t>
            </a:r>
            <a:endParaRPr lang="en-US" b="1" dirty="0" smtClean="0">
              <a:latin typeface="Calibri" charset="0"/>
            </a:endParaRPr>
          </a:p>
          <a:p>
            <a:pPr>
              <a:defRPr/>
            </a:pPr>
            <a:r>
              <a:rPr lang="en-US" b="1" dirty="0" smtClean="0">
                <a:latin typeface="Calibri" charset="0"/>
              </a:rPr>
              <a:t>7</a:t>
            </a:r>
            <a:r>
              <a:rPr lang="en-US" b="1" dirty="0">
                <a:latin typeface="Calibri" charset="0"/>
              </a:rPr>
              <a:t>. Sanitary Facilities and Control</a:t>
            </a:r>
          </a:p>
          <a:p>
            <a:pPr>
              <a:defRPr/>
            </a:pPr>
            <a:r>
              <a:rPr lang="en-US" b="1" dirty="0" smtClean="0">
                <a:latin typeface="Calibri" charset="0"/>
              </a:rPr>
              <a:t>12</a:t>
            </a:r>
            <a:r>
              <a:rPr lang="en-US" b="1" dirty="0">
                <a:latin typeface="Calibri" charset="0"/>
              </a:rPr>
              <a:t>. Pest Management (a-e</a:t>
            </a:r>
            <a:r>
              <a:rPr lang="en-US" b="1" dirty="0" smtClean="0">
                <a:latin typeface="Calibri" charset="0"/>
              </a:rPr>
              <a:t>)</a:t>
            </a:r>
          </a:p>
          <a:p>
            <a:pPr>
              <a:defRPr/>
            </a:pPr>
            <a:endParaRPr lang="en-US" b="1" dirty="0" smtClean="0">
              <a:latin typeface="Calibri" charset="0"/>
            </a:endParaRPr>
          </a:p>
          <a:p>
            <a:pPr marL="224325" indent="-224325">
              <a:buFontTx/>
              <a:buAutoNum type="alphaLcParenBoth"/>
              <a:defRPr/>
            </a:pPr>
            <a:r>
              <a:rPr lang="en-US" dirty="0" smtClean="0"/>
              <a:t>The governing body shall minimize in school buildings or on school grounds the presence of pests that are vectors for disease, carry allergens that are likely to affect individuals with allergies or respiratory problems, or may sting or bite causing mild to serious reactions in some individuals.</a:t>
            </a:r>
          </a:p>
          <a:p>
            <a:pPr>
              <a:defRPr/>
            </a:pPr>
            <a:endParaRPr lang="en-US" dirty="0" smtClean="0"/>
          </a:p>
          <a:p>
            <a:pPr>
              <a:defRPr/>
            </a:pPr>
            <a:r>
              <a:rPr lang="en-US" dirty="0" smtClean="0"/>
              <a:t>(b) The governing body shall adopt integrated pest management (IPM) practices and principles to prevent unacceptable levels of pest activity with the least possible hazard to people, property, and the environment.</a:t>
            </a:r>
          </a:p>
          <a:p>
            <a:pPr>
              <a:defRPr/>
            </a:pPr>
            <a:endParaRPr lang="en-US" dirty="0" smtClean="0"/>
          </a:p>
          <a:p>
            <a:pPr>
              <a:defRPr/>
            </a:pPr>
            <a:r>
              <a:rPr lang="en-US" dirty="0" smtClean="0"/>
              <a:t>(c) The governing body shall have a written integrated pest management plan written by the governing body or provided by the contracted pest management contractor whether IPM is implemented as an internal process or contracted to a pest management professional. The plan shall include sections that cover the following topics: an IPM policy statement; IPM implementation and education; pest identification, monitoring procedures, reporting and control practices; approved pesticides; procedures for pesticide use; a policy for the notification of students, parents, and staff; and applicator requirements. Guidance for an IPM plan can be found in publications of the IPM Institute of North America. The Department or the Local Health Officer may require changes in a school's IPM plan if the plan neglects or causes a threat to the health or safety of the occupants of a school.</a:t>
            </a:r>
          </a:p>
          <a:p>
            <a:pPr>
              <a:defRPr/>
            </a:pPr>
            <a:endParaRPr lang="en-US" dirty="0" smtClean="0"/>
          </a:p>
          <a:p>
            <a:pPr>
              <a:defRPr/>
            </a:pPr>
            <a:r>
              <a:rPr lang="en-US" dirty="0" smtClean="0"/>
              <a:t>(d) The governing body shall use non-chemical management methods whenever possible to provide the desired control. The governing body shall use a full range of control alternatives including: identification and removal or repair of conditions that are conducive to pests; structural repair and sealing; improved sanitation; removal of clutter or harborage; elimination of food sources; exclusionary measures to protect doors, windows and any other opening to the outside against the entrance of insects, rodents, and other animals. A no-action alternative shall also be considered in cases where the pest has no public health or property damage significance.</a:t>
            </a:r>
          </a:p>
          <a:p>
            <a:pPr>
              <a:defRPr/>
            </a:pPr>
            <a:endParaRPr lang="en-US" dirty="0" smtClean="0"/>
          </a:p>
          <a:p>
            <a:pPr>
              <a:defRPr/>
            </a:pPr>
            <a:r>
              <a:rPr lang="en-US" dirty="0" smtClean="0"/>
              <a:t>(e) If the governing body chooses to not use a contracted pest control contractor, school personnel who apply pesticides shall follow the Utah Dept. of Agriculture pesticide regulation R68-7. The applicator shall apply all products according to the pesticide label directions.</a:t>
            </a:r>
            <a:endParaRPr lang="en-US" b="1" dirty="0" smtClean="0">
              <a:latin typeface="Calibri" charset="0"/>
            </a:endParaRPr>
          </a:p>
          <a:p>
            <a:pPr>
              <a:defRPr/>
            </a:pPr>
            <a:endParaRPr lang="en-US" b="1" dirty="0" smtClean="0">
              <a:latin typeface="Calibri" charset="0"/>
            </a:endParaRPr>
          </a:p>
          <a:p>
            <a:pPr>
              <a:defRPr/>
            </a:pPr>
            <a:endParaRPr lang="en-US" b="1" dirty="0">
              <a:latin typeface="Calibri" charset="0"/>
            </a:endParaRPr>
          </a:p>
        </p:txBody>
      </p:sp>
      <p:sp>
        <p:nvSpPr>
          <p:cNvPr id="22531" name="Header Placeholder 3"/>
          <p:cNvSpPr>
            <a:spLocks noGrp="1"/>
          </p:cNvSpPr>
          <p:nvPr>
            <p:ph type="hdr" sz="quarter"/>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r>
              <a:rPr lang="en-US" sz="1300"/>
              <a:t>Ryan S. Davis </a:t>
            </a:r>
          </a:p>
        </p:txBody>
      </p:sp>
      <p:sp>
        <p:nvSpPr>
          <p:cNvPr id="22532"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3A02FE82-BE2D-1243-BD59-DDB8D7621A4A}" type="datetime1">
              <a:rPr lang="en-US" sz="1300"/>
              <a:pPr/>
              <a:t>9/28/15</a:t>
            </a:fld>
            <a:endParaRPr lang="en-US" sz="1300"/>
          </a:p>
        </p:txBody>
      </p:sp>
      <p:sp>
        <p:nvSpPr>
          <p:cNvPr id="22533" name="Footer Placeholder 5"/>
          <p:cNvSpPr>
            <a:spLocks noGrp="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r>
              <a:rPr lang="en-US" sz="1300"/>
              <a:t>Bed Bug Biology and Management</a:t>
            </a:r>
          </a:p>
        </p:txBody>
      </p:sp>
      <p:sp>
        <p:nvSpPr>
          <p:cNvPr id="2253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2835E282-3A5E-B245-ACAE-4259D4425213}" type="slidenum">
              <a:rPr lang="en-US" sz="1300"/>
              <a:pPr/>
              <a:t>18</a:t>
            </a:fld>
            <a:endParaRPr lang="en-US" sz="130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Calibri" charset="0"/>
              </a:rPr>
              <a:t>Print a copy of this document to help you through the whole IPM implementation process. </a:t>
            </a:r>
            <a:endParaRPr lang="en-US" dirty="0" smtClean="0">
              <a:latin typeface="Calibri" charset="0"/>
            </a:endParaRPr>
          </a:p>
          <a:p>
            <a:pPr>
              <a:defRPr/>
            </a:pPr>
            <a:endParaRPr lang="en-US" dirty="0" smtClean="0">
              <a:latin typeface="Calibri" charset="0"/>
            </a:endParaRPr>
          </a:p>
          <a:p>
            <a:pPr>
              <a:defRPr/>
            </a:pPr>
            <a:r>
              <a:rPr lang="en-US" dirty="0" smtClean="0">
                <a:latin typeface="Calibri" charset="0"/>
              </a:rPr>
              <a:t>Pick up document and highlight some of the features of this publication: </a:t>
            </a:r>
          </a:p>
          <a:p>
            <a:pPr marL="224325" indent="-224325">
              <a:buFontTx/>
              <a:buAutoNum type="arabicPeriod"/>
              <a:defRPr/>
            </a:pPr>
            <a:r>
              <a:rPr lang="en-US" dirty="0" smtClean="0">
                <a:latin typeface="Calibri" charset="0"/>
              </a:rPr>
              <a:t>How to develop and IPM program</a:t>
            </a:r>
          </a:p>
          <a:p>
            <a:pPr marL="224325" indent="-224325">
              <a:buFontTx/>
              <a:buAutoNum type="arabicPeriod"/>
              <a:defRPr/>
            </a:pPr>
            <a:r>
              <a:rPr lang="en-US" dirty="0" smtClean="0">
                <a:latin typeface="Calibri" charset="0"/>
              </a:rPr>
              <a:t>How to write an IPM Policy and Plan</a:t>
            </a:r>
          </a:p>
          <a:p>
            <a:pPr marL="224325" indent="-224325">
              <a:buFontTx/>
              <a:buAutoNum type="arabicPeriod"/>
              <a:defRPr/>
            </a:pPr>
            <a:r>
              <a:rPr lang="en-US" dirty="0" smtClean="0">
                <a:latin typeface="Calibri" charset="0"/>
              </a:rPr>
              <a:t>Designating Roles</a:t>
            </a:r>
          </a:p>
          <a:p>
            <a:pPr marL="224325" indent="-224325">
              <a:buFontTx/>
              <a:buAutoNum type="arabicPeriod"/>
              <a:defRPr/>
            </a:pPr>
            <a:r>
              <a:rPr lang="en-US" dirty="0" smtClean="0">
                <a:latin typeface="Calibri" charset="0"/>
              </a:rPr>
              <a:t>Pest-specific action plans</a:t>
            </a:r>
          </a:p>
          <a:p>
            <a:pPr marL="224325" indent="-224325">
              <a:buFontTx/>
              <a:buAutoNum type="arabicPeriod"/>
              <a:defRPr/>
            </a:pPr>
            <a:r>
              <a:rPr lang="en-US" dirty="0" smtClean="0">
                <a:latin typeface="Calibri" charset="0"/>
              </a:rPr>
              <a:t>Example forms</a:t>
            </a:r>
          </a:p>
          <a:p>
            <a:pPr marL="224325" indent="-224325">
              <a:buFontTx/>
              <a:buAutoNum type="arabicPeriod"/>
              <a:defRPr/>
            </a:pPr>
            <a:r>
              <a:rPr lang="en-US" dirty="0" smtClean="0">
                <a:latin typeface="Calibri" charset="0"/>
              </a:rPr>
              <a:t>Example pest control contract</a:t>
            </a:r>
            <a:endParaRPr lang="en-US" dirty="0">
              <a:latin typeface="Calibri" charset="0"/>
            </a:endParaRPr>
          </a:p>
          <a:p>
            <a:pPr>
              <a:defRPr/>
            </a:pPr>
            <a:endParaRPr lang="en-US" dirty="0">
              <a:latin typeface="Calibri" charset="0"/>
            </a:endParaRPr>
          </a:p>
          <a:p>
            <a:pPr>
              <a:defRPr/>
            </a:pP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24580"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57A503D3-4BC3-344E-A6AC-3E7D06AB7437}" type="datetime1">
              <a:rPr lang="en-US" sz="1300"/>
              <a:pPr/>
              <a:t>9/28/15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24582"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3C70A551-960F-B541-A920-6B61CF3F084B}" type="slidenum">
              <a:rPr lang="en-US" sz="1300"/>
              <a:pPr/>
              <a:t>19</a:t>
            </a:fld>
            <a:endParaRPr lang="en-US" sz="130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“…use of pesticides in and around the home and other settings where children spend time (child care, school, and playgrounds and sports fields) is an important influence on the chronic and cumulative exposure to pesticides among US children…</a:t>
            </a:r>
          </a:p>
          <a:p>
            <a:endParaRPr lang="en-US">
              <a:latin typeface="Calibri" charset="0"/>
            </a:endParaRPr>
          </a:p>
          <a:p>
            <a:endParaRPr lang="en-US">
              <a:latin typeface="Calibri" charset="0"/>
            </a:endParaRPr>
          </a:p>
          <a:p>
            <a:r>
              <a:rPr lang="en-US">
                <a:latin typeface="Calibri" charset="0"/>
              </a:rPr>
              <a:t>		</a:t>
            </a:r>
          </a:p>
          <a:p>
            <a:r>
              <a:rPr lang="en-US">
                <a:latin typeface="Calibri" charset="0"/>
              </a:rPr>
              <a:t>Children are constantly growing. They breathe more air, consume more food, and drink more water than adults do, in proportion to their weight.</a:t>
            </a:r>
          </a:p>
          <a:p>
            <a:r>
              <a:rPr lang="en-US">
                <a:latin typeface="Calibri" charset="0"/>
              </a:rPr>
              <a:t>		Children's central nervous, immune, reproductive, and digestive systems are still developing. At certain early stages of development, exposure to environmental toxicants can lead to irreversible damage.</a:t>
            </a:r>
          </a:p>
          <a:p>
            <a:r>
              <a:rPr lang="en-US">
                <a:latin typeface="Calibri" charset="0"/>
              </a:rPr>
              <a:t>		Children behave differently from adults and have different patterns of exposure. Young children crawl on the ground where they can be exposed to dust and chemicals that accumulate on floors and soils.</a:t>
            </a:r>
          </a:p>
          <a:p>
            <a:r>
              <a:rPr lang="en-US">
                <a:latin typeface="Calibri" charset="0"/>
              </a:rPr>
              <a:t>		Children have little control over their environment. Unlike adults, they may be both unaware of risks and unable to make choices to protect their health.</a:t>
            </a:r>
          </a:p>
          <a:p>
            <a:endParaRPr lang="en-US">
              <a:latin typeface="Calibri" charset="0"/>
            </a:endParaRPr>
          </a:p>
          <a:p>
            <a:r>
              <a:rPr lang="en-US">
                <a:latin typeface="Calibri" charset="0"/>
              </a:rPr>
              <a:t>Policy Statement</a:t>
            </a:r>
          </a:p>
          <a:p>
            <a:r>
              <a:rPr lang="en-US" b="1">
                <a:latin typeface="Calibri" charset="0"/>
              </a:rPr>
              <a:t>Pesticide Exposure in Children</a:t>
            </a:r>
          </a:p>
          <a:p>
            <a:r>
              <a:rPr lang="en-US">
                <a:latin typeface="Calibri" charset="0"/>
              </a:rPr>
              <a:t>COUNCIL ON ENVIRONMENTAL HEALTH</a:t>
            </a:r>
          </a:p>
          <a:p>
            <a:endParaRPr lang="en-US">
              <a:latin typeface="Calibri" charset="0"/>
            </a:endParaRPr>
          </a:p>
          <a:p>
            <a:r>
              <a:rPr lang="en-US">
                <a:latin typeface="Calibri" charset="0"/>
              </a:rPr>
              <a:t> </a:t>
            </a:r>
          </a:p>
          <a:p>
            <a:r>
              <a:rPr lang="en-US">
                <a:latin typeface="Calibri" charset="0"/>
              </a:rPr>
              <a:t>Next Section</a:t>
            </a:r>
          </a:p>
          <a:p>
            <a:r>
              <a:rPr lang="en-US" b="1">
                <a:latin typeface="Calibri" charset="0"/>
              </a:rPr>
              <a:t>ABSTRACT</a:t>
            </a:r>
          </a:p>
          <a:p>
            <a:r>
              <a:rPr lang="en-US">
                <a:latin typeface="Calibri" charset="0"/>
              </a:rPr>
              <a:t>This statement presents the position of the American Academy of Pediatrics on pesticides. Pesticides are a collective term for chemicals intended to kill unwanted insects, plants, molds, and rodents. Children encounter pesticides daily and have unique susceptibilities to their potential toxicity. Acute poisoning risks are clear, and understanding of chronic health implications from both acute and chronic exposure are emerging. Epidemiologic evidence demonstrates associations between early life exposure to pesticides and pediatric cancers, decreased cognitive function, and behavioral problems. Related animal toxicology studies provide supportive biological plausibility for these findings. Recognizing and reducing problematic exposures will require attention to current inadequacies in medical training, public health tracking, and regulatory action on pesticides. Ongoing research describing toxicologic vulnerabilities and exposure factors across the life span are needed to inform regulatory needs and appropriate interventions. Policies that promote integrated pest management, comprehensive pesticide labeling, and marketing practices that incorporate child health considerations will enhance safe use.</a:t>
            </a:r>
          </a:p>
          <a:p>
            <a:r>
              <a:rPr lang="en-US">
                <a:latin typeface="Calibri" charset="0"/>
              </a:rPr>
              <a:t>KEY WORDS</a:t>
            </a:r>
          </a:p>
          <a:p>
            <a:r>
              <a:rPr lang="en-US">
                <a:latin typeface="Calibri" charset="0"/>
              </a:rPr>
              <a:t>pesticides toxicity children pest control integrated pest management</a:t>
            </a:r>
          </a:p>
          <a:p>
            <a:endParaRPr lang="en-US">
              <a:latin typeface="Calibri" charset="0"/>
            </a:endParaRPr>
          </a:p>
          <a:p>
            <a:r>
              <a:rPr lang="en-US" b="1">
                <a:latin typeface="Calibri" charset="0"/>
              </a:rPr>
              <a:t>INTRODUCTION</a:t>
            </a:r>
          </a:p>
          <a:p>
            <a:r>
              <a:rPr lang="en-US">
                <a:latin typeface="Calibri" charset="0"/>
              </a:rPr>
              <a:t>Pesticides represent a large group of products designed to kill or harm living organisms from insects to rodents to unwanted plants or animals (eg, rodents), making them inherently toxic (Table 1). Beyond acute poisoning, the influences of low-level exposures on child health are of increasing concern. This policy statement presents the position of the American Academy of Pediatrics on exposure to these products. It was developed in conjunction with a technical report that provides a thorough review of topics presented here: steps that pediatricians should take to identify pesticide poisoning, evaluate patients for pesticide-related illness, provide appropriate treatment, and prevent unnecessary exposure and poisoning.</a:t>
            </a:r>
            <a:r>
              <a:rPr lang="en-US" baseline="30000">
                <a:latin typeface="Calibri" charset="0"/>
              </a:rPr>
              <a:t>1</a:t>
            </a:r>
            <a:r>
              <a:rPr lang="en-US">
                <a:latin typeface="Calibri" charset="0"/>
              </a:rPr>
              <a:t> Recommendations for a regulatory agenda are provided as well, recognizing the role of federal agencies in ensuring the safety of children while balancing the positive attributes of pesticides. Repellents reviewed previously (eg, N,N-diethyl-meta-toluamide, commonly known as DEET; picaridin) are not discussed.</a:t>
            </a:r>
            <a:r>
              <a:rPr lang="en-US" baseline="30000">
                <a:latin typeface="Calibri" charset="0"/>
              </a:rPr>
              <a:t>2</a:t>
            </a:r>
          </a:p>
          <a:p>
            <a:endParaRPr lang="en-US">
              <a:latin typeface="Calibri" charset="0"/>
            </a:endParaRPr>
          </a:p>
          <a:p>
            <a:r>
              <a:rPr lang="en-US">
                <a:latin typeface="Calibri" charset="0"/>
              </a:rPr>
              <a:t>View this table:</a:t>
            </a:r>
          </a:p>
          <a:p>
            <a:r>
              <a:rPr lang="en-US">
                <a:latin typeface="Calibri" charset="0"/>
              </a:rPr>
              <a:t>In this window In a new window</a:t>
            </a:r>
          </a:p>
          <a:p>
            <a:r>
              <a:rPr lang="en-US">
                <a:latin typeface="Calibri" charset="0"/>
              </a:rPr>
              <a:t>TABLE 1</a:t>
            </a:r>
          </a:p>
          <a:p>
            <a:r>
              <a:rPr lang="en-US">
                <a:latin typeface="Calibri" charset="0"/>
              </a:rPr>
              <a:t>Categories of Pesticides and Major Classes</a:t>
            </a:r>
          </a:p>
          <a:p>
            <a:endParaRPr lang="en-US">
              <a:latin typeface="Calibri" charset="0"/>
            </a:endParaRPr>
          </a:p>
          <a:p>
            <a:r>
              <a:rPr lang="en-US" b="1">
                <a:latin typeface="Calibri" charset="0"/>
              </a:rPr>
              <a:t>SOURCES AND MECHANISMS OF EXPOSURE</a:t>
            </a:r>
          </a:p>
          <a:p>
            <a:r>
              <a:rPr lang="en-US">
                <a:latin typeface="Calibri" charset="0"/>
              </a:rPr>
              <a:t>Children encounter pesticides daily in air, food, dust, and soil and on surfaces through home and public lawn or garden application, household insecticide use, application to pets, and agricultural product residues.</a:t>
            </a:r>
            <a:r>
              <a:rPr lang="en-US" baseline="30000">
                <a:latin typeface="Calibri" charset="0"/>
              </a:rPr>
              <a:t>3–9</a:t>
            </a:r>
            <a:r>
              <a:rPr lang="en-US">
                <a:latin typeface="Calibri" charset="0"/>
              </a:rPr>
              <a:t> For many children, diet may be the most influential source, as illustrated by an intervention study that placed children on an organic diet (produced without pesticide) and observed drastic and immediate decrease in urinary excretion of pesticide metabolites.</a:t>
            </a:r>
            <a:r>
              <a:rPr lang="en-US" baseline="30000">
                <a:latin typeface="Calibri" charset="0"/>
              </a:rPr>
              <a:t>10</a:t>
            </a:r>
            <a:r>
              <a:rPr lang="en-US">
                <a:latin typeface="Calibri" charset="0"/>
              </a:rPr>
              <a:t> In agricultural settings, pesticide spray drift is important for residences near treated crops or by take-home exposure on clothing and footwear of agricultural workers.</a:t>
            </a:r>
            <a:r>
              <a:rPr lang="en-US" baseline="30000">
                <a:latin typeface="Calibri" charset="0"/>
              </a:rPr>
              <a:t>9,11,12</a:t>
            </a:r>
            <a:r>
              <a:rPr lang="en-US">
                <a:latin typeface="Calibri" charset="0"/>
              </a:rPr>
              <a:t> Teen workers may have occupational exposures on the farm or in lawn care.</a:t>
            </a:r>
            <a:r>
              <a:rPr lang="en-US" baseline="30000">
                <a:latin typeface="Calibri" charset="0"/>
              </a:rPr>
              <a:t>13–15</a:t>
            </a:r>
            <a:r>
              <a:rPr lang="en-US">
                <a:latin typeface="Calibri" charset="0"/>
              </a:rPr>
              <a:t> Heavy use of pesticides may also occur in urban pest control.</a:t>
            </a:r>
            <a:r>
              <a:rPr lang="en-US" baseline="30000">
                <a:latin typeface="Calibri" charset="0"/>
              </a:rPr>
              <a:t>16</a:t>
            </a:r>
            <a:endParaRPr lang="en-US">
              <a:latin typeface="Calibri" charset="0"/>
            </a:endParaRPr>
          </a:p>
          <a:p>
            <a:r>
              <a:rPr lang="en-US">
                <a:latin typeface="Calibri" charset="0"/>
              </a:rPr>
              <a:t>Most serious acute poisoning occurs after unintentional ingestion, although poisoning may also follow inhalational exposure (particularly from fumigants) or significant dermal exposure.</a:t>
            </a:r>
            <a:r>
              <a:rPr lang="en-US" baseline="30000">
                <a:latin typeface="Calibri" charset="0"/>
              </a:rPr>
              <a:t>17</a:t>
            </a:r>
            <a:endParaRPr lang="en-US">
              <a:latin typeface="Calibri" charset="0"/>
            </a:endParaRPr>
          </a:p>
          <a:p>
            <a:r>
              <a:rPr lang="en-US">
                <a:latin typeface="Calibri" charset="0"/>
              </a:rPr>
              <a:t>Previous Section</a:t>
            </a:r>
          </a:p>
          <a:p>
            <a:endParaRPr lang="en-US">
              <a:latin typeface="Calibri" charset="0"/>
            </a:endParaRPr>
          </a:p>
          <a:p>
            <a:r>
              <a:rPr lang="en-US" b="1">
                <a:latin typeface="Calibri" charset="0"/>
              </a:rPr>
              <a:t>ACUTE PESTICIDE TOXICITY</a:t>
            </a:r>
          </a:p>
          <a:p>
            <a:r>
              <a:rPr lang="en-US" b="1">
                <a:latin typeface="Calibri" charset="0"/>
              </a:rPr>
              <a:t>Clinical Signs and Symptoms</a:t>
            </a:r>
          </a:p>
          <a:p>
            <a:r>
              <a:rPr lang="en-US">
                <a:latin typeface="Calibri" charset="0"/>
              </a:rPr>
              <a:t>High-dose pesticide exposure may result in immediate, devastating, even lethal consequences. Table 2 summarizes features of clinical toxicity for the major pesticides classes. It highlights the similarities of common classes of pesticides (eg, organophosphates, carbamates, and pyrethroids) and underscores the importance of discriminating among them because treatment modalities differ. Having an index of suspicion based on familiarity with toxic mechanisms and taking an environmental history provides the opportunity for discerning a pesticide’s role in clinical decision-making.</a:t>
            </a:r>
            <a:r>
              <a:rPr lang="en-US" baseline="30000">
                <a:latin typeface="Calibri" charset="0"/>
              </a:rPr>
              <a:t>18</a:t>
            </a:r>
            <a:r>
              <a:rPr lang="en-US">
                <a:latin typeface="Calibri" charset="0"/>
              </a:rPr>
              <a:t> Pediatric care providers have a poor track record for recognition of acute pesticide poisoning.</a:t>
            </a:r>
            <a:r>
              <a:rPr lang="en-US" baseline="30000">
                <a:latin typeface="Calibri" charset="0"/>
              </a:rPr>
              <a:t>19–21</a:t>
            </a:r>
            <a:r>
              <a:rPr lang="en-US">
                <a:latin typeface="Calibri" charset="0"/>
              </a:rPr>
              <a:t> This reflects their self-reported lack of medical education and self-efficacy on the topic.</a:t>
            </a:r>
            <a:r>
              <a:rPr lang="en-US" baseline="30000">
                <a:latin typeface="Calibri" charset="0"/>
              </a:rPr>
              <a:t>22–26</a:t>
            </a:r>
            <a:r>
              <a:rPr lang="en-US">
                <a:latin typeface="Calibri" charset="0"/>
              </a:rPr>
              <a:t> More in-depth review of acute toxicity and management can be found in the accompanying technical report or recommended resources in Table 3.</a:t>
            </a:r>
          </a:p>
          <a:p>
            <a:endParaRPr lang="en-US">
              <a:latin typeface="Calibri" charset="0"/>
            </a:endParaRPr>
          </a:p>
          <a:p>
            <a:r>
              <a:rPr lang="en-US">
                <a:latin typeface="Calibri" charset="0"/>
              </a:rPr>
              <a:t>View this table:</a:t>
            </a:r>
          </a:p>
          <a:p>
            <a:r>
              <a:rPr lang="en-US">
                <a:latin typeface="Calibri" charset="0"/>
              </a:rPr>
              <a:t>In this window In a new window</a:t>
            </a:r>
          </a:p>
          <a:p>
            <a:endParaRPr lang="en-US">
              <a:latin typeface="Calibri" charset="0"/>
            </a:endParaRPr>
          </a:p>
          <a:p>
            <a:r>
              <a:rPr lang="en-US">
                <a:latin typeface="Calibri" charset="0"/>
              </a:rPr>
              <a:t>TABLE 2</a:t>
            </a:r>
          </a:p>
          <a:p>
            <a:r>
              <a:rPr lang="en-US">
                <a:latin typeface="Calibri" charset="0"/>
              </a:rPr>
              <a:t>Common Pesticides: Signs, Symptoms, and Management Considerations</a:t>
            </a:r>
            <a:r>
              <a:rPr lang="en-US" baseline="30000">
                <a:latin typeface="Calibri" charset="0"/>
              </a:rPr>
              <a:t>a</a:t>
            </a:r>
            <a:endParaRPr lang="en-US">
              <a:latin typeface="Calibri" charset="0"/>
            </a:endParaRPr>
          </a:p>
          <a:p>
            <a:endParaRPr lang="en-US">
              <a:latin typeface="Calibri" charset="0"/>
            </a:endParaRPr>
          </a:p>
          <a:p>
            <a:r>
              <a:rPr lang="en-US">
                <a:latin typeface="Calibri" charset="0"/>
              </a:rPr>
              <a:t>View this table:</a:t>
            </a:r>
          </a:p>
          <a:p>
            <a:r>
              <a:rPr lang="en-US">
                <a:latin typeface="Calibri" charset="0"/>
              </a:rPr>
              <a:t>In this window In a new window</a:t>
            </a:r>
          </a:p>
          <a:p>
            <a:r>
              <a:rPr lang="en-US">
                <a:latin typeface="Calibri" charset="0"/>
              </a:rPr>
              <a:t>TABLE 3</a:t>
            </a:r>
          </a:p>
          <a:p>
            <a:r>
              <a:rPr lang="en-US">
                <a:latin typeface="Calibri" charset="0"/>
              </a:rPr>
              <a:t>Pesticide and Child Health Resources for the Pediatrician</a:t>
            </a:r>
          </a:p>
          <a:p>
            <a:endParaRPr lang="en-US">
              <a:latin typeface="Calibri" charset="0"/>
            </a:endParaRPr>
          </a:p>
          <a:p>
            <a:r>
              <a:rPr lang="en-US">
                <a:latin typeface="Calibri" charset="0"/>
              </a:rPr>
              <a:t>The local or regional poison control center plays an important role as a resource for any suspected pesticide poisoning.</a:t>
            </a:r>
          </a:p>
          <a:p>
            <a:r>
              <a:rPr lang="en-US">
                <a:latin typeface="Calibri" charset="0"/>
              </a:rPr>
              <a:t>There is no current reliable way to determine the incidence of pesticide exposure and illness in US children. Existing data systems, such as the American Association of Poison Control Centers' National Poison Data System or the National Institute for Occupational Safety and Health’s Sentinel Event Notification System for Occupational Risks,</a:t>
            </a:r>
            <a:r>
              <a:rPr lang="en-US" baseline="30000">
                <a:latin typeface="Calibri" charset="0"/>
              </a:rPr>
              <a:t>27,28</a:t>
            </a:r>
            <a:r>
              <a:rPr lang="en-US">
                <a:latin typeface="Calibri" charset="0"/>
              </a:rPr>
              <a:t> capture limited information about acute poisoning and trends over time.</a:t>
            </a:r>
          </a:p>
          <a:p>
            <a:r>
              <a:rPr lang="en-US">
                <a:latin typeface="Calibri" charset="0"/>
              </a:rPr>
              <a:t>There is also no national systematic reporting on the use of pesticides by consumers or licensed professionals. The last national survey of consumer pesticide use in homes and gardens was in 1993 (Research Triangle Institute study).</a:t>
            </a:r>
            <a:r>
              <a:rPr lang="en-US" baseline="30000">
                <a:latin typeface="Calibri" charset="0"/>
              </a:rPr>
              <a:t>29</a:t>
            </a:r>
            <a:endParaRPr lang="en-US">
              <a:latin typeface="Calibri" charset="0"/>
            </a:endParaRPr>
          </a:p>
          <a:p>
            <a:r>
              <a:rPr lang="en-US">
                <a:latin typeface="Calibri" charset="0"/>
              </a:rPr>
              <a:t>Improved physician education, accessible and reliable biomarkers, and better diagnostic testing methods to readily identify suspected pesticide illness would significantly improve reporting and surveillance. Such tools would be equally important in improving clinical decision-making and reassuring families if pesticides can be eliminated from the differential diagnosis.</a:t>
            </a:r>
          </a:p>
          <a:p>
            <a:endParaRPr lang="en-US" b="1">
              <a:latin typeface="Calibri" charset="0"/>
            </a:endParaRPr>
          </a:p>
          <a:p>
            <a:r>
              <a:rPr lang="en-US" b="1">
                <a:latin typeface="Calibri" charset="0"/>
              </a:rPr>
              <a:t>The Pesticide Label</a:t>
            </a:r>
          </a:p>
          <a:p>
            <a:r>
              <a:rPr lang="en-US">
                <a:latin typeface="Calibri" charset="0"/>
              </a:rPr>
              <a:t>The pesticide label contains information for understanding and preventing acute health consequences: the active ingredient; signal words identifying acute toxicity potential; US Environmental Protection Agency (EPA) registration number; directions for use, including protective equipment recommendations, storage, and disposal; and manufacturer’s contact information.</a:t>
            </a:r>
            <a:r>
              <a:rPr lang="en-US" baseline="30000">
                <a:latin typeface="Calibri" charset="0"/>
              </a:rPr>
              <a:t>30</a:t>
            </a:r>
            <a:r>
              <a:rPr lang="en-US">
                <a:latin typeface="Calibri" charset="0"/>
              </a:rPr>
              <a:t> Basic first aid advice is provided, and some labels contain a “note for physicians” with specific relevant medical information. The label does not specify the pesticide class or “other”/“inert” ingredients that may have significant toxicity and can account for up to 99% of the product.</a:t>
            </a:r>
          </a:p>
          <a:p>
            <a:r>
              <a:rPr lang="en-US">
                <a:latin typeface="Calibri" charset="0"/>
              </a:rPr>
              <a:t>Chronic toxicity information is not included, and labels are predominantly available in English. There is significant use of illegal pesticides (especially in immigrant communities), off-label use, and overuse, underscoring the importance of education, monitoring, and enforcement.</a:t>
            </a:r>
            <a:r>
              <a:rPr lang="en-US" baseline="30000">
                <a:latin typeface="Calibri" charset="0"/>
              </a:rPr>
              <a:t>31</a:t>
            </a:r>
            <a:endParaRPr lang="en-US">
              <a:latin typeface="Calibri" charset="0"/>
            </a:endParaRPr>
          </a:p>
          <a:p>
            <a:endParaRPr lang="en-US" b="1">
              <a:latin typeface="Calibri" charset="0"/>
            </a:endParaRPr>
          </a:p>
          <a:p>
            <a:r>
              <a:rPr lang="en-US" b="1">
                <a:latin typeface="Calibri" charset="0"/>
              </a:rPr>
              <a:t>CHRONIC EFFECTS</a:t>
            </a:r>
          </a:p>
          <a:p>
            <a:r>
              <a:rPr lang="en-US">
                <a:latin typeface="Calibri" charset="0"/>
              </a:rPr>
              <a:t>Dosing experiments in animals clearly demonstrate the acute and chronic toxicity potential of multiple pesticides. Many pesticide chemicals are classified by the US EPA as carcinogens. The past decade has seen an expansion of the epidemiologic evidence base supporting adverse effects after acute and chronic pesticide exposure in children. This includes increasingly sophisticated studies addressing combined exposures and genetic susceptibility.</a:t>
            </a:r>
            <a:r>
              <a:rPr lang="en-US" baseline="30000">
                <a:latin typeface="Calibri" charset="0"/>
              </a:rPr>
              <a:t>1</a:t>
            </a:r>
            <a:endParaRPr lang="en-US">
              <a:latin typeface="Calibri" charset="0"/>
            </a:endParaRPr>
          </a:p>
          <a:p>
            <a:r>
              <a:rPr lang="en-US">
                <a:latin typeface="Calibri" charset="0"/>
              </a:rPr>
              <a:t>Chronic toxicity end points identified in epidemiologic studies include adverse birth outcomes including preterm birth, low birth weight, and congenital anomalies, pediatric cancers, neurobehavioral and cognitive deficits, and asthma. These are reviewed in the accompanying technical report. The evidence base is most robust for associations to pediatric cancer and adverse neurodevelopment. Multiple case-control studies and evidence reviews support a role for insecticides in risk of brain tumors and acute lymphocytic leukemia. Prospective contemporary birth cohort studies in the United States link early-life exposure to organophosphate insecticides with reductions in IQ and abnormal behaviors associated with attention-deficit/hyperactivity disorder and autism. The need to better understand the health implications of ongoing pesticide use practices on child health has benefited from these observational epidemiologic data.</a:t>
            </a:r>
            <a:r>
              <a:rPr lang="en-US" baseline="30000">
                <a:latin typeface="Calibri" charset="0"/>
              </a:rPr>
              <a:t>32</a:t>
            </a:r>
            <a:endParaRPr lang="en-US">
              <a:latin typeface="Calibri" charset="0"/>
            </a:endParaRPr>
          </a:p>
          <a:p>
            <a:endParaRPr lang="en-US" b="1">
              <a:latin typeface="Calibri" charset="0"/>
            </a:endParaRPr>
          </a:p>
          <a:p>
            <a:r>
              <a:rPr lang="en-US" b="1">
                <a:latin typeface="Calibri" charset="0"/>
              </a:rPr>
              <a:t>EXPOSURE PREVENTION APPROACHES</a:t>
            </a:r>
          </a:p>
          <a:p>
            <a:r>
              <a:rPr lang="en-US">
                <a:latin typeface="Calibri" charset="0"/>
              </a:rPr>
              <a:t>The concerning and expanding evidence base of chronic health consequences of pesticide exposure underscores the importance of efforts aimed at decreasing exposure.</a:t>
            </a:r>
          </a:p>
          <a:p>
            <a:r>
              <a:rPr lang="en-US">
                <a:latin typeface="Calibri" charset="0"/>
              </a:rPr>
              <a:t>Integrated pest management (IPM) is an established but undersupported approach to pest control designed to minimize and, in some cases, replace the use of pesticide chemicals while achieving acceptable control of pest populations.</a:t>
            </a:r>
            <a:r>
              <a:rPr lang="en-US" baseline="30000">
                <a:latin typeface="Calibri" charset="0"/>
              </a:rPr>
              <a:t>33</a:t>
            </a:r>
            <a:r>
              <a:rPr lang="en-US">
                <a:latin typeface="Calibri" charset="0"/>
              </a:rPr>
              <a:t> IPM programs and knowledge have been implemented in agriculture and to address weeds and pest control in residential settings and schools, commercial structures, lawn and turf, and community gardens. Reliable resources are available from the US EPA and University of California—Davis (Table 3). Other local policy approaches in use are posting warning signs of pesticide use, restricting spray zone buffers at schools, or restricting specific types of pesticide products in schools. Pediatricians can play a role in promotion of development of model programs and practices in the communities and schools of their patients.</a:t>
            </a:r>
          </a:p>
          <a:p>
            <a:endParaRPr lang="en-US">
              <a:latin typeface="Calibri" charset="0"/>
            </a:endParaRPr>
          </a:p>
          <a:p>
            <a:r>
              <a:rPr lang="en-US" b="1">
                <a:latin typeface="Calibri" charset="0"/>
              </a:rPr>
              <a:t>RECOMMENDATIONS</a:t>
            </a:r>
          </a:p>
          <a:p>
            <a:r>
              <a:rPr lang="en-US">
                <a:latin typeface="Calibri" charset="0"/>
              </a:rPr>
              <a:t>Three overarching principles can be identified: (1) pesticide exposures are common and cause both acute and chronic effects; (2) pediatricians need to be knowledgeable in pesticide identification, counseling, and management; and (3) governmental actions to improve pesticide safety are needed. Whenever new public policy is developed or existing policy is revised, the wide range of consequences of pesticide use on children and their families should be considered. The American Academy of Pediatrics, through its chapters, committees, councils, sections, and staff, can provide information and support for public policy advocacy efforts. See http://www.aap.org/advocacy.html for additional information or contact chapter leadership.</a:t>
            </a:r>
          </a:p>
          <a:p>
            <a:endParaRPr lang="en-US" b="1">
              <a:latin typeface="Calibri" charset="0"/>
            </a:endParaRPr>
          </a:p>
          <a:p>
            <a:r>
              <a:rPr lang="en-US" b="1">
                <a:latin typeface="Calibri" charset="0"/>
              </a:rPr>
              <a:t>Recommendations to Pediatricians</a:t>
            </a:r>
          </a:p>
          <a:p>
            <a:r>
              <a:rPr lang="en-US">
                <a:latin typeface="Calibri" charset="0"/>
              </a:rPr>
              <a:t>Acute exposures: become familiar with the clinical signs and symptoms of acute intoxication from the major types of pesticides. Be able to translate clinical knowledge about pesticide hazards into an appropriate exposure history for pesticide poisoning. </a:t>
            </a:r>
          </a:p>
          <a:p>
            <a:r>
              <a:rPr lang="en-US">
                <a:latin typeface="Calibri" charset="0"/>
              </a:rPr>
              <a:t>Chronic exposures: become familiar with the subclinical effects of chronic exposures and routes of exposures from the major types of pesticides. </a:t>
            </a:r>
          </a:p>
          <a:p>
            <a:r>
              <a:rPr lang="en-US">
                <a:latin typeface="Calibri" charset="0"/>
              </a:rPr>
              <a:t>Resource identification: know locally available resources for acute toxicity management and chronic low-dose exposure (see Table 3). </a:t>
            </a:r>
          </a:p>
          <a:p>
            <a:r>
              <a:rPr lang="en-US">
                <a:latin typeface="Calibri" charset="0"/>
              </a:rPr>
              <a:t>Pesticide labeling knowledge: Understand the usefulness and limitations of pesticide chemical information on pesticide product labels. </a:t>
            </a:r>
          </a:p>
          <a:p>
            <a:r>
              <a:rPr lang="en-US">
                <a:latin typeface="Calibri" charset="0"/>
              </a:rPr>
              <a:t>Counseling: Ask parents about pesticide use in or around the home to help determine the need for providing targeted anticipatory guidance. Recommend use of minimal-risk products, safe storage practices, and application of IPM (least toxic methods), whenever possible. </a:t>
            </a:r>
          </a:p>
          <a:p>
            <a:r>
              <a:rPr lang="en-US">
                <a:latin typeface="Calibri" charset="0"/>
              </a:rPr>
              <a:t>Advocacy: work with schools and governmental agencies to advocate for application of least toxic pesticides by using IPM principles. Promote community right-to-know procedures when pesticide spraying occurs in public areas. </a:t>
            </a:r>
          </a:p>
          <a:p>
            <a:endParaRPr lang="en-US" b="1">
              <a:latin typeface="Calibri" charset="0"/>
            </a:endParaRPr>
          </a:p>
          <a:p>
            <a:r>
              <a:rPr lang="en-US" b="1">
                <a:latin typeface="Calibri" charset="0"/>
              </a:rPr>
              <a:t>Recommendations to Government</a:t>
            </a:r>
          </a:p>
          <a:p>
            <a:r>
              <a:rPr lang="en-US">
                <a:latin typeface="Calibri" charset="0"/>
              </a:rPr>
              <a:t>Marketing: ensure that pesticide products as marketed are not attractive to children.</a:t>
            </a:r>
          </a:p>
          <a:p>
            <a:r>
              <a:rPr lang="en-US">
                <a:latin typeface="Calibri" charset="0"/>
              </a:rPr>
              <a:t>Labeling: include chemical ingredient identity on the label and/or the manufacturer’s Web site for all product constituents, including inert ingredients, carriers, and solvents. Include a label section specific to “Risks to children,” which informs users whether there is evidence that the active or inert ingredients have any known chronic or developmental health concerns for children. Enforce labeling practices that ensure users have adequate information on product contents, acute and chronic toxicity potential, and emergency information. Consider printing or making available labels in Spanish in addition to English. </a:t>
            </a:r>
          </a:p>
          <a:p>
            <a:r>
              <a:rPr lang="en-US">
                <a:latin typeface="Calibri" charset="0"/>
              </a:rPr>
              <a:t>Exposure reduction: set goal to reduce exposure overall. Promote application methods and practices that minimize children’s exposure, such as using bait stations and gels, advising against overuse of pediculicides. Promote education regarding proper storage of product. </a:t>
            </a:r>
          </a:p>
          <a:p>
            <a:r>
              <a:rPr lang="en-US">
                <a:latin typeface="Calibri" charset="0"/>
              </a:rPr>
              <a:t>Reporting: make pesticide-related suspected poisoning universally reportable and support a systematic central repository of such incidents to optimize national surveillance. </a:t>
            </a:r>
          </a:p>
          <a:p>
            <a:r>
              <a:rPr lang="en-US">
                <a:latin typeface="Calibri" charset="0"/>
              </a:rPr>
              <a:t>Exportation: aid in identification of least toxic alternatives to pesticide use internationally, and unless safer alternatives are not available or are impossible to implement, ban export of products that are banned or restricted for toxicity concerns in the United States. </a:t>
            </a:r>
          </a:p>
          <a:p>
            <a:r>
              <a:rPr lang="en-US">
                <a:latin typeface="Calibri" charset="0"/>
              </a:rPr>
              <a:t>Safety: continue to evaluate pesticide safety. Enforce community right-to-know procedures when pesticide spraying occurs in public areas. Develop, strengthen, and enforce standards of removal of concerning products for home or child product use. Require development of a human biomarker, such as a urinary or blood measure, that can be used to identify exposure and/or early health implications with new pesticide chemical registration or reregistration of existing products. Developmental toxicity, including endocrine disruption, should be a priority when evaluating new chemicals for licensing or reregistration of existing products. </a:t>
            </a:r>
          </a:p>
          <a:p>
            <a:r>
              <a:rPr lang="en-US">
                <a:latin typeface="Calibri" charset="0"/>
              </a:rPr>
              <a:t>Advance less toxic pesticide alternatives: increase economic incentives for growers who adopt IPM, including less toxic pesticides. Support research to expand and improve IPM in agriculture and nonagricultural pest control. </a:t>
            </a:r>
          </a:p>
          <a:p>
            <a:r>
              <a:rPr lang="en-US">
                <a:latin typeface="Calibri" charset="0"/>
              </a:rPr>
              <a:t>Research: support toxicologic and epidemiologic research to better identify and understand health risks associated with children’s exposure to pesticides. Consider supporting another national study of pesticide use in the home and garden setting of US households as a targeted initiative or through cooperation with existing research opportunities (eg, National Children’s Study, NHANES). </a:t>
            </a:r>
          </a:p>
          <a:p>
            <a:r>
              <a:rPr lang="en-US">
                <a:latin typeface="Calibri" charset="0"/>
              </a:rPr>
              <a:t>Health provider education and support: support educational efforts to increase the capacity of pediatric health care providers to diagnose and manage acute pesticide poisoning and reduce pesticide exposure and potential chronic pesticide effects in children. Provide support to systems such as Poison Control Centers to provide timely, expert advice on exposures. Require the development of diagnostic tests to assist providers with diagnosing (and ruling out) pesticide poisoning.</a:t>
            </a: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2867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D36F0DE7-50D5-6547-BCFD-7C425C442209}" type="datetime1">
              <a:rPr lang="en-US" sz="1300"/>
              <a:pPr/>
              <a:t>9/28/15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2867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96D792B3-97EE-4B47-AC45-1B0D6DB2CB2C}" type="slidenum">
              <a:rPr lang="en-US" sz="1300"/>
              <a:pPr/>
              <a:t>20</a:t>
            </a:fld>
            <a:endParaRPr lang="en-US" sz="130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Calibri" charset="0"/>
              </a:rPr>
              <a:t>Print a copy of this document to help you through the whole IPM implementation process. </a:t>
            </a:r>
            <a:endParaRPr lang="en-US" dirty="0" smtClean="0">
              <a:latin typeface="Calibri" charset="0"/>
            </a:endParaRPr>
          </a:p>
          <a:p>
            <a:pPr>
              <a:defRPr/>
            </a:pPr>
            <a:endParaRPr lang="en-US" dirty="0" smtClean="0">
              <a:latin typeface="Calibri" charset="0"/>
            </a:endParaRPr>
          </a:p>
          <a:p>
            <a:pPr>
              <a:defRPr/>
            </a:pPr>
            <a:r>
              <a:rPr lang="en-US" dirty="0" smtClean="0">
                <a:latin typeface="Calibri" charset="0"/>
              </a:rPr>
              <a:t>Pick up document and highlight some of the features of this publication: </a:t>
            </a:r>
          </a:p>
          <a:p>
            <a:pPr marL="224325" indent="-224325">
              <a:buFontTx/>
              <a:buAutoNum type="arabicPeriod"/>
              <a:defRPr/>
            </a:pPr>
            <a:r>
              <a:rPr lang="en-US" dirty="0" smtClean="0">
                <a:latin typeface="Calibri" charset="0"/>
              </a:rPr>
              <a:t>How to develop and IPM program</a:t>
            </a:r>
          </a:p>
          <a:p>
            <a:pPr marL="224325" indent="-224325">
              <a:buFontTx/>
              <a:buAutoNum type="arabicPeriod"/>
              <a:defRPr/>
            </a:pPr>
            <a:r>
              <a:rPr lang="en-US" dirty="0" smtClean="0">
                <a:latin typeface="Calibri" charset="0"/>
              </a:rPr>
              <a:t>How to write an IPM Policy and Plan</a:t>
            </a:r>
          </a:p>
          <a:p>
            <a:pPr marL="224325" indent="-224325">
              <a:buFontTx/>
              <a:buAutoNum type="arabicPeriod"/>
              <a:defRPr/>
            </a:pPr>
            <a:r>
              <a:rPr lang="en-US" dirty="0" smtClean="0">
                <a:latin typeface="Calibri" charset="0"/>
              </a:rPr>
              <a:t>Designating Roles</a:t>
            </a:r>
          </a:p>
          <a:p>
            <a:pPr marL="224325" indent="-224325">
              <a:buFontTx/>
              <a:buAutoNum type="arabicPeriod"/>
              <a:defRPr/>
            </a:pPr>
            <a:r>
              <a:rPr lang="en-US" dirty="0" smtClean="0">
                <a:latin typeface="Calibri" charset="0"/>
              </a:rPr>
              <a:t>Pest-specific action plans</a:t>
            </a:r>
          </a:p>
          <a:p>
            <a:pPr marL="224325" indent="-224325">
              <a:buFontTx/>
              <a:buAutoNum type="arabicPeriod"/>
              <a:defRPr/>
            </a:pPr>
            <a:r>
              <a:rPr lang="en-US" dirty="0" smtClean="0">
                <a:latin typeface="Calibri" charset="0"/>
              </a:rPr>
              <a:t>Example forms</a:t>
            </a:r>
          </a:p>
          <a:p>
            <a:pPr marL="224325" indent="-224325">
              <a:buFontTx/>
              <a:buAutoNum type="arabicPeriod"/>
              <a:defRPr/>
            </a:pPr>
            <a:r>
              <a:rPr lang="en-US" dirty="0" smtClean="0">
                <a:latin typeface="Calibri" charset="0"/>
              </a:rPr>
              <a:t>Example pest control contract</a:t>
            </a:r>
            <a:endParaRPr lang="en-US" dirty="0">
              <a:latin typeface="Calibri" charset="0"/>
            </a:endParaRPr>
          </a:p>
          <a:p>
            <a:pPr>
              <a:defRPr/>
            </a:pPr>
            <a:endParaRPr lang="en-US" dirty="0">
              <a:latin typeface="Calibri" charset="0"/>
            </a:endParaRPr>
          </a:p>
          <a:p>
            <a:pPr>
              <a:defRPr/>
            </a:pP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30724"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237D5417-BB27-DA45-8602-79301C32E578}" type="datetime1">
              <a:rPr lang="en-US" sz="1300"/>
              <a:pPr/>
              <a:t>9/28/15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3072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5FD4752-38C3-9B4E-8DCF-B320B2226BE5}" type="slidenum">
              <a:rPr lang="en-US" sz="1300"/>
              <a:pPr/>
              <a:t>21</a:t>
            </a:fld>
            <a:endParaRPr lang="en-US"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There are many definitions of IPM. Below is one example: </a:t>
            </a:r>
          </a:p>
          <a:p>
            <a:endParaRPr lang="en-US">
              <a:latin typeface="Calibri" charset="0"/>
            </a:endParaRPr>
          </a:p>
          <a:p>
            <a:r>
              <a:rPr lang="en-US">
                <a:latin typeface="Calibri" charset="0"/>
              </a:rPr>
              <a:t>Integrated pest management (IPM) is an ecosystem-based strategy that focuses on long-term prevention of pests or their damage through a combination of techniques such as biological control, habitat manipulation, modification of cultural practices, and use of resistant varieties. Pesticides are used only after monitoring indicates they are needed according to established guidelines, and treatments are made with the goal of removing only the target organism. Pest control materials are selected and applied in a manner that minimizes risks to human health, beneficial and nontarget organisms, and the environment.</a:t>
            </a:r>
          </a:p>
          <a:p>
            <a:endParaRPr lang="en-US">
              <a:latin typeface="Calibri" charset="0"/>
            </a:endParaRPr>
          </a:p>
          <a:p>
            <a:r>
              <a:rPr lang="en-US">
                <a:latin typeface="Calibri" charset="0"/>
              </a:rPr>
              <a:t>Before we get into the core IPM Principals and Practices, we will discuss some of the underlying Key IPM Elements upon which a successful IPM program is built. </a:t>
            </a: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3891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B2CEF1B-13BC-F649-A72B-49820DD10158}" type="datetime1">
              <a:rPr lang="en-US" sz="1300"/>
              <a:pPr/>
              <a:t>9/28/15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3891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A8A11EE5-A8B5-FA42-8844-7CB1120C4018}" type="slidenum">
              <a:rPr lang="en-US" sz="1300"/>
              <a:pPr/>
              <a:t>4</a:t>
            </a:fld>
            <a:endParaRPr lang="en-US" sz="130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Calibri" charset="0"/>
              </a:rPr>
              <a:t>Print a copy of this document to help you through the whole IPM implementation process. </a:t>
            </a:r>
            <a:endParaRPr lang="en-US" dirty="0" smtClean="0">
              <a:latin typeface="Calibri" charset="0"/>
            </a:endParaRPr>
          </a:p>
          <a:p>
            <a:pPr>
              <a:defRPr/>
            </a:pPr>
            <a:endParaRPr lang="en-US" dirty="0" smtClean="0">
              <a:latin typeface="Calibri" charset="0"/>
            </a:endParaRPr>
          </a:p>
          <a:p>
            <a:pPr>
              <a:defRPr/>
            </a:pPr>
            <a:r>
              <a:rPr lang="en-US" dirty="0" smtClean="0">
                <a:latin typeface="Calibri" charset="0"/>
              </a:rPr>
              <a:t>Pick up document and highlight some of the features of this publication: </a:t>
            </a:r>
          </a:p>
          <a:p>
            <a:pPr marL="224325" indent="-224325">
              <a:buFontTx/>
              <a:buAutoNum type="arabicPeriod"/>
              <a:defRPr/>
            </a:pPr>
            <a:r>
              <a:rPr lang="en-US" dirty="0" smtClean="0">
                <a:latin typeface="Calibri" charset="0"/>
              </a:rPr>
              <a:t>How to develop and IPM program</a:t>
            </a:r>
          </a:p>
          <a:p>
            <a:pPr marL="224325" indent="-224325">
              <a:buFontTx/>
              <a:buAutoNum type="arabicPeriod"/>
              <a:defRPr/>
            </a:pPr>
            <a:r>
              <a:rPr lang="en-US" dirty="0" smtClean="0">
                <a:latin typeface="Calibri" charset="0"/>
              </a:rPr>
              <a:t>How to write an IPM Policy and Plan</a:t>
            </a:r>
          </a:p>
          <a:p>
            <a:pPr marL="224325" indent="-224325">
              <a:buFontTx/>
              <a:buAutoNum type="arabicPeriod"/>
              <a:defRPr/>
            </a:pPr>
            <a:r>
              <a:rPr lang="en-US" dirty="0" smtClean="0">
                <a:latin typeface="Calibri" charset="0"/>
              </a:rPr>
              <a:t>Designating Roles</a:t>
            </a:r>
          </a:p>
          <a:p>
            <a:pPr marL="224325" indent="-224325">
              <a:buFontTx/>
              <a:buAutoNum type="arabicPeriod"/>
              <a:defRPr/>
            </a:pPr>
            <a:r>
              <a:rPr lang="en-US" dirty="0" smtClean="0">
                <a:latin typeface="Calibri" charset="0"/>
              </a:rPr>
              <a:t>Pest-specific action plans</a:t>
            </a:r>
          </a:p>
          <a:p>
            <a:pPr marL="224325" indent="-224325">
              <a:buFontTx/>
              <a:buAutoNum type="arabicPeriod"/>
              <a:defRPr/>
            </a:pPr>
            <a:r>
              <a:rPr lang="en-US" dirty="0" smtClean="0">
                <a:latin typeface="Calibri" charset="0"/>
              </a:rPr>
              <a:t>Example forms</a:t>
            </a:r>
          </a:p>
          <a:p>
            <a:pPr marL="224325" indent="-224325">
              <a:buFontTx/>
              <a:buAutoNum type="arabicPeriod"/>
              <a:defRPr/>
            </a:pPr>
            <a:r>
              <a:rPr lang="en-US" dirty="0" smtClean="0">
                <a:latin typeface="Calibri" charset="0"/>
              </a:rPr>
              <a:t>Example pest control contract</a:t>
            </a:r>
            <a:endParaRPr lang="en-US" dirty="0">
              <a:latin typeface="Calibri" charset="0"/>
            </a:endParaRPr>
          </a:p>
          <a:p>
            <a:pPr>
              <a:defRPr/>
            </a:pPr>
            <a:endParaRPr lang="en-US" dirty="0">
              <a:latin typeface="Calibri" charset="0"/>
            </a:endParaRPr>
          </a:p>
          <a:p>
            <a:pPr>
              <a:defRPr/>
            </a:pP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32772"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8D9CE5D4-CF62-B048-90EA-C594A4C0D12F}" type="datetime1">
              <a:rPr lang="en-US" sz="1300"/>
              <a:pPr/>
              <a:t>9/28/15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32774"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632FF16F-9706-0B4A-9586-525E664895B0}" type="slidenum">
              <a:rPr lang="en-US" sz="1300"/>
              <a:pPr/>
              <a:t>22</a:t>
            </a:fld>
            <a:endParaRPr lang="en-US" sz="130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Calibri" charset="0"/>
              </a:rPr>
              <a:t>Print a copy of this document to help you through the whole IPM implementation process. </a:t>
            </a:r>
            <a:endParaRPr lang="en-US" dirty="0" smtClean="0">
              <a:latin typeface="Calibri" charset="0"/>
            </a:endParaRPr>
          </a:p>
          <a:p>
            <a:pPr>
              <a:defRPr/>
            </a:pPr>
            <a:endParaRPr lang="en-US" dirty="0" smtClean="0">
              <a:latin typeface="Calibri" charset="0"/>
            </a:endParaRPr>
          </a:p>
          <a:p>
            <a:pPr>
              <a:defRPr/>
            </a:pPr>
            <a:r>
              <a:rPr lang="en-US" dirty="0" smtClean="0">
                <a:latin typeface="Calibri" charset="0"/>
              </a:rPr>
              <a:t>Pick up document and highlight some of the features of this publication: </a:t>
            </a:r>
          </a:p>
          <a:p>
            <a:pPr marL="224325" indent="-224325">
              <a:buFontTx/>
              <a:buAutoNum type="arabicPeriod"/>
              <a:defRPr/>
            </a:pPr>
            <a:r>
              <a:rPr lang="en-US" dirty="0" smtClean="0">
                <a:latin typeface="Calibri" charset="0"/>
              </a:rPr>
              <a:t>How to develop and IPM program</a:t>
            </a:r>
          </a:p>
          <a:p>
            <a:pPr marL="224325" indent="-224325">
              <a:buFontTx/>
              <a:buAutoNum type="arabicPeriod"/>
              <a:defRPr/>
            </a:pPr>
            <a:r>
              <a:rPr lang="en-US" dirty="0" smtClean="0">
                <a:latin typeface="Calibri" charset="0"/>
              </a:rPr>
              <a:t>How to write an IPM Policy and Plan</a:t>
            </a:r>
          </a:p>
          <a:p>
            <a:pPr marL="224325" indent="-224325">
              <a:buFontTx/>
              <a:buAutoNum type="arabicPeriod"/>
              <a:defRPr/>
            </a:pPr>
            <a:r>
              <a:rPr lang="en-US" dirty="0" smtClean="0">
                <a:latin typeface="Calibri" charset="0"/>
              </a:rPr>
              <a:t>Designating Roles</a:t>
            </a:r>
          </a:p>
          <a:p>
            <a:pPr marL="224325" indent="-224325">
              <a:buFontTx/>
              <a:buAutoNum type="arabicPeriod"/>
              <a:defRPr/>
            </a:pPr>
            <a:r>
              <a:rPr lang="en-US" dirty="0" smtClean="0">
                <a:latin typeface="Calibri" charset="0"/>
              </a:rPr>
              <a:t>Pest-specific action plans</a:t>
            </a:r>
          </a:p>
          <a:p>
            <a:pPr marL="224325" indent="-224325">
              <a:buFontTx/>
              <a:buAutoNum type="arabicPeriod"/>
              <a:defRPr/>
            </a:pPr>
            <a:r>
              <a:rPr lang="en-US" dirty="0" smtClean="0">
                <a:latin typeface="Calibri" charset="0"/>
              </a:rPr>
              <a:t>Example forms</a:t>
            </a:r>
          </a:p>
          <a:p>
            <a:pPr marL="224325" indent="-224325">
              <a:buFontTx/>
              <a:buAutoNum type="arabicPeriod"/>
              <a:defRPr/>
            </a:pPr>
            <a:r>
              <a:rPr lang="en-US" dirty="0" smtClean="0">
                <a:latin typeface="Calibri" charset="0"/>
              </a:rPr>
              <a:t>Example pest control contract</a:t>
            </a:r>
            <a:endParaRPr lang="en-US" dirty="0">
              <a:latin typeface="Calibri" charset="0"/>
            </a:endParaRPr>
          </a:p>
          <a:p>
            <a:pPr>
              <a:defRPr/>
            </a:pPr>
            <a:endParaRPr lang="en-US" dirty="0">
              <a:latin typeface="Calibri" charset="0"/>
            </a:endParaRPr>
          </a:p>
          <a:p>
            <a:pPr>
              <a:defRPr/>
            </a:pP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10035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F533D28-A8FA-844F-B197-40D238FC7AC9}" type="datetime1">
              <a:rPr lang="en-US" sz="1300"/>
              <a:pPr/>
              <a:t>10/3/15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1003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3584227-7D2D-B94E-BE46-7468CC608468}" type="slidenum">
              <a:rPr lang="en-US" sz="1300"/>
              <a:pPr/>
              <a:t>23</a:t>
            </a:fld>
            <a:endParaRPr lang="en-US" sz="130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Calibri" charset="0"/>
              </a:rPr>
              <a:t>Print a copy of this document to help you through the whole IPM implementation process. </a:t>
            </a:r>
            <a:endParaRPr lang="en-US" dirty="0" smtClean="0">
              <a:latin typeface="Calibri" charset="0"/>
            </a:endParaRPr>
          </a:p>
          <a:p>
            <a:pPr>
              <a:defRPr/>
            </a:pPr>
            <a:endParaRPr lang="en-US" dirty="0" smtClean="0">
              <a:latin typeface="Calibri" charset="0"/>
            </a:endParaRPr>
          </a:p>
          <a:p>
            <a:pPr>
              <a:defRPr/>
            </a:pPr>
            <a:r>
              <a:rPr lang="en-US" dirty="0" smtClean="0">
                <a:latin typeface="Calibri" charset="0"/>
              </a:rPr>
              <a:t>Pick up document and highlight some of the features of this publication: </a:t>
            </a:r>
          </a:p>
          <a:p>
            <a:pPr marL="224325" indent="-224325">
              <a:buFontTx/>
              <a:buAutoNum type="arabicPeriod"/>
              <a:defRPr/>
            </a:pPr>
            <a:r>
              <a:rPr lang="en-US" dirty="0" smtClean="0">
                <a:latin typeface="Calibri" charset="0"/>
              </a:rPr>
              <a:t>How to develop and IPM program</a:t>
            </a:r>
          </a:p>
          <a:p>
            <a:pPr marL="224325" indent="-224325">
              <a:buFontTx/>
              <a:buAutoNum type="arabicPeriod"/>
              <a:defRPr/>
            </a:pPr>
            <a:r>
              <a:rPr lang="en-US" dirty="0" smtClean="0">
                <a:latin typeface="Calibri" charset="0"/>
              </a:rPr>
              <a:t>How to write an IPM Policy and Plan</a:t>
            </a:r>
          </a:p>
          <a:p>
            <a:pPr marL="224325" indent="-224325">
              <a:buFontTx/>
              <a:buAutoNum type="arabicPeriod"/>
              <a:defRPr/>
            </a:pPr>
            <a:r>
              <a:rPr lang="en-US" dirty="0" smtClean="0">
                <a:latin typeface="Calibri" charset="0"/>
              </a:rPr>
              <a:t>Designating Roles</a:t>
            </a:r>
          </a:p>
          <a:p>
            <a:pPr marL="224325" indent="-224325">
              <a:buFontTx/>
              <a:buAutoNum type="arabicPeriod"/>
              <a:defRPr/>
            </a:pPr>
            <a:r>
              <a:rPr lang="en-US" dirty="0" smtClean="0">
                <a:latin typeface="Calibri" charset="0"/>
              </a:rPr>
              <a:t>Pest-specific action plans</a:t>
            </a:r>
          </a:p>
          <a:p>
            <a:pPr marL="224325" indent="-224325">
              <a:buFontTx/>
              <a:buAutoNum type="arabicPeriod"/>
              <a:defRPr/>
            </a:pPr>
            <a:r>
              <a:rPr lang="en-US" dirty="0" smtClean="0">
                <a:latin typeface="Calibri" charset="0"/>
              </a:rPr>
              <a:t>Example forms</a:t>
            </a:r>
          </a:p>
          <a:p>
            <a:pPr marL="224325" indent="-224325">
              <a:buFontTx/>
              <a:buAutoNum type="arabicPeriod"/>
              <a:defRPr/>
            </a:pPr>
            <a:r>
              <a:rPr lang="en-US" dirty="0" smtClean="0">
                <a:latin typeface="Calibri" charset="0"/>
              </a:rPr>
              <a:t>Example pest control contract</a:t>
            </a:r>
            <a:endParaRPr lang="en-US" dirty="0">
              <a:latin typeface="Calibri" charset="0"/>
            </a:endParaRPr>
          </a:p>
          <a:p>
            <a:pPr>
              <a:defRPr/>
            </a:pPr>
            <a:endParaRPr lang="en-US" dirty="0">
              <a:latin typeface="Calibri" charset="0"/>
            </a:endParaRPr>
          </a:p>
          <a:p>
            <a:pPr>
              <a:defRPr/>
            </a:pP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36868"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B316F97A-8D87-314F-8B43-F70717DB940B}" type="datetime1">
              <a:rPr lang="en-US" sz="1300"/>
              <a:pPr/>
              <a:t>10/4/15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3687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D7AB3128-17B8-BB4D-BA57-9644978652DB}" type="slidenum">
              <a:rPr lang="en-US" sz="1300"/>
              <a:pPr/>
              <a:t>24</a:t>
            </a:fld>
            <a:endParaRPr lang="en-US" sz="130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Calibri" charset="0"/>
              </a:rPr>
              <a:t>Print a copy of this document to help you through the whole IPM implementation process. </a:t>
            </a:r>
            <a:endParaRPr lang="en-US" dirty="0" smtClean="0">
              <a:latin typeface="Calibri" charset="0"/>
            </a:endParaRPr>
          </a:p>
          <a:p>
            <a:pPr>
              <a:defRPr/>
            </a:pPr>
            <a:endParaRPr lang="en-US" dirty="0" smtClean="0">
              <a:latin typeface="Calibri" charset="0"/>
            </a:endParaRPr>
          </a:p>
          <a:p>
            <a:pPr>
              <a:defRPr/>
            </a:pPr>
            <a:r>
              <a:rPr lang="en-US" dirty="0" smtClean="0">
                <a:latin typeface="Calibri" charset="0"/>
              </a:rPr>
              <a:t>Pick up document and highlight some of the features of this publication: </a:t>
            </a:r>
          </a:p>
          <a:p>
            <a:pPr marL="224325" indent="-224325">
              <a:buFontTx/>
              <a:buAutoNum type="arabicPeriod"/>
              <a:defRPr/>
            </a:pPr>
            <a:r>
              <a:rPr lang="en-US" dirty="0" smtClean="0">
                <a:latin typeface="Calibri" charset="0"/>
              </a:rPr>
              <a:t>How to develop and IPM program</a:t>
            </a:r>
          </a:p>
          <a:p>
            <a:pPr marL="224325" indent="-224325">
              <a:buFontTx/>
              <a:buAutoNum type="arabicPeriod"/>
              <a:defRPr/>
            </a:pPr>
            <a:r>
              <a:rPr lang="en-US" dirty="0" smtClean="0">
                <a:latin typeface="Calibri" charset="0"/>
              </a:rPr>
              <a:t>How to write an IPM Policy and Plan</a:t>
            </a:r>
          </a:p>
          <a:p>
            <a:pPr marL="224325" indent="-224325">
              <a:buFontTx/>
              <a:buAutoNum type="arabicPeriod"/>
              <a:defRPr/>
            </a:pPr>
            <a:r>
              <a:rPr lang="en-US" dirty="0" smtClean="0">
                <a:latin typeface="Calibri" charset="0"/>
              </a:rPr>
              <a:t>Designating Roles</a:t>
            </a:r>
          </a:p>
          <a:p>
            <a:pPr marL="224325" indent="-224325">
              <a:buFontTx/>
              <a:buAutoNum type="arabicPeriod"/>
              <a:defRPr/>
            </a:pPr>
            <a:r>
              <a:rPr lang="en-US" dirty="0" smtClean="0">
                <a:latin typeface="Calibri" charset="0"/>
              </a:rPr>
              <a:t>Pest-specific action plans</a:t>
            </a:r>
          </a:p>
          <a:p>
            <a:pPr marL="224325" indent="-224325">
              <a:buFontTx/>
              <a:buAutoNum type="arabicPeriod"/>
              <a:defRPr/>
            </a:pPr>
            <a:r>
              <a:rPr lang="en-US" dirty="0" smtClean="0">
                <a:latin typeface="Calibri" charset="0"/>
              </a:rPr>
              <a:t>Example forms</a:t>
            </a:r>
          </a:p>
          <a:p>
            <a:pPr marL="224325" indent="-224325">
              <a:buFontTx/>
              <a:buAutoNum type="arabicPeriod"/>
              <a:defRPr/>
            </a:pPr>
            <a:r>
              <a:rPr lang="en-US" dirty="0" smtClean="0">
                <a:latin typeface="Calibri" charset="0"/>
              </a:rPr>
              <a:t>Example pest control contract</a:t>
            </a:r>
            <a:endParaRPr lang="en-US" dirty="0">
              <a:latin typeface="Calibri" charset="0"/>
            </a:endParaRPr>
          </a:p>
          <a:p>
            <a:pPr>
              <a:defRPr/>
            </a:pPr>
            <a:endParaRPr lang="en-US" dirty="0">
              <a:latin typeface="Calibri" charset="0"/>
            </a:endParaRPr>
          </a:p>
          <a:p>
            <a:pPr>
              <a:defRPr/>
            </a:pP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47108"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F748431B-5C5F-8E40-AF2A-0433E0389BA0}" type="datetime1">
              <a:rPr lang="en-US" sz="1300"/>
              <a:pPr/>
              <a:t>10/3/15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4711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9113B5FB-4365-B04A-8DB3-E83C72CDB722}" type="slidenum">
              <a:rPr lang="en-US" sz="1300"/>
              <a:pPr/>
              <a:t>25</a:t>
            </a:fld>
            <a:endParaRPr lang="en-US" sz="130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Calibri" charset="0"/>
              </a:rPr>
              <a:t>Print a copy of this document to help you through the whole IPM implementation process. </a:t>
            </a:r>
            <a:endParaRPr lang="en-US" dirty="0" smtClean="0">
              <a:latin typeface="Calibri" charset="0"/>
            </a:endParaRPr>
          </a:p>
          <a:p>
            <a:pPr>
              <a:defRPr/>
            </a:pPr>
            <a:endParaRPr lang="en-US" dirty="0" smtClean="0">
              <a:latin typeface="Calibri" charset="0"/>
            </a:endParaRPr>
          </a:p>
          <a:p>
            <a:pPr>
              <a:defRPr/>
            </a:pPr>
            <a:r>
              <a:rPr lang="en-US" dirty="0" smtClean="0">
                <a:latin typeface="Calibri" charset="0"/>
              </a:rPr>
              <a:t>Pick up document and highlight some of the features of this publication: </a:t>
            </a:r>
          </a:p>
          <a:p>
            <a:pPr marL="224325" indent="-224325">
              <a:buFontTx/>
              <a:buAutoNum type="arabicPeriod"/>
              <a:defRPr/>
            </a:pPr>
            <a:r>
              <a:rPr lang="en-US" dirty="0" smtClean="0">
                <a:latin typeface="Calibri" charset="0"/>
              </a:rPr>
              <a:t>How to develop and IPM program</a:t>
            </a:r>
          </a:p>
          <a:p>
            <a:pPr marL="224325" indent="-224325">
              <a:buFontTx/>
              <a:buAutoNum type="arabicPeriod"/>
              <a:defRPr/>
            </a:pPr>
            <a:r>
              <a:rPr lang="en-US" dirty="0" smtClean="0">
                <a:latin typeface="Calibri" charset="0"/>
              </a:rPr>
              <a:t>How to write an IPM Policy and Plan</a:t>
            </a:r>
          </a:p>
          <a:p>
            <a:pPr marL="224325" indent="-224325">
              <a:buFontTx/>
              <a:buAutoNum type="arabicPeriod"/>
              <a:defRPr/>
            </a:pPr>
            <a:r>
              <a:rPr lang="en-US" dirty="0" smtClean="0">
                <a:latin typeface="Calibri" charset="0"/>
              </a:rPr>
              <a:t>Designating Roles</a:t>
            </a:r>
          </a:p>
          <a:p>
            <a:pPr marL="224325" indent="-224325">
              <a:buFontTx/>
              <a:buAutoNum type="arabicPeriod"/>
              <a:defRPr/>
            </a:pPr>
            <a:r>
              <a:rPr lang="en-US" dirty="0" smtClean="0">
                <a:latin typeface="Calibri" charset="0"/>
              </a:rPr>
              <a:t>Pest-specific action plans</a:t>
            </a:r>
          </a:p>
          <a:p>
            <a:pPr marL="224325" indent="-224325">
              <a:buFontTx/>
              <a:buAutoNum type="arabicPeriod"/>
              <a:defRPr/>
            </a:pPr>
            <a:r>
              <a:rPr lang="en-US" dirty="0" smtClean="0">
                <a:latin typeface="Calibri" charset="0"/>
              </a:rPr>
              <a:t>Example forms</a:t>
            </a:r>
          </a:p>
          <a:p>
            <a:pPr marL="224325" indent="-224325">
              <a:buFontTx/>
              <a:buAutoNum type="arabicPeriod"/>
              <a:defRPr/>
            </a:pPr>
            <a:r>
              <a:rPr lang="en-US" dirty="0" smtClean="0">
                <a:latin typeface="Calibri" charset="0"/>
              </a:rPr>
              <a:t>Example pest control contract</a:t>
            </a:r>
            <a:endParaRPr lang="en-US" dirty="0">
              <a:latin typeface="Calibri" charset="0"/>
            </a:endParaRPr>
          </a:p>
          <a:p>
            <a:pPr>
              <a:defRPr/>
            </a:pPr>
            <a:endParaRPr lang="en-US" dirty="0">
              <a:latin typeface="Calibri" charset="0"/>
            </a:endParaRPr>
          </a:p>
          <a:p>
            <a:pPr>
              <a:defRPr/>
            </a:pP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10035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F533D28-A8FA-844F-B197-40D238FC7AC9}" type="datetime1">
              <a:rPr lang="en-US" sz="1300"/>
              <a:pPr/>
              <a:t>9/28/15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10035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3584227-7D2D-B94E-BE46-7468CC608468}" type="slidenum">
              <a:rPr lang="en-US" sz="1300"/>
              <a:pPr/>
              <a:t>26</a:t>
            </a:fld>
            <a:endParaRPr lang="en-US" sz="130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8434" name="Notes Placeholder 2"/>
          <p:cNvSpPr>
            <a:spLocks noGrp="1"/>
          </p:cNvSpPr>
          <p:nvPr>
            <p:ph type="body" idx="1"/>
          </p:nvPr>
        </p:nvSpPr>
        <p:spPr bwMode="auto">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defRPr/>
            </a:pPr>
            <a:r>
              <a:rPr lang="en-US" dirty="0">
                <a:latin typeface="Calibri" charset="0"/>
              </a:rPr>
              <a:t>Print a copy of this document to help you through the whole IPM implementation process. </a:t>
            </a:r>
            <a:endParaRPr lang="en-US" dirty="0" smtClean="0">
              <a:latin typeface="Calibri" charset="0"/>
            </a:endParaRPr>
          </a:p>
          <a:p>
            <a:pPr>
              <a:defRPr/>
            </a:pPr>
            <a:endParaRPr lang="en-US" dirty="0" smtClean="0">
              <a:latin typeface="Calibri" charset="0"/>
            </a:endParaRPr>
          </a:p>
          <a:p>
            <a:pPr>
              <a:defRPr/>
            </a:pPr>
            <a:r>
              <a:rPr lang="en-US" dirty="0" smtClean="0">
                <a:latin typeface="Calibri" charset="0"/>
              </a:rPr>
              <a:t>Pick up document and highlight some of the features of this publication: </a:t>
            </a:r>
          </a:p>
          <a:p>
            <a:pPr marL="224325" indent="-224325">
              <a:buFontTx/>
              <a:buAutoNum type="arabicPeriod"/>
              <a:defRPr/>
            </a:pPr>
            <a:r>
              <a:rPr lang="en-US" dirty="0" smtClean="0">
                <a:latin typeface="Calibri" charset="0"/>
              </a:rPr>
              <a:t>How to develop and IPM program</a:t>
            </a:r>
          </a:p>
          <a:p>
            <a:pPr marL="224325" indent="-224325">
              <a:buFontTx/>
              <a:buAutoNum type="arabicPeriod"/>
              <a:defRPr/>
            </a:pPr>
            <a:r>
              <a:rPr lang="en-US" dirty="0" smtClean="0">
                <a:latin typeface="Calibri" charset="0"/>
              </a:rPr>
              <a:t>How to write an IPM Policy and Plan</a:t>
            </a:r>
          </a:p>
          <a:p>
            <a:pPr marL="224325" indent="-224325">
              <a:buFontTx/>
              <a:buAutoNum type="arabicPeriod"/>
              <a:defRPr/>
            </a:pPr>
            <a:r>
              <a:rPr lang="en-US" dirty="0" smtClean="0">
                <a:latin typeface="Calibri" charset="0"/>
              </a:rPr>
              <a:t>Designating Roles</a:t>
            </a:r>
          </a:p>
          <a:p>
            <a:pPr marL="224325" indent="-224325">
              <a:buFontTx/>
              <a:buAutoNum type="arabicPeriod"/>
              <a:defRPr/>
            </a:pPr>
            <a:r>
              <a:rPr lang="en-US" dirty="0" smtClean="0">
                <a:latin typeface="Calibri" charset="0"/>
              </a:rPr>
              <a:t>Pest-specific action plans</a:t>
            </a:r>
          </a:p>
          <a:p>
            <a:pPr marL="224325" indent="-224325">
              <a:buFontTx/>
              <a:buAutoNum type="arabicPeriod"/>
              <a:defRPr/>
            </a:pPr>
            <a:r>
              <a:rPr lang="en-US" dirty="0" smtClean="0">
                <a:latin typeface="Calibri" charset="0"/>
              </a:rPr>
              <a:t>Example forms</a:t>
            </a:r>
          </a:p>
          <a:p>
            <a:pPr marL="224325" indent="-224325">
              <a:buFontTx/>
              <a:buAutoNum type="arabicPeriod"/>
              <a:defRPr/>
            </a:pPr>
            <a:r>
              <a:rPr lang="en-US" dirty="0" smtClean="0">
                <a:latin typeface="Calibri" charset="0"/>
              </a:rPr>
              <a:t>Example pest control contract</a:t>
            </a:r>
            <a:endParaRPr lang="en-US" dirty="0">
              <a:latin typeface="Calibri" charset="0"/>
            </a:endParaRPr>
          </a:p>
          <a:p>
            <a:pPr>
              <a:defRPr/>
            </a:pPr>
            <a:endParaRPr lang="en-US" dirty="0">
              <a:latin typeface="Calibri" charset="0"/>
            </a:endParaRPr>
          </a:p>
          <a:p>
            <a:pPr>
              <a:defRPr/>
            </a:pPr>
            <a:endParaRPr lang="en-US" dirty="0">
              <a:latin typeface="Calibri" charset="0"/>
            </a:endParaRP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102404"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E3E90AFC-39CC-974E-B574-698CE24A6D9C}" type="datetime1">
              <a:rPr lang="en-US" sz="1300"/>
              <a:pPr/>
              <a:t>9/28/15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102406"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AAD4244E-CB31-B540-A14A-F3C848652805}" type="slidenum">
              <a:rPr lang="en-US" sz="1300"/>
              <a:pPr/>
              <a:t>27</a:t>
            </a:fld>
            <a:endParaRPr lang="en-US" sz="130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662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Children are constantly growing. They breathe more air, consume more food, and drink more water than adults do, in proportion to their weight. </a:t>
            </a:r>
          </a:p>
          <a:p>
            <a:r>
              <a:rPr lang="en-US">
                <a:latin typeface="Calibri" charset="0"/>
              </a:rPr>
              <a:t>Children's central nervous, immune, reproductive, and digestive systems are still developing. At certain early stages of development, exposure to environmental toxicants can lead to irreversible damage.</a:t>
            </a:r>
          </a:p>
          <a:p>
            <a:r>
              <a:rPr lang="en-US">
                <a:latin typeface="Calibri" charset="0"/>
              </a:rPr>
              <a:t>Children behave differently from adults and have different patterns of exposure. Young children crawl on the ground where they can be exposed to dust and chemicals that accumulate on floors and soils.</a:t>
            </a:r>
          </a:p>
          <a:p>
            <a:r>
              <a:rPr lang="en-US">
                <a:latin typeface="Calibri" charset="0"/>
              </a:rPr>
              <a:t>Children have little control over their environment. Unlike adults, they may be both unaware of risks and unable to make choices to protect their health.</a:t>
            </a: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26628"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B7855FB9-234E-B04D-A2C4-E5E75ADD4B47}" type="datetime1">
              <a:rPr lang="en-US" sz="1300"/>
              <a:pPr/>
              <a:t>10/4/15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26630"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CF528212-C1EF-2548-968A-55D105803228}" type="slidenum">
              <a:rPr lang="en-US" sz="1300"/>
              <a:pPr/>
              <a:t>28</a:t>
            </a:fld>
            <a:endParaRPr lang="en-US" sz="130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“…use of pesticides in and around the home and other settings where children spend time (child care, school, and playgrounds and sports fields) is an important influence on the chronic and cumulative exposure to pesticides among US children…</a:t>
            </a:r>
          </a:p>
          <a:p>
            <a:endParaRPr lang="en-US">
              <a:latin typeface="Calibri" charset="0"/>
            </a:endParaRPr>
          </a:p>
          <a:p>
            <a:endParaRPr lang="en-US">
              <a:latin typeface="Calibri" charset="0"/>
            </a:endParaRPr>
          </a:p>
          <a:p>
            <a:r>
              <a:rPr lang="en-US">
                <a:latin typeface="Calibri" charset="0"/>
              </a:rPr>
              <a:t>		</a:t>
            </a:r>
          </a:p>
          <a:p>
            <a:r>
              <a:rPr lang="en-US">
                <a:latin typeface="Calibri" charset="0"/>
              </a:rPr>
              <a:t>Children are constantly growing. They breathe more air, consume more food, and drink more water than adults do, in proportion to their weight.</a:t>
            </a:r>
          </a:p>
          <a:p>
            <a:r>
              <a:rPr lang="en-US">
                <a:latin typeface="Calibri" charset="0"/>
              </a:rPr>
              <a:t>		Children's central nervous, immune, reproductive, and digestive systems are still developing. At certain early stages of development, exposure to environmental toxicants can lead to irreversible damage.</a:t>
            </a:r>
          </a:p>
          <a:p>
            <a:r>
              <a:rPr lang="en-US">
                <a:latin typeface="Calibri" charset="0"/>
              </a:rPr>
              <a:t>		Children behave differently from adults and have different patterns of exposure. Young children crawl on the ground where they can be exposed to dust and chemicals that accumulate on floors and soils.</a:t>
            </a:r>
          </a:p>
          <a:p>
            <a:r>
              <a:rPr lang="en-US">
                <a:latin typeface="Calibri" charset="0"/>
              </a:rPr>
              <a:t>		Children have little control over their environment. Unlike adults, they may be both unaware of risks and unable to make choices to protect their health.</a:t>
            </a:r>
          </a:p>
          <a:p>
            <a:endParaRPr lang="en-US">
              <a:latin typeface="Calibri" charset="0"/>
            </a:endParaRPr>
          </a:p>
          <a:p>
            <a:r>
              <a:rPr lang="en-US">
                <a:latin typeface="Calibri" charset="0"/>
              </a:rPr>
              <a:t>Policy Statement</a:t>
            </a:r>
          </a:p>
          <a:p>
            <a:r>
              <a:rPr lang="en-US" b="1">
                <a:latin typeface="Calibri" charset="0"/>
              </a:rPr>
              <a:t>Pesticide Exposure in Children</a:t>
            </a:r>
          </a:p>
          <a:p>
            <a:r>
              <a:rPr lang="en-US">
                <a:latin typeface="Calibri" charset="0"/>
              </a:rPr>
              <a:t>COUNCIL ON ENVIRONMENTAL HEALTH</a:t>
            </a:r>
          </a:p>
          <a:p>
            <a:endParaRPr lang="en-US">
              <a:latin typeface="Calibri" charset="0"/>
            </a:endParaRPr>
          </a:p>
          <a:p>
            <a:r>
              <a:rPr lang="en-US">
                <a:latin typeface="Calibri" charset="0"/>
              </a:rPr>
              <a:t> </a:t>
            </a:r>
          </a:p>
          <a:p>
            <a:r>
              <a:rPr lang="en-US">
                <a:latin typeface="Calibri" charset="0"/>
              </a:rPr>
              <a:t>Next Section</a:t>
            </a:r>
          </a:p>
          <a:p>
            <a:r>
              <a:rPr lang="en-US" b="1">
                <a:latin typeface="Calibri" charset="0"/>
              </a:rPr>
              <a:t>ABSTRACT</a:t>
            </a:r>
          </a:p>
          <a:p>
            <a:r>
              <a:rPr lang="en-US">
                <a:latin typeface="Calibri" charset="0"/>
              </a:rPr>
              <a:t>This statement presents the position of the American Academy of Pediatrics on pesticides. Pesticides are a collective term for chemicals intended to kill unwanted insects, plants, molds, and rodents. Children encounter pesticides daily and have unique susceptibilities to their potential toxicity. Acute poisoning risks are clear, and understanding of chronic health implications from both acute and chronic exposure are emerging. Epidemiologic evidence demonstrates associations between early life exposure to pesticides and pediatric cancers, decreased cognitive function, and behavioral problems. Related animal toxicology studies provide supportive biological plausibility for these findings. Recognizing and reducing problematic exposures will require attention to current inadequacies in medical training, public health tracking, and regulatory action on pesticides. Ongoing research describing toxicologic vulnerabilities and exposure factors across the life span are needed to inform regulatory needs and appropriate interventions. Policies that promote integrated pest management, comprehensive pesticide labeling, and marketing practices that incorporate child health considerations will enhance safe use.</a:t>
            </a:r>
          </a:p>
          <a:p>
            <a:r>
              <a:rPr lang="en-US">
                <a:latin typeface="Calibri" charset="0"/>
              </a:rPr>
              <a:t>KEY WORDS</a:t>
            </a:r>
          </a:p>
          <a:p>
            <a:r>
              <a:rPr lang="en-US">
                <a:latin typeface="Calibri" charset="0"/>
              </a:rPr>
              <a:t>pesticides toxicity children pest control integrated pest management</a:t>
            </a:r>
          </a:p>
          <a:p>
            <a:endParaRPr lang="en-US">
              <a:latin typeface="Calibri" charset="0"/>
            </a:endParaRPr>
          </a:p>
          <a:p>
            <a:r>
              <a:rPr lang="en-US" b="1">
                <a:latin typeface="Calibri" charset="0"/>
              </a:rPr>
              <a:t>INTRODUCTION</a:t>
            </a:r>
          </a:p>
          <a:p>
            <a:r>
              <a:rPr lang="en-US">
                <a:latin typeface="Calibri" charset="0"/>
              </a:rPr>
              <a:t>Pesticides represent a large group of products designed to kill or harm living organisms from insects to rodents to unwanted plants or animals (eg, rodents), making them inherently toxic (Table 1). Beyond acute poisoning, the influences of low-level exposures on child health are of increasing concern. This policy statement presents the position of the American Academy of Pediatrics on exposure to these products. It was developed in conjunction with a technical report that provides a thorough review of topics presented here: steps that pediatricians should take to identify pesticide poisoning, evaluate patients for pesticide-related illness, provide appropriate treatment, and prevent unnecessary exposure and poisoning.</a:t>
            </a:r>
            <a:r>
              <a:rPr lang="en-US" baseline="30000">
                <a:latin typeface="Calibri" charset="0"/>
              </a:rPr>
              <a:t>1</a:t>
            </a:r>
            <a:r>
              <a:rPr lang="en-US">
                <a:latin typeface="Calibri" charset="0"/>
              </a:rPr>
              <a:t> Recommendations for a regulatory agenda are provided as well, recognizing the role of federal agencies in ensuring the safety of children while balancing the positive attributes of pesticides. Repellents reviewed previously (eg, N,N-diethyl-meta-toluamide, commonly known as DEET; picaridin) are not discussed.</a:t>
            </a:r>
            <a:r>
              <a:rPr lang="en-US" baseline="30000">
                <a:latin typeface="Calibri" charset="0"/>
              </a:rPr>
              <a:t>2</a:t>
            </a:r>
          </a:p>
          <a:p>
            <a:endParaRPr lang="en-US">
              <a:latin typeface="Calibri" charset="0"/>
            </a:endParaRPr>
          </a:p>
          <a:p>
            <a:r>
              <a:rPr lang="en-US">
                <a:latin typeface="Calibri" charset="0"/>
              </a:rPr>
              <a:t>View this table:</a:t>
            </a:r>
          </a:p>
          <a:p>
            <a:r>
              <a:rPr lang="en-US">
                <a:latin typeface="Calibri" charset="0"/>
              </a:rPr>
              <a:t>In this window In a new window</a:t>
            </a:r>
          </a:p>
          <a:p>
            <a:r>
              <a:rPr lang="en-US">
                <a:latin typeface="Calibri" charset="0"/>
              </a:rPr>
              <a:t>TABLE 1</a:t>
            </a:r>
          </a:p>
          <a:p>
            <a:r>
              <a:rPr lang="en-US">
                <a:latin typeface="Calibri" charset="0"/>
              </a:rPr>
              <a:t>Categories of Pesticides and Major Classes</a:t>
            </a:r>
          </a:p>
          <a:p>
            <a:endParaRPr lang="en-US">
              <a:latin typeface="Calibri" charset="0"/>
            </a:endParaRPr>
          </a:p>
          <a:p>
            <a:r>
              <a:rPr lang="en-US" b="1">
                <a:latin typeface="Calibri" charset="0"/>
              </a:rPr>
              <a:t>SOURCES AND MECHANISMS OF EXPOSURE</a:t>
            </a:r>
          </a:p>
          <a:p>
            <a:r>
              <a:rPr lang="en-US">
                <a:latin typeface="Calibri" charset="0"/>
              </a:rPr>
              <a:t>Children encounter pesticides daily in air, food, dust, and soil and on surfaces through home and public lawn or garden application, household insecticide use, application to pets, and agricultural product residues.</a:t>
            </a:r>
            <a:r>
              <a:rPr lang="en-US" baseline="30000">
                <a:latin typeface="Calibri" charset="0"/>
              </a:rPr>
              <a:t>3–9</a:t>
            </a:r>
            <a:r>
              <a:rPr lang="en-US">
                <a:latin typeface="Calibri" charset="0"/>
              </a:rPr>
              <a:t> For many children, diet may be the most influential source, as illustrated by an intervention study that placed children on an organic diet (produced without pesticide) and observed drastic and immediate decrease in urinary excretion of pesticide metabolites.</a:t>
            </a:r>
            <a:r>
              <a:rPr lang="en-US" baseline="30000">
                <a:latin typeface="Calibri" charset="0"/>
              </a:rPr>
              <a:t>10</a:t>
            </a:r>
            <a:r>
              <a:rPr lang="en-US">
                <a:latin typeface="Calibri" charset="0"/>
              </a:rPr>
              <a:t> In agricultural settings, pesticide spray drift is important for residences near treated crops or by take-home exposure on clothing and footwear of agricultural workers.</a:t>
            </a:r>
            <a:r>
              <a:rPr lang="en-US" baseline="30000">
                <a:latin typeface="Calibri" charset="0"/>
              </a:rPr>
              <a:t>9,11,12</a:t>
            </a:r>
            <a:r>
              <a:rPr lang="en-US">
                <a:latin typeface="Calibri" charset="0"/>
              </a:rPr>
              <a:t> Teen workers may have occupational exposures on the farm or in lawn care.</a:t>
            </a:r>
            <a:r>
              <a:rPr lang="en-US" baseline="30000">
                <a:latin typeface="Calibri" charset="0"/>
              </a:rPr>
              <a:t>13–15</a:t>
            </a:r>
            <a:r>
              <a:rPr lang="en-US">
                <a:latin typeface="Calibri" charset="0"/>
              </a:rPr>
              <a:t> Heavy use of pesticides may also occur in urban pest control.</a:t>
            </a:r>
            <a:r>
              <a:rPr lang="en-US" baseline="30000">
                <a:latin typeface="Calibri" charset="0"/>
              </a:rPr>
              <a:t>16</a:t>
            </a:r>
            <a:endParaRPr lang="en-US">
              <a:latin typeface="Calibri" charset="0"/>
            </a:endParaRPr>
          </a:p>
          <a:p>
            <a:r>
              <a:rPr lang="en-US">
                <a:latin typeface="Calibri" charset="0"/>
              </a:rPr>
              <a:t>Most serious acute poisoning occurs after unintentional ingestion, although poisoning may also follow inhalational exposure (particularly from fumigants) or significant dermal exposure.</a:t>
            </a:r>
            <a:r>
              <a:rPr lang="en-US" baseline="30000">
                <a:latin typeface="Calibri" charset="0"/>
              </a:rPr>
              <a:t>17</a:t>
            </a:r>
            <a:endParaRPr lang="en-US">
              <a:latin typeface="Calibri" charset="0"/>
            </a:endParaRPr>
          </a:p>
          <a:p>
            <a:r>
              <a:rPr lang="en-US">
                <a:latin typeface="Calibri" charset="0"/>
              </a:rPr>
              <a:t>Previous Section</a:t>
            </a:r>
          </a:p>
          <a:p>
            <a:endParaRPr lang="en-US">
              <a:latin typeface="Calibri" charset="0"/>
            </a:endParaRPr>
          </a:p>
          <a:p>
            <a:r>
              <a:rPr lang="en-US" b="1">
                <a:latin typeface="Calibri" charset="0"/>
              </a:rPr>
              <a:t>ACUTE PESTICIDE TOXICITY</a:t>
            </a:r>
          </a:p>
          <a:p>
            <a:r>
              <a:rPr lang="en-US" b="1">
                <a:latin typeface="Calibri" charset="0"/>
              </a:rPr>
              <a:t>Clinical Signs and Symptoms</a:t>
            </a:r>
          </a:p>
          <a:p>
            <a:r>
              <a:rPr lang="en-US">
                <a:latin typeface="Calibri" charset="0"/>
              </a:rPr>
              <a:t>High-dose pesticide exposure may result in immediate, devastating, even lethal consequences. Table 2 summarizes features of clinical toxicity for the major pesticides classes. It highlights the similarities of common classes of pesticides (eg, organophosphates, carbamates, and pyrethroids) and underscores the importance of discriminating among them because treatment modalities differ. Having an index of suspicion based on familiarity with toxic mechanisms and taking an environmental history provides the opportunity for discerning a pesticide’s role in clinical decision-making.</a:t>
            </a:r>
            <a:r>
              <a:rPr lang="en-US" baseline="30000">
                <a:latin typeface="Calibri" charset="0"/>
              </a:rPr>
              <a:t>18</a:t>
            </a:r>
            <a:r>
              <a:rPr lang="en-US">
                <a:latin typeface="Calibri" charset="0"/>
              </a:rPr>
              <a:t> Pediatric care providers have a poor track record for recognition of acute pesticide poisoning.</a:t>
            </a:r>
            <a:r>
              <a:rPr lang="en-US" baseline="30000">
                <a:latin typeface="Calibri" charset="0"/>
              </a:rPr>
              <a:t>19–21</a:t>
            </a:r>
            <a:r>
              <a:rPr lang="en-US">
                <a:latin typeface="Calibri" charset="0"/>
              </a:rPr>
              <a:t> This reflects their self-reported lack of medical education and self-efficacy on the topic.</a:t>
            </a:r>
            <a:r>
              <a:rPr lang="en-US" baseline="30000">
                <a:latin typeface="Calibri" charset="0"/>
              </a:rPr>
              <a:t>22–26</a:t>
            </a:r>
            <a:r>
              <a:rPr lang="en-US">
                <a:latin typeface="Calibri" charset="0"/>
              </a:rPr>
              <a:t> More in-depth review of acute toxicity and management can be found in the accompanying technical report or recommended resources in Table 3.</a:t>
            </a:r>
          </a:p>
          <a:p>
            <a:endParaRPr lang="en-US">
              <a:latin typeface="Calibri" charset="0"/>
            </a:endParaRPr>
          </a:p>
          <a:p>
            <a:r>
              <a:rPr lang="en-US">
                <a:latin typeface="Calibri" charset="0"/>
              </a:rPr>
              <a:t>View this table:</a:t>
            </a:r>
          </a:p>
          <a:p>
            <a:r>
              <a:rPr lang="en-US">
                <a:latin typeface="Calibri" charset="0"/>
              </a:rPr>
              <a:t>In this window In a new window</a:t>
            </a:r>
          </a:p>
          <a:p>
            <a:endParaRPr lang="en-US">
              <a:latin typeface="Calibri" charset="0"/>
            </a:endParaRPr>
          </a:p>
          <a:p>
            <a:r>
              <a:rPr lang="en-US">
                <a:latin typeface="Calibri" charset="0"/>
              </a:rPr>
              <a:t>TABLE 2</a:t>
            </a:r>
          </a:p>
          <a:p>
            <a:r>
              <a:rPr lang="en-US">
                <a:latin typeface="Calibri" charset="0"/>
              </a:rPr>
              <a:t>Common Pesticides: Signs, Symptoms, and Management Considerations</a:t>
            </a:r>
            <a:r>
              <a:rPr lang="en-US" baseline="30000">
                <a:latin typeface="Calibri" charset="0"/>
              </a:rPr>
              <a:t>a</a:t>
            </a:r>
            <a:endParaRPr lang="en-US">
              <a:latin typeface="Calibri" charset="0"/>
            </a:endParaRPr>
          </a:p>
          <a:p>
            <a:endParaRPr lang="en-US">
              <a:latin typeface="Calibri" charset="0"/>
            </a:endParaRPr>
          </a:p>
          <a:p>
            <a:r>
              <a:rPr lang="en-US">
                <a:latin typeface="Calibri" charset="0"/>
              </a:rPr>
              <a:t>View this table:</a:t>
            </a:r>
          </a:p>
          <a:p>
            <a:r>
              <a:rPr lang="en-US">
                <a:latin typeface="Calibri" charset="0"/>
              </a:rPr>
              <a:t>In this window In a new window</a:t>
            </a:r>
          </a:p>
          <a:p>
            <a:r>
              <a:rPr lang="en-US">
                <a:latin typeface="Calibri" charset="0"/>
              </a:rPr>
              <a:t>TABLE 3</a:t>
            </a:r>
          </a:p>
          <a:p>
            <a:r>
              <a:rPr lang="en-US">
                <a:latin typeface="Calibri" charset="0"/>
              </a:rPr>
              <a:t>Pesticide and Child Health Resources for the Pediatrician</a:t>
            </a:r>
          </a:p>
          <a:p>
            <a:endParaRPr lang="en-US">
              <a:latin typeface="Calibri" charset="0"/>
            </a:endParaRPr>
          </a:p>
          <a:p>
            <a:r>
              <a:rPr lang="en-US">
                <a:latin typeface="Calibri" charset="0"/>
              </a:rPr>
              <a:t>The local or regional poison control center plays an important role as a resource for any suspected pesticide poisoning.</a:t>
            </a:r>
          </a:p>
          <a:p>
            <a:r>
              <a:rPr lang="en-US">
                <a:latin typeface="Calibri" charset="0"/>
              </a:rPr>
              <a:t>There is no current reliable way to determine the incidence of pesticide exposure and illness in US children. Existing data systems, such as the American Association of Poison Control Centers' National Poison Data System or the National Institute for Occupational Safety and Health’s Sentinel Event Notification System for Occupational Risks,</a:t>
            </a:r>
            <a:r>
              <a:rPr lang="en-US" baseline="30000">
                <a:latin typeface="Calibri" charset="0"/>
              </a:rPr>
              <a:t>27,28</a:t>
            </a:r>
            <a:r>
              <a:rPr lang="en-US">
                <a:latin typeface="Calibri" charset="0"/>
              </a:rPr>
              <a:t> capture limited information about acute poisoning and trends over time.</a:t>
            </a:r>
          </a:p>
          <a:p>
            <a:r>
              <a:rPr lang="en-US">
                <a:latin typeface="Calibri" charset="0"/>
              </a:rPr>
              <a:t>There is also no national systematic reporting on the use of pesticides by consumers or licensed professionals. The last national survey of consumer pesticide use in homes and gardens was in 1993 (Research Triangle Institute study).</a:t>
            </a:r>
            <a:r>
              <a:rPr lang="en-US" baseline="30000">
                <a:latin typeface="Calibri" charset="0"/>
              </a:rPr>
              <a:t>29</a:t>
            </a:r>
            <a:endParaRPr lang="en-US">
              <a:latin typeface="Calibri" charset="0"/>
            </a:endParaRPr>
          </a:p>
          <a:p>
            <a:r>
              <a:rPr lang="en-US">
                <a:latin typeface="Calibri" charset="0"/>
              </a:rPr>
              <a:t>Improved physician education, accessible and reliable biomarkers, and better diagnostic testing methods to readily identify suspected pesticide illness would significantly improve reporting and surveillance. Such tools would be equally important in improving clinical decision-making and reassuring families if pesticides can be eliminated from the differential diagnosis.</a:t>
            </a:r>
          </a:p>
          <a:p>
            <a:endParaRPr lang="en-US" b="1">
              <a:latin typeface="Calibri" charset="0"/>
            </a:endParaRPr>
          </a:p>
          <a:p>
            <a:r>
              <a:rPr lang="en-US" b="1">
                <a:latin typeface="Calibri" charset="0"/>
              </a:rPr>
              <a:t>The Pesticide Label</a:t>
            </a:r>
          </a:p>
          <a:p>
            <a:r>
              <a:rPr lang="en-US">
                <a:latin typeface="Calibri" charset="0"/>
              </a:rPr>
              <a:t>The pesticide label contains information for understanding and preventing acute health consequences: the active ingredient; signal words identifying acute toxicity potential; US Environmental Protection Agency (EPA) registration number; directions for use, including protective equipment recommendations, storage, and disposal; and manufacturer’s contact information.</a:t>
            </a:r>
            <a:r>
              <a:rPr lang="en-US" baseline="30000">
                <a:latin typeface="Calibri" charset="0"/>
              </a:rPr>
              <a:t>30</a:t>
            </a:r>
            <a:r>
              <a:rPr lang="en-US">
                <a:latin typeface="Calibri" charset="0"/>
              </a:rPr>
              <a:t> Basic first aid advice is provided, and some labels contain a “note for physicians” with specific relevant medical information. The label does not specify the pesticide class or “other”/“inert” ingredients that may have significant toxicity and can account for up to 99% of the product.</a:t>
            </a:r>
          </a:p>
          <a:p>
            <a:r>
              <a:rPr lang="en-US">
                <a:latin typeface="Calibri" charset="0"/>
              </a:rPr>
              <a:t>Chronic toxicity information is not included, and labels are predominantly available in English. There is significant use of illegal pesticides (especially in immigrant communities), off-label use, and overuse, underscoring the importance of education, monitoring, and enforcement.</a:t>
            </a:r>
            <a:r>
              <a:rPr lang="en-US" baseline="30000">
                <a:latin typeface="Calibri" charset="0"/>
              </a:rPr>
              <a:t>31</a:t>
            </a:r>
            <a:endParaRPr lang="en-US">
              <a:latin typeface="Calibri" charset="0"/>
            </a:endParaRPr>
          </a:p>
          <a:p>
            <a:endParaRPr lang="en-US" b="1">
              <a:latin typeface="Calibri" charset="0"/>
            </a:endParaRPr>
          </a:p>
          <a:p>
            <a:r>
              <a:rPr lang="en-US" b="1">
                <a:latin typeface="Calibri" charset="0"/>
              </a:rPr>
              <a:t>CHRONIC EFFECTS</a:t>
            </a:r>
          </a:p>
          <a:p>
            <a:r>
              <a:rPr lang="en-US">
                <a:latin typeface="Calibri" charset="0"/>
              </a:rPr>
              <a:t>Dosing experiments in animals clearly demonstrate the acute and chronic toxicity potential of multiple pesticides. Many pesticide chemicals are classified by the US EPA as carcinogens. The past decade has seen an expansion of the epidemiologic evidence base supporting adverse effects after acute and chronic pesticide exposure in children. This includes increasingly sophisticated studies addressing combined exposures and genetic susceptibility.</a:t>
            </a:r>
            <a:r>
              <a:rPr lang="en-US" baseline="30000">
                <a:latin typeface="Calibri" charset="0"/>
              </a:rPr>
              <a:t>1</a:t>
            </a:r>
            <a:endParaRPr lang="en-US">
              <a:latin typeface="Calibri" charset="0"/>
            </a:endParaRPr>
          </a:p>
          <a:p>
            <a:r>
              <a:rPr lang="en-US">
                <a:latin typeface="Calibri" charset="0"/>
              </a:rPr>
              <a:t>Chronic toxicity end points identified in epidemiologic studies include adverse birth outcomes including preterm birth, low birth weight, and congenital anomalies, pediatric cancers, neurobehavioral and cognitive deficits, and asthma. These are reviewed in the accompanying technical report. The evidence base is most robust for associations to pediatric cancer and adverse neurodevelopment. Multiple case-control studies and evidence reviews support a role for insecticides in risk of brain tumors and acute lymphocytic leukemia. Prospective contemporary birth cohort studies in the United States link early-life exposure to organophosphate insecticides with reductions in IQ and abnormal behaviors associated with attention-deficit/hyperactivity disorder and autism. The need to better understand the health implications of ongoing pesticide use practices on child health has benefited from these observational epidemiologic data.</a:t>
            </a:r>
            <a:r>
              <a:rPr lang="en-US" baseline="30000">
                <a:latin typeface="Calibri" charset="0"/>
              </a:rPr>
              <a:t>32</a:t>
            </a:r>
            <a:endParaRPr lang="en-US">
              <a:latin typeface="Calibri" charset="0"/>
            </a:endParaRPr>
          </a:p>
          <a:p>
            <a:endParaRPr lang="en-US" b="1">
              <a:latin typeface="Calibri" charset="0"/>
            </a:endParaRPr>
          </a:p>
          <a:p>
            <a:r>
              <a:rPr lang="en-US" b="1">
                <a:latin typeface="Calibri" charset="0"/>
              </a:rPr>
              <a:t>EXPOSURE PREVENTION APPROACHES</a:t>
            </a:r>
          </a:p>
          <a:p>
            <a:r>
              <a:rPr lang="en-US">
                <a:latin typeface="Calibri" charset="0"/>
              </a:rPr>
              <a:t>The concerning and expanding evidence base of chronic health consequences of pesticide exposure underscores the importance of efforts aimed at decreasing exposure.</a:t>
            </a:r>
          </a:p>
          <a:p>
            <a:r>
              <a:rPr lang="en-US">
                <a:latin typeface="Calibri" charset="0"/>
              </a:rPr>
              <a:t>Integrated pest management (IPM) is an established but undersupported approach to pest control designed to minimize and, in some cases, replace the use of pesticide chemicals while achieving acceptable control of pest populations.</a:t>
            </a:r>
            <a:r>
              <a:rPr lang="en-US" baseline="30000">
                <a:latin typeface="Calibri" charset="0"/>
              </a:rPr>
              <a:t>33</a:t>
            </a:r>
            <a:r>
              <a:rPr lang="en-US">
                <a:latin typeface="Calibri" charset="0"/>
              </a:rPr>
              <a:t> IPM programs and knowledge have been implemented in agriculture and to address weeds and pest control in residential settings and schools, commercial structures, lawn and turf, and community gardens. Reliable resources are available from the US EPA and University of California—Davis (Table 3). Other local policy approaches in use are posting warning signs of pesticide use, restricting spray zone buffers at schools, or restricting specific types of pesticide products in schools. Pediatricians can play a role in promotion of development of model programs and practices in the communities and schools of their patients.</a:t>
            </a:r>
          </a:p>
          <a:p>
            <a:endParaRPr lang="en-US">
              <a:latin typeface="Calibri" charset="0"/>
            </a:endParaRPr>
          </a:p>
          <a:p>
            <a:r>
              <a:rPr lang="en-US" b="1">
                <a:latin typeface="Calibri" charset="0"/>
              </a:rPr>
              <a:t>RECOMMENDATIONS</a:t>
            </a:r>
          </a:p>
          <a:p>
            <a:r>
              <a:rPr lang="en-US">
                <a:latin typeface="Calibri" charset="0"/>
              </a:rPr>
              <a:t>Three overarching principles can be identified: (1) pesticide exposures are common and cause both acute and chronic effects; (2) pediatricians need to be knowledgeable in pesticide identification, counseling, and management; and (3) governmental actions to improve pesticide safety are needed. Whenever new public policy is developed or existing policy is revised, the wide range of consequences of pesticide use on children and their families should be considered. The American Academy of Pediatrics, through its chapters, committees, councils, sections, and staff, can provide information and support for public policy advocacy efforts. See http://www.aap.org/advocacy.html for additional information or contact chapter leadership.</a:t>
            </a:r>
          </a:p>
          <a:p>
            <a:endParaRPr lang="en-US" b="1">
              <a:latin typeface="Calibri" charset="0"/>
            </a:endParaRPr>
          </a:p>
          <a:p>
            <a:r>
              <a:rPr lang="en-US" b="1">
                <a:latin typeface="Calibri" charset="0"/>
              </a:rPr>
              <a:t>Recommendations to Pediatricians</a:t>
            </a:r>
          </a:p>
          <a:p>
            <a:r>
              <a:rPr lang="en-US">
                <a:latin typeface="Calibri" charset="0"/>
              </a:rPr>
              <a:t>Acute exposures: become familiar with the clinical signs and symptoms of acute intoxication from the major types of pesticides. Be able to translate clinical knowledge about pesticide hazards into an appropriate exposure history for pesticide poisoning. </a:t>
            </a:r>
          </a:p>
          <a:p>
            <a:r>
              <a:rPr lang="en-US">
                <a:latin typeface="Calibri" charset="0"/>
              </a:rPr>
              <a:t>Chronic exposures: become familiar with the subclinical effects of chronic exposures and routes of exposures from the major types of pesticides. </a:t>
            </a:r>
          </a:p>
          <a:p>
            <a:r>
              <a:rPr lang="en-US">
                <a:latin typeface="Calibri" charset="0"/>
              </a:rPr>
              <a:t>Resource identification: know locally available resources for acute toxicity management and chronic low-dose exposure (see Table 3). </a:t>
            </a:r>
          </a:p>
          <a:p>
            <a:r>
              <a:rPr lang="en-US">
                <a:latin typeface="Calibri" charset="0"/>
              </a:rPr>
              <a:t>Pesticide labeling knowledge: Understand the usefulness and limitations of pesticide chemical information on pesticide product labels. </a:t>
            </a:r>
          </a:p>
          <a:p>
            <a:r>
              <a:rPr lang="en-US">
                <a:latin typeface="Calibri" charset="0"/>
              </a:rPr>
              <a:t>Counseling: Ask parents about pesticide use in or around the home to help determine the need for providing targeted anticipatory guidance. Recommend use of minimal-risk products, safe storage practices, and application of IPM (least toxic methods), whenever possible. </a:t>
            </a:r>
          </a:p>
          <a:p>
            <a:r>
              <a:rPr lang="en-US">
                <a:latin typeface="Calibri" charset="0"/>
              </a:rPr>
              <a:t>Advocacy: work with schools and governmental agencies to advocate for application of least toxic pesticides by using IPM principles. Promote community right-to-know procedures when pesticide spraying occurs in public areas. </a:t>
            </a:r>
          </a:p>
          <a:p>
            <a:endParaRPr lang="en-US" b="1">
              <a:latin typeface="Calibri" charset="0"/>
            </a:endParaRPr>
          </a:p>
          <a:p>
            <a:r>
              <a:rPr lang="en-US" b="1">
                <a:latin typeface="Calibri" charset="0"/>
              </a:rPr>
              <a:t>Recommendations to Government</a:t>
            </a:r>
          </a:p>
          <a:p>
            <a:r>
              <a:rPr lang="en-US">
                <a:latin typeface="Calibri" charset="0"/>
              </a:rPr>
              <a:t>Marketing: ensure that pesticide products as marketed are not attractive to children.</a:t>
            </a:r>
          </a:p>
          <a:p>
            <a:r>
              <a:rPr lang="en-US">
                <a:latin typeface="Calibri" charset="0"/>
              </a:rPr>
              <a:t>Labeling: include chemical ingredient identity on the label and/or the manufacturer’s Web site for all product constituents, including inert ingredients, carriers, and solvents. Include a label section specific to “Risks to children,” which informs users whether there is evidence that the active or inert ingredients have any known chronic or developmental health concerns for children. Enforce labeling practices that ensure users have adequate information on product contents, acute and chronic toxicity potential, and emergency information. Consider printing or making available labels in Spanish in addition to English. </a:t>
            </a:r>
          </a:p>
          <a:p>
            <a:r>
              <a:rPr lang="en-US">
                <a:latin typeface="Calibri" charset="0"/>
              </a:rPr>
              <a:t>Exposure reduction: set goal to reduce exposure overall. Promote application methods and practices that minimize children’s exposure, such as using bait stations and gels, advising against overuse of pediculicides. Promote education regarding proper storage of product. </a:t>
            </a:r>
          </a:p>
          <a:p>
            <a:r>
              <a:rPr lang="en-US">
                <a:latin typeface="Calibri" charset="0"/>
              </a:rPr>
              <a:t>Reporting: make pesticide-related suspected poisoning universally reportable and support a systematic central repository of such incidents to optimize national surveillance. </a:t>
            </a:r>
          </a:p>
          <a:p>
            <a:r>
              <a:rPr lang="en-US">
                <a:latin typeface="Calibri" charset="0"/>
              </a:rPr>
              <a:t>Exportation: aid in identification of least toxic alternatives to pesticide use internationally, and unless safer alternatives are not available or are impossible to implement, ban export of products that are banned or restricted for toxicity concerns in the United States. </a:t>
            </a:r>
          </a:p>
          <a:p>
            <a:r>
              <a:rPr lang="en-US">
                <a:latin typeface="Calibri" charset="0"/>
              </a:rPr>
              <a:t>Safety: continue to evaluate pesticide safety. Enforce community right-to-know procedures when pesticide spraying occurs in public areas. Develop, strengthen, and enforce standards of removal of concerning products for home or child product use. Require development of a human biomarker, such as a urinary or blood measure, that can be used to identify exposure and/or early health implications with new pesticide chemical registration or reregistration of existing products. Developmental toxicity, including endocrine disruption, should be a priority when evaluating new chemicals for licensing or reregistration of existing products. </a:t>
            </a:r>
          </a:p>
          <a:p>
            <a:r>
              <a:rPr lang="en-US">
                <a:latin typeface="Calibri" charset="0"/>
              </a:rPr>
              <a:t>Advance less toxic pesticide alternatives: increase economic incentives for growers who adopt IPM, including less toxic pesticides. Support research to expand and improve IPM in agriculture and nonagricultural pest control. </a:t>
            </a:r>
          </a:p>
          <a:p>
            <a:r>
              <a:rPr lang="en-US">
                <a:latin typeface="Calibri" charset="0"/>
              </a:rPr>
              <a:t>Research: support toxicologic and epidemiologic research to better identify and understand health risks associated with children’s exposure to pesticides. Consider supporting another national study of pesticide use in the home and garden setting of US households as a targeted initiative or through cooperation with existing research opportunities (eg, National Children’s Study, NHANES). </a:t>
            </a:r>
          </a:p>
          <a:p>
            <a:r>
              <a:rPr lang="en-US">
                <a:latin typeface="Calibri" charset="0"/>
              </a:rPr>
              <a:t>Health provider education and support: support educational efforts to increase the capacity of pediatric health care providers to diagnose and manage acute pesticide poisoning and reduce pesticide exposure and potential chronic pesticide effects in children. Provide support to systems such as Poison Control Centers to provide timely, expert advice on exposures. Require the development of diagnostic tests to assist providers with diagnosing (and ruling out) pesticide poisoning.</a:t>
            </a: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2867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D36F0DE7-50D5-6547-BCFD-7C425C442209}" type="datetime1">
              <a:rPr lang="en-US" sz="1300"/>
              <a:pPr/>
              <a:t>10/4/15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2867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96D792B3-97EE-4B47-AC45-1B0D6DB2CB2C}" type="slidenum">
              <a:rPr lang="en-US" sz="1300"/>
              <a:pPr/>
              <a:t>29</a:t>
            </a:fld>
            <a:endParaRPr lang="en-US" sz="130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2867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“…use of pesticides in and around the home and other settings where children spend time (child care, school, and playgrounds and sports fields) is an important influence on the chronic and cumulative exposure to pesticides among US children…</a:t>
            </a:r>
          </a:p>
          <a:p>
            <a:endParaRPr lang="en-US">
              <a:latin typeface="Calibri" charset="0"/>
            </a:endParaRPr>
          </a:p>
          <a:p>
            <a:endParaRPr lang="en-US">
              <a:latin typeface="Calibri" charset="0"/>
            </a:endParaRPr>
          </a:p>
          <a:p>
            <a:r>
              <a:rPr lang="en-US">
                <a:latin typeface="Calibri" charset="0"/>
              </a:rPr>
              <a:t>		</a:t>
            </a:r>
          </a:p>
          <a:p>
            <a:r>
              <a:rPr lang="en-US">
                <a:latin typeface="Calibri" charset="0"/>
              </a:rPr>
              <a:t>Children are constantly growing. They breathe more air, consume more food, and drink more water than adults do, in proportion to their weight.</a:t>
            </a:r>
          </a:p>
          <a:p>
            <a:r>
              <a:rPr lang="en-US">
                <a:latin typeface="Calibri" charset="0"/>
              </a:rPr>
              <a:t>		Children's central nervous, immune, reproductive, and digestive systems are still developing. At certain early stages of development, exposure to environmental toxicants can lead to irreversible damage.</a:t>
            </a:r>
          </a:p>
          <a:p>
            <a:r>
              <a:rPr lang="en-US">
                <a:latin typeface="Calibri" charset="0"/>
              </a:rPr>
              <a:t>		Children behave differently from adults and have different patterns of exposure. Young children crawl on the ground where they can be exposed to dust and chemicals that accumulate on floors and soils.</a:t>
            </a:r>
          </a:p>
          <a:p>
            <a:r>
              <a:rPr lang="en-US">
                <a:latin typeface="Calibri" charset="0"/>
              </a:rPr>
              <a:t>		Children have little control over their environment. Unlike adults, they may be both unaware of risks and unable to make choices to protect their health.</a:t>
            </a:r>
          </a:p>
          <a:p>
            <a:endParaRPr lang="en-US">
              <a:latin typeface="Calibri" charset="0"/>
            </a:endParaRPr>
          </a:p>
          <a:p>
            <a:r>
              <a:rPr lang="en-US">
                <a:latin typeface="Calibri" charset="0"/>
              </a:rPr>
              <a:t>Policy Statement</a:t>
            </a:r>
          </a:p>
          <a:p>
            <a:r>
              <a:rPr lang="en-US" b="1">
                <a:latin typeface="Calibri" charset="0"/>
              </a:rPr>
              <a:t>Pesticide Exposure in Children</a:t>
            </a:r>
          </a:p>
          <a:p>
            <a:r>
              <a:rPr lang="en-US">
                <a:latin typeface="Calibri" charset="0"/>
              </a:rPr>
              <a:t>COUNCIL ON ENVIRONMENTAL HEALTH</a:t>
            </a:r>
          </a:p>
          <a:p>
            <a:endParaRPr lang="en-US">
              <a:latin typeface="Calibri" charset="0"/>
            </a:endParaRPr>
          </a:p>
          <a:p>
            <a:r>
              <a:rPr lang="en-US">
                <a:latin typeface="Calibri" charset="0"/>
              </a:rPr>
              <a:t> </a:t>
            </a:r>
          </a:p>
          <a:p>
            <a:r>
              <a:rPr lang="en-US">
                <a:latin typeface="Calibri" charset="0"/>
              </a:rPr>
              <a:t>Next Section</a:t>
            </a:r>
          </a:p>
          <a:p>
            <a:r>
              <a:rPr lang="en-US" b="1">
                <a:latin typeface="Calibri" charset="0"/>
              </a:rPr>
              <a:t>ABSTRACT</a:t>
            </a:r>
          </a:p>
          <a:p>
            <a:r>
              <a:rPr lang="en-US">
                <a:latin typeface="Calibri" charset="0"/>
              </a:rPr>
              <a:t>This statement presents the position of the American Academy of Pediatrics on pesticides. Pesticides are a collective term for chemicals intended to kill unwanted insects, plants, molds, and rodents. Children encounter pesticides daily and have unique susceptibilities to their potential toxicity. Acute poisoning risks are clear, and understanding of chronic health implications from both acute and chronic exposure are emerging. Epidemiologic evidence demonstrates associations between early life exposure to pesticides and pediatric cancers, decreased cognitive function, and behavioral problems. Related animal toxicology studies provide supportive biological plausibility for these findings. Recognizing and reducing problematic exposures will require attention to current inadequacies in medical training, public health tracking, and regulatory action on pesticides. Ongoing research describing toxicologic vulnerabilities and exposure factors across the life span are needed to inform regulatory needs and appropriate interventions. Policies that promote integrated pest management, comprehensive pesticide labeling, and marketing practices that incorporate child health considerations will enhance safe use.</a:t>
            </a:r>
          </a:p>
          <a:p>
            <a:r>
              <a:rPr lang="en-US">
                <a:latin typeface="Calibri" charset="0"/>
              </a:rPr>
              <a:t>KEY WORDS</a:t>
            </a:r>
          </a:p>
          <a:p>
            <a:r>
              <a:rPr lang="en-US">
                <a:latin typeface="Calibri" charset="0"/>
              </a:rPr>
              <a:t>pesticides toxicity children pest control integrated pest management</a:t>
            </a:r>
          </a:p>
          <a:p>
            <a:endParaRPr lang="en-US">
              <a:latin typeface="Calibri" charset="0"/>
            </a:endParaRPr>
          </a:p>
          <a:p>
            <a:r>
              <a:rPr lang="en-US" b="1">
                <a:latin typeface="Calibri" charset="0"/>
              </a:rPr>
              <a:t>INTRODUCTION</a:t>
            </a:r>
          </a:p>
          <a:p>
            <a:r>
              <a:rPr lang="en-US">
                <a:latin typeface="Calibri" charset="0"/>
              </a:rPr>
              <a:t>Pesticides represent a large group of products designed to kill or harm living organisms from insects to rodents to unwanted plants or animals (eg, rodents), making them inherently toxic (Table 1). Beyond acute poisoning, the influences of low-level exposures on child health are of increasing concern. This policy statement presents the position of the American Academy of Pediatrics on exposure to these products. It was developed in conjunction with a technical report that provides a thorough review of topics presented here: steps that pediatricians should take to identify pesticide poisoning, evaluate patients for pesticide-related illness, provide appropriate treatment, and prevent unnecessary exposure and poisoning.</a:t>
            </a:r>
            <a:r>
              <a:rPr lang="en-US" baseline="30000">
                <a:latin typeface="Calibri" charset="0"/>
              </a:rPr>
              <a:t>1</a:t>
            </a:r>
            <a:r>
              <a:rPr lang="en-US">
                <a:latin typeface="Calibri" charset="0"/>
              </a:rPr>
              <a:t> Recommendations for a regulatory agenda are provided as well, recognizing the role of federal agencies in ensuring the safety of children while balancing the positive attributes of pesticides. Repellents reviewed previously (eg, N,N-diethyl-meta-toluamide, commonly known as DEET; picaridin) are not discussed.</a:t>
            </a:r>
            <a:r>
              <a:rPr lang="en-US" baseline="30000">
                <a:latin typeface="Calibri" charset="0"/>
              </a:rPr>
              <a:t>2</a:t>
            </a:r>
          </a:p>
          <a:p>
            <a:endParaRPr lang="en-US">
              <a:latin typeface="Calibri" charset="0"/>
            </a:endParaRPr>
          </a:p>
          <a:p>
            <a:r>
              <a:rPr lang="en-US">
                <a:latin typeface="Calibri" charset="0"/>
              </a:rPr>
              <a:t>View this table:</a:t>
            </a:r>
          </a:p>
          <a:p>
            <a:r>
              <a:rPr lang="en-US">
                <a:latin typeface="Calibri" charset="0"/>
              </a:rPr>
              <a:t>In this window In a new window</a:t>
            </a:r>
          </a:p>
          <a:p>
            <a:r>
              <a:rPr lang="en-US">
                <a:latin typeface="Calibri" charset="0"/>
              </a:rPr>
              <a:t>TABLE 1</a:t>
            </a:r>
          </a:p>
          <a:p>
            <a:r>
              <a:rPr lang="en-US">
                <a:latin typeface="Calibri" charset="0"/>
              </a:rPr>
              <a:t>Categories of Pesticides and Major Classes</a:t>
            </a:r>
          </a:p>
          <a:p>
            <a:endParaRPr lang="en-US">
              <a:latin typeface="Calibri" charset="0"/>
            </a:endParaRPr>
          </a:p>
          <a:p>
            <a:r>
              <a:rPr lang="en-US" b="1">
                <a:latin typeface="Calibri" charset="0"/>
              </a:rPr>
              <a:t>SOURCES AND MECHANISMS OF EXPOSURE</a:t>
            </a:r>
          </a:p>
          <a:p>
            <a:r>
              <a:rPr lang="en-US">
                <a:latin typeface="Calibri" charset="0"/>
              </a:rPr>
              <a:t>Children encounter pesticides daily in air, food, dust, and soil and on surfaces through home and public lawn or garden application, household insecticide use, application to pets, and agricultural product residues.</a:t>
            </a:r>
            <a:r>
              <a:rPr lang="en-US" baseline="30000">
                <a:latin typeface="Calibri" charset="0"/>
              </a:rPr>
              <a:t>3–9</a:t>
            </a:r>
            <a:r>
              <a:rPr lang="en-US">
                <a:latin typeface="Calibri" charset="0"/>
              </a:rPr>
              <a:t> For many children, diet may be the most influential source, as illustrated by an intervention study that placed children on an organic diet (produced without pesticide) and observed drastic and immediate decrease in urinary excretion of pesticide metabolites.</a:t>
            </a:r>
            <a:r>
              <a:rPr lang="en-US" baseline="30000">
                <a:latin typeface="Calibri" charset="0"/>
              </a:rPr>
              <a:t>10</a:t>
            </a:r>
            <a:r>
              <a:rPr lang="en-US">
                <a:latin typeface="Calibri" charset="0"/>
              </a:rPr>
              <a:t> In agricultural settings, pesticide spray drift is important for residences near treated crops or by take-home exposure on clothing and footwear of agricultural workers.</a:t>
            </a:r>
            <a:r>
              <a:rPr lang="en-US" baseline="30000">
                <a:latin typeface="Calibri" charset="0"/>
              </a:rPr>
              <a:t>9,11,12</a:t>
            </a:r>
            <a:r>
              <a:rPr lang="en-US">
                <a:latin typeface="Calibri" charset="0"/>
              </a:rPr>
              <a:t> Teen workers may have occupational exposures on the farm or in lawn care.</a:t>
            </a:r>
            <a:r>
              <a:rPr lang="en-US" baseline="30000">
                <a:latin typeface="Calibri" charset="0"/>
              </a:rPr>
              <a:t>13–15</a:t>
            </a:r>
            <a:r>
              <a:rPr lang="en-US">
                <a:latin typeface="Calibri" charset="0"/>
              </a:rPr>
              <a:t> Heavy use of pesticides may also occur in urban pest control.</a:t>
            </a:r>
            <a:r>
              <a:rPr lang="en-US" baseline="30000">
                <a:latin typeface="Calibri" charset="0"/>
              </a:rPr>
              <a:t>16</a:t>
            </a:r>
            <a:endParaRPr lang="en-US">
              <a:latin typeface="Calibri" charset="0"/>
            </a:endParaRPr>
          </a:p>
          <a:p>
            <a:r>
              <a:rPr lang="en-US">
                <a:latin typeface="Calibri" charset="0"/>
              </a:rPr>
              <a:t>Most serious acute poisoning occurs after unintentional ingestion, although poisoning may also follow inhalational exposure (particularly from fumigants) or significant dermal exposure.</a:t>
            </a:r>
            <a:r>
              <a:rPr lang="en-US" baseline="30000">
                <a:latin typeface="Calibri" charset="0"/>
              </a:rPr>
              <a:t>17</a:t>
            </a:r>
            <a:endParaRPr lang="en-US">
              <a:latin typeface="Calibri" charset="0"/>
            </a:endParaRPr>
          </a:p>
          <a:p>
            <a:r>
              <a:rPr lang="en-US">
                <a:latin typeface="Calibri" charset="0"/>
              </a:rPr>
              <a:t>Previous Section</a:t>
            </a:r>
          </a:p>
          <a:p>
            <a:endParaRPr lang="en-US">
              <a:latin typeface="Calibri" charset="0"/>
            </a:endParaRPr>
          </a:p>
          <a:p>
            <a:r>
              <a:rPr lang="en-US" b="1">
                <a:latin typeface="Calibri" charset="0"/>
              </a:rPr>
              <a:t>ACUTE PESTICIDE TOXICITY</a:t>
            </a:r>
          </a:p>
          <a:p>
            <a:r>
              <a:rPr lang="en-US" b="1">
                <a:latin typeface="Calibri" charset="0"/>
              </a:rPr>
              <a:t>Clinical Signs and Symptoms</a:t>
            </a:r>
          </a:p>
          <a:p>
            <a:r>
              <a:rPr lang="en-US">
                <a:latin typeface="Calibri" charset="0"/>
              </a:rPr>
              <a:t>High-dose pesticide exposure may result in immediate, devastating, even lethal consequences. Table 2 summarizes features of clinical toxicity for the major pesticides classes. It highlights the similarities of common classes of pesticides (eg, organophosphates, carbamates, and pyrethroids) and underscores the importance of discriminating among them because treatment modalities differ. Having an index of suspicion based on familiarity with toxic mechanisms and taking an environmental history provides the opportunity for discerning a pesticide’s role in clinical decision-making.</a:t>
            </a:r>
            <a:r>
              <a:rPr lang="en-US" baseline="30000">
                <a:latin typeface="Calibri" charset="0"/>
              </a:rPr>
              <a:t>18</a:t>
            </a:r>
            <a:r>
              <a:rPr lang="en-US">
                <a:latin typeface="Calibri" charset="0"/>
              </a:rPr>
              <a:t> Pediatric care providers have a poor track record for recognition of acute pesticide poisoning.</a:t>
            </a:r>
            <a:r>
              <a:rPr lang="en-US" baseline="30000">
                <a:latin typeface="Calibri" charset="0"/>
              </a:rPr>
              <a:t>19–21</a:t>
            </a:r>
            <a:r>
              <a:rPr lang="en-US">
                <a:latin typeface="Calibri" charset="0"/>
              </a:rPr>
              <a:t> This reflects their self-reported lack of medical education and self-efficacy on the topic.</a:t>
            </a:r>
            <a:r>
              <a:rPr lang="en-US" baseline="30000">
                <a:latin typeface="Calibri" charset="0"/>
              </a:rPr>
              <a:t>22–26</a:t>
            </a:r>
            <a:r>
              <a:rPr lang="en-US">
                <a:latin typeface="Calibri" charset="0"/>
              </a:rPr>
              <a:t> More in-depth review of acute toxicity and management can be found in the accompanying technical report or recommended resources in Table 3.</a:t>
            </a:r>
          </a:p>
          <a:p>
            <a:endParaRPr lang="en-US">
              <a:latin typeface="Calibri" charset="0"/>
            </a:endParaRPr>
          </a:p>
          <a:p>
            <a:r>
              <a:rPr lang="en-US">
                <a:latin typeface="Calibri" charset="0"/>
              </a:rPr>
              <a:t>View this table:</a:t>
            </a:r>
          </a:p>
          <a:p>
            <a:r>
              <a:rPr lang="en-US">
                <a:latin typeface="Calibri" charset="0"/>
              </a:rPr>
              <a:t>In this window In a new window</a:t>
            </a:r>
          </a:p>
          <a:p>
            <a:endParaRPr lang="en-US">
              <a:latin typeface="Calibri" charset="0"/>
            </a:endParaRPr>
          </a:p>
          <a:p>
            <a:r>
              <a:rPr lang="en-US">
                <a:latin typeface="Calibri" charset="0"/>
              </a:rPr>
              <a:t>TABLE 2</a:t>
            </a:r>
          </a:p>
          <a:p>
            <a:r>
              <a:rPr lang="en-US">
                <a:latin typeface="Calibri" charset="0"/>
              </a:rPr>
              <a:t>Common Pesticides: Signs, Symptoms, and Management Considerations</a:t>
            </a:r>
            <a:r>
              <a:rPr lang="en-US" baseline="30000">
                <a:latin typeface="Calibri" charset="0"/>
              </a:rPr>
              <a:t>a</a:t>
            </a:r>
            <a:endParaRPr lang="en-US">
              <a:latin typeface="Calibri" charset="0"/>
            </a:endParaRPr>
          </a:p>
          <a:p>
            <a:endParaRPr lang="en-US">
              <a:latin typeface="Calibri" charset="0"/>
            </a:endParaRPr>
          </a:p>
          <a:p>
            <a:r>
              <a:rPr lang="en-US">
                <a:latin typeface="Calibri" charset="0"/>
              </a:rPr>
              <a:t>View this table:</a:t>
            </a:r>
          </a:p>
          <a:p>
            <a:r>
              <a:rPr lang="en-US">
                <a:latin typeface="Calibri" charset="0"/>
              </a:rPr>
              <a:t>In this window In a new window</a:t>
            </a:r>
          </a:p>
          <a:p>
            <a:r>
              <a:rPr lang="en-US">
                <a:latin typeface="Calibri" charset="0"/>
              </a:rPr>
              <a:t>TABLE 3</a:t>
            </a:r>
          </a:p>
          <a:p>
            <a:r>
              <a:rPr lang="en-US">
                <a:latin typeface="Calibri" charset="0"/>
              </a:rPr>
              <a:t>Pesticide and Child Health Resources for the Pediatrician</a:t>
            </a:r>
          </a:p>
          <a:p>
            <a:endParaRPr lang="en-US">
              <a:latin typeface="Calibri" charset="0"/>
            </a:endParaRPr>
          </a:p>
          <a:p>
            <a:r>
              <a:rPr lang="en-US">
                <a:latin typeface="Calibri" charset="0"/>
              </a:rPr>
              <a:t>The local or regional poison control center plays an important role as a resource for any suspected pesticide poisoning.</a:t>
            </a:r>
          </a:p>
          <a:p>
            <a:r>
              <a:rPr lang="en-US">
                <a:latin typeface="Calibri" charset="0"/>
              </a:rPr>
              <a:t>There is no current reliable way to determine the incidence of pesticide exposure and illness in US children. Existing data systems, such as the American Association of Poison Control Centers' National Poison Data System or the National Institute for Occupational Safety and Health’s Sentinel Event Notification System for Occupational Risks,</a:t>
            </a:r>
            <a:r>
              <a:rPr lang="en-US" baseline="30000">
                <a:latin typeface="Calibri" charset="0"/>
              </a:rPr>
              <a:t>27,28</a:t>
            </a:r>
            <a:r>
              <a:rPr lang="en-US">
                <a:latin typeface="Calibri" charset="0"/>
              </a:rPr>
              <a:t> capture limited information about acute poisoning and trends over time.</a:t>
            </a:r>
          </a:p>
          <a:p>
            <a:r>
              <a:rPr lang="en-US">
                <a:latin typeface="Calibri" charset="0"/>
              </a:rPr>
              <a:t>There is also no national systematic reporting on the use of pesticides by consumers or licensed professionals. The last national survey of consumer pesticide use in homes and gardens was in 1993 (Research Triangle Institute study).</a:t>
            </a:r>
            <a:r>
              <a:rPr lang="en-US" baseline="30000">
                <a:latin typeface="Calibri" charset="0"/>
              </a:rPr>
              <a:t>29</a:t>
            </a:r>
            <a:endParaRPr lang="en-US">
              <a:latin typeface="Calibri" charset="0"/>
            </a:endParaRPr>
          </a:p>
          <a:p>
            <a:r>
              <a:rPr lang="en-US">
                <a:latin typeface="Calibri" charset="0"/>
              </a:rPr>
              <a:t>Improved physician education, accessible and reliable biomarkers, and better diagnostic testing methods to readily identify suspected pesticide illness would significantly improve reporting and surveillance. Such tools would be equally important in improving clinical decision-making and reassuring families if pesticides can be eliminated from the differential diagnosis.</a:t>
            </a:r>
          </a:p>
          <a:p>
            <a:endParaRPr lang="en-US" b="1">
              <a:latin typeface="Calibri" charset="0"/>
            </a:endParaRPr>
          </a:p>
          <a:p>
            <a:r>
              <a:rPr lang="en-US" b="1">
                <a:latin typeface="Calibri" charset="0"/>
              </a:rPr>
              <a:t>The Pesticide Label</a:t>
            </a:r>
          </a:p>
          <a:p>
            <a:r>
              <a:rPr lang="en-US">
                <a:latin typeface="Calibri" charset="0"/>
              </a:rPr>
              <a:t>The pesticide label contains information for understanding and preventing acute health consequences: the active ingredient; signal words identifying acute toxicity potential; US Environmental Protection Agency (EPA) registration number; directions for use, including protective equipment recommendations, storage, and disposal; and manufacturer’s contact information.</a:t>
            </a:r>
            <a:r>
              <a:rPr lang="en-US" baseline="30000">
                <a:latin typeface="Calibri" charset="0"/>
              </a:rPr>
              <a:t>30</a:t>
            </a:r>
            <a:r>
              <a:rPr lang="en-US">
                <a:latin typeface="Calibri" charset="0"/>
              </a:rPr>
              <a:t> Basic first aid advice is provided, and some labels contain a “note for physicians” with specific relevant medical information. The label does not specify the pesticide class or “other”/“inert” ingredients that may have significant toxicity and can account for up to 99% of the product.</a:t>
            </a:r>
          </a:p>
          <a:p>
            <a:r>
              <a:rPr lang="en-US">
                <a:latin typeface="Calibri" charset="0"/>
              </a:rPr>
              <a:t>Chronic toxicity information is not included, and labels are predominantly available in English. There is significant use of illegal pesticides (especially in immigrant communities), off-label use, and overuse, underscoring the importance of education, monitoring, and enforcement.</a:t>
            </a:r>
            <a:r>
              <a:rPr lang="en-US" baseline="30000">
                <a:latin typeface="Calibri" charset="0"/>
              </a:rPr>
              <a:t>31</a:t>
            </a:r>
            <a:endParaRPr lang="en-US">
              <a:latin typeface="Calibri" charset="0"/>
            </a:endParaRPr>
          </a:p>
          <a:p>
            <a:endParaRPr lang="en-US" b="1">
              <a:latin typeface="Calibri" charset="0"/>
            </a:endParaRPr>
          </a:p>
          <a:p>
            <a:r>
              <a:rPr lang="en-US" b="1">
                <a:latin typeface="Calibri" charset="0"/>
              </a:rPr>
              <a:t>CHRONIC EFFECTS</a:t>
            </a:r>
          </a:p>
          <a:p>
            <a:r>
              <a:rPr lang="en-US">
                <a:latin typeface="Calibri" charset="0"/>
              </a:rPr>
              <a:t>Dosing experiments in animals clearly demonstrate the acute and chronic toxicity potential of multiple pesticides. Many pesticide chemicals are classified by the US EPA as carcinogens. The past decade has seen an expansion of the epidemiologic evidence base supporting adverse effects after acute and chronic pesticide exposure in children. This includes increasingly sophisticated studies addressing combined exposures and genetic susceptibility.</a:t>
            </a:r>
            <a:r>
              <a:rPr lang="en-US" baseline="30000">
                <a:latin typeface="Calibri" charset="0"/>
              </a:rPr>
              <a:t>1</a:t>
            </a:r>
            <a:endParaRPr lang="en-US">
              <a:latin typeface="Calibri" charset="0"/>
            </a:endParaRPr>
          </a:p>
          <a:p>
            <a:r>
              <a:rPr lang="en-US">
                <a:latin typeface="Calibri" charset="0"/>
              </a:rPr>
              <a:t>Chronic toxicity end points identified in epidemiologic studies include adverse birth outcomes including preterm birth, low birth weight, and congenital anomalies, pediatric cancers, neurobehavioral and cognitive deficits, and asthma. These are reviewed in the accompanying technical report. The evidence base is most robust for associations to pediatric cancer and adverse neurodevelopment. Multiple case-control studies and evidence reviews support a role for insecticides in risk of brain tumors and acute lymphocytic leukemia. Prospective contemporary birth cohort studies in the United States link early-life exposure to organophosphate insecticides with reductions in IQ and abnormal behaviors associated with attention-deficit/hyperactivity disorder and autism. The need to better understand the health implications of ongoing pesticide use practices on child health has benefited from these observational epidemiologic data.</a:t>
            </a:r>
            <a:r>
              <a:rPr lang="en-US" baseline="30000">
                <a:latin typeface="Calibri" charset="0"/>
              </a:rPr>
              <a:t>32</a:t>
            </a:r>
            <a:endParaRPr lang="en-US">
              <a:latin typeface="Calibri" charset="0"/>
            </a:endParaRPr>
          </a:p>
          <a:p>
            <a:endParaRPr lang="en-US" b="1">
              <a:latin typeface="Calibri" charset="0"/>
            </a:endParaRPr>
          </a:p>
          <a:p>
            <a:r>
              <a:rPr lang="en-US" b="1">
                <a:latin typeface="Calibri" charset="0"/>
              </a:rPr>
              <a:t>EXPOSURE PREVENTION APPROACHES</a:t>
            </a:r>
          </a:p>
          <a:p>
            <a:r>
              <a:rPr lang="en-US">
                <a:latin typeface="Calibri" charset="0"/>
              </a:rPr>
              <a:t>The concerning and expanding evidence base of chronic health consequences of pesticide exposure underscores the importance of efforts aimed at decreasing exposure.</a:t>
            </a:r>
          </a:p>
          <a:p>
            <a:r>
              <a:rPr lang="en-US">
                <a:latin typeface="Calibri" charset="0"/>
              </a:rPr>
              <a:t>Integrated pest management (IPM) is an established but undersupported approach to pest control designed to minimize and, in some cases, replace the use of pesticide chemicals while achieving acceptable control of pest populations.</a:t>
            </a:r>
            <a:r>
              <a:rPr lang="en-US" baseline="30000">
                <a:latin typeface="Calibri" charset="0"/>
              </a:rPr>
              <a:t>33</a:t>
            </a:r>
            <a:r>
              <a:rPr lang="en-US">
                <a:latin typeface="Calibri" charset="0"/>
              </a:rPr>
              <a:t> IPM programs and knowledge have been implemented in agriculture and to address weeds and pest control in residential settings and schools, commercial structures, lawn and turf, and community gardens. Reliable resources are available from the US EPA and University of California—Davis (Table 3). Other local policy approaches in use are posting warning signs of pesticide use, restricting spray zone buffers at schools, or restricting specific types of pesticide products in schools. Pediatricians can play a role in promotion of development of model programs and practices in the communities and schools of their patients.</a:t>
            </a:r>
          </a:p>
          <a:p>
            <a:endParaRPr lang="en-US">
              <a:latin typeface="Calibri" charset="0"/>
            </a:endParaRPr>
          </a:p>
          <a:p>
            <a:r>
              <a:rPr lang="en-US" b="1">
                <a:latin typeface="Calibri" charset="0"/>
              </a:rPr>
              <a:t>RECOMMENDATIONS</a:t>
            </a:r>
          </a:p>
          <a:p>
            <a:r>
              <a:rPr lang="en-US">
                <a:latin typeface="Calibri" charset="0"/>
              </a:rPr>
              <a:t>Three overarching principles can be identified: (1) pesticide exposures are common and cause both acute and chronic effects; (2) pediatricians need to be knowledgeable in pesticide identification, counseling, and management; and (3) governmental actions to improve pesticide safety are needed. Whenever new public policy is developed or existing policy is revised, the wide range of consequences of pesticide use on children and their families should be considered. The American Academy of Pediatrics, through its chapters, committees, councils, sections, and staff, can provide information and support for public policy advocacy efforts. See http://www.aap.org/advocacy.html for additional information or contact chapter leadership.</a:t>
            </a:r>
          </a:p>
          <a:p>
            <a:endParaRPr lang="en-US" b="1">
              <a:latin typeface="Calibri" charset="0"/>
            </a:endParaRPr>
          </a:p>
          <a:p>
            <a:r>
              <a:rPr lang="en-US" b="1">
                <a:latin typeface="Calibri" charset="0"/>
              </a:rPr>
              <a:t>Recommendations to Pediatricians</a:t>
            </a:r>
          </a:p>
          <a:p>
            <a:r>
              <a:rPr lang="en-US">
                <a:latin typeface="Calibri" charset="0"/>
              </a:rPr>
              <a:t>Acute exposures: become familiar with the clinical signs and symptoms of acute intoxication from the major types of pesticides. Be able to translate clinical knowledge about pesticide hazards into an appropriate exposure history for pesticide poisoning. </a:t>
            </a:r>
          </a:p>
          <a:p>
            <a:r>
              <a:rPr lang="en-US">
                <a:latin typeface="Calibri" charset="0"/>
              </a:rPr>
              <a:t>Chronic exposures: become familiar with the subclinical effects of chronic exposures and routes of exposures from the major types of pesticides. </a:t>
            </a:r>
          </a:p>
          <a:p>
            <a:r>
              <a:rPr lang="en-US">
                <a:latin typeface="Calibri" charset="0"/>
              </a:rPr>
              <a:t>Resource identification: know locally available resources for acute toxicity management and chronic low-dose exposure (see Table 3). </a:t>
            </a:r>
          </a:p>
          <a:p>
            <a:r>
              <a:rPr lang="en-US">
                <a:latin typeface="Calibri" charset="0"/>
              </a:rPr>
              <a:t>Pesticide labeling knowledge: Understand the usefulness and limitations of pesticide chemical information on pesticide product labels. </a:t>
            </a:r>
          </a:p>
          <a:p>
            <a:r>
              <a:rPr lang="en-US">
                <a:latin typeface="Calibri" charset="0"/>
              </a:rPr>
              <a:t>Counseling: Ask parents about pesticide use in or around the home to help determine the need for providing targeted anticipatory guidance. Recommend use of minimal-risk products, safe storage practices, and application of IPM (least toxic methods), whenever possible. </a:t>
            </a:r>
          </a:p>
          <a:p>
            <a:r>
              <a:rPr lang="en-US">
                <a:latin typeface="Calibri" charset="0"/>
              </a:rPr>
              <a:t>Advocacy: work with schools and governmental agencies to advocate for application of least toxic pesticides by using IPM principles. Promote community right-to-know procedures when pesticide spraying occurs in public areas. </a:t>
            </a:r>
          </a:p>
          <a:p>
            <a:endParaRPr lang="en-US" b="1">
              <a:latin typeface="Calibri" charset="0"/>
            </a:endParaRPr>
          </a:p>
          <a:p>
            <a:r>
              <a:rPr lang="en-US" b="1">
                <a:latin typeface="Calibri" charset="0"/>
              </a:rPr>
              <a:t>Recommendations to Government</a:t>
            </a:r>
          </a:p>
          <a:p>
            <a:r>
              <a:rPr lang="en-US">
                <a:latin typeface="Calibri" charset="0"/>
              </a:rPr>
              <a:t>Marketing: ensure that pesticide products as marketed are not attractive to children.</a:t>
            </a:r>
          </a:p>
          <a:p>
            <a:r>
              <a:rPr lang="en-US">
                <a:latin typeface="Calibri" charset="0"/>
              </a:rPr>
              <a:t>Labeling: include chemical ingredient identity on the label and/or the manufacturer’s Web site for all product constituents, including inert ingredients, carriers, and solvents. Include a label section specific to “Risks to children,” which informs users whether there is evidence that the active or inert ingredients have any known chronic or developmental health concerns for children. Enforce labeling practices that ensure users have adequate information on product contents, acute and chronic toxicity potential, and emergency information. Consider printing or making available labels in Spanish in addition to English. </a:t>
            </a:r>
          </a:p>
          <a:p>
            <a:r>
              <a:rPr lang="en-US">
                <a:latin typeface="Calibri" charset="0"/>
              </a:rPr>
              <a:t>Exposure reduction: set goal to reduce exposure overall. Promote application methods and practices that minimize children’s exposure, such as using bait stations and gels, advising against overuse of pediculicides. Promote education regarding proper storage of product. </a:t>
            </a:r>
          </a:p>
          <a:p>
            <a:r>
              <a:rPr lang="en-US">
                <a:latin typeface="Calibri" charset="0"/>
              </a:rPr>
              <a:t>Reporting: make pesticide-related suspected poisoning universally reportable and support a systematic central repository of such incidents to optimize national surveillance. </a:t>
            </a:r>
          </a:p>
          <a:p>
            <a:r>
              <a:rPr lang="en-US">
                <a:latin typeface="Calibri" charset="0"/>
              </a:rPr>
              <a:t>Exportation: aid in identification of least toxic alternatives to pesticide use internationally, and unless safer alternatives are not available or are impossible to implement, ban export of products that are banned or restricted for toxicity concerns in the United States. </a:t>
            </a:r>
          </a:p>
          <a:p>
            <a:r>
              <a:rPr lang="en-US">
                <a:latin typeface="Calibri" charset="0"/>
              </a:rPr>
              <a:t>Safety: continue to evaluate pesticide safety. Enforce community right-to-know procedures when pesticide spraying occurs in public areas. Develop, strengthen, and enforce standards of removal of concerning products for home or child product use. Require development of a human biomarker, such as a urinary or blood measure, that can be used to identify exposure and/or early health implications with new pesticide chemical registration or reregistration of existing products. Developmental toxicity, including endocrine disruption, should be a priority when evaluating new chemicals for licensing or reregistration of existing products. </a:t>
            </a:r>
          </a:p>
          <a:p>
            <a:r>
              <a:rPr lang="en-US">
                <a:latin typeface="Calibri" charset="0"/>
              </a:rPr>
              <a:t>Advance less toxic pesticide alternatives: increase economic incentives for growers who adopt IPM, including less toxic pesticides. Support research to expand and improve IPM in agriculture and nonagricultural pest control. </a:t>
            </a:r>
          </a:p>
          <a:p>
            <a:r>
              <a:rPr lang="en-US">
                <a:latin typeface="Calibri" charset="0"/>
              </a:rPr>
              <a:t>Research: support toxicologic and epidemiologic research to better identify and understand health risks associated with children’s exposure to pesticides. Consider supporting another national study of pesticide use in the home and garden setting of US households as a targeted initiative or through cooperation with existing research opportunities (eg, National Children’s Study, NHANES). </a:t>
            </a:r>
          </a:p>
          <a:p>
            <a:r>
              <a:rPr lang="en-US">
                <a:latin typeface="Calibri" charset="0"/>
              </a:rPr>
              <a:t>Health provider education and support: support educational efforts to increase the capacity of pediatric health care providers to diagnose and manage acute pesticide poisoning and reduce pesticide exposure and potential chronic pesticide effects in children. Provide support to systems such as Poison Control Centers to provide timely, expert advice on exposures. Require the development of diagnostic tests to assist providers with diagnosing (and ruling out) pesticide poisoning.</a:t>
            </a: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2867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D36F0DE7-50D5-6547-BCFD-7C425C442209}" type="datetime1">
              <a:rPr lang="en-US" sz="1300"/>
              <a:pPr/>
              <a:t>10/4/15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2867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96D792B3-97EE-4B47-AC45-1B0D6DB2CB2C}" type="slidenum">
              <a:rPr lang="en-US" sz="1300"/>
              <a:pPr/>
              <a:t>30</a:t>
            </a:fld>
            <a:endParaRPr lang="en-US"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3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rPr>
              <a:t>IPM is a long phrase that really encompasses using common sense to help prevent and manage pests. </a:t>
            </a:r>
          </a:p>
          <a:p>
            <a:endParaRPr lang="en-US">
              <a:latin typeface="Calibri" charset="0"/>
            </a:endParaRPr>
          </a:p>
          <a:p>
            <a:r>
              <a:rPr lang="en-US">
                <a:latin typeface="Calibri" charset="0"/>
              </a:rPr>
              <a:t>You or your district likely already practice some basic IPM principles every day. </a:t>
            </a:r>
          </a:p>
          <a:p>
            <a:endParaRPr lang="en-US">
              <a:latin typeface="Calibri" charset="0"/>
            </a:endParaRPr>
          </a:p>
          <a:p>
            <a:r>
              <a:rPr lang="en-US">
                <a:latin typeface="Calibri" charset="0"/>
              </a:rPr>
              <a:t>Can you give me a few daily practices at work that you think would help prevent or manage pests without pesticides?</a:t>
            </a:r>
          </a:p>
          <a:p>
            <a:r>
              <a:rPr lang="en-US">
                <a:latin typeface="Calibri" charset="0"/>
              </a:rPr>
              <a:t>(Have audience list some examples. Point out that IPM is already part of their daily tasks and IPM can be built into </a:t>
            </a:r>
          </a:p>
          <a:p>
            <a:r>
              <a:rPr lang="en-US">
                <a:latin typeface="Calibri" charset="0"/>
              </a:rPr>
              <a:t>Their daily activities by simply changing they way they do some activities.) </a:t>
            </a:r>
          </a:p>
        </p:txBody>
      </p:sp>
      <p:sp>
        <p:nvSpPr>
          <p:cNvPr id="2253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991689FD-703F-BB44-B69E-16D2D450DFA6}" type="datetime1">
              <a:rPr lang="en-US" sz="1300"/>
              <a:pPr/>
              <a:t>10/3/15</a:t>
            </a:fld>
            <a:endParaRPr lang="en-US" sz="1300"/>
          </a:p>
        </p:txBody>
      </p:sp>
      <p:sp>
        <p:nvSpPr>
          <p:cNvPr id="3" name="Footer Placeholder 2"/>
          <p:cNvSpPr>
            <a:spLocks noGrp="1"/>
          </p:cNvSpPr>
          <p:nvPr>
            <p:ph type="ftr" sz="quarter" idx="4"/>
          </p:nvPr>
        </p:nvSpPr>
        <p:spPr/>
        <p:txBody>
          <a:bodyPr/>
          <a:lstStyle/>
          <a:p>
            <a:pPr>
              <a:defRPr/>
            </a:pPr>
            <a:r>
              <a:rPr lang="en-US" smtClean="0"/>
              <a:t>Ryan Davis: ryan.davis@usu.edu                   utahpests.usu.edu</a:t>
            </a:r>
            <a:endParaRPr lang="en-US"/>
          </a:p>
        </p:txBody>
      </p:sp>
      <p:sp>
        <p:nvSpPr>
          <p:cNvPr id="4" name="Header Placeholder 3"/>
          <p:cNvSpPr>
            <a:spLocks noGrp="1"/>
          </p:cNvSpPr>
          <p:nvPr>
            <p:ph type="hdr" sz="quarter"/>
          </p:nvPr>
        </p:nvSpPr>
        <p:spPr/>
        <p:txBody>
          <a:bodyPr/>
          <a:lstStyle/>
          <a:p>
            <a:pPr>
              <a:defRPr/>
            </a:pPr>
            <a:r>
              <a:rPr lang="en-US" smtClean="0"/>
              <a:t>Integrated Pest Management for                    Advanced Master Gardeners</a:t>
            </a:r>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There are many definitions of IPM. Below is one example: </a:t>
            </a:r>
          </a:p>
          <a:p>
            <a:endParaRPr lang="en-US">
              <a:latin typeface="Calibri" charset="0"/>
            </a:endParaRPr>
          </a:p>
          <a:p>
            <a:r>
              <a:rPr lang="en-US">
                <a:latin typeface="Calibri" charset="0"/>
              </a:rPr>
              <a:t>Integrated pest management (IPM) is an ecosystem-based strategy that focuses on long-term prevention of pests or their damage through a combination of techniques such as biological control, habitat manipulation, modification of cultural practices, and use of resistant varieties. Pesticides are used only after monitoring indicates they are needed according to established guidelines, and treatments are made with the goal of removing only the target organism. Pest control materials are selected and applied in a manner that minimizes risks to human health, beneficial and nontarget organisms, and the environment.</a:t>
            </a:r>
          </a:p>
          <a:p>
            <a:endParaRPr lang="en-US">
              <a:latin typeface="Calibri" charset="0"/>
            </a:endParaRPr>
          </a:p>
          <a:p>
            <a:r>
              <a:rPr lang="en-US">
                <a:latin typeface="Calibri" charset="0"/>
              </a:rPr>
              <a:t>Before we get into the core IPM Principals and Practices, we will discuss some of the underlying Key IPM Elements upon which a successful IPM program is built. </a:t>
            </a: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3891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B2CEF1B-13BC-F649-A72B-49820DD10158}" type="datetime1">
              <a:rPr lang="en-US" sz="1300"/>
              <a:pPr/>
              <a:t>10/3/15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3891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A8A11EE5-A8B5-FA42-8844-7CB1120C4018}" type="slidenum">
              <a:rPr lang="en-US" sz="1300"/>
              <a:pPr/>
              <a:t>6</a:t>
            </a:fld>
            <a:endParaRPr lang="en-US" sz="13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3891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atin typeface="Calibri" charset="0"/>
              </a:rPr>
              <a:t>There are many definitions of IPM. Below is one example: </a:t>
            </a:r>
          </a:p>
          <a:p>
            <a:endParaRPr lang="en-US">
              <a:latin typeface="Calibri" charset="0"/>
            </a:endParaRPr>
          </a:p>
          <a:p>
            <a:r>
              <a:rPr lang="en-US">
                <a:latin typeface="Calibri" charset="0"/>
              </a:rPr>
              <a:t>Integrated pest management (IPM) is an ecosystem-based strategy that focuses on long-term prevention of pests or their damage through a combination of techniques such as biological control, habitat manipulation, modification of cultural practices, and use of resistant varieties. Pesticides are used only after monitoring indicates they are needed according to established guidelines, and treatments are made with the goal of removing only the target organism. Pest control materials are selected and applied in a manner that minimizes risks to human health, beneficial and nontarget organisms, and the environment.</a:t>
            </a:r>
          </a:p>
          <a:p>
            <a:endParaRPr lang="en-US">
              <a:latin typeface="Calibri" charset="0"/>
            </a:endParaRPr>
          </a:p>
          <a:p>
            <a:r>
              <a:rPr lang="en-US">
                <a:latin typeface="Calibri" charset="0"/>
              </a:rPr>
              <a:t>Before we get into the core IPM Principals and Practices, we will discuss some of the underlying Key IPM Elements upon which a successful IPM program is built. </a:t>
            </a:r>
          </a:p>
        </p:txBody>
      </p:sp>
      <p:sp>
        <p:nvSpPr>
          <p:cNvPr id="4" name="Header Placeholder 3"/>
          <p:cNvSpPr>
            <a:spLocks noGrp="1"/>
          </p:cNvSpPr>
          <p:nvPr>
            <p:ph type="hdr" sz="quarter"/>
          </p:nvPr>
        </p:nvSpPr>
        <p:spPr/>
        <p:txBody>
          <a:bodyPr/>
          <a:lstStyle/>
          <a:p>
            <a:pPr>
              <a:defRPr/>
            </a:pPr>
            <a:r>
              <a:rPr lang="en-US" smtClean="0"/>
              <a:t>Ryan S. Davis </a:t>
            </a:r>
            <a:endParaRPr lang="en-US"/>
          </a:p>
        </p:txBody>
      </p:sp>
      <p:sp>
        <p:nvSpPr>
          <p:cNvPr id="38916" name="Date Placeholder 4"/>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0B2CEF1B-13BC-F649-A72B-49820DD10158}" type="datetime1">
              <a:rPr lang="en-US" sz="1300"/>
              <a:pPr/>
              <a:t>10/4/15</a:t>
            </a:fld>
            <a:endParaRPr lang="en-US" sz="1300"/>
          </a:p>
        </p:txBody>
      </p:sp>
      <p:sp>
        <p:nvSpPr>
          <p:cNvPr id="6" name="Footer Placeholder 5"/>
          <p:cNvSpPr>
            <a:spLocks noGrp="1"/>
          </p:cNvSpPr>
          <p:nvPr>
            <p:ph type="ftr" sz="quarter" idx="4"/>
          </p:nvPr>
        </p:nvSpPr>
        <p:spPr/>
        <p:txBody>
          <a:bodyPr/>
          <a:lstStyle/>
          <a:p>
            <a:pPr>
              <a:defRPr/>
            </a:pPr>
            <a:r>
              <a:rPr lang="en-US" smtClean="0"/>
              <a:t>Bed Bug Biology and Management</a:t>
            </a:r>
            <a:endParaRPr lang="en-US"/>
          </a:p>
        </p:txBody>
      </p:sp>
      <p:sp>
        <p:nvSpPr>
          <p:cNvPr id="38918" name="Slide Number Placeholder 6"/>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A8A11EE5-A8B5-FA42-8844-7CB1120C4018}" type="slidenum">
              <a:rPr lang="en-US" sz="1300"/>
              <a:pPr/>
              <a:t>7</a:t>
            </a:fld>
            <a:endParaRPr lang="en-US" sz="13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2530"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rPr>
              <a:t>IPM is a long phrase that really encompasses using common sense to help prevent and manage pests. </a:t>
            </a:r>
          </a:p>
          <a:p>
            <a:endParaRPr lang="en-US">
              <a:latin typeface="Calibri" charset="0"/>
            </a:endParaRPr>
          </a:p>
          <a:p>
            <a:r>
              <a:rPr lang="en-US">
                <a:latin typeface="Calibri" charset="0"/>
              </a:rPr>
              <a:t>You or your district likely already practice some basic IPM principles every day. </a:t>
            </a:r>
          </a:p>
          <a:p>
            <a:endParaRPr lang="en-US">
              <a:latin typeface="Calibri" charset="0"/>
            </a:endParaRPr>
          </a:p>
          <a:p>
            <a:r>
              <a:rPr lang="en-US">
                <a:latin typeface="Calibri" charset="0"/>
              </a:rPr>
              <a:t>Can you give me a few daily practices at work that you think would help prevent or manage pests without pesticides?</a:t>
            </a:r>
          </a:p>
          <a:p>
            <a:r>
              <a:rPr lang="en-US">
                <a:latin typeface="Calibri" charset="0"/>
              </a:rPr>
              <a:t>(Have audience list some examples. Point out that IPM is already part of their daily tasks and IPM can be built into </a:t>
            </a:r>
          </a:p>
          <a:p>
            <a:r>
              <a:rPr lang="en-US">
                <a:latin typeface="Calibri" charset="0"/>
              </a:rPr>
              <a:t>Their daily activities by simply changing they way they do some activities.) </a:t>
            </a:r>
          </a:p>
        </p:txBody>
      </p:sp>
      <p:sp>
        <p:nvSpPr>
          <p:cNvPr id="22531"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991689FD-703F-BB44-B69E-16D2D450DFA6}" type="datetime1">
              <a:rPr lang="en-US" sz="1300"/>
              <a:pPr/>
              <a:t>9/28/15</a:t>
            </a:fld>
            <a:endParaRPr lang="en-US" sz="1300"/>
          </a:p>
        </p:txBody>
      </p:sp>
      <p:sp>
        <p:nvSpPr>
          <p:cNvPr id="3" name="Footer Placeholder 2"/>
          <p:cNvSpPr>
            <a:spLocks noGrp="1"/>
          </p:cNvSpPr>
          <p:nvPr>
            <p:ph type="ftr" sz="quarter" idx="4"/>
          </p:nvPr>
        </p:nvSpPr>
        <p:spPr/>
        <p:txBody>
          <a:bodyPr/>
          <a:lstStyle/>
          <a:p>
            <a:pPr>
              <a:defRPr/>
            </a:pPr>
            <a:r>
              <a:rPr lang="en-US" smtClean="0"/>
              <a:t>Ryan Davis: ryan.davis@usu.edu                   utahpests.usu.edu</a:t>
            </a:r>
            <a:endParaRPr lang="en-US"/>
          </a:p>
        </p:txBody>
      </p:sp>
      <p:sp>
        <p:nvSpPr>
          <p:cNvPr id="4" name="Header Placeholder 3"/>
          <p:cNvSpPr>
            <a:spLocks noGrp="1"/>
          </p:cNvSpPr>
          <p:nvPr>
            <p:ph type="hdr" sz="quarter"/>
          </p:nvPr>
        </p:nvSpPr>
        <p:spPr/>
        <p:txBody>
          <a:bodyPr/>
          <a:lstStyle/>
          <a:p>
            <a:pPr>
              <a:defRPr/>
            </a:pPr>
            <a:r>
              <a:rPr lang="en-US" smtClean="0"/>
              <a:t>Integrated Pest Management for                    Advanced Master Gardeners</a:t>
            </a:r>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4578"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rPr>
              <a:t>IPM is a long phrase that really encompasses using common sense to help prevent and manage pests. </a:t>
            </a:r>
          </a:p>
          <a:p>
            <a:endParaRPr lang="en-US">
              <a:latin typeface="Calibri" charset="0"/>
            </a:endParaRPr>
          </a:p>
          <a:p>
            <a:r>
              <a:rPr lang="en-US">
                <a:latin typeface="Calibri" charset="0"/>
              </a:rPr>
              <a:t>You or your district likely already practice some basic IPM principles every day. </a:t>
            </a:r>
          </a:p>
          <a:p>
            <a:endParaRPr lang="en-US">
              <a:latin typeface="Calibri" charset="0"/>
            </a:endParaRPr>
          </a:p>
          <a:p>
            <a:r>
              <a:rPr lang="en-US">
                <a:latin typeface="Calibri" charset="0"/>
              </a:rPr>
              <a:t>Can you give me a few daily practices at work that you think would help prevent or manage pests without pesticides?</a:t>
            </a:r>
          </a:p>
          <a:p>
            <a:r>
              <a:rPr lang="en-US">
                <a:latin typeface="Calibri" charset="0"/>
              </a:rPr>
              <a:t>(Have audience list some examples. Point out that IPM is already part of their daily tasks and IPM can be built into </a:t>
            </a:r>
          </a:p>
          <a:p>
            <a:r>
              <a:rPr lang="en-US">
                <a:latin typeface="Calibri" charset="0"/>
              </a:rPr>
              <a:t>Their daily activities by simply changing they way they do some activities.) </a:t>
            </a:r>
          </a:p>
        </p:txBody>
      </p:sp>
      <p:sp>
        <p:nvSpPr>
          <p:cNvPr id="24579"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B9A297DF-8902-2347-81AB-DB19C092984B}" type="datetime1">
              <a:rPr lang="en-US" sz="1300"/>
              <a:pPr/>
              <a:t>9/28/15</a:t>
            </a:fld>
            <a:endParaRPr lang="en-US" sz="1300"/>
          </a:p>
        </p:txBody>
      </p:sp>
      <p:sp>
        <p:nvSpPr>
          <p:cNvPr id="3" name="Footer Placeholder 2"/>
          <p:cNvSpPr>
            <a:spLocks noGrp="1"/>
          </p:cNvSpPr>
          <p:nvPr>
            <p:ph type="ftr" sz="quarter" idx="4"/>
          </p:nvPr>
        </p:nvSpPr>
        <p:spPr/>
        <p:txBody>
          <a:bodyPr/>
          <a:lstStyle/>
          <a:p>
            <a:pPr>
              <a:defRPr/>
            </a:pPr>
            <a:r>
              <a:rPr lang="en-US" smtClean="0"/>
              <a:t>Ryan Davis: ryan.davis@usu.edu                   utahpests.usu.edu</a:t>
            </a:r>
            <a:endParaRPr lang="en-US"/>
          </a:p>
        </p:txBody>
      </p:sp>
      <p:sp>
        <p:nvSpPr>
          <p:cNvPr id="4" name="Header Placeholder 3"/>
          <p:cNvSpPr>
            <a:spLocks noGrp="1"/>
          </p:cNvSpPr>
          <p:nvPr>
            <p:ph type="hdr" sz="quarter"/>
          </p:nvPr>
        </p:nvSpPr>
        <p:spPr/>
        <p:txBody>
          <a:bodyPr/>
          <a:lstStyle/>
          <a:p>
            <a:pPr>
              <a:defRPr/>
            </a:pPr>
            <a:r>
              <a:rPr lang="en-US" smtClean="0"/>
              <a:t>Integrated Pest Management for                    Advanced Master Gardeners</a:t>
            </a:r>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6626"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rPr>
              <a:t>IPM is a long phrase that really encompasses using common sense to help prevent and manage pests. </a:t>
            </a:r>
          </a:p>
          <a:p>
            <a:endParaRPr lang="en-US">
              <a:latin typeface="Calibri" charset="0"/>
            </a:endParaRPr>
          </a:p>
          <a:p>
            <a:r>
              <a:rPr lang="en-US">
                <a:latin typeface="Calibri" charset="0"/>
              </a:rPr>
              <a:t>You or your district likely already practice some basic IPM principles every day. </a:t>
            </a:r>
          </a:p>
          <a:p>
            <a:endParaRPr lang="en-US">
              <a:latin typeface="Calibri" charset="0"/>
            </a:endParaRPr>
          </a:p>
          <a:p>
            <a:r>
              <a:rPr lang="en-US">
                <a:latin typeface="Calibri" charset="0"/>
              </a:rPr>
              <a:t>Can you give me a few daily practices at work that you think would help prevent or manage pests without pesticides?</a:t>
            </a:r>
          </a:p>
          <a:p>
            <a:r>
              <a:rPr lang="en-US">
                <a:latin typeface="Calibri" charset="0"/>
              </a:rPr>
              <a:t>(Have audience list some examples. Point out that IPM is already part of their daily tasks and IPM can be built into </a:t>
            </a:r>
          </a:p>
          <a:p>
            <a:r>
              <a:rPr lang="en-US">
                <a:latin typeface="Calibri" charset="0"/>
              </a:rPr>
              <a:t>Their daily activities by simply changing they way they do some activities.) </a:t>
            </a:r>
          </a:p>
        </p:txBody>
      </p:sp>
      <p:sp>
        <p:nvSpPr>
          <p:cNvPr id="26627"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AD589E1B-607E-7547-805D-8412F7CD09B3}" type="datetime1">
              <a:rPr lang="en-US" sz="1300"/>
              <a:pPr/>
              <a:t>9/28/15</a:t>
            </a:fld>
            <a:endParaRPr lang="en-US" sz="1300"/>
          </a:p>
        </p:txBody>
      </p:sp>
      <p:sp>
        <p:nvSpPr>
          <p:cNvPr id="3" name="Footer Placeholder 2"/>
          <p:cNvSpPr>
            <a:spLocks noGrp="1"/>
          </p:cNvSpPr>
          <p:nvPr>
            <p:ph type="ftr" sz="quarter" idx="4"/>
          </p:nvPr>
        </p:nvSpPr>
        <p:spPr/>
        <p:txBody>
          <a:bodyPr/>
          <a:lstStyle/>
          <a:p>
            <a:pPr>
              <a:defRPr/>
            </a:pPr>
            <a:r>
              <a:rPr lang="en-US" smtClean="0"/>
              <a:t>Ryan Davis: ryan.davis@usu.edu                   utahpests.usu.edu</a:t>
            </a:r>
            <a:endParaRPr lang="en-US"/>
          </a:p>
        </p:txBody>
      </p:sp>
      <p:sp>
        <p:nvSpPr>
          <p:cNvPr id="4" name="Header Placeholder 3"/>
          <p:cNvSpPr>
            <a:spLocks noGrp="1"/>
          </p:cNvSpPr>
          <p:nvPr>
            <p:ph type="hdr" sz="quarter"/>
          </p:nvPr>
        </p:nvSpPr>
        <p:spPr/>
        <p:txBody>
          <a:bodyPr/>
          <a:lstStyle/>
          <a:p>
            <a:pPr>
              <a:defRPr/>
            </a:pPr>
            <a:r>
              <a:rPr lang="en-US" smtClean="0"/>
              <a:t>Integrated Pest Management for                    Advanced Master Gardeners</a:t>
            </a:r>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867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r>
              <a:rPr lang="en-US">
                <a:latin typeface="Calibri" charset="0"/>
              </a:rPr>
              <a:t>IPM is a long phrase that really encompasses using common sense to help prevent and manage pests. </a:t>
            </a:r>
          </a:p>
          <a:p>
            <a:endParaRPr lang="en-US">
              <a:latin typeface="Calibri" charset="0"/>
            </a:endParaRPr>
          </a:p>
          <a:p>
            <a:r>
              <a:rPr lang="en-US">
                <a:latin typeface="Calibri" charset="0"/>
              </a:rPr>
              <a:t>You or your district likely already practice some basic IPM principles every day. </a:t>
            </a:r>
          </a:p>
          <a:p>
            <a:endParaRPr lang="en-US">
              <a:latin typeface="Calibri" charset="0"/>
            </a:endParaRPr>
          </a:p>
          <a:p>
            <a:r>
              <a:rPr lang="en-US">
                <a:latin typeface="Calibri" charset="0"/>
              </a:rPr>
              <a:t>Can you give me a few daily practices at work that you think would help prevent or manage pests without pesticides?</a:t>
            </a:r>
          </a:p>
          <a:p>
            <a:r>
              <a:rPr lang="en-US">
                <a:latin typeface="Calibri" charset="0"/>
              </a:rPr>
              <a:t>(Have audience list some examples. Point out that IPM is already part of their daily tasks and IPM can be built into </a:t>
            </a:r>
          </a:p>
          <a:p>
            <a:r>
              <a:rPr lang="en-US">
                <a:latin typeface="Calibri" charset="0"/>
              </a:rPr>
              <a:t>Their daily activities by simply changing they way they do some activities.) </a:t>
            </a:r>
          </a:p>
        </p:txBody>
      </p:sp>
      <p:sp>
        <p:nvSpPr>
          <p:cNvPr id="28675" name="Date Placeholder 1"/>
          <p:cNvSpPr>
            <a:spLocks noGrp="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29057" indent="-280406" eaLnBrk="0" hangingPunct="0">
              <a:defRPr sz="2400">
                <a:solidFill>
                  <a:schemeClr val="tx1"/>
                </a:solidFill>
                <a:latin typeface="Arial" charset="0"/>
                <a:ea typeface="ＭＳ Ｐゴシック" charset="0"/>
              </a:defRPr>
            </a:lvl2pPr>
            <a:lvl3pPr marL="1121626" indent="-224325" eaLnBrk="0" hangingPunct="0">
              <a:defRPr sz="2400">
                <a:solidFill>
                  <a:schemeClr val="tx1"/>
                </a:solidFill>
                <a:latin typeface="Arial" charset="0"/>
                <a:ea typeface="ＭＳ Ｐゴシック" charset="0"/>
              </a:defRPr>
            </a:lvl3pPr>
            <a:lvl4pPr marL="1570276" indent="-224325" eaLnBrk="0" hangingPunct="0">
              <a:defRPr sz="2400">
                <a:solidFill>
                  <a:schemeClr val="tx1"/>
                </a:solidFill>
                <a:latin typeface="Arial" charset="0"/>
                <a:ea typeface="ＭＳ Ｐゴシック" charset="0"/>
              </a:defRPr>
            </a:lvl4pPr>
            <a:lvl5pPr marL="2018927" indent="-224325" eaLnBrk="0" hangingPunct="0">
              <a:defRPr sz="2400">
                <a:solidFill>
                  <a:schemeClr val="tx1"/>
                </a:solidFill>
                <a:latin typeface="Arial" charset="0"/>
                <a:ea typeface="ＭＳ Ｐゴシック" charset="0"/>
              </a:defRPr>
            </a:lvl5pPr>
            <a:lvl6pPr marL="2467577" indent="-224325" eaLnBrk="0" fontAlgn="base" hangingPunct="0">
              <a:spcBef>
                <a:spcPct val="0"/>
              </a:spcBef>
              <a:spcAft>
                <a:spcPct val="0"/>
              </a:spcAft>
              <a:defRPr sz="2400">
                <a:solidFill>
                  <a:schemeClr val="tx1"/>
                </a:solidFill>
                <a:latin typeface="Arial" charset="0"/>
                <a:ea typeface="ＭＳ Ｐゴシック" charset="0"/>
              </a:defRPr>
            </a:lvl6pPr>
            <a:lvl7pPr marL="2916227" indent="-224325" eaLnBrk="0" fontAlgn="base" hangingPunct="0">
              <a:spcBef>
                <a:spcPct val="0"/>
              </a:spcBef>
              <a:spcAft>
                <a:spcPct val="0"/>
              </a:spcAft>
              <a:defRPr sz="2400">
                <a:solidFill>
                  <a:schemeClr val="tx1"/>
                </a:solidFill>
                <a:latin typeface="Arial" charset="0"/>
                <a:ea typeface="ＭＳ Ｐゴシック" charset="0"/>
              </a:defRPr>
            </a:lvl7pPr>
            <a:lvl8pPr marL="3364878" indent="-224325" eaLnBrk="0" fontAlgn="base" hangingPunct="0">
              <a:spcBef>
                <a:spcPct val="0"/>
              </a:spcBef>
              <a:spcAft>
                <a:spcPct val="0"/>
              </a:spcAft>
              <a:defRPr sz="2400">
                <a:solidFill>
                  <a:schemeClr val="tx1"/>
                </a:solidFill>
                <a:latin typeface="Arial" charset="0"/>
                <a:ea typeface="ＭＳ Ｐゴシック" charset="0"/>
              </a:defRPr>
            </a:lvl8pPr>
            <a:lvl9pPr marL="3813528" indent="-224325" eaLnBrk="0" fontAlgn="base" hangingPunct="0">
              <a:spcBef>
                <a:spcPct val="0"/>
              </a:spcBef>
              <a:spcAft>
                <a:spcPct val="0"/>
              </a:spcAft>
              <a:defRPr sz="2400">
                <a:solidFill>
                  <a:schemeClr val="tx1"/>
                </a:solidFill>
                <a:latin typeface="Arial" charset="0"/>
                <a:ea typeface="ＭＳ Ｐゴシック" charset="0"/>
              </a:defRPr>
            </a:lvl9pPr>
          </a:lstStyle>
          <a:p>
            <a:fld id="{CFCD456D-0852-D842-BCB4-62794C7D7C10}" type="datetime1">
              <a:rPr lang="en-US" sz="1300"/>
              <a:pPr/>
              <a:t>9/28/15</a:t>
            </a:fld>
            <a:endParaRPr lang="en-US" sz="1300"/>
          </a:p>
        </p:txBody>
      </p:sp>
      <p:sp>
        <p:nvSpPr>
          <p:cNvPr id="3" name="Footer Placeholder 2"/>
          <p:cNvSpPr>
            <a:spLocks noGrp="1"/>
          </p:cNvSpPr>
          <p:nvPr>
            <p:ph type="ftr" sz="quarter" idx="4"/>
          </p:nvPr>
        </p:nvSpPr>
        <p:spPr/>
        <p:txBody>
          <a:bodyPr/>
          <a:lstStyle/>
          <a:p>
            <a:pPr>
              <a:defRPr/>
            </a:pPr>
            <a:r>
              <a:rPr lang="en-US" smtClean="0"/>
              <a:t>Ryan Davis: ryan.davis@usu.edu                   utahpests.usu.edu</a:t>
            </a:r>
            <a:endParaRPr lang="en-US"/>
          </a:p>
        </p:txBody>
      </p:sp>
      <p:sp>
        <p:nvSpPr>
          <p:cNvPr id="4" name="Header Placeholder 3"/>
          <p:cNvSpPr>
            <a:spLocks noGrp="1"/>
          </p:cNvSpPr>
          <p:nvPr>
            <p:ph type="hdr" sz="quarter"/>
          </p:nvPr>
        </p:nvSpPr>
        <p:spPr/>
        <p:txBody>
          <a:bodyPr/>
          <a:lstStyle/>
          <a:p>
            <a:pPr>
              <a:defRPr/>
            </a:pPr>
            <a:r>
              <a:rPr lang="en-US" smtClean="0"/>
              <a:t>Integrated Pest Management for                    Advanced Master Gardeners</a:t>
            </a:r>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2D5C304-A7A0-D540-9C57-9F86C3D01DE0}"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79677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5C304-A7A0-D540-9C57-9F86C3D01DE0}"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35163369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5C304-A7A0-D540-9C57-9F86C3D01DE0}"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370324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2D5C304-A7A0-D540-9C57-9F86C3D01DE0}"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2707033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2D5C304-A7A0-D540-9C57-9F86C3D01DE0}" type="datetimeFigureOut">
              <a:rPr lang="en-US" smtClean="0"/>
              <a:t>9/28/15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3513650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2D5C304-A7A0-D540-9C57-9F86C3D01DE0}"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3392176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2D5C304-A7A0-D540-9C57-9F86C3D01DE0}" type="datetimeFigureOut">
              <a:rPr lang="en-US" smtClean="0"/>
              <a:t>9/28/15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3226757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2D5C304-A7A0-D540-9C57-9F86C3D01DE0}" type="datetimeFigureOut">
              <a:rPr lang="en-US" smtClean="0"/>
              <a:t>9/28/15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2420697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2D5C304-A7A0-D540-9C57-9F86C3D01DE0}" type="datetimeFigureOut">
              <a:rPr lang="en-US" smtClean="0"/>
              <a:t>9/28/15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9580913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5C304-A7A0-D540-9C57-9F86C3D01DE0}"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34131326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2D5C304-A7A0-D540-9C57-9F86C3D01DE0}" type="datetimeFigureOut">
              <a:rPr lang="en-US" smtClean="0"/>
              <a:t>9/28/15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B6618AD-7EC9-B94B-B8E7-54B6BB264117}" type="slidenum">
              <a:rPr lang="en-US" smtClean="0"/>
              <a:t>‹#›</a:t>
            </a:fld>
            <a:endParaRPr lang="en-US"/>
          </a:p>
        </p:txBody>
      </p:sp>
    </p:spTree>
    <p:extLst>
      <p:ext uri="{BB962C8B-B14F-4D97-AF65-F5344CB8AC3E}">
        <p14:creationId xmlns:p14="http://schemas.microsoft.com/office/powerpoint/2010/main" val="257236750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D5C304-A7A0-D540-9C57-9F86C3D01DE0}" type="datetimeFigureOut">
              <a:rPr lang="en-US" smtClean="0"/>
              <a:t>9/28/15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B6618AD-7EC9-B94B-B8E7-54B6BB264117}" type="slidenum">
              <a:rPr lang="en-US" smtClean="0"/>
              <a:t>‹#›</a:t>
            </a:fld>
            <a:endParaRPr lang="en-US"/>
          </a:p>
        </p:txBody>
      </p:sp>
    </p:spTree>
    <p:extLst>
      <p:ext uri="{BB962C8B-B14F-4D97-AF65-F5344CB8AC3E}">
        <p14:creationId xmlns:p14="http://schemas.microsoft.com/office/powerpoint/2010/main" val="33520339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7.png"/><Relationship Id="rId6" Type="http://schemas.openxmlformats.org/officeDocument/2006/relationships/image" Target="../media/image8.png"/><Relationship Id="rId7" Type="http://schemas.openxmlformats.org/officeDocument/2006/relationships/image" Target="../media/image9.png"/><Relationship Id="rId8"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16.png"/></Relationships>
</file>

<file path=ppt/slides/_rels/slide15.xml.rels><?xml version="1.0" encoding="UTF-8" standalone="yes"?>
<Relationships xmlns="http://schemas.openxmlformats.org/package/2006/relationships"><Relationship Id="rId11" Type="http://schemas.openxmlformats.org/officeDocument/2006/relationships/image" Target="../media/image25.png"/><Relationship Id="rId12" Type="http://schemas.openxmlformats.org/officeDocument/2006/relationships/image" Target="../media/image26.jpeg"/><Relationship Id="rId13" Type="http://schemas.openxmlformats.org/officeDocument/2006/relationships/image" Target="../media/image27.png"/><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0"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29.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hyperlink" Target="http://pediatrics.aappublications.org/content/130/6/e1757.full.html" TargetMode="External"/><Relationship Id="rId4" Type="http://schemas.openxmlformats.org/officeDocument/2006/relationships/image" Target="../media/image32.tiff"/><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5" Type="http://schemas.openxmlformats.org/officeDocument/2006/relationships/image" Target="../media/image35.png"/><Relationship Id="rId6"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8.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9.jpeg"/></Relationships>
</file>

<file path=ppt/slides/_rels/slide28.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4" Type="http://schemas.openxmlformats.org/officeDocument/2006/relationships/image" Target="../media/image47.png"/><Relationship Id="rId5" Type="http://schemas.openxmlformats.org/officeDocument/2006/relationships/image" Target="../media/image48.png"/><Relationship Id="rId6" Type="http://schemas.openxmlformats.org/officeDocument/2006/relationships/image" Target="../media/image45.jp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431800"/>
            <a:ext cx="9144000" cy="2628900"/>
          </a:xfrm>
          <a:prstGeom prst="rect">
            <a:avLst/>
          </a:prstGeom>
        </p:spPr>
        <p:txBody>
          <a:bodyPr/>
          <a:lstStyle/>
          <a:p>
            <a:pPr algn="ctr">
              <a:defRPr/>
            </a:pPr>
            <a:r>
              <a:rPr lang="en-US" sz="16600" b="1" kern="0" dirty="0" smtClean="0">
                <a:latin typeface="Engravers MT"/>
                <a:ea typeface="ＭＳ Ｐゴシック" pitchFamily="-110" charset="-128"/>
                <a:cs typeface="Engravers MT"/>
              </a:rPr>
              <a:t>I</a:t>
            </a:r>
            <a:r>
              <a:rPr lang="en-US" sz="16600" b="1" kern="0" dirty="0" smtClean="0">
                <a:solidFill>
                  <a:schemeClr val="accent3">
                    <a:lumMod val="75000"/>
                  </a:schemeClr>
                </a:solidFill>
                <a:latin typeface="Engravers MT"/>
                <a:ea typeface="ＭＳ Ｐゴシック" pitchFamily="-110" charset="-128"/>
                <a:cs typeface="Engravers MT"/>
              </a:rPr>
              <a:t>P</a:t>
            </a:r>
            <a:r>
              <a:rPr lang="en-US" sz="16600" b="1" kern="0" dirty="0" smtClean="0">
                <a:solidFill>
                  <a:schemeClr val="tx2">
                    <a:lumMod val="60000"/>
                    <a:lumOff val="40000"/>
                  </a:schemeClr>
                </a:solidFill>
                <a:latin typeface="Engravers MT"/>
                <a:ea typeface="ＭＳ Ｐゴシック" pitchFamily="-110" charset="-128"/>
                <a:cs typeface="Engravers MT"/>
              </a:rPr>
              <a:t>M</a:t>
            </a:r>
            <a:endParaRPr lang="en-US" sz="16600" b="1" kern="0" dirty="0">
              <a:solidFill>
                <a:schemeClr val="tx2">
                  <a:lumMod val="60000"/>
                  <a:lumOff val="40000"/>
                </a:schemeClr>
              </a:solidFill>
              <a:latin typeface="Engravers MT"/>
              <a:ea typeface="ＭＳ Ｐゴシック" pitchFamily="-110" charset="-128"/>
              <a:cs typeface="Engravers MT"/>
            </a:endParaRPr>
          </a:p>
        </p:txBody>
      </p:sp>
      <p:sp>
        <p:nvSpPr>
          <p:cNvPr id="2" name="Rectangle 1"/>
          <p:cNvSpPr/>
          <p:nvPr/>
        </p:nvSpPr>
        <p:spPr>
          <a:xfrm>
            <a:off x="0" y="2190234"/>
            <a:ext cx="9143999" cy="4401205"/>
          </a:xfrm>
          <a:prstGeom prst="rect">
            <a:avLst/>
          </a:prstGeom>
        </p:spPr>
        <p:txBody>
          <a:bodyPr wrap="square">
            <a:spAutoFit/>
          </a:bodyPr>
          <a:lstStyle/>
          <a:p>
            <a:pPr algn="ctr"/>
            <a:r>
              <a:rPr lang="en-US" dirty="0" smtClean="0"/>
              <a:t>An</a:t>
            </a:r>
          </a:p>
          <a:p>
            <a:pPr algn="ctr"/>
            <a:endParaRPr lang="en-US" sz="2800" dirty="0"/>
          </a:p>
          <a:p>
            <a:pPr algn="ctr"/>
            <a:r>
              <a:rPr lang="en-US" sz="4400" dirty="0" smtClean="0">
                <a:solidFill>
                  <a:srgbClr val="FF0000"/>
                </a:solidFill>
              </a:rPr>
              <a:t>Effective,</a:t>
            </a:r>
            <a:r>
              <a:rPr lang="en-US" sz="4400" dirty="0" smtClean="0">
                <a:solidFill>
                  <a:schemeClr val="accent4">
                    <a:lumMod val="75000"/>
                  </a:schemeClr>
                </a:solidFill>
              </a:rPr>
              <a:t> Common Sense,</a:t>
            </a:r>
          </a:p>
          <a:p>
            <a:pPr algn="ctr"/>
            <a:endParaRPr lang="en-US" sz="2800" dirty="0"/>
          </a:p>
          <a:p>
            <a:pPr algn="ctr"/>
            <a:r>
              <a:rPr lang="en-US" sz="4400" dirty="0" smtClean="0">
                <a:solidFill>
                  <a:schemeClr val="accent6">
                    <a:lumMod val="75000"/>
                  </a:schemeClr>
                </a:solidFill>
              </a:rPr>
              <a:t>Low-Cost Approach</a:t>
            </a:r>
          </a:p>
          <a:p>
            <a:pPr algn="ctr"/>
            <a:endParaRPr lang="en-US" sz="2800" dirty="0"/>
          </a:p>
          <a:p>
            <a:pPr algn="ctr"/>
            <a:r>
              <a:rPr lang="en-US" dirty="0" smtClean="0"/>
              <a:t>To </a:t>
            </a:r>
          </a:p>
          <a:p>
            <a:pPr algn="ctr"/>
            <a:endParaRPr lang="en-US" sz="2800" dirty="0"/>
          </a:p>
          <a:p>
            <a:pPr algn="ctr"/>
            <a:r>
              <a:rPr lang="en-US" sz="4400" dirty="0" smtClean="0">
                <a:solidFill>
                  <a:srgbClr val="0000FF"/>
                </a:solidFill>
              </a:rPr>
              <a:t>Pest Management</a:t>
            </a:r>
            <a:endParaRPr lang="en-US" sz="4400" dirty="0">
              <a:solidFill>
                <a:srgbClr val="0000FF"/>
              </a:solidFill>
            </a:endParaRPr>
          </a:p>
        </p:txBody>
      </p:sp>
      <p:sp>
        <p:nvSpPr>
          <p:cNvPr id="3" name="Rectangle 2"/>
          <p:cNvSpPr/>
          <p:nvPr/>
        </p:nvSpPr>
        <p:spPr>
          <a:xfrm>
            <a:off x="7448062" y="6494502"/>
            <a:ext cx="1530838" cy="369332"/>
          </a:xfrm>
          <a:prstGeom prst="rect">
            <a:avLst/>
          </a:prstGeom>
        </p:spPr>
        <p:txBody>
          <a:bodyPr wrap="square">
            <a:spAutoFit/>
          </a:bodyPr>
          <a:lstStyle/>
          <a:p>
            <a:pPr algn="ctr">
              <a:defRPr/>
            </a:pPr>
            <a:r>
              <a:rPr lang="en-US" dirty="0" smtClean="0">
                <a:solidFill>
                  <a:srgbClr val="FF0000"/>
                </a:solidFill>
              </a:rPr>
              <a:t>R</a:t>
            </a:r>
            <a:r>
              <a:rPr lang="en-US" dirty="0" smtClean="0"/>
              <a:t>Y</a:t>
            </a:r>
            <a:r>
              <a:rPr lang="en-US" dirty="0" smtClean="0">
                <a:solidFill>
                  <a:srgbClr val="008000"/>
                </a:solidFill>
              </a:rPr>
              <a:t>A</a:t>
            </a:r>
            <a:r>
              <a:rPr lang="en-US" dirty="0" smtClean="0">
                <a:solidFill>
                  <a:schemeClr val="bg1">
                    <a:lumMod val="50000"/>
                  </a:schemeClr>
                </a:solidFill>
              </a:rPr>
              <a:t>N </a:t>
            </a:r>
            <a:r>
              <a:rPr lang="en-US" dirty="0" smtClean="0">
                <a:solidFill>
                  <a:schemeClr val="accent6">
                    <a:lumMod val="75000"/>
                  </a:schemeClr>
                </a:solidFill>
              </a:rPr>
              <a:t>D</a:t>
            </a:r>
            <a:r>
              <a:rPr lang="en-US" dirty="0" smtClean="0">
                <a:solidFill>
                  <a:schemeClr val="accent1">
                    <a:lumMod val="50000"/>
                  </a:schemeClr>
                </a:solidFill>
              </a:rPr>
              <a:t>A</a:t>
            </a:r>
            <a:r>
              <a:rPr lang="en-US" dirty="0" smtClean="0">
                <a:solidFill>
                  <a:schemeClr val="accent4"/>
                </a:solidFill>
              </a:rPr>
              <a:t>V</a:t>
            </a:r>
            <a:r>
              <a:rPr lang="en-US" dirty="0" smtClean="0">
                <a:solidFill>
                  <a:srgbClr val="008000"/>
                </a:solidFill>
              </a:rPr>
              <a:t>I</a:t>
            </a:r>
            <a:r>
              <a:rPr lang="en-US" dirty="0" smtClean="0">
                <a:solidFill>
                  <a:srgbClr val="0000FF"/>
                </a:solidFill>
              </a:rPr>
              <a:t>S</a:t>
            </a:r>
            <a:endParaRPr lang="en-US" dirty="0">
              <a:solidFill>
                <a:srgbClr val="0000FF"/>
              </a:solidFill>
            </a:endParaRPr>
          </a:p>
        </p:txBody>
      </p:sp>
    </p:spTree>
    <p:extLst>
      <p:ext uri="{BB962C8B-B14F-4D97-AF65-F5344CB8AC3E}">
        <p14:creationId xmlns:p14="http://schemas.microsoft.com/office/powerpoint/2010/main" val="642486707"/>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8"/>
          <p:cNvSpPr>
            <a:spLocks noChangeArrowheads="1"/>
          </p:cNvSpPr>
          <p:nvPr/>
        </p:nvSpPr>
        <p:spPr bwMode="auto">
          <a:xfrm>
            <a:off x="2676525" y="20367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8" name="Rectangle 7"/>
          <p:cNvSpPr/>
          <p:nvPr/>
        </p:nvSpPr>
        <p:spPr>
          <a:xfrm>
            <a:off x="0" y="0"/>
            <a:ext cx="4419600" cy="6892925"/>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9" name="Rectangle 8"/>
          <p:cNvSpPr/>
          <p:nvPr/>
        </p:nvSpPr>
        <p:spPr>
          <a:xfrm>
            <a:off x="4419600" y="0"/>
            <a:ext cx="4724400" cy="6892925"/>
          </a:xfrm>
          <a:prstGeom prst="rect">
            <a:avLst/>
          </a:prstGeom>
          <a:solidFill>
            <a:srgbClr val="D9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04" name="Text Box 16"/>
          <p:cNvSpPr txBox="1">
            <a:spLocks noChangeArrowheads="1"/>
          </p:cNvSpPr>
          <p:nvPr/>
        </p:nvSpPr>
        <p:spPr bwMode="auto">
          <a:xfrm>
            <a:off x="-76200" y="6740525"/>
            <a:ext cx="510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10000"/>
              </a:lnSpc>
              <a:spcBef>
                <a:spcPct val="50000"/>
              </a:spcBef>
            </a:pPr>
            <a:r>
              <a:rPr lang="en-US" sz="600">
                <a:latin typeface="BlairMdITC TT-Medium" charset="0"/>
              </a:rPr>
              <a:t>Ryan Davis, Utah State University Extension</a:t>
            </a:r>
          </a:p>
        </p:txBody>
      </p:sp>
      <p:sp>
        <p:nvSpPr>
          <p:cNvPr id="25605" name="Rectangle 18"/>
          <p:cNvSpPr>
            <a:spLocks noChangeArrowheads="1"/>
          </p:cNvSpPr>
          <p:nvPr/>
        </p:nvSpPr>
        <p:spPr bwMode="auto">
          <a:xfrm>
            <a:off x="2447925" y="3865563"/>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pic>
        <p:nvPicPr>
          <p:cNvPr id="2560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3235325"/>
            <a:ext cx="1905000" cy="177165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3" name="Cross 12"/>
          <p:cNvSpPr/>
          <p:nvPr/>
        </p:nvSpPr>
        <p:spPr>
          <a:xfrm>
            <a:off x="2057400" y="5140325"/>
            <a:ext cx="387350" cy="33337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08"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6400" y="2643188"/>
            <a:ext cx="2573338" cy="1709737"/>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25609"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536575"/>
            <a:ext cx="2555875" cy="154940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6" name="Cross 15"/>
          <p:cNvSpPr/>
          <p:nvPr/>
        </p:nvSpPr>
        <p:spPr>
          <a:xfrm>
            <a:off x="6553200" y="2212975"/>
            <a:ext cx="385763" cy="33337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25611" name="Picture 7"/>
          <p:cNvPicPr>
            <a:picLocks noChangeAspect="1" noChangeArrowheads="1"/>
          </p:cNvPicPr>
          <p:nvPr/>
        </p:nvPicPr>
        <p:blipFill>
          <a:blip r:embed="rId6">
            <a:extLst>
              <a:ext uri="{28A0092B-C50C-407E-A947-70E740481C1C}">
                <a14:useLocalDpi xmlns:a14="http://schemas.microsoft.com/office/drawing/2010/main" val="0"/>
              </a:ext>
            </a:extLst>
          </a:blip>
          <a:srcRect r="46001"/>
          <a:stretch>
            <a:fillRect/>
          </a:stretch>
        </p:blipFill>
        <p:spPr bwMode="auto">
          <a:xfrm>
            <a:off x="6226175" y="4849813"/>
            <a:ext cx="1039813" cy="192722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2561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19200" y="5597525"/>
            <a:ext cx="2133600" cy="1100138"/>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19" name="Cross 18"/>
          <p:cNvSpPr/>
          <p:nvPr/>
        </p:nvSpPr>
        <p:spPr>
          <a:xfrm>
            <a:off x="6553200" y="4429125"/>
            <a:ext cx="385763" cy="33337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5614" name="Rectangle 23"/>
          <p:cNvSpPr>
            <a:spLocks noChangeArrowheads="1"/>
          </p:cNvSpPr>
          <p:nvPr/>
        </p:nvSpPr>
        <p:spPr bwMode="auto">
          <a:xfrm>
            <a:off x="12700" y="34925"/>
            <a:ext cx="4406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a:latin typeface="BlairMdITC TT-Medium" charset="0"/>
              </a:rPr>
              <a:t>Common Sense?</a:t>
            </a:r>
          </a:p>
        </p:txBody>
      </p:sp>
      <p:sp>
        <p:nvSpPr>
          <p:cNvPr id="25615" name="Rectangle 23"/>
          <p:cNvSpPr>
            <a:spLocks noChangeArrowheads="1"/>
          </p:cNvSpPr>
          <p:nvPr/>
        </p:nvSpPr>
        <p:spPr bwMode="auto">
          <a:xfrm>
            <a:off x="4578350" y="69850"/>
            <a:ext cx="44069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a:latin typeface="BlairMdITC TT-Medium" charset="0"/>
              </a:rPr>
              <a:t>Use Multiple Strategies!</a:t>
            </a:r>
          </a:p>
        </p:txBody>
      </p:sp>
      <p:pic>
        <p:nvPicPr>
          <p:cNvPr id="25616" name="Picture 21"/>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600200" y="568325"/>
            <a:ext cx="1371600" cy="2057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3" name="Cross 22"/>
          <p:cNvSpPr/>
          <p:nvPr/>
        </p:nvSpPr>
        <p:spPr>
          <a:xfrm>
            <a:off x="2057400" y="2778125"/>
            <a:ext cx="387350" cy="33337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81985193"/>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18"/>
          <p:cNvSpPr>
            <a:spLocks noChangeArrowheads="1"/>
          </p:cNvSpPr>
          <p:nvPr/>
        </p:nvSpPr>
        <p:spPr bwMode="auto">
          <a:xfrm>
            <a:off x="2447925" y="3830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27650" name="Rectangle 23"/>
          <p:cNvSpPr>
            <a:spLocks noChangeArrowheads="1"/>
          </p:cNvSpPr>
          <p:nvPr/>
        </p:nvSpPr>
        <p:spPr bwMode="auto">
          <a:xfrm>
            <a:off x="0" y="15240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sz="3600" b="1">
                <a:latin typeface="BlairMdITC TT-Medium" charset="0"/>
              </a:rPr>
              <a:t>Leaking Roof</a:t>
            </a:r>
          </a:p>
        </p:txBody>
      </p:sp>
      <p:pic>
        <p:nvPicPr>
          <p:cNvPr id="27651" name="Picture 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1828800"/>
            <a:ext cx="3603625" cy="454025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927730825"/>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419600" y="1"/>
            <a:ext cx="4724400" cy="6858000"/>
          </a:xfrm>
          <a:prstGeom prst="rect">
            <a:avLst/>
          </a:prstGeom>
          <a:solidFill>
            <a:srgbClr val="D9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5" name="Rectangle 14"/>
          <p:cNvSpPr/>
          <p:nvPr/>
        </p:nvSpPr>
        <p:spPr>
          <a:xfrm>
            <a:off x="0" y="0"/>
            <a:ext cx="44196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9699" name="Text Box 16"/>
          <p:cNvSpPr txBox="1">
            <a:spLocks noChangeArrowheads="1"/>
          </p:cNvSpPr>
          <p:nvPr/>
        </p:nvSpPr>
        <p:spPr bwMode="auto">
          <a:xfrm>
            <a:off x="-76200" y="6705600"/>
            <a:ext cx="510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10000"/>
              </a:lnSpc>
              <a:spcBef>
                <a:spcPct val="50000"/>
              </a:spcBef>
            </a:pPr>
            <a:r>
              <a:rPr lang="en-US" sz="600">
                <a:latin typeface="BlairMdITC TT-Medium" charset="0"/>
              </a:rPr>
              <a:t>Ryan Davis, Utah State University Extension</a:t>
            </a:r>
          </a:p>
        </p:txBody>
      </p:sp>
      <p:sp>
        <p:nvSpPr>
          <p:cNvPr id="29700" name="Rectangle 18"/>
          <p:cNvSpPr>
            <a:spLocks noChangeArrowheads="1"/>
          </p:cNvSpPr>
          <p:nvPr/>
        </p:nvSpPr>
        <p:spPr bwMode="auto">
          <a:xfrm>
            <a:off x="2447925" y="3340100"/>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29701" name="Rectangle 23"/>
          <p:cNvSpPr>
            <a:spLocks noChangeArrowheads="1"/>
          </p:cNvSpPr>
          <p:nvPr/>
        </p:nvSpPr>
        <p:spPr bwMode="auto">
          <a:xfrm>
            <a:off x="4438650" y="173038"/>
            <a:ext cx="47244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a:solidFill>
                  <a:srgbClr val="000000"/>
                </a:solidFill>
                <a:latin typeface="BlairMdITC TT-Medium" charset="0"/>
              </a:rPr>
              <a:t>Common Sense! </a:t>
            </a:r>
            <a:br>
              <a:rPr lang="en-US">
                <a:solidFill>
                  <a:srgbClr val="000000"/>
                </a:solidFill>
                <a:latin typeface="BlairMdITC TT-Medium" charset="0"/>
              </a:rPr>
            </a:br>
            <a:r>
              <a:rPr lang="en-US">
                <a:solidFill>
                  <a:srgbClr val="000000"/>
                </a:solidFill>
                <a:latin typeface="BlairMdITC TT-Medium" charset="0"/>
              </a:rPr>
              <a:t>Repair Leak</a:t>
            </a:r>
          </a:p>
        </p:txBody>
      </p:sp>
      <p:pic>
        <p:nvPicPr>
          <p:cNvPr id="29702" name="Picture 1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3360738"/>
            <a:ext cx="3276600" cy="327660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29703"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5175" y="984250"/>
            <a:ext cx="2965450" cy="2225675"/>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29704" name="Picture 16"/>
          <p:cNvPicPr>
            <a:picLocks noChangeAspect="1" noChangeArrowheads="1"/>
          </p:cNvPicPr>
          <p:nvPr/>
        </p:nvPicPr>
        <p:blipFill>
          <a:blip r:embed="rId5">
            <a:extLst>
              <a:ext uri="{28A0092B-C50C-407E-A947-70E740481C1C}">
                <a14:useLocalDpi xmlns:a14="http://schemas.microsoft.com/office/drawing/2010/main" val="0"/>
              </a:ext>
            </a:extLst>
          </a:blip>
          <a:srcRect l="2647" t="2629" r="5991" b="6976"/>
          <a:stretch>
            <a:fillRect/>
          </a:stretch>
        </p:blipFill>
        <p:spPr bwMode="auto">
          <a:xfrm>
            <a:off x="5486400" y="1219200"/>
            <a:ext cx="2690813" cy="316865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pic>
        <p:nvPicPr>
          <p:cNvPr id="29705" name="Picture 17"/>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9200" y="4564063"/>
            <a:ext cx="3505200" cy="2190750"/>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29706" name="Rectangle 23"/>
          <p:cNvSpPr>
            <a:spLocks noChangeArrowheads="1"/>
          </p:cNvSpPr>
          <p:nvPr/>
        </p:nvSpPr>
        <p:spPr bwMode="auto">
          <a:xfrm>
            <a:off x="0" y="187325"/>
            <a:ext cx="4419600" cy="49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a:solidFill>
                  <a:srgbClr val="000000"/>
                </a:solidFill>
                <a:latin typeface="BlairMdITC TT-Medium" charset="0"/>
              </a:rPr>
              <a:t>Common Sense? </a:t>
            </a:r>
          </a:p>
        </p:txBody>
      </p:sp>
    </p:spTree>
    <p:extLst>
      <p:ext uri="{BB962C8B-B14F-4D97-AF65-F5344CB8AC3E}">
        <p14:creationId xmlns:p14="http://schemas.microsoft.com/office/powerpoint/2010/main" val="106900683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Rectangle 18"/>
          <p:cNvSpPr>
            <a:spLocks noChangeArrowheads="1"/>
          </p:cNvSpPr>
          <p:nvPr/>
        </p:nvSpPr>
        <p:spPr bwMode="auto">
          <a:xfrm>
            <a:off x="2447925" y="3830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35842" name="Rectangle 23"/>
          <p:cNvSpPr>
            <a:spLocks noChangeArrowheads="1"/>
          </p:cNvSpPr>
          <p:nvPr/>
        </p:nvSpPr>
        <p:spPr bwMode="auto">
          <a:xfrm>
            <a:off x="-1" y="843159"/>
            <a:ext cx="9129712" cy="251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0000"/>
              </a:lnSpc>
              <a:spcBef>
                <a:spcPct val="50000"/>
              </a:spcBef>
            </a:pPr>
            <a:r>
              <a:rPr lang="en-US" sz="7200" dirty="0">
                <a:latin typeface="BlairMdITC TT-Medium" charset="0"/>
              </a:rPr>
              <a:t>Common Sense</a:t>
            </a:r>
          </a:p>
        </p:txBody>
      </p:sp>
      <p:sp>
        <p:nvSpPr>
          <p:cNvPr id="35843" name="Rectangle 23"/>
          <p:cNvSpPr>
            <a:spLocks noChangeArrowheads="1"/>
          </p:cNvSpPr>
          <p:nvPr/>
        </p:nvSpPr>
        <p:spPr bwMode="auto">
          <a:xfrm>
            <a:off x="-1" y="172899"/>
            <a:ext cx="9129713" cy="3924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110000"/>
              </a:lnSpc>
              <a:spcBef>
                <a:spcPct val="50000"/>
              </a:spcBef>
            </a:pPr>
            <a:r>
              <a:rPr lang="en-US" dirty="0">
                <a:latin typeface="BlairMdITC TT-Medium" charset="0"/>
              </a:rPr>
              <a:t>Why Isn’t</a:t>
            </a:r>
          </a:p>
        </p:txBody>
      </p:sp>
      <p:sp>
        <p:nvSpPr>
          <p:cNvPr id="35844" name="Rectangle 23"/>
          <p:cNvSpPr>
            <a:spLocks noChangeArrowheads="1"/>
          </p:cNvSpPr>
          <p:nvPr/>
        </p:nvSpPr>
        <p:spPr bwMode="auto">
          <a:xfrm>
            <a:off x="142873" y="3774337"/>
            <a:ext cx="89868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dirty="0">
                <a:latin typeface="BlairMdITC TT-Medium" charset="0"/>
              </a:rPr>
              <a:t>Used When</a:t>
            </a:r>
          </a:p>
        </p:txBody>
      </p:sp>
      <p:sp>
        <p:nvSpPr>
          <p:cNvPr id="35845" name="Rectangle 23"/>
          <p:cNvSpPr>
            <a:spLocks noChangeArrowheads="1"/>
          </p:cNvSpPr>
          <p:nvPr/>
        </p:nvSpPr>
        <p:spPr bwMode="auto">
          <a:xfrm>
            <a:off x="142873" y="4438233"/>
            <a:ext cx="8977313"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sz="7200" dirty="0">
                <a:latin typeface="BlairMdITC TT-Medium" charset="0"/>
              </a:rPr>
              <a:t>Managing Pests? </a:t>
            </a:r>
          </a:p>
        </p:txBody>
      </p:sp>
    </p:spTree>
    <p:extLst>
      <p:ext uri="{BB962C8B-B14F-4D97-AF65-F5344CB8AC3E}">
        <p14:creationId xmlns:p14="http://schemas.microsoft.com/office/powerpoint/2010/main" val="2559093708"/>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18"/>
          <p:cNvSpPr>
            <a:spLocks noChangeArrowheads="1"/>
          </p:cNvSpPr>
          <p:nvPr/>
        </p:nvSpPr>
        <p:spPr bwMode="auto">
          <a:xfrm>
            <a:off x="2447925" y="3830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sp>
        <p:nvSpPr>
          <p:cNvPr id="31746" name="Rectangle 23"/>
          <p:cNvSpPr>
            <a:spLocks noChangeArrowheads="1"/>
          </p:cNvSpPr>
          <p:nvPr/>
        </p:nvSpPr>
        <p:spPr bwMode="auto">
          <a:xfrm>
            <a:off x="0" y="498475"/>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sz="3600" b="1" dirty="0">
                <a:latin typeface="BlairMdITC TT-Medium" charset="0"/>
              </a:rPr>
              <a:t>Mice</a:t>
            </a:r>
          </a:p>
        </p:txBody>
      </p:sp>
      <p:pic>
        <p:nvPicPr>
          <p:cNvPr id="31747" name="Picture 2" descr="http://www.dirkspestmanagement.com/wp-content/uploads/2011/09/House-Mice-Brea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133600"/>
            <a:ext cx="6365875" cy="3719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0938461"/>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p:cNvSpPr/>
          <p:nvPr/>
        </p:nvSpPr>
        <p:spPr>
          <a:xfrm>
            <a:off x="3048000" y="1"/>
            <a:ext cx="6096000" cy="6858000"/>
          </a:xfrm>
          <a:prstGeom prst="rect">
            <a:avLst/>
          </a:prstGeom>
          <a:solidFill>
            <a:srgbClr val="D9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7" name="Rectangle 26"/>
          <p:cNvSpPr/>
          <p:nvPr/>
        </p:nvSpPr>
        <p:spPr>
          <a:xfrm>
            <a:off x="0" y="0"/>
            <a:ext cx="3048000" cy="6858000"/>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3795" name="Text Box 16"/>
          <p:cNvSpPr txBox="1">
            <a:spLocks noChangeArrowheads="1"/>
          </p:cNvSpPr>
          <p:nvPr/>
        </p:nvSpPr>
        <p:spPr bwMode="auto">
          <a:xfrm>
            <a:off x="-76200" y="6705600"/>
            <a:ext cx="510540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110000"/>
              </a:lnSpc>
              <a:spcBef>
                <a:spcPct val="50000"/>
              </a:spcBef>
            </a:pPr>
            <a:r>
              <a:rPr lang="en-US" sz="600">
                <a:latin typeface="BlairMdITC TT-Medium" charset="0"/>
              </a:rPr>
              <a:t>Ryan Davis, Utah State University Extension</a:t>
            </a:r>
          </a:p>
        </p:txBody>
      </p:sp>
      <p:sp>
        <p:nvSpPr>
          <p:cNvPr id="33796" name="Rectangle 18"/>
          <p:cNvSpPr>
            <a:spLocks noChangeArrowheads="1"/>
          </p:cNvSpPr>
          <p:nvPr/>
        </p:nvSpPr>
        <p:spPr bwMode="auto">
          <a:xfrm>
            <a:off x="2447925" y="3830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pic>
        <p:nvPicPr>
          <p:cNvPr id="33797" name="Pictur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28600" y="547688"/>
            <a:ext cx="26670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3379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647950"/>
            <a:ext cx="2667000" cy="20002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79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88" y="5105400"/>
            <a:ext cx="2836862" cy="1506538"/>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800" name="Picture 5"/>
          <p:cNvPicPr>
            <a:picLocks noChangeAspect="1" noChangeArrowheads="1"/>
          </p:cNvPicPr>
          <p:nvPr/>
        </p:nvPicPr>
        <p:blipFill>
          <a:blip r:embed="rId6">
            <a:extLst>
              <a:ext uri="{28A0092B-C50C-407E-A947-70E740481C1C}">
                <a14:useLocalDpi xmlns:a14="http://schemas.microsoft.com/office/drawing/2010/main" val="0"/>
              </a:ext>
            </a:extLst>
          </a:blip>
          <a:srcRect t="22360" b="24083"/>
          <a:stretch>
            <a:fillRect/>
          </a:stretch>
        </p:blipFill>
        <p:spPr bwMode="auto">
          <a:xfrm>
            <a:off x="3546475" y="695325"/>
            <a:ext cx="3059113" cy="163830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801"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24700" y="688975"/>
            <a:ext cx="1485900" cy="16668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802" name="Picture 1"/>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11538" y="2851150"/>
            <a:ext cx="2787650" cy="156845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803" name="Rectangle 23"/>
          <p:cNvSpPr>
            <a:spLocks noChangeArrowheads="1"/>
          </p:cNvSpPr>
          <p:nvPr/>
        </p:nvSpPr>
        <p:spPr bwMode="auto">
          <a:xfrm>
            <a:off x="-355600" y="4619625"/>
            <a:ext cx="4076700" cy="54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80000"/>
              </a:lnSpc>
              <a:spcBef>
                <a:spcPct val="50000"/>
              </a:spcBef>
            </a:pPr>
            <a:r>
              <a:rPr lang="en-US" dirty="0">
                <a:solidFill>
                  <a:srgbClr val="000000"/>
                </a:solidFill>
                <a:latin typeface="BlairMdITC TT-Medium" charset="0"/>
              </a:rPr>
              <a:t>The Usual </a:t>
            </a:r>
            <a:r>
              <a:rPr lang="en-US" dirty="0" smtClean="0">
                <a:solidFill>
                  <a:srgbClr val="000000"/>
                </a:solidFill>
                <a:latin typeface="BlairMdITC TT-Medium" charset="0"/>
              </a:rPr>
              <a:t/>
            </a:r>
            <a:br>
              <a:rPr lang="en-US" dirty="0" smtClean="0">
                <a:solidFill>
                  <a:srgbClr val="000000"/>
                </a:solidFill>
                <a:latin typeface="BlairMdITC TT-Medium" charset="0"/>
              </a:rPr>
            </a:br>
            <a:r>
              <a:rPr lang="en-US" dirty="0" smtClean="0">
                <a:solidFill>
                  <a:srgbClr val="000000"/>
                </a:solidFill>
                <a:latin typeface="BlairMdITC TT-Medium" charset="0"/>
              </a:rPr>
              <a:t>Solution</a:t>
            </a:r>
            <a:r>
              <a:rPr lang="en-US" dirty="0">
                <a:solidFill>
                  <a:srgbClr val="000000"/>
                </a:solidFill>
                <a:latin typeface="BlairMdITC TT-Medium" charset="0"/>
              </a:rPr>
              <a:t>! </a:t>
            </a:r>
          </a:p>
        </p:txBody>
      </p:sp>
      <p:sp>
        <p:nvSpPr>
          <p:cNvPr id="33804" name="Rectangle 23"/>
          <p:cNvSpPr>
            <a:spLocks noChangeArrowheads="1"/>
          </p:cNvSpPr>
          <p:nvPr/>
        </p:nvSpPr>
        <p:spPr bwMode="auto">
          <a:xfrm>
            <a:off x="3048000" y="80963"/>
            <a:ext cx="6096000"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a:solidFill>
                  <a:srgbClr val="000000"/>
                </a:solidFill>
                <a:latin typeface="BlairMdITC TT-Medium" charset="0"/>
              </a:rPr>
              <a:t>Common Sense!</a:t>
            </a:r>
          </a:p>
        </p:txBody>
      </p:sp>
      <p:sp>
        <p:nvSpPr>
          <p:cNvPr id="37" name="Cross 36"/>
          <p:cNvSpPr/>
          <p:nvPr/>
        </p:nvSpPr>
        <p:spPr>
          <a:xfrm>
            <a:off x="6667500" y="1347788"/>
            <a:ext cx="387350" cy="33337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8" name="Cross 37"/>
          <p:cNvSpPr/>
          <p:nvPr/>
        </p:nvSpPr>
        <p:spPr>
          <a:xfrm>
            <a:off x="6335713" y="3468688"/>
            <a:ext cx="387350" cy="333375"/>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33807"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154363" y="4987925"/>
            <a:ext cx="1952625" cy="1641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808"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86400" y="4987925"/>
            <a:ext cx="1604963" cy="1641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33809"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413625" y="4987925"/>
            <a:ext cx="1641475" cy="164147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3810" name="Rectangle 23"/>
          <p:cNvSpPr>
            <a:spLocks noChangeArrowheads="1"/>
          </p:cNvSpPr>
          <p:nvPr/>
        </p:nvSpPr>
        <p:spPr bwMode="auto">
          <a:xfrm>
            <a:off x="165100" y="0"/>
            <a:ext cx="2762250" cy="595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lnSpc>
                <a:spcPct val="90000"/>
              </a:lnSpc>
              <a:spcBef>
                <a:spcPct val="50000"/>
              </a:spcBef>
            </a:pPr>
            <a:r>
              <a:rPr lang="en-US" dirty="0">
                <a:solidFill>
                  <a:srgbClr val="000000"/>
                </a:solidFill>
                <a:latin typeface="BlairMdITC TT-Medium" charset="0"/>
              </a:rPr>
              <a:t>Common Sense? </a:t>
            </a:r>
          </a:p>
        </p:txBody>
      </p:sp>
      <p:pic>
        <p:nvPicPr>
          <p:cNvPr id="33811" name="Picture 1"/>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6851650" y="2871788"/>
            <a:ext cx="1987550" cy="14906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 name="Cross 24"/>
          <p:cNvSpPr/>
          <p:nvPr/>
        </p:nvSpPr>
        <p:spPr>
          <a:xfrm>
            <a:off x="5202238" y="5724525"/>
            <a:ext cx="193675" cy="166688"/>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6" name="Cross 25"/>
          <p:cNvSpPr/>
          <p:nvPr/>
        </p:nvSpPr>
        <p:spPr>
          <a:xfrm>
            <a:off x="7165975" y="5724525"/>
            <a:ext cx="193675" cy="166688"/>
          </a:xfrm>
          <a:prstGeom prst="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4359"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79600" y="547688"/>
            <a:ext cx="1016000" cy="747712"/>
          </a:xfrm>
          <a:prstGeom prst="rect">
            <a:avLst/>
          </a:prstGeom>
          <a:noFill/>
          <a:ln w="9525">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27966863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rot="21367833">
            <a:off x="-271076" y="661547"/>
            <a:ext cx="9571049" cy="3770263"/>
          </a:xfrm>
          <a:prstGeom prst="rect">
            <a:avLst/>
          </a:prstGeom>
          <a:noFill/>
        </p:spPr>
        <p:txBody>
          <a:bodyPr wrap="none">
            <a:spAutoFit/>
            <a:scene3d>
              <a:camera prst="isometricOffAxis1Right"/>
              <a:lightRig rig="threePt" dir="t"/>
            </a:scene3d>
          </a:bodyPr>
          <a:lstStyle/>
          <a:p>
            <a:pPr algn="ctr">
              <a:defRPr/>
            </a:pPr>
            <a:r>
              <a:rPr lang="en-US" sz="23900" b="1" cap="all" dirty="0" smtClean="0">
                <a:ln w="9000" cmpd="sng">
                  <a:solidFill>
                    <a:schemeClr val="accent4">
                      <a:shade val="50000"/>
                      <a:satMod val="120000"/>
                    </a:schemeClr>
                  </a:solidFill>
                  <a:prstDash val="solid"/>
                </a:ln>
                <a:solidFill>
                  <a:schemeClr val="accent6">
                    <a:lumMod val="75000"/>
                  </a:schemeClr>
                </a:solidFill>
                <a:effectLst>
                  <a:reflection blurRad="6350" stA="55000" endA="300" endPos="45500" dir="5400000" sy="-100000" algn="bl" rotWithShape="0"/>
                </a:effectLst>
              </a:rPr>
              <a:t>70-90%</a:t>
            </a:r>
            <a:endParaRPr lang="en-US" sz="23900" b="1" cap="all" dirty="0">
              <a:ln w="9000" cmpd="sng">
                <a:solidFill>
                  <a:schemeClr val="accent4">
                    <a:shade val="50000"/>
                    <a:satMod val="120000"/>
                  </a:schemeClr>
                </a:solidFill>
                <a:prstDash val="solid"/>
              </a:ln>
              <a:solidFill>
                <a:schemeClr val="accent6">
                  <a:lumMod val="75000"/>
                </a:schemeClr>
              </a:solidFill>
              <a:effectLst>
                <a:reflection blurRad="6350" stA="55000" endA="300" endPos="45500" dir="5400000" sy="-100000" algn="bl" rotWithShape="0"/>
              </a:effectLst>
            </a:endParaRPr>
          </a:p>
        </p:txBody>
      </p:sp>
    </p:spTree>
    <p:extLst>
      <p:ext uri="{BB962C8B-B14F-4D97-AF65-F5344CB8AC3E}">
        <p14:creationId xmlns:p14="http://schemas.microsoft.com/office/powerpoint/2010/main" val="1176250084"/>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0" y="228600"/>
            <a:ext cx="4152900" cy="730250"/>
          </a:xfrm>
          <a:prstGeom prst="rect">
            <a:avLst/>
          </a:prstGeom>
        </p:spPr>
        <p:txBody>
          <a:bodyPr/>
          <a:lstStyle/>
          <a:p>
            <a:pPr algn="ctr">
              <a:defRPr/>
            </a:pPr>
            <a:r>
              <a:rPr lang="en-US" sz="3600" kern="0" dirty="0" smtClean="0">
                <a:latin typeface="+mj-lt"/>
                <a:ea typeface="ＭＳ Ｐゴシック" pitchFamily="-110" charset="-128"/>
                <a:cs typeface="+mn-cs"/>
              </a:rPr>
              <a:t>Why Use IPM?</a:t>
            </a:r>
            <a:endParaRPr lang="en-US" sz="3600" kern="0" dirty="0">
              <a:latin typeface="+mj-lt"/>
              <a:ea typeface="ＭＳ Ｐゴシック" pitchFamily="-110" charset="-128"/>
              <a:cs typeface="+mn-cs"/>
            </a:endParaRPr>
          </a:p>
        </p:txBody>
      </p:sp>
      <p:sp>
        <p:nvSpPr>
          <p:cNvPr id="21506" name="Rectangle 3"/>
          <p:cNvSpPr txBox="1">
            <a:spLocks noChangeArrowheads="1"/>
          </p:cNvSpPr>
          <p:nvPr/>
        </p:nvSpPr>
        <p:spPr bwMode="auto">
          <a:xfrm>
            <a:off x="101600" y="1384300"/>
            <a:ext cx="472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spcAft>
                <a:spcPts val="3000"/>
              </a:spcAft>
              <a:buFontTx/>
              <a:buChar char="-"/>
            </a:pPr>
            <a:r>
              <a:rPr lang="en-US" dirty="0" smtClean="0"/>
              <a:t>It’s a Health Dept. Reg.</a:t>
            </a:r>
          </a:p>
          <a:p>
            <a:pPr eaLnBrk="1" hangingPunct="1">
              <a:lnSpc>
                <a:spcPct val="90000"/>
              </a:lnSpc>
              <a:spcBef>
                <a:spcPct val="20000"/>
              </a:spcBef>
              <a:spcAft>
                <a:spcPts val="3000"/>
              </a:spcAft>
              <a:buFontTx/>
              <a:buChar char="-"/>
            </a:pPr>
            <a:r>
              <a:rPr lang="en-US" dirty="0" smtClean="0"/>
              <a:t>It</a:t>
            </a:r>
            <a:r>
              <a:rPr lang="fr-FR" dirty="0" smtClean="0"/>
              <a:t>’</a:t>
            </a:r>
            <a:r>
              <a:rPr lang="en-US" dirty="0" smtClean="0"/>
              <a:t>s the most effective way </a:t>
            </a:r>
            <a:br>
              <a:rPr lang="en-US" dirty="0" smtClean="0"/>
            </a:br>
            <a:r>
              <a:rPr lang="en-US" dirty="0" smtClean="0"/>
              <a:t>to manage pests</a:t>
            </a:r>
          </a:p>
          <a:p>
            <a:pPr eaLnBrk="1" hangingPunct="1">
              <a:lnSpc>
                <a:spcPct val="90000"/>
              </a:lnSpc>
              <a:spcBef>
                <a:spcPct val="20000"/>
              </a:spcBef>
              <a:spcAft>
                <a:spcPts val="3000"/>
              </a:spcAft>
              <a:buFontTx/>
              <a:buChar char="-"/>
            </a:pPr>
            <a:r>
              <a:rPr lang="en-US" dirty="0" smtClean="0"/>
              <a:t>It is a cheaper way to </a:t>
            </a:r>
            <a:br>
              <a:rPr lang="en-US" dirty="0" smtClean="0"/>
            </a:br>
            <a:r>
              <a:rPr lang="en-US" dirty="0" smtClean="0"/>
              <a:t>manage pests</a:t>
            </a:r>
          </a:p>
          <a:p>
            <a:pPr eaLnBrk="1" hangingPunct="1">
              <a:lnSpc>
                <a:spcPct val="90000"/>
              </a:lnSpc>
              <a:spcBef>
                <a:spcPct val="20000"/>
              </a:spcBef>
              <a:spcAft>
                <a:spcPts val="3000"/>
              </a:spcAft>
              <a:buFontTx/>
              <a:buChar char="-"/>
            </a:pPr>
            <a:r>
              <a:rPr lang="en-US" dirty="0" smtClean="0"/>
              <a:t>Improves the </a:t>
            </a:r>
            <a:br>
              <a:rPr lang="en-US" dirty="0" smtClean="0"/>
            </a:br>
            <a:r>
              <a:rPr lang="en-US" dirty="0" smtClean="0"/>
              <a:t>environmental health/air quality of the school</a:t>
            </a:r>
          </a:p>
          <a:p>
            <a:pPr eaLnBrk="1" hangingPunct="1">
              <a:lnSpc>
                <a:spcPct val="90000"/>
              </a:lnSpc>
              <a:spcBef>
                <a:spcPct val="20000"/>
              </a:spcBef>
              <a:spcAft>
                <a:spcPts val="3000"/>
              </a:spcAft>
              <a:buFontTx/>
              <a:buChar char="-"/>
            </a:pPr>
            <a:r>
              <a:rPr lang="en-US" dirty="0" smtClean="0"/>
              <a:t>Keep kids safe </a:t>
            </a:r>
            <a:endParaRPr lang="en-US" dirty="0"/>
          </a:p>
        </p:txBody>
      </p:sp>
      <p:pic>
        <p:nvPicPr>
          <p:cNvPr id="2" name="Picture 1"/>
          <p:cNvPicPr>
            <a:picLocks noChangeAspect="1"/>
          </p:cNvPicPr>
          <p:nvPr/>
        </p:nvPicPr>
        <p:blipFill>
          <a:blip r:embed="rId3"/>
          <a:stretch>
            <a:fillRect/>
          </a:stretch>
        </p:blipFill>
        <p:spPr>
          <a:xfrm>
            <a:off x="4280170" y="0"/>
            <a:ext cx="4863830" cy="6858000"/>
          </a:xfrm>
          <a:prstGeom prst="rect">
            <a:avLst/>
          </a:prstGeom>
        </p:spPr>
      </p:pic>
    </p:spTree>
    <p:extLst>
      <p:ext uri="{BB962C8B-B14F-4D97-AF65-F5344CB8AC3E}">
        <p14:creationId xmlns:p14="http://schemas.microsoft.com/office/powerpoint/2010/main" val="3437889872"/>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0" y="-76200"/>
            <a:ext cx="9144000" cy="730250"/>
          </a:xfrm>
          <a:prstGeom prst="rect">
            <a:avLst/>
          </a:prstGeom>
        </p:spPr>
        <p:txBody>
          <a:bodyPr/>
          <a:lstStyle/>
          <a:p>
            <a:pPr algn="ctr">
              <a:defRPr/>
            </a:pPr>
            <a:r>
              <a:rPr lang="en-US" sz="3600" kern="0" dirty="0">
                <a:latin typeface="+mj-lt"/>
                <a:ea typeface="ＭＳ Ｐゴシック" pitchFamily="-110" charset="-128"/>
                <a:cs typeface="+mn-cs"/>
              </a:rPr>
              <a:t>Utah Administrative Code</a:t>
            </a:r>
          </a:p>
          <a:p>
            <a:pPr algn="ctr">
              <a:defRPr/>
            </a:pPr>
            <a:r>
              <a:rPr lang="en-US" sz="3600" kern="0" dirty="0">
                <a:latin typeface="+mj-lt"/>
                <a:ea typeface="ＭＳ Ｐゴシック" pitchFamily="-110" charset="-128"/>
                <a:cs typeface="+mn-cs"/>
              </a:rPr>
              <a:t>R392-200-7(12)</a:t>
            </a:r>
          </a:p>
        </p:txBody>
      </p:sp>
      <p:sp>
        <p:nvSpPr>
          <p:cNvPr id="21506" name="Rectangle 3"/>
          <p:cNvSpPr txBox="1">
            <a:spLocks noChangeArrowheads="1"/>
          </p:cNvSpPr>
          <p:nvPr/>
        </p:nvSpPr>
        <p:spPr bwMode="auto">
          <a:xfrm>
            <a:off x="228600" y="1524000"/>
            <a:ext cx="47244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spcAft>
                <a:spcPts val="3000"/>
              </a:spcAft>
              <a:buFontTx/>
              <a:buChar char="-"/>
            </a:pPr>
            <a:r>
              <a:rPr lang="en-US"/>
              <a:t>Health Dept. Reg.</a:t>
            </a:r>
          </a:p>
          <a:p>
            <a:pPr eaLnBrk="1" hangingPunct="1">
              <a:lnSpc>
                <a:spcPct val="90000"/>
              </a:lnSpc>
              <a:spcBef>
                <a:spcPct val="20000"/>
              </a:spcBef>
              <a:spcAft>
                <a:spcPts val="3000"/>
              </a:spcAft>
              <a:buFontTx/>
              <a:buChar char="-"/>
            </a:pPr>
            <a:r>
              <a:rPr lang="en-US"/>
              <a:t>Passed in Aug. 2013</a:t>
            </a:r>
          </a:p>
          <a:p>
            <a:pPr eaLnBrk="1" hangingPunct="1">
              <a:lnSpc>
                <a:spcPct val="90000"/>
              </a:lnSpc>
              <a:spcBef>
                <a:spcPct val="20000"/>
              </a:spcBef>
              <a:spcAft>
                <a:spcPts val="3000"/>
              </a:spcAft>
              <a:buFontTx/>
              <a:buChar char="-"/>
            </a:pPr>
            <a:r>
              <a:rPr lang="en-US"/>
              <a:t>Requires IPM</a:t>
            </a:r>
          </a:p>
          <a:p>
            <a:pPr eaLnBrk="1" hangingPunct="1">
              <a:lnSpc>
                <a:spcPct val="90000"/>
              </a:lnSpc>
              <a:spcBef>
                <a:spcPct val="20000"/>
              </a:spcBef>
              <a:spcAft>
                <a:spcPts val="3000"/>
              </a:spcAft>
              <a:buFontTx/>
              <a:buChar char="-"/>
            </a:pPr>
            <a:r>
              <a:rPr lang="en-US"/>
              <a:t>Public, private, charter, attached preschools </a:t>
            </a:r>
          </a:p>
          <a:p>
            <a:pPr eaLnBrk="1" hangingPunct="1">
              <a:lnSpc>
                <a:spcPct val="90000"/>
              </a:lnSpc>
              <a:spcBef>
                <a:spcPct val="20000"/>
              </a:spcBef>
              <a:spcAft>
                <a:spcPts val="3000"/>
              </a:spcAft>
              <a:buFontTx/>
              <a:buChar char="-"/>
            </a:pPr>
            <a:r>
              <a:rPr lang="en-US"/>
              <a:t>Enforced by local health departments</a:t>
            </a:r>
          </a:p>
          <a:p>
            <a:pPr eaLnBrk="1" hangingPunct="1">
              <a:lnSpc>
                <a:spcPct val="90000"/>
              </a:lnSpc>
              <a:spcBef>
                <a:spcPct val="20000"/>
              </a:spcBef>
              <a:spcAft>
                <a:spcPts val="3000"/>
              </a:spcAft>
              <a:buFontTx/>
              <a:buChar char="-"/>
            </a:pPr>
            <a:r>
              <a:rPr lang="en-US"/>
              <a:t>Carries the weight of law</a:t>
            </a:r>
          </a:p>
        </p:txBody>
      </p:sp>
      <p:pic>
        <p:nvPicPr>
          <p:cNvPr id="21507"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52575"/>
            <a:ext cx="3789363"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10635394"/>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228600"/>
            <a:ext cx="9144000" cy="730250"/>
          </a:xfrm>
          <a:prstGeom prst="rect">
            <a:avLst/>
          </a:prstGeom>
        </p:spPr>
        <p:txBody>
          <a:bodyPr/>
          <a:lstStyle/>
          <a:p>
            <a:pPr algn="ctr">
              <a:defRPr/>
            </a:pPr>
            <a:r>
              <a:rPr lang="en-US" sz="3600" kern="0" dirty="0" smtClean="0">
                <a:latin typeface="+mj-lt"/>
                <a:ea typeface="ＭＳ Ｐゴシック" pitchFamily="-110" charset="-128"/>
                <a:cs typeface="+mn-cs"/>
              </a:rPr>
              <a:t>We Work in Schools</a:t>
            </a:r>
            <a:endParaRPr lang="en-US" sz="3600" kern="0" dirty="0">
              <a:latin typeface="+mj-lt"/>
              <a:ea typeface="ＭＳ Ｐゴシック" pitchFamily="-110" charset="-128"/>
              <a:cs typeface="+mn-cs"/>
            </a:endParaRPr>
          </a:p>
        </p:txBody>
      </p:sp>
      <p:pic>
        <p:nvPicPr>
          <p:cNvPr id="23554" name="Picture 4" descr="IMG_7291.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447800"/>
            <a:ext cx="3829050" cy="5105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3555"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447800"/>
            <a:ext cx="4419600" cy="40894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9" name="Rectangle 3"/>
          <p:cNvSpPr txBox="1">
            <a:spLocks noChangeArrowheads="1"/>
          </p:cNvSpPr>
          <p:nvPr/>
        </p:nvSpPr>
        <p:spPr bwMode="auto">
          <a:xfrm>
            <a:off x="4419600" y="5715000"/>
            <a:ext cx="45720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Bef>
                <a:spcPct val="20000"/>
              </a:spcBef>
              <a:spcAft>
                <a:spcPts val="3000"/>
              </a:spcAft>
              <a:buFont typeface="Arial"/>
              <a:buChar char="•"/>
              <a:defRPr/>
            </a:pPr>
            <a:r>
              <a:rPr lang="en-US" sz="2000" dirty="0" smtClean="0"/>
              <a:t>Create and maintain a healthy learning environment. </a:t>
            </a:r>
          </a:p>
          <a:p>
            <a:pPr eaLnBrk="1" hangingPunct="1">
              <a:lnSpc>
                <a:spcPct val="50000"/>
              </a:lnSpc>
              <a:spcBef>
                <a:spcPct val="20000"/>
              </a:spcBef>
              <a:spcAft>
                <a:spcPts val="3000"/>
              </a:spcAft>
              <a:defRPr/>
            </a:pPr>
            <a:endParaRPr lang="en-US" sz="2000" dirty="0" smtClean="0"/>
          </a:p>
          <a:p>
            <a:pPr eaLnBrk="1" hangingPunct="1">
              <a:lnSpc>
                <a:spcPct val="50000"/>
              </a:lnSpc>
              <a:spcBef>
                <a:spcPct val="20000"/>
              </a:spcBef>
              <a:spcAft>
                <a:spcPts val="3000"/>
              </a:spcAft>
              <a:defRPr/>
            </a:pPr>
            <a:endParaRPr lang="en-US" sz="2000" dirty="0" smtClean="0"/>
          </a:p>
        </p:txBody>
      </p:sp>
    </p:spTree>
    <p:extLst>
      <p:ext uri="{BB962C8B-B14F-4D97-AF65-F5344CB8AC3E}">
        <p14:creationId xmlns:p14="http://schemas.microsoft.com/office/powerpoint/2010/main" val="2491856451"/>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52400" y="228600"/>
            <a:ext cx="8991600" cy="730250"/>
          </a:xfrm>
          <a:prstGeom prst="rect">
            <a:avLst/>
          </a:prstGeom>
        </p:spPr>
        <p:txBody>
          <a:bodyPr/>
          <a:lstStyle/>
          <a:p>
            <a:pPr algn="ctr">
              <a:defRPr/>
            </a:pPr>
            <a:r>
              <a:rPr lang="en-US" sz="3600" kern="0" dirty="0">
                <a:latin typeface="+mj-lt"/>
                <a:ea typeface="ＭＳ Ｐゴシック" pitchFamily="-110" charset="-128"/>
                <a:cs typeface="+mn-cs"/>
              </a:rPr>
              <a:t>Outline</a:t>
            </a:r>
          </a:p>
        </p:txBody>
      </p:sp>
      <p:sp>
        <p:nvSpPr>
          <p:cNvPr id="16387" name="Text Box 15"/>
          <p:cNvSpPr txBox="1">
            <a:spLocks noChangeArrowheads="1"/>
          </p:cNvSpPr>
          <p:nvPr/>
        </p:nvSpPr>
        <p:spPr bwMode="auto">
          <a:xfrm>
            <a:off x="190500" y="1270000"/>
            <a:ext cx="6972300" cy="468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742950" indent="-7429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nSpc>
                <a:spcPct val="200000"/>
              </a:lnSpc>
              <a:spcBef>
                <a:spcPct val="50000"/>
              </a:spcBef>
              <a:buFontTx/>
              <a:buAutoNum type="arabicPeriod"/>
            </a:pPr>
            <a:r>
              <a:rPr lang="en-US" sz="3200" dirty="0" smtClean="0">
                <a:latin typeface="BlairMdITC TT-Medium" charset="0"/>
              </a:rPr>
              <a:t>IPM </a:t>
            </a:r>
            <a:r>
              <a:rPr lang="en-US" sz="3200" dirty="0">
                <a:latin typeface="BlairMdITC TT-Medium" charset="0"/>
              </a:rPr>
              <a:t>Basics</a:t>
            </a:r>
          </a:p>
          <a:p>
            <a:pPr>
              <a:lnSpc>
                <a:spcPct val="200000"/>
              </a:lnSpc>
              <a:spcBef>
                <a:spcPct val="50000"/>
              </a:spcBef>
              <a:buFontTx/>
              <a:buAutoNum type="arabicPeriod"/>
            </a:pPr>
            <a:r>
              <a:rPr lang="en-US" sz="3200" dirty="0" smtClean="0">
                <a:latin typeface="BlairMdITC TT-Medium" charset="0"/>
              </a:rPr>
              <a:t>School Rule</a:t>
            </a:r>
            <a:endParaRPr lang="en-US" sz="3200" dirty="0">
              <a:latin typeface="BlairMdITC TT-Medium" charset="0"/>
            </a:endParaRPr>
          </a:p>
          <a:p>
            <a:pPr>
              <a:lnSpc>
                <a:spcPct val="200000"/>
              </a:lnSpc>
              <a:spcBef>
                <a:spcPct val="50000"/>
              </a:spcBef>
              <a:buFontTx/>
              <a:buAutoNum type="arabicPeriod"/>
            </a:pPr>
            <a:r>
              <a:rPr lang="en-US" sz="3200" dirty="0" smtClean="0">
                <a:latin typeface="BlairMdITC TT-Medium" charset="0"/>
              </a:rPr>
              <a:t>Why IPM</a:t>
            </a:r>
            <a:endParaRPr lang="en-US" sz="3200" dirty="0">
              <a:latin typeface="BlairMdITC TT-Medium" charset="0"/>
            </a:endParaRPr>
          </a:p>
          <a:p>
            <a:pPr>
              <a:lnSpc>
                <a:spcPct val="200000"/>
              </a:lnSpc>
              <a:spcBef>
                <a:spcPct val="50000"/>
              </a:spcBef>
              <a:buFontTx/>
              <a:buAutoNum type="arabicPeriod"/>
            </a:pPr>
            <a:r>
              <a:rPr lang="en-US" sz="3200" dirty="0" smtClean="0">
                <a:latin typeface="BlairMdITC TT-Medium" charset="0"/>
              </a:rPr>
              <a:t>Next Steps</a:t>
            </a:r>
            <a:endParaRPr lang="en-US" sz="3200" dirty="0">
              <a:latin typeface="BlairMdITC TT-Medium" charset="0"/>
            </a:endParaRPr>
          </a:p>
        </p:txBody>
      </p:sp>
      <p:pic>
        <p:nvPicPr>
          <p:cNvPr id="2" name="Picture 1"/>
          <p:cNvPicPr>
            <a:picLocks noChangeAspect="1"/>
          </p:cNvPicPr>
          <p:nvPr/>
        </p:nvPicPr>
        <p:blipFill>
          <a:blip r:embed="rId2"/>
          <a:stretch>
            <a:fillRect/>
          </a:stretch>
        </p:blipFill>
        <p:spPr>
          <a:xfrm rot="16200000">
            <a:off x="4436090" y="1750927"/>
            <a:ext cx="5201766" cy="3996380"/>
          </a:xfrm>
          <a:prstGeom prst="rect">
            <a:avLst/>
          </a:prstGeom>
        </p:spPr>
      </p:pic>
    </p:spTree>
    <p:extLst>
      <p:ext uri="{BB962C8B-B14F-4D97-AF65-F5344CB8AC3E}">
        <p14:creationId xmlns:p14="http://schemas.microsoft.com/office/powerpoint/2010/main" val="3170007084"/>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 Box 28"/>
          <p:cNvSpPr txBox="1">
            <a:spLocks noChangeArrowheads="1"/>
          </p:cNvSpPr>
          <p:nvPr/>
        </p:nvSpPr>
        <p:spPr bwMode="auto">
          <a:xfrm>
            <a:off x="228600" y="2093913"/>
            <a:ext cx="4724400"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a:t>62,000</a:t>
            </a:r>
            <a:r>
              <a:rPr lang="en-US" sz="1600"/>
              <a:t> primary care pediatricians, pediatric medical sub-specialists and pediatric surgical specialists</a:t>
            </a:r>
          </a:p>
        </p:txBody>
      </p:sp>
      <p:sp>
        <p:nvSpPr>
          <p:cNvPr id="11" name="Rectangle 2"/>
          <p:cNvSpPr txBox="1">
            <a:spLocks noChangeArrowheads="1"/>
          </p:cNvSpPr>
          <p:nvPr/>
        </p:nvSpPr>
        <p:spPr>
          <a:xfrm>
            <a:off x="152400" y="1250950"/>
            <a:ext cx="8991600" cy="730250"/>
          </a:xfrm>
          <a:prstGeom prst="rect">
            <a:avLst/>
          </a:prstGeom>
        </p:spPr>
        <p:txBody>
          <a:bodyPr/>
          <a:lstStyle/>
          <a:p>
            <a:pPr algn="ctr">
              <a:defRPr/>
            </a:pPr>
            <a:r>
              <a:rPr lang="en-US" sz="2800" kern="0" dirty="0">
                <a:latin typeface="+mj-lt"/>
                <a:ea typeface="ＭＳ Ｐゴシック" pitchFamily="-110" charset="-128"/>
                <a:cs typeface="+mn-cs"/>
              </a:rPr>
              <a:t>American Academy of Pediatrics</a:t>
            </a:r>
          </a:p>
        </p:txBody>
      </p:sp>
      <p:sp>
        <p:nvSpPr>
          <p:cNvPr id="10" name="Text Box 28"/>
          <p:cNvSpPr txBox="1">
            <a:spLocks noChangeArrowheads="1"/>
          </p:cNvSpPr>
          <p:nvPr/>
        </p:nvSpPr>
        <p:spPr bwMode="auto">
          <a:xfrm>
            <a:off x="4800600" y="5943600"/>
            <a:ext cx="4800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1000" b="1" dirty="0" smtClean="0">
                <a:solidFill>
                  <a:schemeClr val="bg2">
                    <a:lumMod val="75000"/>
                  </a:schemeClr>
                </a:solidFill>
                <a:hlinkClick r:id="rId3"/>
              </a:rPr>
              <a:t>http://pediatrics.aappublications.org/content/130/6/e1757.full.html</a:t>
            </a:r>
            <a:endParaRPr lang="en-US" sz="1000" b="1" dirty="0" smtClean="0">
              <a:solidFill>
                <a:schemeClr val="bg2">
                  <a:lumMod val="75000"/>
                </a:schemeClr>
              </a:solidFill>
            </a:endParaRPr>
          </a:p>
          <a:p>
            <a:pPr>
              <a:defRPr/>
            </a:pPr>
            <a:r>
              <a:rPr lang="en-US" sz="2000" dirty="0" smtClean="0"/>
              <a:t>	</a:t>
            </a:r>
          </a:p>
        </p:txBody>
      </p:sp>
      <p:pic>
        <p:nvPicPr>
          <p:cNvPr id="6" name="Picture 5" descr="AAP Statement.tif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53000" y="2590800"/>
            <a:ext cx="3962400" cy="2878138"/>
          </a:xfrm>
          <a:prstGeom prst="rect">
            <a:avLst/>
          </a:prstGeom>
          <a:ln>
            <a:noFill/>
          </a:ln>
          <a:effectLst>
            <a:outerShdw blurRad="292100" dist="139700" dir="2700000" algn="tl" rotWithShape="0">
              <a:srgbClr val="333333">
                <a:alpha val="65000"/>
              </a:srgbClr>
            </a:outerShdw>
          </a:effectLst>
        </p:spPr>
      </p:pic>
      <p:sp>
        <p:nvSpPr>
          <p:cNvPr id="16" name="Text Box 28"/>
          <p:cNvSpPr txBox="1">
            <a:spLocks noChangeArrowheads="1"/>
          </p:cNvSpPr>
          <p:nvPr/>
        </p:nvSpPr>
        <p:spPr bwMode="auto">
          <a:xfrm>
            <a:off x="228600" y="3429000"/>
            <a:ext cx="46482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defRPr/>
            </a:pPr>
            <a:endParaRPr lang="en-US" sz="1600" dirty="0" smtClean="0"/>
          </a:p>
          <a:p>
            <a:pPr>
              <a:buFontTx/>
              <a:buChar char="-"/>
              <a:defRPr/>
            </a:pPr>
            <a:r>
              <a:rPr lang="en-US" sz="1600" dirty="0" smtClean="0"/>
              <a:t>Most of the pest problems that occur indoors as well as control of lawn and garden pests can be addressed with least toxic approaches, including </a:t>
            </a:r>
            <a:r>
              <a:rPr lang="en-US" sz="1600" b="1" dirty="0" smtClean="0"/>
              <a:t>integrated pest management (IPM) techniques</a:t>
            </a:r>
            <a:r>
              <a:rPr lang="en-US" sz="1600" dirty="0" smtClean="0"/>
              <a:t>.” </a:t>
            </a:r>
          </a:p>
        </p:txBody>
      </p:sp>
      <p:sp>
        <p:nvSpPr>
          <p:cNvPr id="27654" name="Text Box 28"/>
          <p:cNvSpPr txBox="1">
            <a:spLocks noChangeArrowheads="1"/>
          </p:cNvSpPr>
          <p:nvPr/>
        </p:nvSpPr>
        <p:spPr bwMode="auto">
          <a:xfrm>
            <a:off x="228600" y="5551488"/>
            <a:ext cx="464820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buFontTx/>
              <a:buChar char="-"/>
            </a:pPr>
            <a:r>
              <a:rPr lang="en-US" sz="1600"/>
              <a:t>“…[pediatricians should] work with schools and governmental agencies to advocate for application of least toxic pesticides by using IPM principles...” </a:t>
            </a:r>
          </a:p>
        </p:txBody>
      </p:sp>
      <p:sp>
        <p:nvSpPr>
          <p:cNvPr id="12" name="Rectangle 2"/>
          <p:cNvSpPr txBox="1">
            <a:spLocks noChangeArrowheads="1"/>
          </p:cNvSpPr>
          <p:nvPr/>
        </p:nvSpPr>
        <p:spPr>
          <a:xfrm>
            <a:off x="0" y="228600"/>
            <a:ext cx="9144000" cy="730250"/>
          </a:xfrm>
          <a:prstGeom prst="rect">
            <a:avLst/>
          </a:prstGeom>
        </p:spPr>
        <p:txBody>
          <a:bodyPr/>
          <a:lstStyle/>
          <a:p>
            <a:pPr algn="ctr">
              <a:defRPr/>
            </a:pPr>
            <a:r>
              <a:rPr lang="en-US" sz="3600" kern="0" dirty="0">
                <a:latin typeface="+mj-lt"/>
                <a:ea typeface="ＭＳ Ｐゴシック" pitchFamily="-110" charset="-128"/>
                <a:cs typeface="+mn-cs"/>
              </a:rPr>
              <a:t>Why Change?</a:t>
            </a:r>
          </a:p>
        </p:txBody>
      </p:sp>
    </p:spTree>
    <p:extLst>
      <p:ext uri="{BB962C8B-B14F-4D97-AF65-F5344CB8AC3E}">
        <p14:creationId xmlns:p14="http://schemas.microsoft.com/office/powerpoint/2010/main" val="873912012"/>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52400" y="228600"/>
            <a:ext cx="8991600" cy="730250"/>
          </a:xfrm>
          <a:prstGeom prst="rect">
            <a:avLst/>
          </a:prstGeom>
        </p:spPr>
        <p:txBody>
          <a:bodyPr/>
          <a:lstStyle/>
          <a:p>
            <a:pPr algn="ctr">
              <a:defRPr/>
            </a:pPr>
            <a:r>
              <a:rPr lang="en-US" sz="3600" kern="0" dirty="0">
                <a:latin typeface="+mj-lt"/>
                <a:ea typeface="ＭＳ Ｐゴシック" pitchFamily="-110" charset="-128"/>
                <a:cs typeface="+mn-cs"/>
              </a:rPr>
              <a:t>Overcoming Hurdles</a:t>
            </a:r>
          </a:p>
        </p:txBody>
      </p:sp>
      <p:sp>
        <p:nvSpPr>
          <p:cNvPr id="9" name="Rectangle 3"/>
          <p:cNvSpPr txBox="1">
            <a:spLocks noChangeArrowheads="1"/>
          </p:cNvSpPr>
          <p:nvPr/>
        </p:nvSpPr>
        <p:spPr bwMode="auto">
          <a:xfrm>
            <a:off x="6096000" y="4724400"/>
            <a:ext cx="28956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Bef>
                <a:spcPct val="20000"/>
              </a:spcBef>
              <a:spcAft>
                <a:spcPts val="3000"/>
              </a:spcAft>
              <a:buFont typeface="Arial"/>
              <a:buChar char="•"/>
              <a:defRPr/>
            </a:pPr>
            <a:r>
              <a:rPr lang="en-US" sz="2000" dirty="0" smtClean="0"/>
              <a:t>Mentally, we have to overcome generations of using traditional pest control approaches</a:t>
            </a:r>
          </a:p>
          <a:p>
            <a:pPr eaLnBrk="1" hangingPunct="1">
              <a:lnSpc>
                <a:spcPct val="50000"/>
              </a:lnSpc>
              <a:spcBef>
                <a:spcPct val="20000"/>
              </a:spcBef>
              <a:spcAft>
                <a:spcPts val="3000"/>
              </a:spcAft>
              <a:defRPr/>
            </a:pPr>
            <a:endParaRPr lang="en-US" sz="2000" dirty="0" smtClean="0"/>
          </a:p>
          <a:p>
            <a:pPr eaLnBrk="1" hangingPunct="1">
              <a:lnSpc>
                <a:spcPct val="50000"/>
              </a:lnSpc>
              <a:spcBef>
                <a:spcPct val="20000"/>
              </a:spcBef>
              <a:spcAft>
                <a:spcPts val="3000"/>
              </a:spcAft>
              <a:defRPr/>
            </a:pPr>
            <a:endParaRPr lang="en-US" sz="2000" dirty="0" smtClean="0"/>
          </a:p>
        </p:txBody>
      </p:sp>
      <p:pic>
        <p:nvPicPr>
          <p:cNvPr id="29699"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36600" y="1219200"/>
            <a:ext cx="3606800" cy="28463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0"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3822700"/>
            <a:ext cx="2413000" cy="29591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1"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105400" y="1295400"/>
            <a:ext cx="3886200" cy="28336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9702" name="Picture 7"/>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04800" y="4267200"/>
            <a:ext cx="3130550" cy="2336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502881"/>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52400" y="228600"/>
            <a:ext cx="8991600" cy="730250"/>
          </a:xfrm>
          <a:prstGeom prst="rect">
            <a:avLst/>
          </a:prstGeom>
        </p:spPr>
        <p:txBody>
          <a:bodyPr/>
          <a:lstStyle/>
          <a:p>
            <a:pPr algn="ctr">
              <a:defRPr/>
            </a:pPr>
            <a:r>
              <a:rPr lang="en-US" sz="3600" kern="0" dirty="0">
                <a:latin typeface="+mj-lt"/>
                <a:ea typeface="ＭＳ Ｐゴシック" pitchFamily="-110" charset="-128"/>
                <a:cs typeface="+mn-cs"/>
              </a:rPr>
              <a:t>Overcoming Hurdles</a:t>
            </a:r>
          </a:p>
        </p:txBody>
      </p:sp>
      <p:sp>
        <p:nvSpPr>
          <p:cNvPr id="5" name="Oval 4"/>
          <p:cNvSpPr/>
          <p:nvPr/>
        </p:nvSpPr>
        <p:spPr>
          <a:xfrm>
            <a:off x="152400" y="1447800"/>
            <a:ext cx="3886200" cy="1143000"/>
          </a:xfrm>
          <a:prstGeom prst="ellipse">
            <a:avLst/>
          </a:prstGeom>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No access to pesticides</a:t>
            </a:r>
          </a:p>
        </p:txBody>
      </p:sp>
      <p:sp>
        <p:nvSpPr>
          <p:cNvPr id="10" name="Oval 9"/>
          <p:cNvSpPr/>
          <p:nvPr/>
        </p:nvSpPr>
        <p:spPr>
          <a:xfrm>
            <a:off x="457200" y="4229100"/>
            <a:ext cx="3886200" cy="1143000"/>
          </a:xfrm>
          <a:prstGeom prst="ellipse">
            <a:avLst/>
          </a:prstGeom>
          <a:solidFill>
            <a:schemeClr val="bg2">
              <a:lumMod val="20000"/>
              <a:lumOff val="8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Expense</a:t>
            </a:r>
          </a:p>
        </p:txBody>
      </p:sp>
      <p:sp>
        <p:nvSpPr>
          <p:cNvPr id="11" name="Oval 10"/>
          <p:cNvSpPr/>
          <p:nvPr/>
        </p:nvSpPr>
        <p:spPr>
          <a:xfrm>
            <a:off x="4229100" y="3086100"/>
            <a:ext cx="3886200" cy="1143000"/>
          </a:xfrm>
          <a:prstGeom prst="ellipse">
            <a:avLst/>
          </a:prstGeom>
          <a:solidFill>
            <a:schemeClr val="tx2">
              <a:lumMod val="20000"/>
              <a:lumOff val="8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Lack of Expertise</a:t>
            </a:r>
          </a:p>
        </p:txBody>
      </p:sp>
      <p:sp>
        <p:nvSpPr>
          <p:cNvPr id="12" name="Oval 11"/>
          <p:cNvSpPr/>
          <p:nvPr/>
        </p:nvSpPr>
        <p:spPr>
          <a:xfrm>
            <a:off x="5029200" y="1371600"/>
            <a:ext cx="3886200" cy="1143000"/>
          </a:xfrm>
          <a:prstGeom prst="ellipse">
            <a:avLst/>
          </a:prstGeom>
          <a:solidFill>
            <a:schemeClr val="accent3">
              <a:lumMod val="20000"/>
              <a:lumOff val="80000"/>
            </a:schemeClr>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Time/Staff</a:t>
            </a:r>
          </a:p>
        </p:txBody>
      </p:sp>
      <p:sp>
        <p:nvSpPr>
          <p:cNvPr id="15" name="Oval 14"/>
          <p:cNvSpPr/>
          <p:nvPr/>
        </p:nvSpPr>
        <p:spPr>
          <a:xfrm>
            <a:off x="4495800" y="5190331"/>
            <a:ext cx="4191000" cy="1389063"/>
          </a:xfrm>
          <a:prstGeom prst="ellipse">
            <a:avLst/>
          </a:prstGeom>
          <a:solidFill>
            <a:srgbClr val="CCFFCC"/>
          </a:solidFill>
          <a:ln>
            <a:solidFill>
              <a:srgbClr val="FFFFFF"/>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r>
              <a:rPr lang="en-US" dirty="0">
                <a:solidFill>
                  <a:schemeClr val="tx1"/>
                </a:solidFill>
              </a:rPr>
              <a:t>Lack of education &amp; training opportunities</a:t>
            </a:r>
          </a:p>
        </p:txBody>
      </p:sp>
    </p:spTree>
    <p:extLst>
      <p:ext uri="{BB962C8B-B14F-4D97-AF65-F5344CB8AC3E}">
        <p14:creationId xmlns:p14="http://schemas.microsoft.com/office/powerpoint/2010/main" val="3259106054"/>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1"/>
          <p:cNvSpPr>
            <a:spLocks noChangeArrowheads="1"/>
          </p:cNvSpPr>
          <p:nvPr/>
        </p:nvSpPr>
        <p:spPr bwMode="auto">
          <a:xfrm>
            <a:off x="0" y="1041400"/>
            <a:ext cx="9144000"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8000" dirty="0">
                <a:solidFill>
                  <a:schemeClr val="accent1">
                    <a:lumMod val="75000"/>
                  </a:schemeClr>
                </a:solidFill>
              </a:rPr>
              <a:t>I</a:t>
            </a:r>
            <a:r>
              <a:rPr lang="en-US" sz="8000" dirty="0">
                <a:solidFill>
                  <a:schemeClr val="tx2">
                    <a:lumMod val="60000"/>
                    <a:lumOff val="40000"/>
                  </a:schemeClr>
                </a:solidFill>
              </a:rPr>
              <a:t>P</a:t>
            </a:r>
            <a:r>
              <a:rPr lang="en-US" sz="8000" dirty="0">
                <a:solidFill>
                  <a:schemeClr val="accent4">
                    <a:lumMod val="60000"/>
                    <a:lumOff val="40000"/>
                  </a:schemeClr>
                </a:solidFill>
              </a:rPr>
              <a:t>M</a:t>
            </a:r>
            <a:r>
              <a:rPr lang="en-US" sz="8000" dirty="0"/>
              <a:t> is a </a:t>
            </a:r>
            <a:r>
              <a:rPr lang="en-US" sz="8000" dirty="0">
                <a:solidFill>
                  <a:schemeClr val="bg2">
                    <a:lumMod val="75000"/>
                  </a:schemeClr>
                </a:solidFill>
              </a:rPr>
              <a:t>P</a:t>
            </a:r>
            <a:r>
              <a:rPr lang="en-US" sz="8000" dirty="0"/>
              <a:t>R</a:t>
            </a:r>
            <a:r>
              <a:rPr lang="en-US" sz="8000" dirty="0">
                <a:solidFill>
                  <a:srgbClr val="008000"/>
                </a:solidFill>
              </a:rPr>
              <a:t>O</a:t>
            </a:r>
            <a:r>
              <a:rPr lang="en-US" sz="8000" dirty="0">
                <a:solidFill>
                  <a:schemeClr val="bg1">
                    <a:lumMod val="50000"/>
                  </a:schemeClr>
                </a:solidFill>
              </a:rPr>
              <a:t>C</a:t>
            </a:r>
            <a:r>
              <a:rPr lang="en-US" sz="8000" dirty="0">
                <a:solidFill>
                  <a:schemeClr val="accent6">
                    <a:lumMod val="75000"/>
                  </a:schemeClr>
                </a:solidFill>
              </a:rPr>
              <a:t>E</a:t>
            </a:r>
            <a:r>
              <a:rPr lang="en-US" sz="8000" dirty="0">
                <a:solidFill>
                  <a:schemeClr val="accent1">
                    <a:lumMod val="50000"/>
                  </a:schemeClr>
                </a:solidFill>
              </a:rPr>
              <a:t>S</a:t>
            </a:r>
            <a:r>
              <a:rPr lang="en-US" sz="8000" dirty="0">
                <a:solidFill>
                  <a:schemeClr val="accent4"/>
                </a:solidFill>
              </a:rPr>
              <a:t>S</a:t>
            </a:r>
          </a:p>
          <a:p>
            <a:pPr algn="ctr">
              <a:defRPr/>
            </a:pPr>
            <a:endParaRPr lang="en-US" sz="4800" dirty="0"/>
          </a:p>
          <a:p>
            <a:pPr algn="ctr">
              <a:defRPr/>
            </a:pPr>
            <a:r>
              <a:rPr lang="en-US" sz="4800" dirty="0"/>
              <a:t>NOT </a:t>
            </a:r>
          </a:p>
          <a:p>
            <a:pPr algn="ctr">
              <a:defRPr/>
            </a:pPr>
            <a:endParaRPr lang="en-US" sz="4800" dirty="0"/>
          </a:p>
          <a:p>
            <a:pPr algn="ctr">
              <a:defRPr/>
            </a:pPr>
            <a:r>
              <a:rPr lang="en-US" sz="8800" dirty="0"/>
              <a:t>A Miracle</a:t>
            </a:r>
          </a:p>
        </p:txBody>
      </p:sp>
    </p:spTree>
    <p:extLst>
      <p:ext uri="{BB962C8B-B14F-4D97-AF65-F5344CB8AC3E}">
        <p14:creationId xmlns:p14="http://schemas.microsoft.com/office/powerpoint/2010/main" val="207462239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52400" y="228600"/>
            <a:ext cx="8991600" cy="730250"/>
          </a:xfrm>
          <a:prstGeom prst="rect">
            <a:avLst/>
          </a:prstGeom>
        </p:spPr>
        <p:txBody>
          <a:bodyPr/>
          <a:lstStyle/>
          <a:p>
            <a:pPr algn="ctr">
              <a:defRPr/>
            </a:pPr>
            <a:r>
              <a:rPr lang="en-US" sz="3600" kern="0" dirty="0" smtClean="0">
                <a:latin typeface="+mj-lt"/>
                <a:ea typeface="ＭＳ Ｐゴシック" pitchFamily="-110" charset="-128"/>
              </a:rPr>
              <a:t>Administration Next Steps</a:t>
            </a:r>
            <a:endParaRPr lang="en-US" sz="3600" kern="0" dirty="0">
              <a:latin typeface="+mj-lt"/>
              <a:ea typeface="ＭＳ Ｐゴシック" pitchFamily="-110" charset="-128"/>
              <a:cs typeface="+mn-cs"/>
            </a:endParaRPr>
          </a:p>
        </p:txBody>
      </p:sp>
      <p:sp>
        <p:nvSpPr>
          <p:cNvPr id="9" name="Rectangle 3"/>
          <p:cNvSpPr txBox="1">
            <a:spLocks noChangeArrowheads="1"/>
          </p:cNvSpPr>
          <p:nvPr/>
        </p:nvSpPr>
        <p:spPr bwMode="auto">
          <a:xfrm>
            <a:off x="228600" y="1358900"/>
            <a:ext cx="8763000"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Bef>
                <a:spcPct val="20000"/>
              </a:spcBef>
              <a:spcAft>
                <a:spcPts val="3000"/>
              </a:spcAft>
              <a:buFont typeface="Arial"/>
              <a:buChar char="•"/>
              <a:defRPr/>
            </a:pPr>
            <a:r>
              <a:rPr lang="en-US" sz="4000" b="1" dirty="0"/>
              <a:t>Allow</a:t>
            </a:r>
            <a:r>
              <a:rPr lang="en-US" sz="4000" dirty="0"/>
              <a:t> </a:t>
            </a:r>
            <a:r>
              <a:rPr lang="en-US" sz="4000" dirty="0" smtClean="0"/>
              <a:t>IPM </a:t>
            </a:r>
          </a:p>
          <a:p>
            <a:pPr marL="342900" indent="-342900" eaLnBrk="1" hangingPunct="1">
              <a:spcBef>
                <a:spcPct val="20000"/>
              </a:spcBef>
              <a:spcAft>
                <a:spcPts val="3000"/>
              </a:spcAft>
              <a:buFont typeface="Arial"/>
              <a:buChar char="•"/>
              <a:defRPr/>
            </a:pPr>
            <a:r>
              <a:rPr lang="en-US" sz="3200" dirty="0" smtClean="0"/>
              <a:t>Appoint IPM </a:t>
            </a:r>
            <a:br>
              <a:rPr lang="en-US" sz="3200" dirty="0" smtClean="0"/>
            </a:br>
            <a:r>
              <a:rPr lang="en-US" sz="3200" dirty="0" smtClean="0"/>
              <a:t>Coordinator</a:t>
            </a:r>
            <a:endParaRPr lang="en-US" sz="3200" dirty="0"/>
          </a:p>
          <a:p>
            <a:pPr marL="342900" indent="-342900" eaLnBrk="1" hangingPunct="1">
              <a:spcBef>
                <a:spcPct val="20000"/>
              </a:spcBef>
              <a:spcAft>
                <a:spcPts val="3000"/>
              </a:spcAft>
              <a:buFont typeface="Arial"/>
              <a:buChar char="•"/>
              <a:defRPr/>
            </a:pPr>
            <a:r>
              <a:rPr lang="en-US" sz="3200" dirty="0" smtClean="0"/>
              <a:t>IPM Policy</a:t>
            </a:r>
          </a:p>
          <a:p>
            <a:pPr marL="342900" indent="-342900" eaLnBrk="1" hangingPunct="1">
              <a:spcBef>
                <a:spcPct val="20000"/>
              </a:spcBef>
              <a:spcAft>
                <a:spcPts val="3000"/>
              </a:spcAft>
              <a:buFont typeface="Arial"/>
              <a:buChar char="•"/>
              <a:defRPr/>
            </a:pPr>
            <a:r>
              <a:rPr lang="en-US" sz="3200" dirty="0" smtClean="0"/>
              <a:t>Inform</a:t>
            </a:r>
          </a:p>
          <a:p>
            <a:pPr marL="342900" indent="-342900" eaLnBrk="1" hangingPunct="1">
              <a:spcBef>
                <a:spcPct val="20000"/>
              </a:spcBef>
              <a:spcAft>
                <a:spcPts val="3000"/>
              </a:spcAft>
              <a:buFont typeface="Arial"/>
              <a:buChar char="•"/>
              <a:defRPr/>
            </a:pPr>
            <a:r>
              <a:rPr lang="en-US" sz="3200" dirty="0" smtClean="0"/>
              <a:t>Institutionalize IPM</a:t>
            </a:r>
            <a:endParaRPr lang="en-US" sz="3200" dirty="0" smtClean="0"/>
          </a:p>
          <a:p>
            <a:pPr eaLnBrk="1" hangingPunct="1">
              <a:lnSpc>
                <a:spcPct val="50000"/>
              </a:lnSpc>
              <a:spcBef>
                <a:spcPct val="20000"/>
              </a:spcBef>
              <a:spcAft>
                <a:spcPts val="3000"/>
              </a:spcAft>
              <a:defRPr/>
            </a:pPr>
            <a:endParaRPr lang="en-US" sz="3200" dirty="0" smtClean="0"/>
          </a:p>
          <a:p>
            <a:pPr eaLnBrk="1" hangingPunct="1">
              <a:lnSpc>
                <a:spcPct val="50000"/>
              </a:lnSpc>
              <a:spcBef>
                <a:spcPct val="20000"/>
              </a:spcBef>
              <a:spcAft>
                <a:spcPts val="3000"/>
              </a:spcAft>
              <a:defRPr/>
            </a:pPr>
            <a:endParaRPr lang="en-US" sz="3200" dirty="0" smtClean="0"/>
          </a:p>
        </p:txBody>
      </p:sp>
      <p:pic>
        <p:nvPicPr>
          <p:cNvPr id="8" name="Picture 7"/>
          <p:cNvPicPr>
            <a:picLocks noChangeAspect="1"/>
          </p:cNvPicPr>
          <p:nvPr/>
        </p:nvPicPr>
        <p:blipFill>
          <a:blip r:embed="rId3"/>
          <a:stretch>
            <a:fillRect/>
          </a:stretch>
        </p:blipFill>
        <p:spPr>
          <a:xfrm>
            <a:off x="3479799" y="2133600"/>
            <a:ext cx="5494346" cy="3073400"/>
          </a:xfrm>
          <a:prstGeom prst="rect">
            <a:avLst/>
          </a:prstGeom>
          <a:ln>
            <a:solidFill>
              <a:srgbClr val="000000"/>
            </a:solidFill>
          </a:ln>
        </p:spPr>
      </p:pic>
    </p:spTree>
    <p:extLst>
      <p:ext uri="{BB962C8B-B14F-4D97-AF65-F5344CB8AC3E}">
        <p14:creationId xmlns:p14="http://schemas.microsoft.com/office/powerpoint/2010/main" val="2529681722"/>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0" y="228600"/>
            <a:ext cx="9144000" cy="730250"/>
          </a:xfrm>
          <a:prstGeom prst="rect">
            <a:avLst/>
          </a:prstGeom>
        </p:spPr>
        <p:txBody>
          <a:bodyPr/>
          <a:lstStyle/>
          <a:p>
            <a:pPr algn="ctr">
              <a:defRPr/>
            </a:pPr>
            <a:r>
              <a:rPr lang="en-US" sz="3600" kern="0" dirty="0" smtClean="0">
                <a:latin typeface="+mj-lt"/>
                <a:ea typeface="ＭＳ Ｐゴシック" pitchFamily="-110" charset="-128"/>
                <a:cs typeface="+mn-cs"/>
              </a:rPr>
              <a:t>WE WILL HELP!!!!</a:t>
            </a:r>
            <a:endParaRPr lang="en-US" sz="3600" kern="0" dirty="0">
              <a:latin typeface="+mj-lt"/>
              <a:ea typeface="ＭＳ Ｐゴシック" pitchFamily="-110" charset="-128"/>
              <a:cs typeface="+mn-cs"/>
            </a:endParaRPr>
          </a:p>
        </p:txBody>
      </p:sp>
      <p:sp>
        <p:nvSpPr>
          <p:cNvPr id="9" name="Rectangle 3"/>
          <p:cNvSpPr txBox="1">
            <a:spLocks noChangeArrowheads="1"/>
          </p:cNvSpPr>
          <p:nvPr/>
        </p:nvSpPr>
        <p:spPr bwMode="auto">
          <a:xfrm>
            <a:off x="4572000" y="1079500"/>
            <a:ext cx="45720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Bef>
                <a:spcPct val="20000"/>
              </a:spcBef>
              <a:spcAft>
                <a:spcPts val="3000"/>
              </a:spcAft>
              <a:buFont typeface="Arial"/>
              <a:buChar char="•"/>
              <a:defRPr/>
            </a:pPr>
            <a:r>
              <a:rPr lang="en-US" sz="2800" dirty="0" smtClean="0"/>
              <a:t>IPM Plans</a:t>
            </a:r>
            <a:endParaRPr lang="en-US" sz="2800" dirty="0" smtClean="0"/>
          </a:p>
          <a:p>
            <a:pPr eaLnBrk="1" hangingPunct="1">
              <a:lnSpc>
                <a:spcPct val="50000"/>
              </a:lnSpc>
              <a:spcBef>
                <a:spcPct val="20000"/>
              </a:spcBef>
              <a:spcAft>
                <a:spcPts val="3000"/>
              </a:spcAft>
              <a:defRPr/>
            </a:pPr>
            <a:endParaRPr lang="en-US" sz="2800" dirty="0" smtClean="0"/>
          </a:p>
          <a:p>
            <a:pPr eaLnBrk="1" hangingPunct="1">
              <a:lnSpc>
                <a:spcPct val="50000"/>
              </a:lnSpc>
              <a:spcBef>
                <a:spcPct val="20000"/>
              </a:spcBef>
              <a:spcAft>
                <a:spcPts val="3000"/>
              </a:spcAft>
              <a:defRPr/>
            </a:pPr>
            <a:endParaRPr lang="en-US" sz="2800" dirty="0" smtClean="0"/>
          </a:p>
        </p:txBody>
      </p:sp>
      <p:sp>
        <p:nvSpPr>
          <p:cNvPr id="46083" name="Rectangle 3"/>
          <p:cNvSpPr txBox="1">
            <a:spLocks noChangeArrowheads="1"/>
          </p:cNvSpPr>
          <p:nvPr/>
        </p:nvSpPr>
        <p:spPr bwMode="auto">
          <a:xfrm>
            <a:off x="4572000" y="3149600"/>
            <a:ext cx="42672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spcAft>
                <a:spcPts val="3000"/>
              </a:spcAft>
              <a:buFont typeface="Arial" charset="0"/>
              <a:buChar char="•"/>
            </a:pPr>
            <a:r>
              <a:rPr lang="en-US" sz="2800" dirty="0"/>
              <a:t>USU School IPM website. </a:t>
            </a:r>
          </a:p>
        </p:txBody>
      </p:sp>
      <p:pic>
        <p:nvPicPr>
          <p:cNvPr id="46084" name="Picture 3" descr="IMG_7541.jpg"/>
          <p:cNvPicPr>
            <a:picLocks noChangeAspect="1"/>
          </p:cNvPicPr>
          <p:nvPr/>
        </p:nvPicPr>
        <p:blipFill>
          <a:blip r:embed="rId3">
            <a:extLst>
              <a:ext uri="{28A0092B-C50C-407E-A947-70E740481C1C}">
                <a14:useLocalDpi xmlns:a14="http://schemas.microsoft.com/office/drawing/2010/main" val="0"/>
              </a:ext>
            </a:extLst>
          </a:blip>
          <a:srcRect b="10628"/>
          <a:stretch>
            <a:fillRect/>
          </a:stretch>
        </p:blipFill>
        <p:spPr bwMode="auto">
          <a:xfrm>
            <a:off x="330200" y="1295400"/>
            <a:ext cx="3937000" cy="469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46085" name="Rectangle 3"/>
          <p:cNvSpPr txBox="1">
            <a:spLocks noChangeArrowheads="1"/>
          </p:cNvSpPr>
          <p:nvPr/>
        </p:nvSpPr>
        <p:spPr bwMode="auto">
          <a:xfrm>
            <a:off x="571500" y="6108700"/>
            <a:ext cx="3505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spcAft>
                <a:spcPts val="3000"/>
              </a:spcAft>
            </a:pPr>
            <a:r>
              <a:rPr lang="en-US" sz="2800" dirty="0" err="1"/>
              <a:t>ryan.davis@usu.edu</a:t>
            </a:r>
            <a:endParaRPr lang="en-US" sz="2800" dirty="0"/>
          </a:p>
        </p:txBody>
      </p:sp>
      <p:sp>
        <p:nvSpPr>
          <p:cNvPr id="7" name="Rectangle 3"/>
          <p:cNvSpPr txBox="1">
            <a:spLocks noChangeArrowheads="1"/>
          </p:cNvSpPr>
          <p:nvPr/>
        </p:nvSpPr>
        <p:spPr bwMode="auto">
          <a:xfrm>
            <a:off x="4572000" y="2082800"/>
            <a:ext cx="4572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Bef>
                <a:spcPct val="20000"/>
              </a:spcBef>
              <a:spcAft>
                <a:spcPts val="3000"/>
              </a:spcAft>
              <a:buFont typeface="Arial"/>
              <a:buChar char="•"/>
              <a:defRPr/>
            </a:pPr>
            <a:r>
              <a:rPr lang="en-US" sz="2800" dirty="0" smtClean="0"/>
              <a:t>Site visit/training</a:t>
            </a:r>
            <a:endParaRPr lang="en-US" sz="2800" dirty="0" smtClean="0"/>
          </a:p>
          <a:p>
            <a:pPr eaLnBrk="1" hangingPunct="1">
              <a:lnSpc>
                <a:spcPct val="50000"/>
              </a:lnSpc>
              <a:spcBef>
                <a:spcPct val="20000"/>
              </a:spcBef>
              <a:spcAft>
                <a:spcPts val="3000"/>
              </a:spcAft>
              <a:defRPr/>
            </a:pPr>
            <a:endParaRPr lang="en-US" sz="2800" dirty="0" smtClean="0"/>
          </a:p>
          <a:p>
            <a:pPr eaLnBrk="1" hangingPunct="1">
              <a:lnSpc>
                <a:spcPct val="50000"/>
              </a:lnSpc>
              <a:spcBef>
                <a:spcPct val="20000"/>
              </a:spcBef>
              <a:spcAft>
                <a:spcPts val="3000"/>
              </a:spcAft>
              <a:defRPr/>
            </a:pPr>
            <a:endParaRPr lang="en-US" sz="2800" dirty="0" smtClean="0"/>
          </a:p>
        </p:txBody>
      </p:sp>
      <p:sp>
        <p:nvSpPr>
          <p:cNvPr id="8" name="Rectangle 3"/>
          <p:cNvSpPr txBox="1">
            <a:spLocks noChangeArrowheads="1"/>
          </p:cNvSpPr>
          <p:nvPr/>
        </p:nvSpPr>
        <p:spPr bwMode="auto">
          <a:xfrm>
            <a:off x="4572000" y="4445000"/>
            <a:ext cx="4572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Bef>
                <a:spcPct val="20000"/>
              </a:spcBef>
              <a:spcAft>
                <a:spcPts val="3000"/>
              </a:spcAft>
              <a:buFont typeface="Arial"/>
              <a:buChar char="•"/>
              <a:defRPr/>
            </a:pP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SIPM Coalition</a:t>
            </a: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lnSpc>
                <a:spcPct val="50000"/>
              </a:lnSpc>
              <a:spcBef>
                <a:spcPct val="20000"/>
              </a:spcBef>
              <a:spcAft>
                <a:spcPts val="3000"/>
              </a:spcAft>
              <a:defRPr/>
            </a:pP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lnSpc>
                <a:spcPct val="50000"/>
              </a:lnSpc>
              <a:spcBef>
                <a:spcPct val="20000"/>
              </a:spcBef>
              <a:spcAft>
                <a:spcPts val="3000"/>
              </a:spcAft>
              <a:defRPr/>
            </a:pP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10" name="Rectangle 3"/>
          <p:cNvSpPr txBox="1">
            <a:spLocks noChangeArrowheads="1"/>
          </p:cNvSpPr>
          <p:nvPr/>
        </p:nvSpPr>
        <p:spPr bwMode="auto">
          <a:xfrm>
            <a:off x="4610100" y="5435600"/>
            <a:ext cx="4572000"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342900" indent="-342900" eaLnBrk="1" hangingPunct="1">
              <a:spcBef>
                <a:spcPct val="20000"/>
              </a:spcBef>
              <a:spcAft>
                <a:spcPts val="3000"/>
              </a:spcAft>
              <a:buFont typeface="Arial"/>
              <a:buChar char="•"/>
              <a:defRPr/>
            </a:pPr>
            <a:r>
              <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SLCSD</a:t>
            </a: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lnSpc>
                <a:spcPct val="50000"/>
              </a:lnSpc>
              <a:spcBef>
                <a:spcPct val="20000"/>
              </a:spcBef>
              <a:spcAft>
                <a:spcPts val="3000"/>
              </a:spcAft>
              <a:defRPr/>
            </a:pP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a:p>
            <a:pPr eaLnBrk="1" hangingPunct="1">
              <a:lnSpc>
                <a:spcPct val="50000"/>
              </a:lnSpc>
              <a:spcBef>
                <a:spcPct val="20000"/>
              </a:spcBef>
              <a:spcAft>
                <a:spcPts val="3000"/>
              </a:spcAft>
              <a:defRPr/>
            </a:pPr>
            <a:endParaRPr lang="en-US" sz="40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586468102"/>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3" name="Rectangle 1"/>
          <p:cNvSpPr>
            <a:spLocks noChangeArrowheads="1"/>
          </p:cNvSpPr>
          <p:nvPr/>
        </p:nvSpPr>
        <p:spPr bwMode="auto">
          <a:xfrm>
            <a:off x="0" y="1041400"/>
            <a:ext cx="9144000" cy="4893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a:defRPr/>
            </a:pPr>
            <a:r>
              <a:rPr lang="en-US" sz="8000" dirty="0">
                <a:solidFill>
                  <a:schemeClr val="accent1">
                    <a:lumMod val="75000"/>
                  </a:schemeClr>
                </a:solidFill>
              </a:rPr>
              <a:t>I</a:t>
            </a:r>
            <a:r>
              <a:rPr lang="en-US" sz="8000" dirty="0">
                <a:solidFill>
                  <a:schemeClr val="tx2">
                    <a:lumMod val="60000"/>
                    <a:lumOff val="40000"/>
                  </a:schemeClr>
                </a:solidFill>
              </a:rPr>
              <a:t>P</a:t>
            </a:r>
            <a:r>
              <a:rPr lang="en-US" sz="8000" dirty="0">
                <a:solidFill>
                  <a:schemeClr val="accent4">
                    <a:lumMod val="60000"/>
                    <a:lumOff val="40000"/>
                  </a:schemeClr>
                </a:solidFill>
              </a:rPr>
              <a:t>M</a:t>
            </a:r>
            <a:r>
              <a:rPr lang="en-US" sz="8000" dirty="0"/>
              <a:t> is a </a:t>
            </a:r>
            <a:r>
              <a:rPr lang="en-US" sz="8000" dirty="0">
                <a:solidFill>
                  <a:schemeClr val="bg2">
                    <a:lumMod val="75000"/>
                  </a:schemeClr>
                </a:solidFill>
              </a:rPr>
              <a:t>P</a:t>
            </a:r>
            <a:r>
              <a:rPr lang="en-US" sz="8000" dirty="0"/>
              <a:t>R</a:t>
            </a:r>
            <a:r>
              <a:rPr lang="en-US" sz="8000" dirty="0">
                <a:solidFill>
                  <a:srgbClr val="008000"/>
                </a:solidFill>
              </a:rPr>
              <a:t>O</a:t>
            </a:r>
            <a:r>
              <a:rPr lang="en-US" sz="8000" dirty="0">
                <a:solidFill>
                  <a:schemeClr val="bg1">
                    <a:lumMod val="50000"/>
                  </a:schemeClr>
                </a:solidFill>
              </a:rPr>
              <a:t>C</a:t>
            </a:r>
            <a:r>
              <a:rPr lang="en-US" sz="8000" dirty="0">
                <a:solidFill>
                  <a:schemeClr val="accent6">
                    <a:lumMod val="75000"/>
                  </a:schemeClr>
                </a:solidFill>
              </a:rPr>
              <a:t>E</a:t>
            </a:r>
            <a:r>
              <a:rPr lang="en-US" sz="8000" dirty="0">
                <a:solidFill>
                  <a:schemeClr val="accent1">
                    <a:lumMod val="50000"/>
                  </a:schemeClr>
                </a:solidFill>
              </a:rPr>
              <a:t>S</a:t>
            </a:r>
            <a:r>
              <a:rPr lang="en-US" sz="8000" dirty="0">
                <a:solidFill>
                  <a:schemeClr val="accent4"/>
                </a:solidFill>
              </a:rPr>
              <a:t>S</a:t>
            </a:r>
          </a:p>
          <a:p>
            <a:pPr algn="ctr">
              <a:defRPr/>
            </a:pPr>
            <a:endParaRPr lang="en-US" sz="4800" dirty="0"/>
          </a:p>
          <a:p>
            <a:pPr algn="ctr">
              <a:defRPr/>
            </a:pPr>
            <a:r>
              <a:rPr lang="en-US" sz="4800" dirty="0"/>
              <a:t>NOT </a:t>
            </a:r>
          </a:p>
          <a:p>
            <a:pPr algn="ctr">
              <a:defRPr/>
            </a:pPr>
            <a:endParaRPr lang="en-US" sz="4800" dirty="0"/>
          </a:p>
          <a:p>
            <a:pPr algn="ctr">
              <a:defRPr/>
            </a:pPr>
            <a:r>
              <a:rPr lang="en-US" sz="8800" dirty="0"/>
              <a:t>A Miracle</a:t>
            </a:r>
          </a:p>
        </p:txBody>
      </p:sp>
    </p:spTree>
    <p:extLst>
      <p:ext uri="{BB962C8B-B14F-4D97-AF65-F5344CB8AC3E}">
        <p14:creationId xmlns:p14="http://schemas.microsoft.com/office/powerpoint/2010/main" val="1749636383"/>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52400" y="228600"/>
            <a:ext cx="8991600" cy="730250"/>
          </a:xfrm>
          <a:prstGeom prst="rect">
            <a:avLst/>
          </a:prstGeom>
        </p:spPr>
        <p:txBody>
          <a:bodyPr/>
          <a:lstStyle/>
          <a:p>
            <a:pPr algn="ctr">
              <a:defRPr/>
            </a:pPr>
            <a:r>
              <a:rPr lang="en-US" sz="3600" kern="0" dirty="0">
                <a:latin typeface="+mj-lt"/>
                <a:ea typeface="ＭＳ Ｐゴシック" pitchFamily="-110" charset="-128"/>
                <a:cs typeface="+mn-cs"/>
              </a:rPr>
              <a:t>END</a:t>
            </a:r>
          </a:p>
        </p:txBody>
      </p:sp>
      <p:sp>
        <p:nvSpPr>
          <p:cNvPr id="4" name="Rectangle 3"/>
          <p:cNvSpPr txBox="1">
            <a:spLocks noChangeArrowheads="1"/>
          </p:cNvSpPr>
          <p:nvPr/>
        </p:nvSpPr>
        <p:spPr bwMode="auto">
          <a:xfrm>
            <a:off x="304800" y="2438400"/>
            <a:ext cx="8686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spcAft>
                <a:spcPts val="3000"/>
              </a:spcAft>
              <a:defRPr/>
            </a:pPr>
            <a:endParaRPr lang="en-US" sz="2800" dirty="0" smtClean="0"/>
          </a:p>
          <a:p>
            <a:pPr marL="571500" indent="-571500" eaLnBrk="1" hangingPunct="1">
              <a:spcBef>
                <a:spcPct val="20000"/>
              </a:spcBef>
              <a:spcAft>
                <a:spcPts val="3000"/>
              </a:spcAft>
              <a:buFont typeface="Arial"/>
              <a:buChar char="•"/>
              <a:defRPr/>
            </a:pPr>
            <a:endParaRPr lang="en-US" sz="4000" dirty="0" smtClean="0"/>
          </a:p>
        </p:txBody>
      </p:sp>
      <p:sp>
        <p:nvSpPr>
          <p:cNvPr id="101379" name="Rectangle 1"/>
          <p:cNvSpPr>
            <a:spLocks noChangeArrowheads="1"/>
          </p:cNvSpPr>
          <p:nvPr/>
        </p:nvSpPr>
        <p:spPr bwMode="auto">
          <a:xfrm>
            <a:off x="381000" y="1676400"/>
            <a:ext cx="8001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en-US" sz="3600"/>
              <a:t>I am available to help. </a:t>
            </a:r>
          </a:p>
        </p:txBody>
      </p:sp>
      <p:sp>
        <p:nvSpPr>
          <p:cNvPr id="101380" name="Rectangle 3"/>
          <p:cNvSpPr txBox="1">
            <a:spLocks noChangeArrowheads="1"/>
          </p:cNvSpPr>
          <p:nvPr/>
        </p:nvSpPr>
        <p:spPr bwMode="auto">
          <a:xfrm>
            <a:off x="685800" y="3048000"/>
            <a:ext cx="69342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spcAft>
                <a:spcPts val="3000"/>
              </a:spcAft>
            </a:pPr>
            <a:r>
              <a:rPr lang="en-US" sz="2800"/>
              <a:t>Ryan Davis</a:t>
            </a:r>
          </a:p>
          <a:p>
            <a:pPr eaLnBrk="1" hangingPunct="1">
              <a:spcBef>
                <a:spcPct val="20000"/>
              </a:spcBef>
              <a:spcAft>
                <a:spcPts val="3000"/>
              </a:spcAft>
            </a:pPr>
            <a:r>
              <a:rPr lang="en-US" sz="2800"/>
              <a:t>435-797-2435</a:t>
            </a:r>
          </a:p>
          <a:p>
            <a:pPr eaLnBrk="1" hangingPunct="1">
              <a:spcBef>
                <a:spcPct val="20000"/>
              </a:spcBef>
              <a:spcAft>
                <a:spcPts val="3000"/>
              </a:spcAft>
            </a:pPr>
            <a:r>
              <a:rPr lang="en-US" sz="2800"/>
              <a:t>ryan.davis@usu.edu</a:t>
            </a:r>
          </a:p>
          <a:p>
            <a:pPr eaLnBrk="1" hangingPunct="1">
              <a:spcBef>
                <a:spcPct val="20000"/>
              </a:spcBef>
              <a:spcAft>
                <a:spcPts val="3000"/>
              </a:spcAft>
            </a:pPr>
            <a:r>
              <a:rPr lang="en-US" sz="2800"/>
              <a:t>utahpests.usu.edu</a:t>
            </a:r>
          </a:p>
        </p:txBody>
      </p:sp>
      <p:pic>
        <p:nvPicPr>
          <p:cNvPr id="101381" name="Picture 1" descr="IMG_685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1371600"/>
            <a:ext cx="37719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8876176"/>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18150" y="2493963"/>
            <a:ext cx="3627438" cy="241458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8150" y="0"/>
            <a:ext cx="3625850" cy="2493963"/>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25603"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18150" y="4873625"/>
            <a:ext cx="3627438" cy="198437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25604" name="Text Box 28"/>
          <p:cNvSpPr txBox="1">
            <a:spLocks noChangeArrowheads="1"/>
          </p:cNvSpPr>
          <p:nvPr/>
        </p:nvSpPr>
        <p:spPr bwMode="auto">
          <a:xfrm>
            <a:off x="228600" y="1196975"/>
            <a:ext cx="5254625"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u="sng"/>
              <a:t>Differences in physiology</a:t>
            </a:r>
            <a:endParaRPr lang="en-US" sz="2000"/>
          </a:p>
          <a:p>
            <a:r>
              <a:rPr lang="en-US" sz="1600"/>
              <a:t>-    nervous, immune, digestive and other</a:t>
            </a:r>
            <a:br>
              <a:rPr lang="en-US" sz="1600"/>
            </a:br>
            <a:r>
              <a:rPr lang="en-US" sz="1600"/>
              <a:t>     systems are still developing</a:t>
            </a:r>
          </a:p>
          <a:p>
            <a:r>
              <a:rPr lang="en-US" sz="1600"/>
              <a:t>-    can</a:t>
            </a:r>
            <a:r>
              <a:rPr lang="ja-JP" altLang="en-US" sz="1600"/>
              <a:t>’</a:t>
            </a:r>
            <a:r>
              <a:rPr lang="en-US" altLang="ja-JP" sz="1600"/>
              <a:t>t detoxify like adults</a:t>
            </a:r>
          </a:p>
          <a:p>
            <a:r>
              <a:rPr lang="en-US" sz="1600"/>
              <a:t>-    breathe in more air than adults, inhaling</a:t>
            </a:r>
            <a:br>
              <a:rPr lang="en-US" sz="1600"/>
            </a:br>
            <a:r>
              <a:rPr lang="en-US" sz="1600"/>
              <a:t>     almost 2 times as many pollutants</a:t>
            </a:r>
          </a:p>
          <a:p>
            <a:r>
              <a:rPr lang="en-US" sz="1600"/>
              <a:t>-    smaller bodies</a:t>
            </a:r>
            <a:r>
              <a:rPr lang="en-US" sz="2000"/>
              <a:t>	</a:t>
            </a:r>
          </a:p>
        </p:txBody>
      </p:sp>
      <p:sp>
        <p:nvSpPr>
          <p:cNvPr id="25605" name="Text Box 28"/>
          <p:cNvSpPr txBox="1">
            <a:spLocks noChangeArrowheads="1"/>
          </p:cNvSpPr>
          <p:nvPr/>
        </p:nvSpPr>
        <p:spPr bwMode="auto">
          <a:xfrm>
            <a:off x="196850" y="3429000"/>
            <a:ext cx="536575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r>
              <a:rPr lang="en-US" u="sng"/>
              <a:t>Differences in behavior</a:t>
            </a:r>
            <a:endParaRPr lang="en-US" sz="2000"/>
          </a:p>
          <a:p>
            <a:r>
              <a:rPr lang="en-US" sz="1600"/>
              <a:t>-   spend more time playing where pesticides     </a:t>
            </a:r>
            <a:br>
              <a:rPr lang="en-US" sz="1600"/>
            </a:br>
            <a:r>
              <a:rPr lang="en-US" sz="1600"/>
              <a:t>    may be present</a:t>
            </a:r>
          </a:p>
          <a:p>
            <a:r>
              <a:rPr lang="en-US" sz="1600"/>
              <a:t>-   crawl on floors, etc.</a:t>
            </a:r>
          </a:p>
          <a:p>
            <a:r>
              <a:rPr lang="en-US" sz="1600"/>
              <a:t>-   hand-to-mouth contact more frequent</a:t>
            </a:r>
            <a:r>
              <a:rPr lang="en-US" sz="2000"/>
              <a:t>	</a:t>
            </a:r>
          </a:p>
        </p:txBody>
      </p:sp>
      <p:sp>
        <p:nvSpPr>
          <p:cNvPr id="11271" name="Text Box 28"/>
          <p:cNvSpPr txBox="1">
            <a:spLocks noChangeArrowheads="1"/>
          </p:cNvSpPr>
          <p:nvPr/>
        </p:nvSpPr>
        <p:spPr bwMode="auto">
          <a:xfrm>
            <a:off x="157163" y="6596063"/>
            <a:ext cx="5405437" cy="261937"/>
          </a:xfrm>
          <a:prstGeom prst="rect">
            <a:avLst/>
          </a:prstGeom>
          <a:noFill/>
          <a:ln>
            <a:noFill/>
          </a:ln>
          <a:extLst/>
        </p:spPr>
        <p:txBody>
          <a:bodyPr>
            <a:spAutoFit/>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defRPr/>
            </a:pPr>
            <a:r>
              <a:rPr lang="en-US" sz="1050" dirty="0" smtClean="0">
                <a:cs typeface="+mn-cs"/>
              </a:rPr>
              <a:t>From EPA fact sheet: EPA 735-F-07-003</a:t>
            </a:r>
            <a:endParaRPr lang="en-US" sz="1000" dirty="0" smtClean="0">
              <a:cs typeface="+mn-cs"/>
            </a:endParaRPr>
          </a:p>
        </p:txBody>
      </p:sp>
      <p:sp>
        <p:nvSpPr>
          <p:cNvPr id="16392" name="Text Box 28"/>
          <p:cNvSpPr txBox="1">
            <a:spLocks noChangeArrowheads="1"/>
          </p:cNvSpPr>
          <p:nvPr/>
        </p:nvSpPr>
        <p:spPr bwMode="auto">
          <a:xfrm>
            <a:off x="196850" y="5181600"/>
            <a:ext cx="536575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u="sng" dirty="0" smtClean="0"/>
              <a:t>Exposure time per room</a:t>
            </a:r>
          </a:p>
          <a:p>
            <a:pPr marL="285750" indent="-285750">
              <a:buFontTx/>
              <a:buChar char="-"/>
              <a:defRPr/>
            </a:pPr>
            <a:r>
              <a:rPr lang="en-US" sz="1600" dirty="0" smtClean="0"/>
              <a:t>Kids </a:t>
            </a:r>
            <a:r>
              <a:rPr lang="en-US" sz="1600" dirty="0" smtClean="0"/>
              <a:t>&gt; 6hrs per day (&gt;1000 </a:t>
            </a:r>
            <a:r>
              <a:rPr lang="en-US" sz="1600" dirty="0" err="1" smtClean="0"/>
              <a:t>hrs</a:t>
            </a:r>
            <a:r>
              <a:rPr lang="en-US" sz="1600" dirty="0" smtClean="0"/>
              <a:t>/</a:t>
            </a:r>
            <a:r>
              <a:rPr lang="en-US" sz="1600" dirty="0" err="1" smtClean="0"/>
              <a:t>yr</a:t>
            </a:r>
            <a:r>
              <a:rPr lang="en-US" sz="1600" dirty="0" smtClean="0"/>
              <a:t>)</a:t>
            </a:r>
          </a:p>
          <a:p>
            <a:pPr>
              <a:defRPr/>
            </a:pPr>
            <a:r>
              <a:rPr lang="en-US" sz="1600" dirty="0" smtClean="0"/>
              <a:t>-    </a:t>
            </a:r>
            <a:r>
              <a:rPr lang="en-US" sz="1600" dirty="0" smtClean="0"/>
              <a:t>Playing fields/turf???</a:t>
            </a:r>
            <a:r>
              <a:rPr lang="en-US" sz="2000" dirty="0" smtClean="0"/>
              <a:t>	</a:t>
            </a:r>
          </a:p>
        </p:txBody>
      </p:sp>
      <p:sp>
        <p:nvSpPr>
          <p:cNvPr id="11" name="Rectangle 2"/>
          <p:cNvSpPr txBox="1">
            <a:spLocks noChangeArrowheads="1"/>
          </p:cNvSpPr>
          <p:nvPr/>
        </p:nvSpPr>
        <p:spPr>
          <a:xfrm>
            <a:off x="0" y="228600"/>
            <a:ext cx="5486400" cy="730250"/>
          </a:xfrm>
          <a:prstGeom prst="rect">
            <a:avLst/>
          </a:prstGeom>
        </p:spPr>
        <p:txBody>
          <a:bodyPr/>
          <a:lstStyle/>
          <a:p>
            <a:pPr algn="ctr">
              <a:defRPr/>
            </a:pPr>
            <a:r>
              <a:rPr lang="en-US" sz="3600" kern="0" dirty="0">
                <a:latin typeface="+mj-lt"/>
                <a:ea typeface="ＭＳ Ｐゴシック" pitchFamily="-110" charset="-128"/>
                <a:cs typeface="+mn-cs"/>
              </a:rPr>
              <a:t>Why Change?</a:t>
            </a:r>
          </a:p>
        </p:txBody>
      </p:sp>
    </p:spTree>
    <p:extLst>
      <p:ext uri="{BB962C8B-B14F-4D97-AF65-F5344CB8AC3E}">
        <p14:creationId xmlns:p14="http://schemas.microsoft.com/office/powerpoint/2010/main" val="2058555360"/>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28"/>
          <p:cNvSpPr txBox="1">
            <a:spLocks noChangeArrowheads="1"/>
          </p:cNvSpPr>
          <p:nvPr/>
        </p:nvSpPr>
        <p:spPr bwMode="auto">
          <a:xfrm>
            <a:off x="279398" y="1168364"/>
            <a:ext cx="5638801"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a:r>
              <a:rPr lang="en-US" sz="1600" dirty="0" smtClean="0"/>
              <a:t>Would you spray this here? </a:t>
            </a:r>
            <a:endParaRPr lang="en-US" sz="1600" dirty="0"/>
          </a:p>
        </p:txBody>
      </p:sp>
      <p:sp>
        <p:nvSpPr>
          <p:cNvPr id="12" name="Rectangle 2"/>
          <p:cNvSpPr txBox="1">
            <a:spLocks noChangeArrowheads="1"/>
          </p:cNvSpPr>
          <p:nvPr/>
        </p:nvSpPr>
        <p:spPr>
          <a:xfrm>
            <a:off x="279398" y="228600"/>
            <a:ext cx="5638802" cy="730250"/>
          </a:xfrm>
          <a:prstGeom prst="rect">
            <a:avLst/>
          </a:prstGeom>
        </p:spPr>
        <p:txBody>
          <a:bodyPr/>
          <a:lstStyle/>
          <a:p>
            <a:pPr algn="ctr">
              <a:defRPr/>
            </a:pPr>
            <a:r>
              <a:rPr lang="en-US" sz="3600" kern="0" dirty="0">
                <a:latin typeface="+mj-lt"/>
                <a:ea typeface="ＭＳ Ｐゴシック" pitchFamily="-110" charset="-128"/>
                <a:cs typeface="+mn-cs"/>
              </a:rPr>
              <a:t>Why Change?</a:t>
            </a:r>
          </a:p>
        </p:txBody>
      </p:sp>
      <p:pic>
        <p:nvPicPr>
          <p:cNvPr id="4" name="Picture 3"/>
          <p:cNvPicPr>
            <a:picLocks noChangeAspect="1"/>
          </p:cNvPicPr>
          <p:nvPr/>
        </p:nvPicPr>
        <p:blipFill rotWithShape="1">
          <a:blip r:embed="rId3"/>
          <a:srcRect l="26901" t="17036" r="26504" b="13704"/>
          <a:stretch/>
        </p:blipFill>
        <p:spPr>
          <a:xfrm>
            <a:off x="6985000" y="3505200"/>
            <a:ext cx="1573307" cy="3033100"/>
          </a:xfrm>
          <a:prstGeom prst="rect">
            <a:avLst/>
          </a:prstGeom>
        </p:spPr>
      </p:pic>
      <p:pic>
        <p:nvPicPr>
          <p:cNvPr id="5" name="Picture 4"/>
          <p:cNvPicPr>
            <a:picLocks noChangeAspect="1"/>
          </p:cNvPicPr>
          <p:nvPr/>
        </p:nvPicPr>
        <p:blipFill rotWithShape="1">
          <a:blip r:embed="rId4"/>
          <a:srcRect l="4436" r="42754"/>
          <a:stretch/>
        </p:blipFill>
        <p:spPr>
          <a:xfrm>
            <a:off x="6896099" y="141668"/>
            <a:ext cx="1573307" cy="3398344"/>
          </a:xfrm>
          <a:prstGeom prst="rect">
            <a:avLst/>
          </a:prstGeom>
        </p:spPr>
      </p:pic>
      <p:pic>
        <p:nvPicPr>
          <p:cNvPr id="6" name="Picture 5" descr="IMG_8383.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499" y="1866900"/>
            <a:ext cx="6079065" cy="4559299"/>
          </a:xfrm>
          <a:prstGeom prst="rect">
            <a:avLst/>
          </a:prstGeom>
          <a:ln>
            <a:solidFill>
              <a:srgbClr val="000000"/>
            </a:solidFill>
          </a:ln>
        </p:spPr>
      </p:pic>
    </p:spTree>
    <p:extLst>
      <p:ext uri="{BB962C8B-B14F-4D97-AF65-F5344CB8AC3E}">
        <p14:creationId xmlns:p14="http://schemas.microsoft.com/office/powerpoint/2010/main" val="187068511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txBox="1">
            <a:spLocks noChangeArrowheads="1"/>
          </p:cNvSpPr>
          <p:nvPr/>
        </p:nvSpPr>
        <p:spPr>
          <a:xfrm>
            <a:off x="152400" y="100179"/>
            <a:ext cx="8991600" cy="730250"/>
          </a:xfrm>
          <a:prstGeom prst="rect">
            <a:avLst/>
          </a:prstGeom>
        </p:spPr>
        <p:txBody>
          <a:bodyPr/>
          <a:lstStyle/>
          <a:p>
            <a:pPr algn="ctr">
              <a:defRPr/>
            </a:pPr>
            <a:r>
              <a:rPr lang="en-US" sz="3600" kern="0" dirty="0">
                <a:latin typeface="+mj-lt"/>
                <a:ea typeface="ＭＳ Ｐゴシック" pitchFamily="-110" charset="-128"/>
                <a:cs typeface="+mn-cs"/>
              </a:rPr>
              <a:t>What is IPM?</a:t>
            </a:r>
          </a:p>
        </p:txBody>
      </p:sp>
      <p:sp>
        <p:nvSpPr>
          <p:cNvPr id="2" name="Rectangle 1"/>
          <p:cNvSpPr/>
          <p:nvPr/>
        </p:nvSpPr>
        <p:spPr>
          <a:xfrm>
            <a:off x="609600" y="1005757"/>
            <a:ext cx="8153400" cy="4893647"/>
          </a:xfrm>
          <a:prstGeom prst="rect">
            <a:avLst/>
          </a:prstGeom>
        </p:spPr>
        <p:txBody>
          <a:bodyPr>
            <a:spAutoFit/>
          </a:bodyPr>
          <a:lstStyle/>
          <a:p>
            <a:pPr>
              <a:defRPr/>
            </a:pP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prevention </a:t>
            </a:r>
            <a:r>
              <a:rPr lang="en-US" sz="2400" dirty="0"/>
              <a:t>of pests or their damage </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through a combination of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techniques, </a:t>
            </a:r>
            <a:r>
              <a:rPr lang="en-US" sz="2400" dirty="0" smtClean="0"/>
              <a:t>including education</a:t>
            </a:r>
            <a:r>
              <a:rPr lang="en-US" sz="2400" dirty="0" smtClean="0"/>
              <a:t>, </a:t>
            </a:r>
            <a:r>
              <a:rPr lang="en-US" sz="2400" dirty="0" smtClean="0"/>
              <a:t>improved </a:t>
            </a:r>
            <a:r>
              <a:rPr lang="en-US" sz="2400" dirty="0" smtClean="0"/>
              <a:t>sanitation, exclusion, </a:t>
            </a:r>
            <a:r>
              <a:rPr lang="en-US" sz="2400" dirty="0"/>
              <a:t>habitat manipulation, modification of cultural </a:t>
            </a:r>
            <a:r>
              <a:rPr lang="en-US" sz="2400" dirty="0" smtClean="0"/>
              <a:t>practices/habits, </a:t>
            </a:r>
            <a:r>
              <a:rPr lang="en-US" sz="2400" dirty="0"/>
              <a:t>biological control, </a:t>
            </a:r>
            <a:r>
              <a:rPr lang="en-US" sz="2400" dirty="0" smtClean="0"/>
              <a:t>etc</a:t>
            </a:r>
            <a:r>
              <a:rPr lang="en-US" sz="2400" dirty="0" smtClean="0"/>
              <a:t>. </a:t>
            </a:r>
            <a:endParaRPr lang="en-US" sz="2400" dirty="0"/>
          </a:p>
          <a:p>
            <a:pPr>
              <a:defRPr/>
            </a:pPr>
            <a:endPar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a:p>
            <a:pPr>
              <a:defRPr/>
            </a:pP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Pesticides are used only after </a:t>
            </a:r>
            <a:r>
              <a:rPr lang="en-US" sz="2800" b="1" u="sng"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monitoring</a:t>
            </a:r>
            <a:r>
              <a:rPr lang="en-US" sz="2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 indicates they are </a:t>
            </a:r>
            <a:r>
              <a:rPr lang="en-US" sz="28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needed and only as a last resort</a:t>
            </a:r>
            <a:r>
              <a:rPr lang="en-US" sz="2400" dirty="0" smtClean="0"/>
              <a:t>. </a:t>
            </a:r>
            <a:endParaRPr lang="en-US" sz="2400" dirty="0" smtClean="0"/>
          </a:p>
          <a:p>
            <a:pPr>
              <a:defRPr/>
            </a:pPr>
            <a:endParaRPr lang="en-US" sz="2400" dirty="0"/>
          </a:p>
          <a:p>
            <a:pPr>
              <a:defRPr/>
            </a:pPr>
            <a:r>
              <a:rPr lang="en-US" sz="2400" dirty="0" smtClean="0"/>
              <a:t>Pest </a:t>
            </a:r>
            <a:r>
              <a:rPr lang="en-US" sz="2400" dirty="0"/>
              <a:t>control materials are selected and applied in a manner that </a:t>
            </a:r>
            <a:r>
              <a:rPr lang="en-US" sz="24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minimizes risks to human health</a:t>
            </a:r>
            <a:r>
              <a:rPr lang="en-US" sz="2400" dirty="0"/>
              <a:t>, beneficial and </a:t>
            </a:r>
            <a:r>
              <a:rPr lang="en-US" sz="2400" dirty="0" smtClean="0"/>
              <a:t>non-target </a:t>
            </a:r>
            <a:r>
              <a:rPr lang="en-US" sz="2400" dirty="0"/>
              <a:t>organisms, and the environment.</a:t>
            </a:r>
          </a:p>
        </p:txBody>
      </p:sp>
    </p:spTree>
    <p:extLst>
      <p:ext uri="{BB962C8B-B14F-4D97-AF65-F5344CB8AC3E}">
        <p14:creationId xmlns:p14="http://schemas.microsoft.com/office/powerpoint/2010/main" val="324451648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Text Box 28"/>
          <p:cNvSpPr txBox="1">
            <a:spLocks noChangeArrowheads="1"/>
          </p:cNvSpPr>
          <p:nvPr/>
        </p:nvSpPr>
        <p:spPr bwMode="auto">
          <a:xfrm>
            <a:off x="0" y="181941"/>
            <a:ext cx="28066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indent="0" algn="ctr"/>
            <a:r>
              <a:rPr lang="en-US" sz="2000" dirty="0" smtClean="0"/>
              <a:t>What about here? </a:t>
            </a:r>
            <a:endParaRPr lang="en-US" sz="2000" dirty="0"/>
          </a:p>
        </p:txBody>
      </p:sp>
      <p:pic>
        <p:nvPicPr>
          <p:cNvPr id="3" name="Picture 2"/>
          <p:cNvPicPr>
            <a:picLocks noChangeAspect="1"/>
          </p:cNvPicPr>
          <p:nvPr/>
        </p:nvPicPr>
        <p:blipFill>
          <a:blip r:embed="rId3"/>
          <a:stretch>
            <a:fillRect/>
          </a:stretch>
        </p:blipFill>
        <p:spPr>
          <a:xfrm>
            <a:off x="2806699" y="122618"/>
            <a:ext cx="5193943" cy="2815890"/>
          </a:xfrm>
          <a:prstGeom prst="rect">
            <a:avLst/>
          </a:prstGeom>
          <a:ln>
            <a:solidFill>
              <a:schemeClr val="tx1"/>
            </a:solidFill>
          </a:ln>
        </p:spPr>
      </p:pic>
      <p:pic>
        <p:nvPicPr>
          <p:cNvPr id="6" name="Picture 5"/>
          <p:cNvPicPr>
            <a:picLocks noChangeAspect="1"/>
          </p:cNvPicPr>
          <p:nvPr/>
        </p:nvPicPr>
        <p:blipFill>
          <a:blip r:embed="rId4"/>
          <a:stretch>
            <a:fillRect/>
          </a:stretch>
        </p:blipFill>
        <p:spPr>
          <a:xfrm>
            <a:off x="330199" y="3040108"/>
            <a:ext cx="4819590" cy="3614692"/>
          </a:xfrm>
          <a:prstGeom prst="rect">
            <a:avLst/>
          </a:prstGeom>
          <a:ln>
            <a:solidFill>
              <a:schemeClr val="tx1"/>
            </a:solidFill>
          </a:ln>
        </p:spPr>
      </p:pic>
      <p:pic>
        <p:nvPicPr>
          <p:cNvPr id="7" name="Picture 6"/>
          <p:cNvPicPr>
            <a:picLocks noChangeAspect="1"/>
          </p:cNvPicPr>
          <p:nvPr/>
        </p:nvPicPr>
        <p:blipFill>
          <a:blip r:embed="rId5"/>
          <a:stretch>
            <a:fillRect/>
          </a:stretch>
        </p:blipFill>
        <p:spPr>
          <a:xfrm>
            <a:off x="6135640" y="2146300"/>
            <a:ext cx="2732424" cy="4508500"/>
          </a:xfrm>
          <a:prstGeom prst="rect">
            <a:avLst/>
          </a:prstGeom>
          <a:ln>
            <a:solidFill>
              <a:schemeClr val="tx1"/>
            </a:solidFill>
          </a:ln>
        </p:spPr>
      </p:pic>
      <p:pic>
        <p:nvPicPr>
          <p:cNvPr id="10" name="Picture 9" descr="IMG_8383.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30199" y="914400"/>
            <a:ext cx="2298701" cy="1724026"/>
          </a:xfrm>
          <a:prstGeom prst="rect">
            <a:avLst/>
          </a:prstGeom>
          <a:ln>
            <a:solidFill>
              <a:srgbClr val="000000"/>
            </a:solidFill>
          </a:ln>
        </p:spPr>
      </p:pic>
    </p:spTree>
    <p:extLst>
      <p:ext uri="{BB962C8B-B14F-4D97-AF65-F5344CB8AC3E}">
        <p14:creationId xmlns:p14="http://schemas.microsoft.com/office/powerpoint/2010/main" val="51451559"/>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txBox="1">
            <a:spLocks noChangeArrowheads="1"/>
          </p:cNvSpPr>
          <p:nvPr/>
        </p:nvSpPr>
        <p:spPr>
          <a:xfrm>
            <a:off x="3886200" y="1676400"/>
            <a:ext cx="5105400" cy="4495800"/>
          </a:xfrm>
          <a:prstGeom prst="rect">
            <a:avLst/>
          </a:prstGeom>
          <a:solidFill>
            <a:schemeClr val="accent1">
              <a:lumMod val="40000"/>
              <a:lumOff val="60000"/>
            </a:schemeClr>
          </a:solidFill>
          <a:ln>
            <a:solidFill>
              <a:schemeClr val="tx1"/>
            </a:solidFill>
          </a:ln>
        </p:spPr>
        <p:txBody>
          <a:bodyPr/>
          <a:lstStyle/>
          <a:p>
            <a:pPr algn="ctr">
              <a:defRPr/>
            </a:pPr>
            <a:r>
              <a:rPr lang="en-US" sz="3600" kern="0" dirty="0">
                <a:latin typeface="+mj-lt"/>
                <a:ea typeface="ＭＳ Ｐゴシック" pitchFamily="-110" charset="-128"/>
                <a:cs typeface="+mn-cs"/>
              </a:rPr>
              <a:t/>
            </a:r>
            <a:br>
              <a:rPr lang="en-US" sz="3600" kern="0" dirty="0">
                <a:latin typeface="+mj-lt"/>
                <a:ea typeface="ＭＳ Ｐゴシック" pitchFamily="-110" charset="-128"/>
                <a:cs typeface="+mn-cs"/>
              </a:rPr>
            </a:br>
            <a:r>
              <a:rPr lang="en-US" sz="3600" kern="0" dirty="0">
                <a:latin typeface="+mj-lt"/>
                <a:ea typeface="ＭＳ Ｐゴシック" pitchFamily="-110" charset="-128"/>
                <a:cs typeface="+mn-cs"/>
              </a:rPr>
              <a:t/>
            </a:r>
            <a:br>
              <a:rPr lang="en-US" sz="3600" kern="0" dirty="0">
                <a:latin typeface="+mj-lt"/>
                <a:ea typeface="ＭＳ Ｐゴシック" pitchFamily="-110" charset="-128"/>
                <a:cs typeface="+mn-cs"/>
              </a:rPr>
            </a:br>
            <a:r>
              <a:rPr lang="en-US" sz="3600" kern="0" dirty="0">
                <a:latin typeface="+mj-lt"/>
                <a:ea typeface="ＭＳ Ｐゴシック" pitchFamily="-110" charset="-128"/>
                <a:cs typeface="+mn-cs"/>
              </a:rPr>
              <a:t/>
            </a:r>
            <a:br>
              <a:rPr lang="en-US" sz="3600" kern="0" dirty="0">
                <a:latin typeface="+mj-lt"/>
                <a:ea typeface="ＭＳ Ｐゴシック" pitchFamily="-110" charset="-128"/>
                <a:cs typeface="+mn-cs"/>
              </a:rPr>
            </a:br>
            <a:r>
              <a:rPr lang="en-US" sz="3600" kern="0" dirty="0">
                <a:latin typeface="+mj-lt"/>
                <a:ea typeface="ＭＳ Ｐゴシック" pitchFamily="-110" charset="-128"/>
                <a:cs typeface="+mn-cs"/>
              </a:rPr>
              <a:t/>
            </a:r>
            <a:br>
              <a:rPr lang="en-US" sz="3600" kern="0" dirty="0">
                <a:latin typeface="+mj-lt"/>
                <a:ea typeface="ＭＳ Ｐゴシック" pitchFamily="-110" charset="-128"/>
                <a:cs typeface="+mn-cs"/>
              </a:rPr>
            </a:br>
            <a:r>
              <a:rPr lang="en-US" sz="3600" kern="0" dirty="0">
                <a:latin typeface="+mj-lt"/>
                <a:ea typeface="ＭＳ Ｐゴシック" pitchFamily="-110" charset="-128"/>
                <a:cs typeface="+mn-cs"/>
              </a:rPr>
              <a:t/>
            </a:r>
            <a:br>
              <a:rPr lang="en-US" sz="3600" kern="0" dirty="0">
                <a:latin typeface="+mj-lt"/>
                <a:ea typeface="ＭＳ Ｐゴシック" pitchFamily="-110" charset="-128"/>
                <a:cs typeface="+mn-cs"/>
              </a:rPr>
            </a:br>
            <a:r>
              <a:rPr lang="en-US" sz="3600" kern="0" dirty="0">
                <a:latin typeface="+mj-lt"/>
                <a:ea typeface="ＭＳ Ｐゴシック" pitchFamily="-110" charset="-128"/>
                <a:cs typeface="+mn-cs"/>
              </a:rPr>
              <a:t/>
            </a:r>
            <a:br>
              <a:rPr lang="en-US" sz="3600" kern="0" dirty="0">
                <a:latin typeface="+mj-lt"/>
                <a:ea typeface="ＭＳ Ｐゴシック" pitchFamily="-110" charset="-128"/>
                <a:cs typeface="+mn-cs"/>
              </a:rPr>
            </a:br>
            <a:r>
              <a:rPr lang="en-US" sz="3600" kern="0" dirty="0">
                <a:latin typeface="+mj-lt"/>
                <a:ea typeface="ＭＳ Ｐゴシック" pitchFamily="-110" charset="-128"/>
                <a:cs typeface="+mn-cs"/>
              </a:rPr>
              <a:t/>
            </a:r>
            <a:br>
              <a:rPr lang="en-US" sz="3600" kern="0" dirty="0">
                <a:latin typeface="+mj-lt"/>
                <a:ea typeface="ＭＳ Ｐゴシック" pitchFamily="-110" charset="-128"/>
                <a:cs typeface="+mn-cs"/>
              </a:rPr>
            </a:br>
            <a:r>
              <a:rPr lang="en-US" sz="3600" kern="0" dirty="0">
                <a:latin typeface="+mj-lt"/>
                <a:ea typeface="ＭＳ Ｐゴシック" pitchFamily="-110" charset="-128"/>
                <a:cs typeface="+mn-cs"/>
              </a:rPr>
              <a:t>Key IPM Principles</a:t>
            </a:r>
          </a:p>
        </p:txBody>
      </p:sp>
      <p:sp>
        <p:nvSpPr>
          <p:cNvPr id="10" name="Rectangle 2"/>
          <p:cNvSpPr txBox="1">
            <a:spLocks noChangeArrowheads="1"/>
          </p:cNvSpPr>
          <p:nvPr/>
        </p:nvSpPr>
        <p:spPr>
          <a:xfrm>
            <a:off x="0" y="184150"/>
            <a:ext cx="9144000" cy="730250"/>
          </a:xfrm>
          <a:prstGeom prst="rect">
            <a:avLst/>
          </a:prstGeom>
        </p:spPr>
        <p:txBody>
          <a:bodyPr/>
          <a:lstStyle/>
          <a:p>
            <a:pPr algn="ctr">
              <a:defRPr/>
            </a:pPr>
            <a:r>
              <a:rPr lang="en-US" sz="3600" kern="0" dirty="0">
                <a:latin typeface="+mj-lt"/>
                <a:ea typeface="ＭＳ Ｐゴシック" pitchFamily="-110" charset="-128"/>
                <a:cs typeface="+mn-cs"/>
              </a:rPr>
              <a:t>Basic Concept of School IPM:</a:t>
            </a:r>
          </a:p>
        </p:txBody>
      </p:sp>
      <p:pic>
        <p:nvPicPr>
          <p:cNvPr id="378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81538" y="2209800"/>
            <a:ext cx="3733800" cy="2957513"/>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 name="Rectangle 3"/>
          <p:cNvSpPr txBox="1">
            <a:spLocks noChangeArrowheads="1"/>
          </p:cNvSpPr>
          <p:nvPr/>
        </p:nvSpPr>
        <p:spPr bwMode="auto">
          <a:xfrm>
            <a:off x="-762000" y="1295400"/>
            <a:ext cx="5638800"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defRPr/>
            </a:pPr>
            <a:r>
              <a:rPr lang="en-US" sz="3200" dirty="0" smtClean="0"/>
              <a:t>Minimize pesticide</a:t>
            </a:r>
            <a:br>
              <a:rPr lang="en-US" sz="3200" dirty="0" smtClean="0"/>
            </a:br>
            <a:r>
              <a:rPr lang="en-US" sz="3200" dirty="0" smtClean="0"/>
              <a:t>use</a:t>
            </a:r>
            <a:br>
              <a:rPr lang="en-US" sz="3200" dirty="0" smtClean="0"/>
            </a:br>
            <a:r>
              <a:rPr lang="en-US" sz="3200" dirty="0" smtClean="0"/>
              <a:t/>
            </a:r>
            <a:br>
              <a:rPr lang="en-US" sz="3200" dirty="0" smtClean="0"/>
            </a:br>
            <a:r>
              <a:rPr lang="en-US" sz="1400" dirty="0" smtClean="0"/>
              <a:t>by</a:t>
            </a:r>
            <a:r>
              <a:rPr lang="en-US" sz="3200" dirty="0" smtClean="0"/>
              <a:t/>
            </a:r>
            <a:br>
              <a:rPr lang="en-US" sz="3200" dirty="0" smtClean="0"/>
            </a:br>
            <a:r>
              <a:rPr lang="en-US" sz="2800" dirty="0" smtClean="0"/>
              <a:t> </a:t>
            </a:r>
            <a:br>
              <a:rPr lang="en-US" sz="2800" dirty="0" smtClean="0"/>
            </a:br>
            <a:r>
              <a:rPr lang="en-US" sz="3200" dirty="0" smtClean="0"/>
              <a:t>managing pests </a:t>
            </a:r>
            <a:br>
              <a:rPr lang="en-US" sz="3200" dirty="0" smtClean="0"/>
            </a:br>
            <a:r>
              <a:rPr lang="en-US" sz="1200" dirty="0" smtClean="0"/>
              <a:t>using</a:t>
            </a:r>
            <a:r>
              <a:rPr lang="en-US" sz="3200" dirty="0" smtClean="0"/>
              <a:t> </a:t>
            </a:r>
            <a:br>
              <a:rPr lang="en-US" sz="3200" dirty="0" smtClean="0"/>
            </a:br>
            <a:r>
              <a:rPr lang="en-US" sz="1200" dirty="0" smtClean="0"/>
              <a:t/>
            </a:r>
            <a:br>
              <a:rPr lang="en-US" sz="1200" dirty="0" smtClean="0"/>
            </a:br>
            <a:r>
              <a:rPr lang="en-US" sz="3200" dirty="0" smtClean="0"/>
              <a:t>pro-active,</a:t>
            </a:r>
            <a:br>
              <a:rPr lang="en-US" sz="3200" dirty="0" smtClean="0"/>
            </a:br>
            <a:r>
              <a:rPr lang="en-US" sz="3200" dirty="0" smtClean="0"/>
              <a:t>non-chemical </a:t>
            </a:r>
            <a:br>
              <a:rPr lang="en-US" sz="3200" dirty="0" smtClean="0"/>
            </a:br>
            <a:r>
              <a:rPr lang="en-US" sz="3200" dirty="0" smtClean="0"/>
              <a:t>strategies </a:t>
            </a:r>
            <a:br>
              <a:rPr lang="en-US" sz="3200" dirty="0" smtClean="0"/>
            </a:br>
            <a:r>
              <a:rPr lang="en-US" sz="3200" dirty="0" smtClean="0"/>
              <a:t/>
            </a:r>
            <a:br>
              <a:rPr lang="en-US" sz="3200" dirty="0" smtClean="0"/>
            </a:br>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first</a:t>
            </a:r>
          </a:p>
        </p:txBody>
      </p:sp>
    </p:spTree>
    <p:extLst>
      <p:ext uri="{BB962C8B-B14F-4D97-AF65-F5344CB8AC3E}">
        <p14:creationId xmlns:p14="http://schemas.microsoft.com/office/powerpoint/2010/main" val="3697312292"/>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69" t="4808" r="-69" b="17381"/>
          <a:stretch/>
        </p:blipFill>
        <p:spPr>
          <a:xfrm>
            <a:off x="-25401" y="-1866900"/>
            <a:ext cx="9175751" cy="8724900"/>
          </a:xfrm>
          <a:prstGeom prst="rect">
            <a:avLst/>
          </a:prstGeom>
        </p:spPr>
      </p:pic>
      <p:sp>
        <p:nvSpPr>
          <p:cNvPr id="24" name="Rectangle 23"/>
          <p:cNvSpPr/>
          <p:nvPr/>
        </p:nvSpPr>
        <p:spPr>
          <a:xfrm>
            <a:off x="-12700" y="0"/>
            <a:ext cx="9156700" cy="6858000"/>
          </a:xfrm>
          <a:prstGeom prst="rect">
            <a:avLst/>
          </a:prstGeom>
          <a:solidFill>
            <a:schemeClr val="bg1">
              <a:lumMod val="85000"/>
              <a:alpha val="71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Rectangle 2"/>
          <p:cNvSpPr txBox="1">
            <a:spLocks noChangeArrowheads="1"/>
          </p:cNvSpPr>
          <p:nvPr/>
        </p:nvSpPr>
        <p:spPr>
          <a:xfrm>
            <a:off x="0" y="184150"/>
            <a:ext cx="9144000" cy="730250"/>
          </a:xfrm>
          <a:prstGeom prst="rect">
            <a:avLst/>
          </a:prstGeom>
        </p:spPr>
        <p:txBody>
          <a:bodyPr/>
          <a:lstStyle/>
          <a:p>
            <a:pPr algn="ctr">
              <a:defRPr/>
            </a:pPr>
            <a:r>
              <a:rPr lang="en-US" sz="3600" kern="0" dirty="0" smtClean="0">
                <a:latin typeface="+mj-lt"/>
                <a:ea typeface="ＭＳ Ｐゴシック" pitchFamily="-110" charset="-128"/>
                <a:cs typeface="+mn-cs"/>
              </a:rPr>
              <a:t>History of IPM</a:t>
            </a:r>
            <a:endParaRPr lang="en-US" sz="3600" kern="0" dirty="0">
              <a:latin typeface="+mj-lt"/>
              <a:ea typeface="ＭＳ Ｐゴシック" pitchFamily="-110" charset="-128"/>
              <a:cs typeface="+mn-cs"/>
            </a:endParaRPr>
          </a:p>
        </p:txBody>
      </p:sp>
      <p:sp>
        <p:nvSpPr>
          <p:cNvPr id="21507" name="Rectangle 3"/>
          <p:cNvSpPr txBox="1">
            <a:spLocks noChangeArrowheads="1"/>
          </p:cNvSpPr>
          <p:nvPr/>
        </p:nvSpPr>
        <p:spPr bwMode="auto">
          <a:xfrm rot="19230811">
            <a:off x="101600" y="2641600"/>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200,000 BC</a:t>
            </a:r>
            <a:endParaRPr lang="en-US" b="1" cap="all" dirty="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5" name="Minus 4"/>
          <p:cNvSpPr/>
          <p:nvPr/>
        </p:nvSpPr>
        <p:spPr>
          <a:xfrm>
            <a:off x="-12700" y="4178300"/>
            <a:ext cx="3479800" cy="3302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7" name="Minus 6"/>
          <p:cNvSpPr/>
          <p:nvPr/>
        </p:nvSpPr>
        <p:spPr>
          <a:xfrm rot="16200000">
            <a:off x="-344486" y="4198937"/>
            <a:ext cx="1641475" cy="3302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Minus 8"/>
          <p:cNvSpPr/>
          <p:nvPr/>
        </p:nvSpPr>
        <p:spPr>
          <a:xfrm>
            <a:off x="2322286" y="4178300"/>
            <a:ext cx="7317014" cy="3302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8" name="Minus 7"/>
          <p:cNvSpPr/>
          <p:nvPr/>
        </p:nvSpPr>
        <p:spPr>
          <a:xfrm rot="16200000">
            <a:off x="7834315" y="4198938"/>
            <a:ext cx="1641475" cy="3302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Minus 9"/>
          <p:cNvSpPr/>
          <p:nvPr/>
        </p:nvSpPr>
        <p:spPr>
          <a:xfrm rot="16200000">
            <a:off x="3579817" y="4198936"/>
            <a:ext cx="1641475" cy="3302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Rectangle 3"/>
          <p:cNvSpPr txBox="1">
            <a:spLocks noChangeArrowheads="1"/>
          </p:cNvSpPr>
          <p:nvPr/>
        </p:nvSpPr>
        <p:spPr bwMode="auto">
          <a:xfrm rot="19230811">
            <a:off x="3420841" y="3060700"/>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1939 AD</a:t>
            </a:r>
            <a:endParaRPr lang="en-US" b="1" cap="all" dirty="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2" name="Rectangle 3"/>
          <p:cNvSpPr txBox="1">
            <a:spLocks noChangeArrowheads="1"/>
          </p:cNvSpPr>
          <p:nvPr/>
        </p:nvSpPr>
        <p:spPr bwMode="auto">
          <a:xfrm>
            <a:off x="495300" y="5194300"/>
            <a:ext cx="3898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IPM USED</a:t>
            </a:r>
            <a:endParaRPr lang="en-US" b="1" cap="all" dirty="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3" name="Rectangle 3"/>
          <p:cNvSpPr txBox="1">
            <a:spLocks noChangeArrowheads="1"/>
          </p:cNvSpPr>
          <p:nvPr/>
        </p:nvSpPr>
        <p:spPr bwMode="auto">
          <a:xfrm>
            <a:off x="3282954" y="5194300"/>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DDT</a:t>
            </a:r>
          </a:p>
        </p:txBody>
      </p:sp>
      <p:sp>
        <p:nvSpPr>
          <p:cNvPr id="14" name="Minus 13"/>
          <p:cNvSpPr/>
          <p:nvPr/>
        </p:nvSpPr>
        <p:spPr>
          <a:xfrm rot="16200000">
            <a:off x="4859792" y="4221162"/>
            <a:ext cx="1641475" cy="3302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5" name="Rectangle 3"/>
          <p:cNvSpPr txBox="1">
            <a:spLocks noChangeArrowheads="1"/>
          </p:cNvSpPr>
          <p:nvPr/>
        </p:nvSpPr>
        <p:spPr bwMode="auto">
          <a:xfrm rot="19230811">
            <a:off x="4525741" y="3182205"/>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1962</a:t>
            </a:r>
            <a:endParaRPr lang="en-US" b="1" cap="all" dirty="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6" name="Rectangle 3"/>
          <p:cNvSpPr txBox="1">
            <a:spLocks noChangeArrowheads="1"/>
          </p:cNvSpPr>
          <p:nvPr/>
        </p:nvSpPr>
        <p:spPr bwMode="auto">
          <a:xfrm>
            <a:off x="4556578" y="5092700"/>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Silent Spring</a:t>
            </a:r>
            <a:endPar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7" name="Minus 16"/>
          <p:cNvSpPr/>
          <p:nvPr/>
        </p:nvSpPr>
        <p:spPr>
          <a:xfrm rot="16200000">
            <a:off x="6034542" y="4208462"/>
            <a:ext cx="1641475" cy="3302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8" name="Rectangle 3"/>
          <p:cNvSpPr txBox="1">
            <a:spLocks noChangeArrowheads="1"/>
          </p:cNvSpPr>
          <p:nvPr/>
        </p:nvSpPr>
        <p:spPr bwMode="auto">
          <a:xfrm rot="19230811">
            <a:off x="5685064" y="3093305"/>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1970’s</a:t>
            </a:r>
            <a:endParaRPr lang="en-US" b="1" cap="all" dirty="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19" name="Rectangle 3"/>
          <p:cNvSpPr txBox="1">
            <a:spLocks noChangeArrowheads="1"/>
          </p:cNvSpPr>
          <p:nvPr/>
        </p:nvSpPr>
        <p:spPr bwMode="auto">
          <a:xfrm>
            <a:off x="5734050" y="5207000"/>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IPM</a:t>
            </a:r>
          </a:p>
        </p:txBody>
      </p:sp>
      <p:sp>
        <p:nvSpPr>
          <p:cNvPr id="20" name="Rectangle 3"/>
          <p:cNvSpPr txBox="1">
            <a:spLocks noChangeArrowheads="1"/>
          </p:cNvSpPr>
          <p:nvPr/>
        </p:nvSpPr>
        <p:spPr bwMode="auto">
          <a:xfrm rot="19230811">
            <a:off x="7621814" y="3067905"/>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2015</a:t>
            </a:r>
            <a:endParaRPr lang="en-US" b="1" cap="all" dirty="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1" name="Rectangle 3"/>
          <p:cNvSpPr txBox="1">
            <a:spLocks noChangeArrowheads="1"/>
          </p:cNvSpPr>
          <p:nvPr/>
        </p:nvSpPr>
        <p:spPr bwMode="auto">
          <a:xfrm rot="19230811">
            <a:off x="6840765" y="3093305"/>
            <a:ext cx="226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rPr>
              <a:t>1990’s</a:t>
            </a:r>
            <a:endParaRPr lang="en-US" b="1" cap="all" dirty="0">
              <a:ln/>
              <a:solidFill>
                <a:schemeClr val="tx2">
                  <a:lumMod val="75000"/>
                </a:schemeClr>
              </a:solidFill>
              <a:effectLst>
                <a:outerShdw blurRad="19685" dist="12700" dir="5400000" algn="tl" rotWithShape="0">
                  <a:schemeClr val="accent1">
                    <a:satMod val="130000"/>
                    <a:alpha val="60000"/>
                  </a:schemeClr>
                </a:outerShdw>
                <a:reflection blurRad="10000" stA="55000" endPos="48000" dist="500" dir="5400000" sy="-100000" algn="bl" rotWithShape="0"/>
              </a:effectLst>
            </a:endParaRPr>
          </a:p>
        </p:txBody>
      </p:sp>
      <p:sp>
        <p:nvSpPr>
          <p:cNvPr id="22" name="Minus 21"/>
          <p:cNvSpPr/>
          <p:nvPr/>
        </p:nvSpPr>
        <p:spPr>
          <a:xfrm rot="16200000">
            <a:off x="7152144" y="4195762"/>
            <a:ext cx="1641475" cy="330200"/>
          </a:xfrm>
          <a:prstGeom prst="mathMinus">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3" name="Rectangle 3"/>
          <p:cNvSpPr txBox="1">
            <a:spLocks noChangeArrowheads="1"/>
          </p:cNvSpPr>
          <p:nvPr/>
        </p:nvSpPr>
        <p:spPr bwMode="auto">
          <a:xfrm>
            <a:off x="7207249" y="5118100"/>
            <a:ext cx="1536704"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cene3d>
              <a:camera prst="orthographicFront"/>
              <a:lightRig rig="brightRoom" dir="t"/>
            </a:scene3d>
            <a:sp3d contourW="6350" prstMaterial="plastic">
              <a:bevelT w="20320" h="20320" prst="angle"/>
              <a:contourClr>
                <a:schemeClr val="accent1">
                  <a:tint val="100000"/>
                  <a:shade val="100000"/>
                  <a:hueMod val="100000"/>
                  <a:satMod val="10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School</a:t>
            </a:r>
            <a:br>
              <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br>
            <a:r>
              <a:rPr lang="en-US" b="1" cap="all" dirty="0" smtClean="0">
                <a:ln/>
                <a:effectLst>
                  <a:outerShdw blurRad="19685" dist="12700" dir="5400000" algn="tl" rotWithShape="0">
                    <a:schemeClr val="accent1">
                      <a:satMod val="130000"/>
                      <a:alpha val="60000"/>
                    </a:schemeClr>
                  </a:outerShdw>
                  <a:reflection blurRad="10000" stA="55000" endPos="48000" dist="500" dir="5400000" sy="-100000" algn="bl" rotWithShape="0"/>
                </a:effectLst>
              </a:rPr>
              <a:t>IPM</a:t>
            </a:r>
          </a:p>
        </p:txBody>
      </p:sp>
    </p:spTree>
    <p:extLst>
      <p:ext uri="{BB962C8B-B14F-4D97-AF65-F5344CB8AC3E}">
        <p14:creationId xmlns:p14="http://schemas.microsoft.com/office/powerpoint/2010/main" val="2585433708"/>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0" y="184150"/>
            <a:ext cx="9144000" cy="730250"/>
          </a:xfrm>
          <a:prstGeom prst="rect">
            <a:avLst/>
          </a:prstGeom>
        </p:spPr>
        <p:txBody>
          <a:bodyPr/>
          <a:lstStyle/>
          <a:p>
            <a:pPr algn="ctr">
              <a:defRPr/>
            </a:pPr>
            <a:r>
              <a:rPr lang="en-US" sz="3600" kern="0" dirty="0" smtClean="0">
                <a:latin typeface="+mj-lt"/>
                <a:ea typeface="ＭＳ Ｐゴシック" pitchFamily="-110" charset="-128"/>
                <a:cs typeface="+mn-cs"/>
              </a:rPr>
              <a:t>Current Model</a:t>
            </a:r>
            <a:endParaRPr lang="en-US" sz="3600" kern="0" dirty="0">
              <a:latin typeface="+mj-lt"/>
              <a:ea typeface="ＭＳ Ｐゴシック" pitchFamily="-110" charset="-128"/>
              <a:cs typeface="+mn-cs"/>
            </a:endParaRPr>
          </a:p>
        </p:txBody>
      </p:sp>
      <p:sp>
        <p:nvSpPr>
          <p:cNvPr id="3" name="Isosceles Triangle 2"/>
          <p:cNvSpPr/>
          <p:nvPr/>
        </p:nvSpPr>
        <p:spPr>
          <a:xfrm>
            <a:off x="520700" y="1079500"/>
            <a:ext cx="8166100" cy="5575300"/>
          </a:xfrm>
          <a:prstGeom prst="triangl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3"/>
          <p:cNvSpPr txBox="1">
            <a:spLocks noChangeArrowheads="1"/>
          </p:cNvSpPr>
          <p:nvPr/>
        </p:nvSpPr>
        <p:spPr bwMode="auto">
          <a:xfrm>
            <a:off x="3937000" y="1574800"/>
            <a:ext cx="1320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dirty="0" smtClean="0">
                <a:solidFill>
                  <a:schemeClr val="bg1"/>
                </a:solidFill>
              </a:rPr>
              <a:t>Don’t really think about it</a:t>
            </a:r>
          </a:p>
        </p:txBody>
      </p:sp>
      <p:sp>
        <p:nvSpPr>
          <p:cNvPr id="16" name="Rectangle 3"/>
          <p:cNvSpPr txBox="1">
            <a:spLocks noChangeArrowheads="1"/>
          </p:cNvSpPr>
          <p:nvPr/>
        </p:nvSpPr>
        <p:spPr bwMode="auto">
          <a:xfrm>
            <a:off x="1003300" y="5765800"/>
            <a:ext cx="72009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dirty="0" smtClean="0">
                <a:solidFill>
                  <a:schemeClr val="bg1"/>
                </a:solidFill>
              </a:rPr>
              <a:t>Use chemicals to kill pest when </a:t>
            </a:r>
            <a:br>
              <a:rPr lang="en-US" dirty="0" smtClean="0">
                <a:solidFill>
                  <a:schemeClr val="bg1"/>
                </a:solidFill>
              </a:rPr>
            </a:br>
            <a:r>
              <a:rPr lang="en-US" dirty="0" smtClean="0">
                <a:solidFill>
                  <a:schemeClr val="bg1"/>
                </a:solidFill>
              </a:rPr>
              <a:t>complaints are made</a:t>
            </a:r>
            <a:endParaRPr lang="en-US" dirty="0">
              <a:solidFill>
                <a:schemeClr val="bg1"/>
              </a:solidFill>
            </a:endParaRPr>
          </a:p>
        </p:txBody>
      </p:sp>
      <p:sp>
        <p:nvSpPr>
          <p:cNvPr id="17" name="Rectangle 3"/>
          <p:cNvSpPr txBox="1">
            <a:spLocks noChangeArrowheads="1"/>
          </p:cNvSpPr>
          <p:nvPr/>
        </p:nvSpPr>
        <p:spPr bwMode="auto">
          <a:xfrm>
            <a:off x="1841500" y="4813300"/>
            <a:ext cx="5511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dirty="0" smtClean="0">
                <a:solidFill>
                  <a:schemeClr val="bg1"/>
                </a:solidFill>
              </a:rPr>
              <a:t>Apply pesticides as a “preventive”</a:t>
            </a:r>
            <a:endParaRPr lang="en-US" dirty="0">
              <a:solidFill>
                <a:schemeClr val="bg1"/>
              </a:solidFill>
            </a:endParaRPr>
          </a:p>
        </p:txBody>
      </p:sp>
      <p:sp>
        <p:nvSpPr>
          <p:cNvPr id="18" name="Rectangle 3"/>
          <p:cNvSpPr txBox="1">
            <a:spLocks noChangeArrowheads="1"/>
          </p:cNvSpPr>
          <p:nvPr/>
        </p:nvSpPr>
        <p:spPr bwMode="auto">
          <a:xfrm>
            <a:off x="2946400" y="3479800"/>
            <a:ext cx="32893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dirty="0" smtClean="0">
                <a:solidFill>
                  <a:schemeClr val="bg1"/>
                </a:solidFill>
              </a:rPr>
              <a:t>Hire a “guy” who “handles it”</a:t>
            </a:r>
            <a:endParaRPr lang="en-US" dirty="0">
              <a:solidFill>
                <a:schemeClr val="bg1"/>
              </a:solidFill>
            </a:endParaRPr>
          </a:p>
        </p:txBody>
      </p:sp>
    </p:spTree>
    <p:extLst>
      <p:ext uri="{BB962C8B-B14F-4D97-AF65-F5344CB8AC3E}">
        <p14:creationId xmlns:p14="http://schemas.microsoft.com/office/powerpoint/2010/main" val="1609395965"/>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txBox="1">
            <a:spLocks noChangeArrowheads="1"/>
          </p:cNvSpPr>
          <p:nvPr/>
        </p:nvSpPr>
        <p:spPr>
          <a:xfrm>
            <a:off x="0" y="184150"/>
            <a:ext cx="9144000" cy="730250"/>
          </a:xfrm>
          <a:prstGeom prst="rect">
            <a:avLst/>
          </a:prstGeom>
        </p:spPr>
        <p:txBody>
          <a:bodyPr/>
          <a:lstStyle/>
          <a:p>
            <a:pPr algn="ctr">
              <a:defRPr/>
            </a:pPr>
            <a:r>
              <a:rPr lang="en-US" sz="3600" kern="0" dirty="0" smtClean="0">
                <a:latin typeface="+mj-lt"/>
                <a:ea typeface="ＭＳ Ｐゴシック" pitchFamily="-110" charset="-128"/>
                <a:cs typeface="+mn-cs"/>
              </a:rPr>
              <a:t>School IPM Model</a:t>
            </a:r>
            <a:endParaRPr lang="en-US" sz="3600" kern="0" dirty="0">
              <a:latin typeface="+mj-lt"/>
              <a:ea typeface="ＭＳ Ｐゴシック" pitchFamily="-110" charset="-128"/>
              <a:cs typeface="+mn-cs"/>
            </a:endParaRPr>
          </a:p>
        </p:txBody>
      </p:sp>
      <p:pic>
        <p:nvPicPr>
          <p:cNvPr id="3789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60437" y="914400"/>
            <a:ext cx="7231105" cy="5727700"/>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8668383"/>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txBox="1">
            <a:spLocks noChangeArrowheads="1"/>
          </p:cNvSpPr>
          <p:nvPr/>
        </p:nvSpPr>
        <p:spPr>
          <a:xfrm>
            <a:off x="0" y="184150"/>
            <a:ext cx="9144000" cy="730250"/>
          </a:xfrm>
          <a:prstGeom prst="rect">
            <a:avLst/>
          </a:prstGeom>
        </p:spPr>
        <p:txBody>
          <a:bodyPr/>
          <a:lstStyle/>
          <a:p>
            <a:pPr algn="ctr">
              <a:defRPr/>
            </a:pPr>
            <a:r>
              <a:rPr lang="en-US" sz="3600" kern="0" dirty="0">
                <a:latin typeface="+mj-lt"/>
                <a:ea typeface="ＭＳ Ｐゴシック" pitchFamily="-110" charset="-128"/>
                <a:cs typeface="+mn-cs"/>
              </a:rPr>
              <a:t>Integrated Pest Management (IPM)</a:t>
            </a:r>
          </a:p>
        </p:txBody>
      </p:sp>
      <p:sp>
        <p:nvSpPr>
          <p:cNvPr id="2" name="Rectangle 1"/>
          <p:cNvSpPr/>
          <p:nvPr/>
        </p:nvSpPr>
        <p:spPr>
          <a:xfrm rot="21367833">
            <a:off x="1700379" y="1704711"/>
            <a:ext cx="5450330" cy="2800767"/>
          </a:xfrm>
          <a:prstGeom prst="rect">
            <a:avLst/>
          </a:prstGeom>
          <a:noFill/>
        </p:spPr>
        <p:txBody>
          <a:bodyPr wrap="none">
            <a:spAutoFit/>
            <a:scene3d>
              <a:camera prst="isometricOffAxis1Right"/>
              <a:lightRig rig="threePt" dir="t"/>
            </a:scene3d>
          </a:bodyPr>
          <a:lstStyle/>
          <a:p>
            <a:pPr algn="ctr">
              <a:defRPr/>
            </a:pP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rPr>
              <a:t>Common </a:t>
            </a:r>
          </a:p>
          <a:p>
            <a:pPr algn="ctr">
              <a:defRPr/>
            </a:pPr>
            <a:r>
              <a:rPr lang="en-US" sz="88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6350" stA="55000" endA="300" endPos="45500" dir="5400000" sy="-100000" algn="bl" rotWithShape="0"/>
                </a:effectLst>
              </a:rPr>
              <a:t>Sense</a:t>
            </a:r>
          </a:p>
        </p:txBody>
      </p:sp>
      <p:sp>
        <p:nvSpPr>
          <p:cNvPr id="21507" name="Rectangle 3"/>
          <p:cNvSpPr txBox="1">
            <a:spLocks noChangeArrowheads="1"/>
          </p:cNvSpPr>
          <p:nvPr/>
        </p:nvSpPr>
        <p:spPr bwMode="auto">
          <a:xfrm>
            <a:off x="2286000" y="5410200"/>
            <a:ext cx="4800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lnSpc>
                <a:spcPct val="90000"/>
              </a:lnSpc>
              <a:spcBef>
                <a:spcPct val="20000"/>
              </a:spcBef>
              <a:spcAft>
                <a:spcPts val="3000"/>
              </a:spcAft>
            </a:pPr>
            <a:r>
              <a:rPr lang="en-US" dirty="0"/>
              <a:t>Sound and prudent judgment based on a simple perception of the situation or facts. </a:t>
            </a:r>
          </a:p>
        </p:txBody>
      </p:sp>
    </p:spTree>
    <p:extLst>
      <p:ext uri="{BB962C8B-B14F-4D97-AF65-F5344CB8AC3E}">
        <p14:creationId xmlns:p14="http://schemas.microsoft.com/office/powerpoint/2010/main" val="2936052384"/>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18"/>
          <p:cNvSpPr>
            <a:spLocks noChangeArrowheads="1"/>
          </p:cNvSpPr>
          <p:nvPr/>
        </p:nvSpPr>
        <p:spPr bwMode="auto">
          <a:xfrm>
            <a:off x="2447925" y="383063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hangingPunct="0"/>
            <a:endParaRPr lang="en-US"/>
          </a:p>
        </p:txBody>
      </p:sp>
      <p:pic>
        <p:nvPicPr>
          <p:cNvPr id="2355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0" y="1735138"/>
            <a:ext cx="6197600" cy="4648200"/>
          </a:xfrm>
          <a:prstGeom prst="rect">
            <a:avLst/>
          </a:prstGeom>
          <a:noFill/>
          <a:ln w="9525">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3555" name="Rectangle 23"/>
          <p:cNvSpPr>
            <a:spLocks noChangeArrowheads="1"/>
          </p:cNvSpPr>
          <p:nvPr/>
        </p:nvSpPr>
        <p:spPr bwMode="auto">
          <a:xfrm>
            <a:off x="0" y="228600"/>
            <a:ext cx="9144000"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ct val="110000"/>
              </a:lnSpc>
              <a:spcBef>
                <a:spcPct val="50000"/>
              </a:spcBef>
            </a:pPr>
            <a:r>
              <a:rPr lang="en-US" sz="3600" b="1">
                <a:latin typeface="BlairMdITC TT-Medium" charset="0"/>
              </a:rPr>
              <a:t>High Cholesterol</a:t>
            </a:r>
          </a:p>
        </p:txBody>
      </p:sp>
    </p:spTree>
    <p:extLst>
      <p:ext uri="{BB962C8B-B14F-4D97-AF65-F5344CB8AC3E}">
        <p14:creationId xmlns:p14="http://schemas.microsoft.com/office/powerpoint/2010/main" val="3464309360"/>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14811</TotalTime>
  <Words>4025</Words>
  <Application>Microsoft Macintosh PowerPoint</Application>
  <PresentationFormat>On-screen Show (4:3)</PresentationFormat>
  <Paragraphs>694</Paragraphs>
  <Slides>30</Slides>
  <Notes>28</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Ryan Davis</dc:creator>
  <cp:lastModifiedBy>Ryan Davis</cp:lastModifiedBy>
  <cp:revision>58</cp:revision>
  <cp:lastPrinted>2015-09-28T20:25:36Z</cp:lastPrinted>
  <dcterms:created xsi:type="dcterms:W3CDTF">2015-09-24T22:22:56Z</dcterms:created>
  <dcterms:modified xsi:type="dcterms:W3CDTF">2015-10-05T05:39:01Z</dcterms:modified>
</cp:coreProperties>
</file>