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2" r:id="rId2"/>
    <p:sldId id="258" r:id="rId3"/>
    <p:sldId id="261" r:id="rId4"/>
    <p:sldId id="260" r:id="rId5"/>
    <p:sldId id="259" r:id="rId6"/>
    <p:sldId id="257" r:id="rId7"/>
    <p:sldId id="263" r:id="rId8"/>
    <p:sldId id="264" r:id="rId9"/>
    <p:sldId id="265" r:id="rId10"/>
    <p:sldId id="266" r:id="rId11"/>
    <p:sldId id="275" r:id="rId12"/>
    <p:sldId id="267" r:id="rId13"/>
    <p:sldId id="276" r:id="rId14"/>
    <p:sldId id="277" r:id="rId15"/>
    <p:sldId id="278" r:id="rId16"/>
    <p:sldId id="268" r:id="rId17"/>
    <p:sldId id="269" r:id="rId18"/>
    <p:sldId id="284" r:id="rId19"/>
    <p:sldId id="270" r:id="rId20"/>
    <p:sldId id="279" r:id="rId21"/>
    <p:sldId id="280" r:id="rId22"/>
    <p:sldId id="281" r:id="rId23"/>
    <p:sldId id="282" r:id="rId24"/>
    <p:sldId id="271" r:id="rId25"/>
    <p:sldId id="272" r:id="rId26"/>
    <p:sldId id="274"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3B997"/>
    <a:srgbClr val="FF0000"/>
    <a:srgbClr val="DBDD83"/>
    <a:srgbClr val="0D3254"/>
    <a:srgbClr val="000000"/>
    <a:srgbClr val="5398A2"/>
    <a:srgbClr val="64B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4940" autoAdjust="0"/>
  </p:normalViewPr>
  <p:slideViewPr>
    <p:cSldViewPr snapToGrid="0" snapToObjects="1">
      <p:cViewPr varScale="1">
        <p:scale>
          <a:sx n="68" d="100"/>
          <a:sy n="68" d="100"/>
        </p:scale>
        <p:origin x="143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39" d="100"/>
          <a:sy n="139" d="100"/>
        </p:scale>
        <p:origin x="40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A2D06-0F60-3742-A679-A50E629163FC}"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AFB80-FB9D-F145-A578-4166C77F5FE2}" type="slidenum">
              <a:rPr lang="en-US" smtClean="0"/>
              <a:t>‹#›</a:t>
            </a:fld>
            <a:endParaRPr lang="en-US"/>
          </a:p>
        </p:txBody>
      </p:sp>
    </p:spTree>
    <p:extLst>
      <p:ext uri="{BB962C8B-B14F-4D97-AF65-F5344CB8AC3E}">
        <p14:creationId xmlns:p14="http://schemas.microsoft.com/office/powerpoint/2010/main" val="53589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Introduction:</a:t>
            </a:r>
            <a:r>
              <a:rPr lang="en-US" baseline="0" dirty="0" smtClean="0"/>
              <a:t> </a:t>
            </a:r>
            <a:br>
              <a:rPr lang="en-US" baseline="0" dirty="0" smtClean="0"/>
            </a:br>
            <a:r>
              <a:rPr lang="en-US" baseline="0" dirty="0" smtClean="0"/>
              <a:t>Nick Volesky, I work for Utah State University Extension’s Utah Pest program.  I help our state’s vegetable growers implement integrated pest management in their gardens and farms through educational content, outreach, and research trials.</a:t>
            </a:r>
            <a:br>
              <a:rPr lang="en-US" baseline="0" dirty="0" smtClean="0"/>
            </a:br>
            <a:r>
              <a:rPr lang="en-US" baseline="0" dirty="0" smtClean="0"/>
              <a:t>This morning I’m going to speak to you guys about applying IPM on a “smaller” scale.</a:t>
            </a:r>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1</a:t>
            </a:fld>
            <a:endParaRPr lang="en-US"/>
          </a:p>
        </p:txBody>
      </p:sp>
    </p:spTree>
    <p:extLst>
      <p:ext uri="{BB962C8B-B14F-4D97-AF65-F5344CB8AC3E}">
        <p14:creationId xmlns:p14="http://schemas.microsoft.com/office/powerpoint/2010/main" val="610273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22</a:t>
            </a:fld>
            <a:endParaRPr lang="en-US"/>
          </a:p>
        </p:txBody>
      </p:sp>
    </p:spTree>
    <p:extLst>
      <p:ext uri="{BB962C8B-B14F-4D97-AF65-F5344CB8AC3E}">
        <p14:creationId xmlns:p14="http://schemas.microsoft.com/office/powerpoint/2010/main" val="41809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23</a:t>
            </a:fld>
            <a:endParaRPr lang="en-US"/>
          </a:p>
        </p:txBody>
      </p:sp>
    </p:spTree>
    <p:extLst>
      <p:ext uri="{BB962C8B-B14F-4D97-AF65-F5344CB8AC3E}">
        <p14:creationId xmlns:p14="http://schemas.microsoft.com/office/powerpoint/2010/main" val="1068153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25</a:t>
            </a:fld>
            <a:endParaRPr lang="en-US"/>
          </a:p>
        </p:txBody>
      </p:sp>
    </p:spTree>
    <p:extLst>
      <p:ext uri="{BB962C8B-B14F-4D97-AF65-F5344CB8AC3E}">
        <p14:creationId xmlns:p14="http://schemas.microsoft.com/office/powerpoint/2010/main" val="53820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smtClean="0">
                <a:solidFill>
                  <a:srgbClr val="FF0000"/>
                </a:solidFill>
              </a:rPr>
              <a:t>✋ Raise your hand if you currently use</a:t>
            </a:r>
            <a:r>
              <a:rPr lang="en-US" b="0" baseline="0" dirty="0" smtClean="0">
                <a:solidFill>
                  <a:srgbClr val="FF0000"/>
                </a:solidFill>
              </a:rPr>
              <a:t> some sort of pest management on your farm?</a:t>
            </a:r>
            <a:endParaRPr lang="en-US" b="0" baseline="0" dirty="0" smtClean="0">
              <a:solidFill>
                <a:schemeClr val="tx1"/>
              </a:solidFill>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By using integrated pest management (IPM), you can minimize pest damage to your agricultural and ornamental plants using a combination of tactics, while still protecting human health and maintaining the environment.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a:t>
            </a:r>
            <a:r>
              <a:rPr lang="en-US" sz="1200" b="0" i="0" kern="1200" baseline="0" dirty="0" smtClean="0">
                <a:solidFill>
                  <a:schemeClr val="tx1"/>
                </a:solidFill>
                <a:effectLst/>
                <a:latin typeface="+mn-lt"/>
                <a:ea typeface="+mn-ea"/>
                <a:cs typeface="+mn-cs"/>
              </a:rPr>
              <a:t> like to break IPM into three parts:</a:t>
            </a:r>
          </a:p>
          <a:p>
            <a:pPr marL="628650" lvl="1" indent="-171450">
              <a:buFont typeface="Arial" panose="020B0604020202020204" pitchFamily="34" charset="0"/>
              <a:buChar char="•"/>
            </a:pPr>
            <a:r>
              <a:rPr lang="en-US" b="0" i="0" kern="1200" baseline="0" dirty="0" smtClean="0">
                <a:solidFill>
                  <a:schemeClr val="tx1"/>
                </a:solidFill>
                <a:effectLst/>
                <a:latin typeface="+mn-lt"/>
                <a:ea typeface="+mn-ea"/>
                <a:cs typeface="+mn-cs"/>
              </a:rPr>
              <a:t>1. </a:t>
            </a:r>
            <a:r>
              <a:rPr lang="en-US" b="1" i="0" kern="1200" baseline="0" dirty="0" smtClean="0">
                <a:solidFill>
                  <a:schemeClr val="tx1"/>
                </a:solidFill>
                <a:effectLst/>
                <a:latin typeface="+mn-lt"/>
                <a:ea typeface="+mn-ea"/>
                <a:cs typeface="+mn-cs"/>
              </a:rPr>
              <a:t>Pest Identification</a:t>
            </a:r>
            <a:r>
              <a:rPr lang="en-US" b="0" i="0" kern="1200" baseline="0" dirty="0" smtClean="0">
                <a:solidFill>
                  <a:schemeClr val="tx1"/>
                </a:solidFill>
                <a:effectLst/>
                <a:latin typeface="+mn-lt"/>
                <a:ea typeface="+mn-ea"/>
                <a:cs typeface="+mn-cs"/>
              </a:rPr>
              <a:t>.</a:t>
            </a:r>
            <a:br>
              <a:rPr lang="en-US" b="0" i="0" kern="1200" baseline="0" dirty="0" smtClean="0">
                <a:solidFill>
                  <a:schemeClr val="tx1"/>
                </a:solidFill>
                <a:effectLst/>
                <a:latin typeface="+mn-lt"/>
                <a:ea typeface="+mn-ea"/>
                <a:cs typeface="+mn-cs"/>
              </a:rPr>
            </a:br>
            <a:r>
              <a:rPr lang="en-US" b="0" i="0" kern="1200" baseline="0" dirty="0" smtClean="0">
                <a:solidFill>
                  <a:schemeClr val="tx1"/>
                </a:solidFill>
                <a:effectLst/>
                <a:latin typeface="+mn-lt"/>
                <a:ea typeface="+mn-ea"/>
                <a:cs typeface="+mn-cs"/>
              </a:rPr>
              <a:t>Before taking action, be sure to </a:t>
            </a:r>
            <a:r>
              <a:rPr lang="en-US" b="0" i="0" u="sng" kern="1200" baseline="0" dirty="0" smtClean="0">
                <a:solidFill>
                  <a:schemeClr val="tx1"/>
                </a:solidFill>
                <a:effectLst/>
                <a:latin typeface="+mn-lt"/>
                <a:ea typeface="+mn-ea"/>
                <a:cs typeface="+mn-cs"/>
              </a:rPr>
              <a:t>correctly identify</a:t>
            </a:r>
            <a:r>
              <a:rPr lang="en-US" b="0" i="0" kern="1200" baseline="0" dirty="0" smtClean="0">
                <a:solidFill>
                  <a:schemeClr val="tx1"/>
                </a:solidFill>
                <a:effectLst/>
                <a:latin typeface="+mn-lt"/>
                <a:ea typeface="+mn-ea"/>
                <a:cs typeface="+mn-cs"/>
              </a:rPr>
              <a:t> the pest you are wanting to control.</a:t>
            </a:r>
          </a:p>
          <a:p>
            <a:pPr marL="628650" lvl="1" indent="-171450">
              <a:buFont typeface="Arial" panose="020B0604020202020204" pitchFamily="34" charset="0"/>
              <a:buChar char="•"/>
            </a:pPr>
            <a:r>
              <a:rPr lang="en-US" b="0" i="0" kern="1200" baseline="0" dirty="0" smtClean="0">
                <a:solidFill>
                  <a:schemeClr val="tx1"/>
                </a:solidFill>
                <a:effectLst/>
                <a:latin typeface="+mn-lt"/>
                <a:ea typeface="+mn-ea"/>
                <a:cs typeface="+mn-cs"/>
              </a:rPr>
              <a:t>2. </a:t>
            </a:r>
            <a:r>
              <a:rPr lang="en-US" b="1" i="0" kern="1200" baseline="0" dirty="0" smtClean="0">
                <a:solidFill>
                  <a:schemeClr val="tx1"/>
                </a:solidFill>
                <a:effectLst/>
                <a:latin typeface="+mn-lt"/>
                <a:ea typeface="+mn-ea"/>
                <a:cs typeface="+mn-cs"/>
              </a:rPr>
              <a:t>Monitoring for Signs &amp; Symptoms</a:t>
            </a:r>
            <a:br>
              <a:rPr lang="en-US" b="1" i="0" kern="1200" baseline="0" dirty="0" smtClean="0">
                <a:solidFill>
                  <a:schemeClr val="tx1"/>
                </a:solidFill>
                <a:effectLst/>
                <a:latin typeface="+mn-lt"/>
                <a:ea typeface="+mn-ea"/>
                <a:cs typeface="+mn-cs"/>
              </a:rPr>
            </a:br>
            <a:r>
              <a:rPr lang="en-US" b="0" i="0" kern="1200" baseline="0" dirty="0" smtClean="0">
                <a:solidFill>
                  <a:schemeClr val="tx1"/>
                </a:solidFill>
                <a:effectLst/>
                <a:latin typeface="+mn-lt"/>
                <a:ea typeface="+mn-ea"/>
                <a:cs typeface="+mn-cs"/>
              </a:rPr>
              <a:t>On a regular basis, asses your plants for signs and symptoms. Signs are physical evidence of the pests (</a:t>
            </a:r>
            <a:r>
              <a:rPr lang="en-US" b="0" i="0" kern="1200" baseline="0" dirty="0" err="1" smtClean="0">
                <a:solidFill>
                  <a:schemeClr val="tx1"/>
                </a:solidFill>
                <a:effectLst/>
                <a:latin typeface="+mn-lt"/>
                <a:ea typeface="+mn-ea"/>
                <a:cs typeface="+mn-cs"/>
              </a:rPr>
              <a:t>frass</a:t>
            </a:r>
            <a:r>
              <a:rPr lang="en-US" b="0" i="0" kern="1200" baseline="0" dirty="0" smtClean="0">
                <a:solidFill>
                  <a:schemeClr val="tx1"/>
                </a:solidFill>
                <a:effectLst/>
                <a:latin typeface="+mn-lt"/>
                <a:ea typeface="+mn-ea"/>
                <a:cs typeface="+mn-cs"/>
              </a:rPr>
              <a:t>, damaged foliage, etc.) Symptoms are the plant’s reaction to the pest. (Leaf curling, wilting, or die back)</a:t>
            </a:r>
            <a:endParaRPr lang="en-US" b="1" i="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b="0" i="0" kern="1200" baseline="0" dirty="0" smtClean="0">
                <a:solidFill>
                  <a:schemeClr val="tx1"/>
                </a:solidFill>
                <a:effectLst/>
                <a:latin typeface="+mn-lt"/>
                <a:ea typeface="+mn-ea"/>
                <a:cs typeface="+mn-cs"/>
              </a:rPr>
              <a:t>3. </a:t>
            </a:r>
            <a:r>
              <a:rPr lang="en-US" b="1" i="0" kern="1200" baseline="0" dirty="0" smtClean="0">
                <a:solidFill>
                  <a:schemeClr val="tx1"/>
                </a:solidFill>
                <a:effectLst/>
                <a:latin typeface="+mn-lt"/>
                <a:ea typeface="+mn-ea"/>
                <a:cs typeface="+mn-cs"/>
              </a:rPr>
              <a:t>Control Action Guidelines</a:t>
            </a:r>
            <a:br>
              <a:rPr lang="en-US" b="1" i="0" kern="1200" baseline="0" dirty="0" smtClean="0">
                <a:solidFill>
                  <a:schemeClr val="tx1"/>
                </a:solidFill>
                <a:effectLst/>
                <a:latin typeface="+mn-lt"/>
                <a:ea typeface="+mn-ea"/>
                <a:cs typeface="+mn-cs"/>
              </a:rPr>
            </a:br>
            <a:r>
              <a:rPr lang="en-US" b="0" i="0" kern="1200" baseline="0" dirty="0" smtClean="0">
                <a:solidFill>
                  <a:schemeClr val="tx1"/>
                </a:solidFill>
                <a:effectLst/>
                <a:latin typeface="+mn-lt"/>
                <a:ea typeface="+mn-ea"/>
                <a:cs typeface="+mn-cs"/>
              </a:rPr>
              <a:t>Decision Making: [Explain Graph]</a:t>
            </a:r>
            <a:br>
              <a:rPr lang="en-US" b="0" i="0" kern="1200" baseline="0" dirty="0" smtClean="0">
                <a:solidFill>
                  <a:schemeClr val="tx1"/>
                </a:solidFill>
                <a:effectLst/>
                <a:latin typeface="+mn-lt"/>
                <a:ea typeface="+mn-ea"/>
                <a:cs typeface="+mn-cs"/>
              </a:rPr>
            </a:br>
            <a:r>
              <a:rPr lang="en-US" b="0" i="0" kern="1200" baseline="0" dirty="0" smtClean="0">
                <a:solidFill>
                  <a:schemeClr val="tx1"/>
                </a:solidFill>
                <a:effectLst/>
                <a:latin typeface="+mn-lt"/>
                <a:ea typeface="+mn-ea"/>
                <a:cs typeface="+mn-cs"/>
              </a:rPr>
              <a:t>e.g. Cabbage Field, Diamondback Moth</a:t>
            </a:r>
            <a:br>
              <a:rPr lang="en-US" b="0" i="0" kern="1200" baseline="0" dirty="0" smtClean="0">
                <a:solidFill>
                  <a:schemeClr val="tx1"/>
                </a:solidFill>
                <a:effectLst/>
                <a:latin typeface="+mn-lt"/>
                <a:ea typeface="+mn-ea"/>
                <a:cs typeface="+mn-cs"/>
              </a:rPr>
            </a:br>
            <a:r>
              <a:rPr lang="en-US" b="0" i="0" kern="1200" baseline="0" dirty="0" smtClean="0">
                <a:solidFill>
                  <a:schemeClr val="tx1"/>
                </a:solidFill>
                <a:effectLst/>
                <a:latin typeface="+mn-lt"/>
                <a:ea typeface="+mn-ea"/>
                <a:cs typeface="+mn-cs"/>
              </a:rPr>
              <a:t>A low level of pest injury may be ignored if the loss will not justify the cost of control. The economic and aesthetic values of the management situation need to be considered and will most likely be the primary factor. Other considerations could include environment and social costs.</a:t>
            </a:r>
          </a:p>
        </p:txBody>
      </p:sp>
      <p:sp>
        <p:nvSpPr>
          <p:cNvPr id="4" name="Slide Number Placeholder 3"/>
          <p:cNvSpPr>
            <a:spLocks noGrp="1"/>
          </p:cNvSpPr>
          <p:nvPr>
            <p:ph type="sldNum" sz="quarter" idx="10"/>
          </p:nvPr>
        </p:nvSpPr>
        <p:spPr/>
        <p:txBody>
          <a:bodyPr/>
          <a:lstStyle/>
          <a:p>
            <a:fld id="{B88AFB80-FB9D-F145-A578-4166C77F5FE2}" type="slidenum">
              <a:rPr lang="en-US" smtClean="0"/>
              <a:t>2</a:t>
            </a:fld>
            <a:endParaRPr lang="en-US"/>
          </a:p>
        </p:txBody>
      </p:sp>
    </p:spTree>
    <p:extLst>
      <p:ext uri="{BB962C8B-B14F-4D97-AF65-F5344CB8AC3E}">
        <p14:creationId xmlns:p14="http://schemas.microsoft.com/office/powerpoint/2010/main" val="154583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types of pests have a life cycle</a:t>
            </a:r>
            <a:r>
              <a:rPr lang="en-US" baseline="0" dirty="0" smtClean="0"/>
              <a:t> or set of developmental events. Most of these pests have certain weak points of “windows of opportunity” for us to control. Eggs, larvae, nymphs, stages, and adults are most vulnerable. However, pupae are typically protected in the soil.</a:t>
            </a:r>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3</a:t>
            </a:fld>
            <a:endParaRPr lang="en-US"/>
          </a:p>
        </p:txBody>
      </p:sp>
    </p:spTree>
    <p:extLst>
      <p:ext uri="{BB962C8B-B14F-4D97-AF65-F5344CB8AC3E}">
        <p14:creationId xmlns:p14="http://schemas.microsoft.com/office/powerpoint/2010/main" val="30992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Land</a:t>
            </a:r>
            <a:r>
              <a:rPr lang="en-US" b="1" baseline="0" dirty="0" smtClean="0"/>
              <a:t> &amp; Water Management:</a:t>
            </a:r>
            <a:r>
              <a:rPr lang="en-US" baseline="0" dirty="0" smtClean="0"/>
              <a:t> Avoid over/under watering to reduce plant stress, whether it’s a couple-hundred acre field, a backyard, or pot in your window still. Standing water can creates an </a:t>
            </a:r>
            <a:r>
              <a:rPr lang="en-US" baseline="0" dirty="0" err="1" smtClean="0"/>
              <a:t>enviornment</a:t>
            </a:r>
            <a:r>
              <a:rPr lang="en-US" baseline="0" dirty="0" smtClean="0"/>
              <a:t> for diseases, mosquitos, aquatic weeds, and much more!</a:t>
            </a:r>
          </a:p>
          <a:p>
            <a:pPr marL="171450" indent="-171450">
              <a:buFont typeface="Arial" panose="020B0604020202020204" pitchFamily="34" charset="0"/>
              <a:buChar char="•"/>
            </a:pPr>
            <a:r>
              <a:rPr lang="en-US" b="1" baseline="0" dirty="0" smtClean="0"/>
              <a:t>Sanitation: </a:t>
            </a:r>
            <a:r>
              <a:rPr lang="en-US" b="0" baseline="0" dirty="0" smtClean="0"/>
              <a:t>Remove plant debris that can serve as overwinter site for you pests.</a:t>
            </a:r>
            <a:endParaRPr lang="en-US" b="1" baseline="0" dirty="0" smtClean="0"/>
          </a:p>
          <a:p>
            <a:pPr marL="171450" indent="-171450">
              <a:buFont typeface="Arial" panose="020B0604020202020204" pitchFamily="34" charset="0"/>
              <a:buChar char="•"/>
            </a:pPr>
            <a:r>
              <a:rPr lang="en-US" b="1" baseline="0" dirty="0" smtClean="0"/>
              <a:t>Habitat Diversification: </a:t>
            </a:r>
            <a:r>
              <a:rPr lang="en-US" b="0" baseline="0" dirty="0" smtClean="0"/>
              <a:t>Diversified planting systems can increase the beneficial insects and might decrease pest pressure.</a:t>
            </a:r>
            <a:endParaRPr lang="en-US" b="1" baseline="0" dirty="0" smtClean="0"/>
          </a:p>
          <a:p>
            <a:pPr marL="171450" indent="-171450">
              <a:buFont typeface="Arial" panose="020B0604020202020204" pitchFamily="34" charset="0"/>
              <a:buChar char="•"/>
            </a:pPr>
            <a:r>
              <a:rPr lang="en-US" b="1" baseline="0" dirty="0" smtClean="0"/>
              <a:t>Tolerant Species + Cultivars: </a:t>
            </a:r>
            <a:r>
              <a:rPr lang="en-US" b="0" baseline="0" dirty="0" smtClean="0"/>
              <a:t>Grow resistant cultivars of plants, bred to resist disease and insects.</a:t>
            </a:r>
            <a:endParaRPr lang="en-US" b="1" baseline="0" dirty="0" smtClean="0"/>
          </a:p>
          <a:p>
            <a:pPr marL="171450" indent="-171450">
              <a:buFont typeface="Arial" panose="020B0604020202020204" pitchFamily="34" charset="0"/>
              <a:buChar char="•"/>
            </a:pPr>
            <a:r>
              <a:rPr lang="en-US" b="1" baseline="0" dirty="0" smtClean="0"/>
              <a:t>Soils &amp; Nutrition: </a:t>
            </a:r>
            <a:r>
              <a:rPr lang="en-US" b="0" baseline="0" dirty="0" smtClean="0"/>
              <a:t>Increasing organic matter in your soil will improve plant vigor. Too much nitrogen can be attractive to aphids and other foliage pests.</a:t>
            </a:r>
            <a:endParaRPr lang="en-US" b="1" baseline="0" dirty="0" smtClean="0"/>
          </a:p>
        </p:txBody>
      </p:sp>
      <p:sp>
        <p:nvSpPr>
          <p:cNvPr id="4" name="Slide Number Placeholder 3"/>
          <p:cNvSpPr>
            <a:spLocks noGrp="1"/>
          </p:cNvSpPr>
          <p:nvPr>
            <p:ph type="sldNum" sz="quarter" idx="10"/>
          </p:nvPr>
        </p:nvSpPr>
        <p:spPr/>
        <p:txBody>
          <a:bodyPr/>
          <a:lstStyle/>
          <a:p>
            <a:fld id="{B88AFB80-FB9D-F145-A578-4166C77F5FE2}" type="slidenum">
              <a:rPr lang="en-US" smtClean="0"/>
              <a:t>4</a:t>
            </a:fld>
            <a:endParaRPr lang="en-US"/>
          </a:p>
        </p:txBody>
      </p:sp>
    </p:spTree>
    <p:extLst>
      <p:ext uri="{BB962C8B-B14F-4D97-AF65-F5344CB8AC3E}">
        <p14:creationId xmlns:p14="http://schemas.microsoft.com/office/powerpoint/2010/main" val="133361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EXAMPLES</a:t>
            </a:r>
          </a:p>
          <a:p>
            <a:pPr marL="228600" indent="-228600">
              <a:buFont typeface="+mj-lt"/>
              <a:buAutoNum type="arabicPeriod"/>
            </a:pPr>
            <a:r>
              <a:rPr lang="en-US" b="0" dirty="0" err="1" smtClean="0"/>
              <a:t>Roto</a:t>
            </a:r>
            <a:r>
              <a:rPr lang="en-US" b="0" dirty="0" smtClean="0"/>
              <a:t>-tilling is an effective method to incorporate organic matter and other amendments into the</a:t>
            </a:r>
            <a:r>
              <a:rPr lang="en-US" b="0" baseline="0" dirty="0" smtClean="0"/>
              <a:t> soil. It can also expose overwintering insect pupae stage. However, be careful because excessive </a:t>
            </a:r>
            <a:r>
              <a:rPr lang="en-US" b="0" baseline="0" dirty="0" err="1" smtClean="0"/>
              <a:t>roto</a:t>
            </a:r>
            <a:r>
              <a:rPr lang="en-US" b="0" baseline="0" dirty="0" smtClean="0"/>
              <a:t>-tilling from year to year can diminish the organic matter and decrease soil structure.</a:t>
            </a:r>
          </a:p>
          <a:p>
            <a:pPr marL="228600" indent="-228600">
              <a:buFont typeface="+mj-lt"/>
              <a:buAutoNum type="arabicPeriod"/>
            </a:pPr>
            <a:r>
              <a:rPr lang="en-US" b="0" baseline="0" dirty="0" smtClean="0"/>
              <a:t>Standing Water Problem</a:t>
            </a:r>
          </a:p>
          <a:p>
            <a:pPr marL="228600" indent="-228600">
              <a:buFont typeface="+mj-lt"/>
              <a:buAutoNum type="arabicPeriod"/>
            </a:pPr>
            <a:r>
              <a:rPr lang="en-US" b="0" baseline="0" dirty="0" smtClean="0"/>
              <a:t>Trap-Cropping</a:t>
            </a:r>
          </a:p>
          <a:p>
            <a:pPr marL="228600" indent="-228600">
              <a:buFont typeface="+mj-lt"/>
              <a:buAutoNum type="arabicPeriod"/>
            </a:pPr>
            <a:r>
              <a:rPr lang="en-US" b="0" baseline="0" dirty="0" smtClean="0"/>
              <a:t>Disease resistant Varieties vs Non-resistant</a:t>
            </a:r>
          </a:p>
          <a:p>
            <a:pPr marL="228600" indent="-228600">
              <a:buFont typeface="+mj-lt"/>
              <a:buAutoNum type="arabicPeriod"/>
            </a:pPr>
            <a:r>
              <a:rPr lang="en-US" b="0" baseline="0" dirty="0" smtClean="0"/>
              <a:t>Sanitize all your equipment! (pruners, knives, containers, etc.)</a:t>
            </a:r>
          </a:p>
          <a:p>
            <a:pPr marL="228600" indent="-228600">
              <a:buFont typeface="+mj-lt"/>
              <a:buAutoNum type="arabicPeriod"/>
            </a:pPr>
            <a:r>
              <a:rPr lang="en-US" b="0" baseline="0" dirty="0" smtClean="0"/>
              <a:t>Cleaning up your farm at the end of the season is one of the best things you can do.</a:t>
            </a:r>
            <a:endParaRPr lang="en-US" b="0" dirty="0"/>
          </a:p>
        </p:txBody>
      </p:sp>
      <p:sp>
        <p:nvSpPr>
          <p:cNvPr id="4" name="Slide Number Placeholder 3"/>
          <p:cNvSpPr>
            <a:spLocks noGrp="1"/>
          </p:cNvSpPr>
          <p:nvPr>
            <p:ph type="sldNum" sz="quarter" idx="10"/>
          </p:nvPr>
        </p:nvSpPr>
        <p:spPr/>
        <p:txBody>
          <a:bodyPr/>
          <a:lstStyle/>
          <a:p>
            <a:fld id="{B88AFB80-FB9D-F145-A578-4166C77F5FE2}" type="slidenum">
              <a:rPr lang="en-US" smtClean="0"/>
              <a:t>5</a:t>
            </a:fld>
            <a:endParaRPr lang="en-US"/>
          </a:p>
        </p:txBody>
      </p:sp>
    </p:spTree>
    <p:extLst>
      <p:ext uri="{BB962C8B-B14F-4D97-AF65-F5344CB8AC3E}">
        <p14:creationId xmlns:p14="http://schemas.microsoft.com/office/powerpoint/2010/main" val="336321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Hand Removal</a:t>
            </a:r>
            <a:r>
              <a:rPr lang="en-US" b="1" baseline="0" dirty="0" smtClean="0"/>
              <a:t>:</a:t>
            </a:r>
            <a:r>
              <a:rPr lang="en-US" baseline="0" dirty="0" smtClean="0"/>
              <a:t> Hand pull weeds and physically remove the pest from the plant. Easier said than done.</a:t>
            </a:r>
          </a:p>
          <a:p>
            <a:pPr marL="171450" indent="-171450">
              <a:buFont typeface="Arial" panose="020B0604020202020204" pitchFamily="34" charset="0"/>
              <a:buChar char="•"/>
            </a:pPr>
            <a:r>
              <a:rPr lang="en-US" b="1" baseline="0" dirty="0" smtClean="0"/>
              <a:t>Mowing: </a:t>
            </a:r>
            <a:r>
              <a:rPr lang="en-US" b="0" baseline="0" dirty="0" smtClean="0"/>
              <a:t>Mow down weeds within an area </a:t>
            </a:r>
            <a:r>
              <a:rPr lang="en-US" b="0" u="sng" baseline="0" dirty="0" smtClean="0"/>
              <a:t>before</a:t>
            </a:r>
            <a:r>
              <a:rPr lang="en-US" b="0" baseline="0" dirty="0" smtClean="0"/>
              <a:t> they produce seeds.</a:t>
            </a:r>
            <a:endParaRPr lang="en-US" b="1" baseline="0" dirty="0" smtClean="0"/>
          </a:p>
          <a:p>
            <a:pPr marL="171450" indent="-171450">
              <a:buFont typeface="Arial" panose="020B0604020202020204" pitchFamily="34" charset="0"/>
              <a:buChar char="•"/>
            </a:pPr>
            <a:r>
              <a:rPr lang="en-US" b="1" baseline="0" dirty="0" smtClean="0"/>
              <a:t>Traps: </a:t>
            </a:r>
            <a:r>
              <a:rPr lang="en-US" b="0" baseline="0" dirty="0" smtClean="0"/>
              <a:t>Show and explain yellow-stick traps. Also used for just monitoring pests populations.</a:t>
            </a:r>
            <a:endParaRPr lang="en-US" b="1" baseline="0" dirty="0" smtClean="0"/>
          </a:p>
          <a:p>
            <a:pPr marL="171450" indent="-171450">
              <a:buFont typeface="Arial" panose="020B0604020202020204" pitchFamily="34" charset="0"/>
              <a:buChar char="•"/>
            </a:pPr>
            <a:r>
              <a:rPr lang="en-US" b="1" baseline="0" dirty="0" smtClean="0"/>
              <a:t>Physical Barriers: </a:t>
            </a:r>
            <a:r>
              <a:rPr lang="en-US" b="0" baseline="0" dirty="0" smtClean="0"/>
              <a:t>Explain floating row covers.</a:t>
            </a:r>
            <a:endParaRPr lang="en-US" b="1" baseline="0" dirty="0" smtClean="0"/>
          </a:p>
        </p:txBody>
      </p:sp>
      <p:sp>
        <p:nvSpPr>
          <p:cNvPr id="4" name="Slide Number Placeholder 3"/>
          <p:cNvSpPr>
            <a:spLocks noGrp="1"/>
          </p:cNvSpPr>
          <p:nvPr>
            <p:ph type="sldNum" sz="quarter" idx="10"/>
          </p:nvPr>
        </p:nvSpPr>
        <p:spPr/>
        <p:txBody>
          <a:bodyPr/>
          <a:lstStyle/>
          <a:p>
            <a:fld id="{B88AFB80-FB9D-F145-A578-4166C77F5FE2}" type="slidenum">
              <a:rPr lang="en-US" smtClean="0"/>
              <a:t>6</a:t>
            </a:fld>
            <a:endParaRPr lang="en-US"/>
          </a:p>
        </p:txBody>
      </p:sp>
    </p:spTree>
    <p:extLst>
      <p:ext uri="{BB962C8B-B14F-4D97-AF65-F5344CB8AC3E}">
        <p14:creationId xmlns:p14="http://schemas.microsoft.com/office/powerpoint/2010/main" val="195833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photo from one of our trial plots located at the USU Kaysville Research Farm. It shows 3</a:t>
            </a:r>
            <a:r>
              <a:rPr lang="en-US" baseline="0" dirty="0" smtClean="0"/>
              <a:t> </a:t>
            </a:r>
            <a:r>
              <a:rPr lang="en-US" b="1" baseline="0" dirty="0" smtClean="0"/>
              <a:t>examples</a:t>
            </a:r>
            <a:r>
              <a:rPr lang="en-US" baseline="0" dirty="0" smtClean="0"/>
              <a:t> of mechanical pest control.</a:t>
            </a:r>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7</a:t>
            </a:fld>
            <a:endParaRPr lang="en-US"/>
          </a:p>
        </p:txBody>
      </p:sp>
    </p:spTree>
    <p:extLst>
      <p:ext uri="{BB962C8B-B14F-4D97-AF65-F5344CB8AC3E}">
        <p14:creationId xmlns:p14="http://schemas.microsoft.com/office/powerpoint/2010/main" val="111098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12</a:t>
            </a:fld>
            <a:endParaRPr lang="en-US"/>
          </a:p>
        </p:txBody>
      </p:sp>
    </p:spTree>
    <p:extLst>
      <p:ext uri="{BB962C8B-B14F-4D97-AF65-F5344CB8AC3E}">
        <p14:creationId xmlns:p14="http://schemas.microsoft.com/office/powerpoint/2010/main" val="193499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AFB80-FB9D-F145-A578-4166C77F5FE2}" type="slidenum">
              <a:rPr lang="en-US" smtClean="0"/>
              <a:t>21</a:t>
            </a:fld>
            <a:endParaRPr lang="en-US"/>
          </a:p>
        </p:txBody>
      </p:sp>
    </p:spTree>
    <p:extLst>
      <p:ext uri="{BB962C8B-B14F-4D97-AF65-F5344CB8AC3E}">
        <p14:creationId xmlns:p14="http://schemas.microsoft.com/office/powerpoint/2010/main" val="207957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1" name="Rectangle 10"/>
          <p:cNvSpPr/>
          <p:nvPr userDrawn="1"/>
        </p:nvSpPr>
        <p:spPr>
          <a:xfrm>
            <a:off x="0" y="6501384"/>
            <a:ext cx="12192000" cy="356616"/>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a:spLocks noGrp="1"/>
          </p:cNvSpPr>
          <p:nvPr>
            <p:ph type="subTitle" idx="1" hasCustomPrompt="1"/>
          </p:nvPr>
        </p:nvSpPr>
        <p:spPr>
          <a:xfrm>
            <a:off x="660875" y="3631749"/>
            <a:ext cx="10870250" cy="684409"/>
          </a:xfrm>
          <a:prstGeom prst="rect">
            <a:avLst/>
          </a:prstGeom>
        </p:spPr>
        <p:txBody>
          <a:bodyPr/>
          <a:lstStyle>
            <a:lvl1pPr marL="0" indent="0" algn="ctr">
              <a:buNone/>
              <a:defRPr sz="2000" b="1" i="1" spc="100" baseline="0">
                <a:solidFill>
                  <a:srgbClr val="0D3254"/>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of Presentation</a:t>
            </a:r>
            <a:endParaRPr lang="en-US" dirty="0"/>
          </a:p>
        </p:txBody>
      </p:sp>
      <p:sp>
        <p:nvSpPr>
          <p:cNvPr id="15" name="Title 1"/>
          <p:cNvSpPr>
            <a:spLocks noGrp="1"/>
          </p:cNvSpPr>
          <p:nvPr>
            <p:ph type="ctrTitle" hasCustomPrompt="1"/>
          </p:nvPr>
        </p:nvSpPr>
        <p:spPr>
          <a:xfrm>
            <a:off x="660875" y="1805433"/>
            <a:ext cx="10870250" cy="1445233"/>
          </a:xfrm>
          <a:prstGeom prst="rect">
            <a:avLst/>
          </a:prstGeom>
        </p:spPr>
        <p:txBody>
          <a:bodyPr anchor="b">
            <a:noAutofit/>
          </a:bodyPr>
          <a:lstStyle>
            <a:lvl1pPr algn="ctr">
              <a:lnSpc>
                <a:spcPct val="100000"/>
              </a:lnSpc>
              <a:defRPr sz="3700" b="1" i="0" spc="400" baseline="0">
                <a:solidFill>
                  <a:srgbClr val="0D3254"/>
                </a:solidFill>
                <a:latin typeface="Arial" charset="0"/>
                <a:ea typeface="Arial" charset="0"/>
                <a:cs typeface="Arial" charset="0"/>
              </a:defRPr>
            </a:lvl1pPr>
          </a:lstStyle>
          <a:p>
            <a:r>
              <a:rPr lang="en-US" dirty="0" smtClean="0"/>
              <a:t>TITLE OF PRESENTATION</a:t>
            </a:r>
            <a:endParaRPr lang="en-US" dirty="0"/>
          </a:p>
        </p:txBody>
      </p:sp>
      <p:pic>
        <p:nvPicPr>
          <p:cNvPr id="17" name="Picture 16"/>
          <p:cNvPicPr>
            <a:picLocks noChangeAspect="1"/>
          </p:cNvPicPr>
          <p:nvPr userDrawn="1"/>
        </p:nvPicPr>
        <p:blipFill>
          <a:blip r:embed="rId2"/>
          <a:stretch>
            <a:fillRect/>
          </a:stretch>
        </p:blipFill>
        <p:spPr>
          <a:xfrm>
            <a:off x="9927017" y="5792371"/>
            <a:ext cx="2006600" cy="368300"/>
          </a:xfrm>
          <a:prstGeom prst="rect">
            <a:avLst/>
          </a:prstGeom>
        </p:spPr>
      </p:pic>
      <p:sp>
        <p:nvSpPr>
          <p:cNvPr id="18" name="Rectangle 17"/>
          <p:cNvSpPr>
            <a:spLocks noChangeAspect="1"/>
          </p:cNvSpPr>
          <p:nvPr userDrawn="1"/>
        </p:nvSpPr>
        <p:spPr>
          <a:xfrm>
            <a:off x="0" y="5460613"/>
            <a:ext cx="1849039" cy="694944"/>
          </a:xfrm>
          <a:prstGeom prst="rect">
            <a:avLst/>
          </a:prstGeom>
          <a:solidFill>
            <a:srgbClr val="0D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stretch>
            <a:fillRect/>
          </a:stretch>
        </p:blipFill>
        <p:spPr>
          <a:xfrm>
            <a:off x="220147" y="5604885"/>
            <a:ext cx="1429669" cy="406400"/>
          </a:xfrm>
          <a:prstGeom prst="rect">
            <a:avLst/>
          </a:prstGeom>
        </p:spPr>
      </p:pic>
      <p:cxnSp>
        <p:nvCxnSpPr>
          <p:cNvPr id="21" name="Straight Connector 20"/>
          <p:cNvCxnSpPr/>
          <p:nvPr userDrawn="1"/>
        </p:nvCxnSpPr>
        <p:spPr>
          <a:xfrm>
            <a:off x="3569617" y="3410146"/>
            <a:ext cx="5052767" cy="0"/>
          </a:xfrm>
          <a:prstGeom prst="line">
            <a:avLst/>
          </a:prstGeom>
          <a:ln w="19050">
            <a:solidFill>
              <a:srgbClr val="0D32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8786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9" name="Rectangle 18"/>
          <p:cNvSpPr/>
          <p:nvPr userDrawn="1"/>
        </p:nvSpPr>
        <p:spPr>
          <a:xfrm>
            <a:off x="0" y="0"/>
            <a:ext cx="676656" cy="6858000"/>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a:spLocks noGrp="1"/>
          </p:cNvSpPr>
          <p:nvPr>
            <p:ph type="ctrTitle" hasCustomPrompt="1"/>
          </p:nvPr>
        </p:nvSpPr>
        <p:spPr>
          <a:xfrm>
            <a:off x="1189277" y="462494"/>
            <a:ext cx="10104034" cy="677108"/>
          </a:xfrm>
          <a:prstGeom prst="rect">
            <a:avLst/>
          </a:prstGeom>
        </p:spPr>
        <p:txBody>
          <a:bodyPr anchor="t">
            <a:noAutofit/>
          </a:bodyPr>
          <a:lstStyle>
            <a:lvl1pPr algn="l">
              <a:lnSpc>
                <a:spcPct val="100000"/>
              </a:lnSpc>
              <a:defRPr sz="3800" b="1" i="0" spc="200" baseline="0">
                <a:solidFill>
                  <a:srgbClr val="0D3254"/>
                </a:solidFill>
                <a:latin typeface="Arial" charset="0"/>
                <a:ea typeface="Arial" charset="0"/>
                <a:cs typeface="Arial" charset="0"/>
              </a:defRPr>
            </a:lvl1pPr>
          </a:lstStyle>
          <a:p>
            <a:r>
              <a:rPr lang="en-US" dirty="0" smtClean="0"/>
              <a:t>TITLE OF SLIDE HERE</a:t>
            </a:r>
            <a:endParaRPr lang="en-US" dirty="0"/>
          </a:p>
        </p:txBody>
      </p:sp>
      <p:pic>
        <p:nvPicPr>
          <p:cNvPr id="6" name="Picture 5"/>
          <p:cNvPicPr>
            <a:picLocks noChangeAspect="1"/>
          </p:cNvPicPr>
          <p:nvPr userDrawn="1"/>
        </p:nvPicPr>
        <p:blipFill>
          <a:blip r:embed="rId2"/>
          <a:stretch>
            <a:fillRect/>
          </a:stretch>
        </p:blipFill>
        <p:spPr>
          <a:xfrm>
            <a:off x="10594169" y="6209906"/>
            <a:ext cx="1244600" cy="368300"/>
          </a:xfrm>
          <a:prstGeom prst="rect">
            <a:avLst/>
          </a:prstGeom>
        </p:spPr>
      </p:pic>
      <p:pic>
        <p:nvPicPr>
          <p:cNvPr id="7" name="Picture 6"/>
          <p:cNvPicPr>
            <a:picLocks noChangeAspect="1"/>
          </p:cNvPicPr>
          <p:nvPr userDrawn="1"/>
        </p:nvPicPr>
        <p:blipFill>
          <a:blip r:embed="rId3"/>
          <a:stretch>
            <a:fillRect/>
          </a:stretch>
        </p:blipFill>
        <p:spPr>
          <a:xfrm>
            <a:off x="8938509" y="6260706"/>
            <a:ext cx="1460500" cy="266700"/>
          </a:xfrm>
          <a:prstGeom prst="rect">
            <a:avLst/>
          </a:prstGeom>
        </p:spPr>
      </p:pic>
      <p:sp>
        <p:nvSpPr>
          <p:cNvPr id="20" name="Content Placeholder 2"/>
          <p:cNvSpPr>
            <a:spLocks noGrp="1"/>
          </p:cNvSpPr>
          <p:nvPr>
            <p:ph idx="10"/>
          </p:nvPr>
        </p:nvSpPr>
        <p:spPr>
          <a:xfrm>
            <a:off x="1189277" y="1489436"/>
            <a:ext cx="10104034" cy="4110085"/>
          </a:xfrm>
          <a:prstGeom prst="rect">
            <a:avLst/>
          </a:prstGeom>
        </p:spPr>
        <p:txBody>
          <a:bodyPr>
            <a:normAutofit/>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42632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Rectangle 8"/>
          <p:cNvSpPr/>
          <p:nvPr userDrawn="1"/>
        </p:nvSpPr>
        <p:spPr>
          <a:xfrm>
            <a:off x="0" y="0"/>
            <a:ext cx="676656" cy="6858000"/>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stretch>
            <a:fillRect/>
          </a:stretch>
        </p:blipFill>
        <p:spPr>
          <a:xfrm>
            <a:off x="10594169" y="6209906"/>
            <a:ext cx="1244600" cy="368300"/>
          </a:xfrm>
          <a:prstGeom prst="rect">
            <a:avLst/>
          </a:prstGeom>
        </p:spPr>
      </p:pic>
      <p:pic>
        <p:nvPicPr>
          <p:cNvPr id="13" name="Picture 12"/>
          <p:cNvPicPr>
            <a:picLocks noChangeAspect="1"/>
          </p:cNvPicPr>
          <p:nvPr userDrawn="1"/>
        </p:nvPicPr>
        <p:blipFill>
          <a:blip r:embed="rId3"/>
          <a:stretch>
            <a:fillRect/>
          </a:stretch>
        </p:blipFill>
        <p:spPr>
          <a:xfrm>
            <a:off x="8938509" y="6260706"/>
            <a:ext cx="1460500" cy="266700"/>
          </a:xfrm>
          <a:prstGeom prst="rect">
            <a:avLst/>
          </a:prstGeom>
        </p:spPr>
      </p:pic>
      <p:sp>
        <p:nvSpPr>
          <p:cNvPr id="14" name="Picture Placeholder 6"/>
          <p:cNvSpPr>
            <a:spLocks noGrp="1"/>
          </p:cNvSpPr>
          <p:nvPr>
            <p:ph type="pic" sz="quarter" idx="11"/>
          </p:nvPr>
        </p:nvSpPr>
        <p:spPr>
          <a:xfrm>
            <a:off x="676654" y="1395167"/>
            <a:ext cx="11515345" cy="2097652"/>
          </a:xfrm>
          <a:prstGeom prst="rect">
            <a:avLst/>
          </a:prstGeom>
        </p:spPr>
        <p:txBody>
          <a:bodyPr/>
          <a:lstStyle/>
          <a:p>
            <a:endParaRPr lang="en-US" dirty="0"/>
          </a:p>
        </p:txBody>
      </p:sp>
      <p:sp>
        <p:nvSpPr>
          <p:cNvPr id="17" name="Title 1"/>
          <p:cNvSpPr>
            <a:spLocks noGrp="1"/>
          </p:cNvSpPr>
          <p:nvPr>
            <p:ph type="ctrTitle" hasCustomPrompt="1"/>
          </p:nvPr>
        </p:nvSpPr>
        <p:spPr>
          <a:xfrm>
            <a:off x="1189277" y="462494"/>
            <a:ext cx="10104034" cy="677108"/>
          </a:xfrm>
          <a:prstGeom prst="rect">
            <a:avLst/>
          </a:prstGeom>
        </p:spPr>
        <p:txBody>
          <a:bodyPr anchor="t">
            <a:noAutofit/>
          </a:bodyPr>
          <a:lstStyle>
            <a:lvl1pPr algn="l">
              <a:lnSpc>
                <a:spcPct val="100000"/>
              </a:lnSpc>
              <a:defRPr sz="3800" b="1" i="0" spc="200" baseline="0">
                <a:solidFill>
                  <a:srgbClr val="0D3254"/>
                </a:solidFill>
                <a:latin typeface="Arial" charset="0"/>
                <a:ea typeface="Arial" charset="0"/>
                <a:cs typeface="Arial" charset="0"/>
              </a:defRPr>
            </a:lvl1pPr>
          </a:lstStyle>
          <a:p>
            <a:r>
              <a:rPr lang="en-US" dirty="0" smtClean="0"/>
              <a:t>TITLE OF SLIDE HERE</a:t>
            </a:r>
            <a:endParaRPr lang="en-US" dirty="0"/>
          </a:p>
        </p:txBody>
      </p:sp>
      <p:sp>
        <p:nvSpPr>
          <p:cNvPr id="18" name="Content Placeholder 2"/>
          <p:cNvSpPr>
            <a:spLocks noGrp="1"/>
          </p:cNvSpPr>
          <p:nvPr>
            <p:ph sz="half" idx="1"/>
          </p:nvPr>
        </p:nvSpPr>
        <p:spPr>
          <a:xfrm>
            <a:off x="1189277" y="3761295"/>
            <a:ext cx="10104034" cy="1838225"/>
          </a:xfrm>
          <a:prstGeom prst="rect">
            <a:avLst/>
          </a:prstGeom>
        </p:spPr>
        <p:txBody>
          <a:bodyPr>
            <a:normAutofit/>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22308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9" name="Rectangle 18"/>
          <p:cNvSpPr/>
          <p:nvPr userDrawn="1"/>
        </p:nvSpPr>
        <p:spPr>
          <a:xfrm>
            <a:off x="0" y="0"/>
            <a:ext cx="676656" cy="6858000"/>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594169" y="6209906"/>
            <a:ext cx="1244600" cy="368300"/>
          </a:xfrm>
          <a:prstGeom prst="rect">
            <a:avLst/>
          </a:prstGeom>
        </p:spPr>
      </p:pic>
      <p:pic>
        <p:nvPicPr>
          <p:cNvPr id="7" name="Picture 6"/>
          <p:cNvPicPr>
            <a:picLocks noChangeAspect="1"/>
          </p:cNvPicPr>
          <p:nvPr userDrawn="1"/>
        </p:nvPicPr>
        <p:blipFill>
          <a:blip r:embed="rId3"/>
          <a:stretch>
            <a:fillRect/>
          </a:stretch>
        </p:blipFill>
        <p:spPr>
          <a:xfrm>
            <a:off x="8938509" y="6260706"/>
            <a:ext cx="1460500" cy="266700"/>
          </a:xfrm>
          <a:prstGeom prst="rect">
            <a:avLst/>
          </a:prstGeom>
        </p:spPr>
      </p:pic>
      <p:sp>
        <p:nvSpPr>
          <p:cNvPr id="9" name="Picture Placeholder 6"/>
          <p:cNvSpPr>
            <a:spLocks noGrp="1"/>
          </p:cNvSpPr>
          <p:nvPr>
            <p:ph type="pic" sz="quarter" idx="11"/>
          </p:nvPr>
        </p:nvSpPr>
        <p:spPr>
          <a:xfrm>
            <a:off x="676654" y="1536569"/>
            <a:ext cx="5290513" cy="4062951"/>
          </a:xfrm>
          <a:prstGeom prst="rect">
            <a:avLst/>
          </a:prstGeom>
        </p:spPr>
        <p:txBody>
          <a:bodyPr/>
          <a:lstStyle/>
          <a:p>
            <a:endParaRPr lang="en-US" dirty="0"/>
          </a:p>
        </p:txBody>
      </p:sp>
      <p:sp>
        <p:nvSpPr>
          <p:cNvPr id="10" name="Title 1"/>
          <p:cNvSpPr>
            <a:spLocks noGrp="1"/>
          </p:cNvSpPr>
          <p:nvPr>
            <p:ph type="ctrTitle" hasCustomPrompt="1"/>
          </p:nvPr>
        </p:nvSpPr>
        <p:spPr>
          <a:xfrm>
            <a:off x="1189277" y="462494"/>
            <a:ext cx="10104034" cy="677108"/>
          </a:xfrm>
          <a:prstGeom prst="rect">
            <a:avLst/>
          </a:prstGeom>
        </p:spPr>
        <p:txBody>
          <a:bodyPr anchor="t">
            <a:noAutofit/>
          </a:bodyPr>
          <a:lstStyle>
            <a:lvl1pPr algn="l">
              <a:lnSpc>
                <a:spcPct val="100000"/>
              </a:lnSpc>
              <a:defRPr sz="3800" b="1" i="0" spc="200" baseline="0">
                <a:solidFill>
                  <a:srgbClr val="0D3254"/>
                </a:solidFill>
                <a:latin typeface="Arial" charset="0"/>
                <a:ea typeface="Arial" charset="0"/>
                <a:cs typeface="Arial" charset="0"/>
              </a:defRPr>
            </a:lvl1pPr>
          </a:lstStyle>
          <a:p>
            <a:r>
              <a:rPr lang="en-US" dirty="0" smtClean="0"/>
              <a:t>TITLE OF SLIDE HERE</a:t>
            </a:r>
            <a:endParaRPr lang="en-US" dirty="0"/>
          </a:p>
        </p:txBody>
      </p:sp>
      <p:sp>
        <p:nvSpPr>
          <p:cNvPr id="12" name="Content Placeholder 2"/>
          <p:cNvSpPr>
            <a:spLocks noGrp="1"/>
          </p:cNvSpPr>
          <p:nvPr>
            <p:ph sz="half" idx="1"/>
          </p:nvPr>
        </p:nvSpPr>
        <p:spPr>
          <a:xfrm>
            <a:off x="6429079" y="1536569"/>
            <a:ext cx="4864232" cy="4062951"/>
          </a:xfrm>
          <a:prstGeom prst="rect">
            <a:avLst/>
          </a:prstGeom>
        </p:spPr>
        <p:txBody>
          <a:bodyPr>
            <a:normAutofit/>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85147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9" name="Rectangle 18"/>
          <p:cNvSpPr/>
          <p:nvPr userDrawn="1"/>
        </p:nvSpPr>
        <p:spPr>
          <a:xfrm>
            <a:off x="0" y="0"/>
            <a:ext cx="676656" cy="6858000"/>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594169" y="6209906"/>
            <a:ext cx="1244600" cy="368300"/>
          </a:xfrm>
          <a:prstGeom prst="rect">
            <a:avLst/>
          </a:prstGeom>
        </p:spPr>
      </p:pic>
      <p:pic>
        <p:nvPicPr>
          <p:cNvPr id="7" name="Picture 6"/>
          <p:cNvPicPr>
            <a:picLocks noChangeAspect="1"/>
          </p:cNvPicPr>
          <p:nvPr userDrawn="1"/>
        </p:nvPicPr>
        <p:blipFill>
          <a:blip r:embed="rId3"/>
          <a:stretch>
            <a:fillRect/>
          </a:stretch>
        </p:blipFill>
        <p:spPr>
          <a:xfrm>
            <a:off x="8938509" y="6260706"/>
            <a:ext cx="1460500" cy="266700"/>
          </a:xfrm>
          <a:prstGeom prst="rect">
            <a:avLst/>
          </a:prstGeom>
        </p:spPr>
      </p:pic>
      <p:sp>
        <p:nvSpPr>
          <p:cNvPr id="9" name="Picture Placeholder 6"/>
          <p:cNvSpPr>
            <a:spLocks noGrp="1"/>
          </p:cNvSpPr>
          <p:nvPr>
            <p:ph type="pic" sz="quarter" idx="11"/>
          </p:nvPr>
        </p:nvSpPr>
        <p:spPr>
          <a:xfrm>
            <a:off x="676655" y="1357459"/>
            <a:ext cx="3749040" cy="2135359"/>
          </a:xfrm>
          <a:prstGeom prst="rect">
            <a:avLst/>
          </a:prstGeom>
        </p:spPr>
        <p:txBody>
          <a:bodyPr/>
          <a:lstStyle/>
          <a:p>
            <a:endParaRPr lang="en-US" dirty="0"/>
          </a:p>
        </p:txBody>
      </p:sp>
      <p:sp>
        <p:nvSpPr>
          <p:cNvPr id="12" name="Picture Placeholder 6"/>
          <p:cNvSpPr>
            <a:spLocks noGrp="1"/>
          </p:cNvSpPr>
          <p:nvPr>
            <p:ph type="pic" sz="quarter" idx="12"/>
          </p:nvPr>
        </p:nvSpPr>
        <p:spPr>
          <a:xfrm>
            <a:off x="4556759" y="1357459"/>
            <a:ext cx="3749040" cy="2135359"/>
          </a:xfrm>
          <a:prstGeom prst="rect">
            <a:avLst/>
          </a:prstGeom>
        </p:spPr>
        <p:txBody>
          <a:bodyPr/>
          <a:lstStyle/>
          <a:p>
            <a:endParaRPr lang="en-US" dirty="0"/>
          </a:p>
        </p:txBody>
      </p:sp>
      <p:sp>
        <p:nvSpPr>
          <p:cNvPr id="13" name="Picture Placeholder 6"/>
          <p:cNvSpPr>
            <a:spLocks noGrp="1"/>
          </p:cNvSpPr>
          <p:nvPr>
            <p:ph type="pic" sz="quarter" idx="13"/>
          </p:nvPr>
        </p:nvSpPr>
        <p:spPr>
          <a:xfrm>
            <a:off x="8436864" y="1357459"/>
            <a:ext cx="3749040" cy="2135359"/>
          </a:xfrm>
          <a:prstGeom prst="rect">
            <a:avLst/>
          </a:prstGeom>
        </p:spPr>
        <p:txBody>
          <a:bodyPr/>
          <a:lstStyle/>
          <a:p>
            <a:endParaRPr lang="en-US" dirty="0"/>
          </a:p>
        </p:txBody>
      </p:sp>
      <p:sp>
        <p:nvSpPr>
          <p:cNvPr id="15" name="Title 1"/>
          <p:cNvSpPr>
            <a:spLocks noGrp="1"/>
          </p:cNvSpPr>
          <p:nvPr>
            <p:ph type="ctrTitle" hasCustomPrompt="1"/>
          </p:nvPr>
        </p:nvSpPr>
        <p:spPr>
          <a:xfrm>
            <a:off x="1189277" y="462494"/>
            <a:ext cx="10104034" cy="677108"/>
          </a:xfrm>
          <a:prstGeom prst="rect">
            <a:avLst/>
          </a:prstGeom>
        </p:spPr>
        <p:txBody>
          <a:bodyPr anchor="t">
            <a:noAutofit/>
          </a:bodyPr>
          <a:lstStyle>
            <a:lvl1pPr algn="l">
              <a:lnSpc>
                <a:spcPct val="100000"/>
              </a:lnSpc>
              <a:defRPr sz="3800" b="1" i="0" spc="200" baseline="0">
                <a:solidFill>
                  <a:srgbClr val="0D3254"/>
                </a:solidFill>
                <a:latin typeface="Arial" charset="0"/>
                <a:ea typeface="Arial" charset="0"/>
                <a:cs typeface="Arial" charset="0"/>
              </a:defRPr>
            </a:lvl1pPr>
          </a:lstStyle>
          <a:p>
            <a:r>
              <a:rPr lang="en-US" dirty="0" smtClean="0"/>
              <a:t>TITLE OF SLIDE HERE</a:t>
            </a:r>
            <a:endParaRPr lang="en-US" dirty="0"/>
          </a:p>
        </p:txBody>
      </p:sp>
      <p:sp>
        <p:nvSpPr>
          <p:cNvPr id="17" name="Content Placeholder 2"/>
          <p:cNvSpPr>
            <a:spLocks noGrp="1"/>
          </p:cNvSpPr>
          <p:nvPr>
            <p:ph sz="half" idx="1"/>
          </p:nvPr>
        </p:nvSpPr>
        <p:spPr>
          <a:xfrm>
            <a:off x="1189277" y="3761295"/>
            <a:ext cx="10104034" cy="1838225"/>
          </a:xfrm>
          <a:prstGeom prst="rect">
            <a:avLst/>
          </a:prstGeom>
        </p:spPr>
        <p:txBody>
          <a:bodyPr>
            <a:normAutofit/>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038604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676656" y="1395167"/>
            <a:ext cx="11509247" cy="4515439"/>
          </a:xfrm>
          <a:prstGeom prst="rect">
            <a:avLst/>
          </a:prstGeom>
        </p:spPr>
        <p:txBody>
          <a:bodyPr/>
          <a:lstStyle/>
          <a:p>
            <a:endParaRPr lang="en-US" dirty="0"/>
          </a:p>
        </p:txBody>
      </p:sp>
      <p:sp>
        <p:nvSpPr>
          <p:cNvPr id="19" name="Rectangle 18"/>
          <p:cNvSpPr/>
          <p:nvPr userDrawn="1"/>
        </p:nvSpPr>
        <p:spPr>
          <a:xfrm>
            <a:off x="0" y="0"/>
            <a:ext cx="676656" cy="6858000"/>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594169" y="6209906"/>
            <a:ext cx="1244600" cy="368300"/>
          </a:xfrm>
          <a:prstGeom prst="rect">
            <a:avLst/>
          </a:prstGeom>
        </p:spPr>
      </p:pic>
      <p:pic>
        <p:nvPicPr>
          <p:cNvPr id="7" name="Picture 6"/>
          <p:cNvPicPr>
            <a:picLocks noChangeAspect="1"/>
          </p:cNvPicPr>
          <p:nvPr userDrawn="1"/>
        </p:nvPicPr>
        <p:blipFill>
          <a:blip r:embed="rId3"/>
          <a:stretch>
            <a:fillRect/>
          </a:stretch>
        </p:blipFill>
        <p:spPr>
          <a:xfrm>
            <a:off x="8938509" y="6260706"/>
            <a:ext cx="1460500" cy="266700"/>
          </a:xfrm>
          <a:prstGeom prst="rect">
            <a:avLst/>
          </a:prstGeom>
        </p:spPr>
      </p:pic>
      <p:sp>
        <p:nvSpPr>
          <p:cNvPr id="11" name="Title 1"/>
          <p:cNvSpPr>
            <a:spLocks noGrp="1"/>
          </p:cNvSpPr>
          <p:nvPr>
            <p:ph type="ctrTitle" hasCustomPrompt="1"/>
          </p:nvPr>
        </p:nvSpPr>
        <p:spPr>
          <a:xfrm>
            <a:off x="1189277" y="462494"/>
            <a:ext cx="10104034" cy="677108"/>
          </a:xfrm>
          <a:prstGeom prst="rect">
            <a:avLst/>
          </a:prstGeom>
        </p:spPr>
        <p:txBody>
          <a:bodyPr anchor="t">
            <a:noAutofit/>
          </a:bodyPr>
          <a:lstStyle>
            <a:lvl1pPr algn="l">
              <a:lnSpc>
                <a:spcPct val="100000"/>
              </a:lnSpc>
              <a:defRPr sz="3800" b="1" i="0" spc="200" baseline="0">
                <a:solidFill>
                  <a:srgbClr val="0D3254"/>
                </a:solidFill>
                <a:latin typeface="Arial" charset="0"/>
                <a:ea typeface="Arial" charset="0"/>
                <a:cs typeface="Arial" charset="0"/>
              </a:defRPr>
            </a:lvl1pPr>
          </a:lstStyle>
          <a:p>
            <a:r>
              <a:rPr lang="en-US" dirty="0" smtClean="0"/>
              <a:t>TITLE OF SLIDE HERE</a:t>
            </a:r>
            <a:endParaRPr lang="en-US" dirty="0"/>
          </a:p>
        </p:txBody>
      </p:sp>
    </p:spTree>
    <p:extLst>
      <p:ext uri="{BB962C8B-B14F-4D97-AF65-F5344CB8AC3E}">
        <p14:creationId xmlns:p14="http://schemas.microsoft.com/office/powerpoint/2010/main" val="1309402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9" name="Picture Placeholder 6"/>
          <p:cNvSpPr>
            <a:spLocks noGrp="1"/>
          </p:cNvSpPr>
          <p:nvPr>
            <p:ph type="pic" sz="quarter" idx="11"/>
          </p:nvPr>
        </p:nvSpPr>
        <p:spPr>
          <a:xfrm>
            <a:off x="676656" y="0"/>
            <a:ext cx="11509247" cy="6857999"/>
          </a:xfrm>
          <a:prstGeom prst="rect">
            <a:avLst/>
          </a:prstGeom>
        </p:spPr>
        <p:txBody>
          <a:bodyPr/>
          <a:lstStyle/>
          <a:p>
            <a:endParaRPr lang="en-US" dirty="0"/>
          </a:p>
        </p:txBody>
      </p:sp>
      <p:sp>
        <p:nvSpPr>
          <p:cNvPr id="19" name="Rectangle 18"/>
          <p:cNvSpPr/>
          <p:nvPr userDrawn="1"/>
        </p:nvSpPr>
        <p:spPr>
          <a:xfrm>
            <a:off x="0" y="0"/>
            <a:ext cx="676656" cy="6858000"/>
          </a:xfrm>
          <a:prstGeom prst="rect">
            <a:avLst/>
          </a:pr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7729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51495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6" r:id="rId3"/>
    <p:sldLayoutId id="2147483667" r:id="rId4"/>
    <p:sldLayoutId id="2147483665" r:id="rId5"/>
    <p:sldLayoutId id="2147483668" r:id="rId6"/>
    <p:sldLayoutId id="2147483669" r:id="rId7"/>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400" b="1"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1.wdp"/><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5.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6.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20.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Nick Volesky</a:t>
            </a:r>
            <a:endParaRPr lang="en-US" dirty="0"/>
          </a:p>
        </p:txBody>
      </p:sp>
      <p:sp>
        <p:nvSpPr>
          <p:cNvPr id="3" name="Title 2"/>
          <p:cNvSpPr>
            <a:spLocks noGrp="1"/>
          </p:cNvSpPr>
          <p:nvPr>
            <p:ph type="ctrTitle"/>
          </p:nvPr>
        </p:nvSpPr>
        <p:spPr/>
        <p:txBody>
          <a:bodyPr/>
          <a:lstStyle/>
          <a:p>
            <a:r>
              <a:rPr lang="en-US" dirty="0" smtClean="0"/>
              <a:t>MICRO FARM</a:t>
            </a:r>
            <a:br>
              <a:rPr lang="en-US" dirty="0" smtClean="0"/>
            </a:br>
            <a:r>
              <a:rPr lang="en-US" dirty="0" smtClean="0"/>
              <a:t>INTEGRATED PEST MANAGEMENT</a:t>
            </a:r>
            <a:endParaRPr lang="en-US" dirty="0"/>
          </a:p>
        </p:txBody>
      </p:sp>
      <p:sp>
        <p:nvSpPr>
          <p:cNvPr id="5" name="Rectangle 4"/>
          <p:cNvSpPr/>
          <p:nvPr/>
        </p:nvSpPr>
        <p:spPr>
          <a:xfrm>
            <a:off x="1848267" y="5460778"/>
            <a:ext cx="609184" cy="695547"/>
          </a:xfrm>
          <a:prstGeom prst="rect">
            <a:avLst/>
          </a:prstGeom>
          <a:solidFill>
            <a:srgbClr val="0D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691" y="5558415"/>
            <a:ext cx="344635" cy="500271"/>
          </a:xfrm>
          <a:prstGeom prst="rect">
            <a:avLst/>
          </a:prstGeom>
        </p:spPr>
      </p:pic>
    </p:spTree>
    <p:extLst>
      <p:ext uri="{BB962C8B-B14F-4D97-AF65-F5344CB8AC3E}">
        <p14:creationId xmlns:p14="http://schemas.microsoft.com/office/powerpoint/2010/main" val="3762547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Chemical Control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52493491"/>
              </p:ext>
            </p:extLst>
          </p:nvPr>
        </p:nvGraphicFramePr>
        <p:xfrm>
          <a:off x="1189277" y="1380901"/>
          <a:ext cx="10104036" cy="4319995"/>
        </p:xfrm>
        <a:graphic>
          <a:graphicData uri="http://schemas.openxmlformats.org/drawingml/2006/table">
            <a:tbl>
              <a:tblPr firstRow="1" bandRow="1">
                <a:tableStyleId>{5940675A-B579-460E-94D1-54222C63F5DA}</a:tableStyleId>
              </a:tblPr>
              <a:tblGrid>
                <a:gridCol w="2526009">
                  <a:extLst>
                    <a:ext uri="{9D8B030D-6E8A-4147-A177-3AD203B41FA5}">
                      <a16:colId xmlns:a16="http://schemas.microsoft.com/office/drawing/2014/main" val="109883945"/>
                    </a:ext>
                  </a:extLst>
                </a:gridCol>
                <a:gridCol w="2526009">
                  <a:extLst>
                    <a:ext uri="{9D8B030D-6E8A-4147-A177-3AD203B41FA5}">
                      <a16:colId xmlns:a16="http://schemas.microsoft.com/office/drawing/2014/main" val="1215597587"/>
                    </a:ext>
                  </a:extLst>
                </a:gridCol>
                <a:gridCol w="2526009">
                  <a:extLst>
                    <a:ext uri="{9D8B030D-6E8A-4147-A177-3AD203B41FA5}">
                      <a16:colId xmlns:a16="http://schemas.microsoft.com/office/drawing/2014/main" val="4281156819"/>
                    </a:ext>
                  </a:extLst>
                </a:gridCol>
                <a:gridCol w="2526009">
                  <a:extLst>
                    <a:ext uri="{9D8B030D-6E8A-4147-A177-3AD203B41FA5}">
                      <a16:colId xmlns:a16="http://schemas.microsoft.com/office/drawing/2014/main" val="1122618614"/>
                    </a:ext>
                  </a:extLst>
                </a:gridCol>
              </a:tblGrid>
              <a:tr h="625320">
                <a:tc>
                  <a:txBody>
                    <a:bodyPr/>
                    <a:lstStyle/>
                    <a:p>
                      <a:pPr algn="ctr"/>
                      <a:r>
                        <a:rPr lang="en-US" sz="2000" b="1" dirty="0" smtClean="0">
                          <a:latin typeface="Arial" panose="020B0604020202020204" pitchFamily="34" charset="0"/>
                          <a:cs typeface="Arial" panose="020B0604020202020204" pitchFamily="34" charset="0"/>
                        </a:rPr>
                        <a:t>Synthetic Pesticides</a:t>
                      </a:r>
                      <a:endParaRPr lang="en-US" sz="20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anose="020B0604020202020204" pitchFamily="34" charset="0"/>
                          <a:cs typeface="Arial" panose="020B0604020202020204" pitchFamily="34" charset="0"/>
                        </a:rPr>
                        <a:t>Organic Pesticides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anose="020B0604020202020204" pitchFamily="34" charset="0"/>
                          <a:cs typeface="Arial" panose="020B0604020202020204" pitchFamily="34" charset="0"/>
                        </a:rPr>
                        <a:t>Biological Pesticides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latin typeface="Arial" panose="020B0604020202020204" pitchFamily="34" charset="0"/>
                          <a:cs typeface="Arial" panose="020B0604020202020204" pitchFamily="34" charset="0"/>
                        </a:rPr>
                        <a:t>Insect Growth Regulators</a:t>
                      </a:r>
                      <a:endParaRPr lang="en-US"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1642418"/>
                  </a:ext>
                </a:extLst>
              </a:tr>
              <a:tr h="3618955">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Human-made in a laboratory; chemically joined</a:t>
                      </a:r>
                      <a:r>
                        <a:rPr lang="en-US" sz="1600" baseline="0" dirty="0" smtClean="0">
                          <a:solidFill>
                            <a:schemeClr val="tx1"/>
                          </a:solidFill>
                          <a:latin typeface="Arial" panose="020B0604020202020204" pitchFamily="34" charset="0"/>
                          <a:cs typeface="Arial" panose="020B0604020202020204" pitchFamily="34" charset="0"/>
                        </a:rPr>
                        <a:t> compounds or elements (e.g. most herbicides, diazinon, malathion, carbaryl, benomyl, streptomycin, etc.)</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Derived from plant, animal, or naturally occurring rock or petroleum</a:t>
                      </a:r>
                      <a:r>
                        <a:rPr lang="en-US" sz="1600" baseline="0" dirty="0" smtClean="0">
                          <a:solidFill>
                            <a:schemeClr val="tx1"/>
                          </a:solidFill>
                          <a:latin typeface="Arial" panose="020B0604020202020204" pitchFamily="34" charset="0"/>
                          <a:cs typeface="Arial" panose="020B0604020202020204" pitchFamily="34" charset="0"/>
                        </a:rPr>
                        <a:t> oil sources (e.g., rotenone, sabadila, ryania, nicotine sulfate, pyrethrum, soaps, oils, microbial agents, lime sulfur, copper, etc.)</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A subset of organics that specifically refers to products</a:t>
                      </a:r>
                      <a:r>
                        <a:rPr lang="en-US" sz="1600" baseline="0" dirty="0" smtClean="0">
                          <a:solidFill>
                            <a:schemeClr val="tx1"/>
                          </a:solidFill>
                          <a:latin typeface="Arial" panose="020B0604020202020204" pitchFamily="34" charset="0"/>
                          <a:cs typeface="Arial" panose="020B0604020202020204" pitchFamily="34" charset="0"/>
                        </a:rPr>
                        <a:t> developed from naturally occurring microbial agents such as bacteria, viruses, and fungi (e.g., </a:t>
                      </a:r>
                      <a:r>
                        <a:rPr lang="en-US" sz="1600" i="1" baseline="0" dirty="0" smtClean="0">
                          <a:solidFill>
                            <a:schemeClr val="tx1"/>
                          </a:solidFill>
                          <a:latin typeface="Arial" panose="020B0604020202020204" pitchFamily="34" charset="0"/>
                          <a:cs typeface="Arial" panose="020B0604020202020204" pitchFamily="34" charset="0"/>
                        </a:rPr>
                        <a:t>Bacillus thuringiensis</a:t>
                      </a:r>
                      <a:r>
                        <a:rPr lang="en-US" sz="1600" baseline="0" dirty="0" smtClean="0">
                          <a:solidFill>
                            <a:schemeClr val="tx1"/>
                          </a:solidFill>
                          <a:latin typeface="Arial" panose="020B0604020202020204" pitchFamily="34" charset="0"/>
                          <a:cs typeface="Arial" panose="020B0604020202020204" pitchFamily="34" charset="0"/>
                        </a:rPr>
                        <a:t>, a bacterial pathogen of many insects.</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Kills insects by interfering</a:t>
                      </a:r>
                      <a:r>
                        <a:rPr lang="en-US" sz="1600" baseline="0" dirty="0" smtClean="0">
                          <a:solidFill>
                            <a:schemeClr val="tx1"/>
                          </a:solidFill>
                          <a:latin typeface="Arial" panose="020B0604020202020204" pitchFamily="34" charset="0"/>
                          <a:cs typeface="Arial" panose="020B0604020202020204" pitchFamily="34" charset="0"/>
                        </a:rPr>
                        <a:t> with the normal process of juvenile development; common IGRs disrupt either the insect’s hormonal process or exoskeleton development.</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8023581"/>
                  </a:ext>
                </a:extLst>
              </a:tr>
            </a:tbl>
          </a:graphicData>
        </a:graphic>
      </p:graphicFrame>
      <p:sp>
        <p:nvSpPr>
          <p:cNvPr id="5" name="TextBox 4"/>
          <p:cNvSpPr txBox="1"/>
          <p:nvPr/>
        </p:nvSpPr>
        <p:spPr>
          <a:xfrm>
            <a:off x="736962" y="6633905"/>
            <a:ext cx="4016718" cy="184666"/>
          </a:xfrm>
          <a:prstGeom prst="rect">
            <a:avLst/>
          </a:prstGeom>
          <a:noFill/>
        </p:spPr>
        <p:txBody>
          <a:bodyPr wrap="square" rtlCol="0">
            <a:spAutoFit/>
          </a:bodyPr>
          <a:lstStyle/>
          <a:p>
            <a:r>
              <a:rPr lang="en-US" sz="600" dirty="0" smtClean="0">
                <a:latin typeface="Arial" panose="020B0604020202020204" pitchFamily="34" charset="0"/>
                <a:cs typeface="Arial" panose="020B0604020202020204" pitchFamily="34" charset="0"/>
              </a:rPr>
              <a:t>D. G. Alston, Important Components of a Successful Pest Management Program, USU Fact Sheet, July 2011</a:t>
            </a:r>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5730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esticides in the garden&quot;"/>
          <p:cNvPicPr>
            <a:picLocks noChangeAspect="1" noChangeArrowheads="1"/>
          </p:cNvPicPr>
          <p:nvPr/>
        </p:nvPicPr>
        <p:blipFill rotWithShape="1">
          <a:blip r:embed="rId2">
            <a:extLst>
              <a:ext uri="{28A0092B-C50C-407E-A947-70E740481C1C}">
                <a14:useLocalDpi xmlns:a14="http://schemas.microsoft.com/office/drawing/2010/main" val="0"/>
              </a:ext>
            </a:extLst>
          </a:blip>
          <a:srcRect r="30595"/>
          <a:stretch/>
        </p:blipFill>
        <p:spPr bwMode="auto">
          <a:xfrm>
            <a:off x="925596" y="206376"/>
            <a:ext cx="3523458" cy="28573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77879" y="206376"/>
            <a:ext cx="4283863" cy="2857336"/>
          </a:xfrm>
          <a:prstGeom prst="rect">
            <a:avLst/>
          </a:prstGeom>
        </p:spPr>
      </p:pic>
      <p:sp>
        <p:nvSpPr>
          <p:cNvPr id="2" name="Rectangle 1"/>
          <p:cNvSpPr/>
          <p:nvPr/>
        </p:nvSpPr>
        <p:spPr>
          <a:xfrm>
            <a:off x="925596" y="3561224"/>
            <a:ext cx="10927824" cy="1569660"/>
          </a:xfrm>
          <a:prstGeom prst="rect">
            <a:avLst/>
          </a:prstGeom>
        </p:spPr>
        <p:txBody>
          <a:bodyPr wrap="square">
            <a:spAutoFit/>
          </a:bodyPr>
          <a:lstStyle/>
          <a:p>
            <a:r>
              <a:rPr lang="en-US" sz="3200" b="1" dirty="0" smtClean="0">
                <a:solidFill>
                  <a:srgbClr val="0D3254"/>
                </a:solidFill>
                <a:latin typeface="Arial" panose="020B0604020202020204" pitchFamily="34" charset="0"/>
                <a:cs typeface="Arial" panose="020B0604020202020204" pitchFamily="34" charset="0"/>
              </a:rPr>
              <a:t>Mode of Action (MoA)</a:t>
            </a:r>
            <a:r>
              <a:rPr lang="en-US" sz="3200" dirty="0" smtClean="0">
                <a:latin typeface="Arial" panose="020B0604020202020204" pitchFamily="34" charset="0"/>
                <a:cs typeface="Arial" panose="020B0604020202020204" pitchFamily="34" charset="0"/>
              </a:rPr>
              <a:t> - The </a:t>
            </a:r>
            <a:r>
              <a:rPr lang="en-US" sz="3200" dirty="0">
                <a:latin typeface="Arial" panose="020B0604020202020204" pitchFamily="34" charset="0"/>
                <a:cs typeface="Arial" panose="020B0604020202020204" pitchFamily="34" charset="0"/>
              </a:rPr>
              <a:t>way a pesticide works. Specifically how it affects the target site within an organism. Typically a critical protein or enzyme in the insect.</a:t>
            </a:r>
          </a:p>
        </p:txBody>
      </p:sp>
      <p:pic>
        <p:nvPicPr>
          <p:cNvPr id="1026" name="Picture 2" descr="Image result for nolo bai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567" y="206376"/>
            <a:ext cx="2862853" cy="28573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4335" y="246832"/>
            <a:ext cx="971246" cy="338554"/>
          </a:xfrm>
          <a:prstGeom prst="rect">
            <a:avLst/>
          </a:prstGeom>
          <a:solidFill>
            <a:srgbClr val="FFFFFF">
              <a:alpha val="40000"/>
            </a:srgbClr>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liquid</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7103816" y="246832"/>
            <a:ext cx="1708256"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g</a:t>
            </a:r>
            <a:r>
              <a:rPr lang="en-US" sz="1600" dirty="0" smtClean="0">
                <a:latin typeface="Arial" panose="020B0604020202020204" pitchFamily="34" charset="0"/>
                <a:cs typeface="Arial" panose="020B0604020202020204" pitchFamily="34" charset="0"/>
              </a:rPr>
              <a:t>ranular / dust</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11028784" y="2685234"/>
            <a:ext cx="769082" cy="338554"/>
          </a:xfrm>
          <a:prstGeom prst="rect">
            <a:avLst/>
          </a:prstGeom>
          <a:solidFill>
            <a:srgbClr val="FFFFFF">
              <a:alpha val="40000"/>
            </a:srgbClr>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bait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548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(MoA) Nerve &amp; Muscle</a:t>
            </a:r>
            <a:endParaRPr lang="en-US" dirty="0"/>
          </a:p>
        </p:txBody>
      </p:sp>
      <p:sp>
        <p:nvSpPr>
          <p:cNvPr id="3" name="Content Placeholder 2"/>
          <p:cNvSpPr>
            <a:spLocks noGrp="1"/>
          </p:cNvSpPr>
          <p:nvPr>
            <p:ph idx="10"/>
          </p:nvPr>
        </p:nvSpPr>
        <p:spPr>
          <a:xfrm>
            <a:off x="1189277" y="1429282"/>
            <a:ext cx="10104034" cy="4887301"/>
          </a:xfrm>
        </p:spPr>
        <p:txBody>
          <a:bodyPr>
            <a:normAutofit/>
          </a:bodyPr>
          <a:lstStyle/>
          <a:p>
            <a:r>
              <a:rPr lang="en-US" dirty="0" smtClean="0">
                <a:latin typeface="Arial" panose="020B0604020202020204" pitchFamily="34" charset="0"/>
                <a:cs typeface="Arial" panose="020B0604020202020204" pitchFamily="34" charset="0"/>
              </a:rPr>
              <a:t>Most </a:t>
            </a:r>
            <a:r>
              <a:rPr lang="en-US" dirty="0">
                <a:latin typeface="Arial" panose="020B0604020202020204" pitchFamily="34" charset="0"/>
                <a:cs typeface="Arial" panose="020B0604020202020204" pitchFamily="34" charset="0"/>
              </a:rPr>
              <a:t>current insecticides act on nerve and muscle targets. Insecticides that act on these targets are generally fast acting</a:t>
            </a:r>
            <a:r>
              <a:rPr lang="en-US" dirty="0" smtClean="0">
                <a:latin typeface="Arial" panose="020B0604020202020204" pitchFamily="34" charset="0"/>
                <a:cs typeface="Arial" panose="020B0604020202020204" pitchFamily="34" charset="0"/>
              </a:rPr>
              <a:t>.</a:t>
            </a:r>
          </a:p>
        </p:txBody>
      </p:sp>
      <p:pic>
        <p:nvPicPr>
          <p:cNvPr id="2050" name="Picture 2" descr="Image result for beet armyworm&quot;"/>
          <p:cNvPicPr>
            <a:picLocks noChangeAspect="1" noChangeArrowheads="1"/>
          </p:cNvPicPr>
          <p:nvPr/>
        </p:nvPicPr>
        <p:blipFill rotWithShape="1">
          <a:blip r:embed="rId3">
            <a:extLst>
              <a:ext uri="{28A0092B-C50C-407E-A947-70E740481C1C}">
                <a14:useLocalDpi xmlns:a14="http://schemas.microsoft.com/office/drawing/2010/main" val="0"/>
              </a:ext>
            </a:extLst>
          </a:blip>
          <a:srcRect t="34665" b="33658"/>
          <a:stretch/>
        </p:blipFill>
        <p:spPr bwMode="auto">
          <a:xfrm rot="21015348">
            <a:off x="4666008" y="4205444"/>
            <a:ext cx="2715684" cy="1174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998302" y="4207870"/>
            <a:ext cx="274476" cy="584775"/>
          </a:xfrm>
          <a:prstGeom prst="rect">
            <a:avLst/>
          </a:prstGeom>
          <a:noFill/>
        </p:spPr>
        <p:txBody>
          <a:bodyPr wrap="squar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40688" b="84938" l="3601" r="28193">
                        <a14:foregroundMark x1="15285" y1="67313" x2="15285" y2="67313"/>
                        <a14:foregroundMark x1="15353" y1="75500" x2="15353" y2="75500"/>
                        <a14:foregroundMark x1="25611" y1="65625" x2="25611" y2="65625"/>
                        <a14:foregroundMark x1="25747" y1="66438" x2="25747" y2="66438"/>
                        <a14:foregroundMark x1="11957" y1="80063" x2="11957" y2="80063"/>
                        <a14:foregroundMark x1="9511" y1="80750" x2="9511" y2="80750"/>
                        <a14:foregroundMark x1="15217" y1="74938" x2="15217" y2="74938"/>
                      </a14:backgroundRemoval>
                    </a14:imgEffect>
                  </a14:imgLayer>
                </a14:imgProps>
              </a:ext>
            </a:extLst>
          </a:blip>
          <a:srcRect l="3089" t="40226" r="71510" b="14142"/>
          <a:stretch/>
        </p:blipFill>
        <p:spPr>
          <a:xfrm flipH="1">
            <a:off x="1248415" y="2682231"/>
            <a:ext cx="2456167" cy="4175769"/>
          </a:xfrm>
          <a:prstGeom prst="rect">
            <a:avLst/>
          </a:prstGeom>
        </p:spPr>
      </p:pic>
      <p:cxnSp>
        <p:nvCxnSpPr>
          <p:cNvPr id="19" name="Straight Arrow Connector 18"/>
          <p:cNvCxnSpPr/>
          <p:nvPr/>
        </p:nvCxnSpPr>
        <p:spPr>
          <a:xfrm>
            <a:off x="3371707" y="2831123"/>
            <a:ext cx="2948206" cy="15783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63686" y="2831123"/>
            <a:ext cx="2366387" cy="16253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71707" y="2831123"/>
            <a:ext cx="1413820" cy="16856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371707" y="2831123"/>
            <a:ext cx="1843388" cy="1597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90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1250"/>
                                        <p:tgtEl>
                                          <p:spTgt spid="22"/>
                                        </p:tgtEl>
                                      </p:cBhvr>
                                    </p:animEffect>
                                  </p:childTnLst>
                                </p:cTn>
                              </p:par>
                              <p:par>
                                <p:cTn id="8" presetID="14" presetClass="entr" presetSubtype="10" fill="hold"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1250"/>
                                        <p:tgtEl>
                                          <p:spTgt spid="23"/>
                                        </p:tgtEl>
                                      </p:cBhvr>
                                    </p:animEffect>
                                  </p:childTnLst>
                                </p:cTn>
                              </p:par>
                              <p:par>
                                <p:cTn id="11" presetID="14" presetClass="entr" presetSubtype="1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1250"/>
                                        <p:tgtEl>
                                          <p:spTgt spid="20"/>
                                        </p:tgtEl>
                                      </p:cBhvr>
                                    </p:animEffect>
                                  </p:childTnLst>
                                </p:cTn>
                              </p:par>
                              <p:par>
                                <p:cTn id="14" presetID="14" presetClass="entr" presetSubtype="10" fill="hold" nodeType="with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12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2050"/>
                                        </p:tgtEl>
                                      </p:cBhvr>
                                    </p:animEffect>
                                    <p:set>
                                      <p:cBhvr>
                                        <p:cTn id="21" dur="1" fill="hold">
                                          <p:stCondLst>
                                            <p:cond delay="1999"/>
                                          </p:stCondLst>
                                        </p:cTn>
                                        <p:tgtEl>
                                          <p:spTgt spid="2050"/>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3901216" y="5047998"/>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053616" y="5200398"/>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06016" y="5352798"/>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358416" y="5505198"/>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116439" y="5026192"/>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268839" y="5178592"/>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421239" y="5330992"/>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573639" y="5483392"/>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143470" y="4845151"/>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295870" y="4997551"/>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8270" y="5149951"/>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600670" y="5302351"/>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874462" y="5229039"/>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026862" y="5381439"/>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179262" y="5533839"/>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331662" y="5686239"/>
            <a:ext cx="125646" cy="12375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(MoA) Growth</a:t>
            </a:r>
            <a:endParaRPr lang="en-US" dirty="0"/>
          </a:p>
        </p:txBody>
      </p:sp>
      <p:sp>
        <p:nvSpPr>
          <p:cNvPr id="3" name="Content Placeholder 2"/>
          <p:cNvSpPr>
            <a:spLocks noGrp="1"/>
          </p:cNvSpPr>
          <p:nvPr>
            <p:ph idx="10"/>
          </p:nvPr>
        </p:nvSpPr>
        <p:spPr/>
        <p:txBody>
          <a:bodyPr/>
          <a:lstStyle/>
          <a:p>
            <a:r>
              <a:rPr lang="en-US" dirty="0" smtClean="0">
                <a:latin typeface="Arial" panose="020B0604020202020204" pitchFamily="34" charset="0"/>
                <a:cs typeface="Arial" panose="020B0604020202020204" pitchFamily="34" charset="0"/>
              </a:rPr>
              <a:t>Insect </a:t>
            </a:r>
            <a:r>
              <a:rPr lang="en-US" dirty="0">
                <a:latin typeface="Arial" panose="020B0604020202020204" pitchFamily="34" charset="0"/>
                <a:cs typeface="Arial" panose="020B0604020202020204" pitchFamily="34" charset="0"/>
              </a:rPr>
              <a:t>development is controlled by juvenile hormone and ecdysone, by directly perturbing cuticle formation/deposition or lipid biosynthesis. Such insect growth regulators are generally slow to moderately slow acting.</a:t>
            </a:r>
          </a:p>
          <a:p>
            <a:endParaRPr lang="en-US" dirty="0"/>
          </a:p>
        </p:txBody>
      </p:sp>
      <p:pic>
        <p:nvPicPr>
          <p:cNvPr id="3074" name="Picture 2" descr="Image result for fire ant no background&quot;"/>
          <p:cNvPicPr>
            <a:picLocks noChangeAspect="1" noChangeArrowheads="1"/>
          </p:cNvPicPr>
          <p:nvPr/>
        </p:nvPicPr>
        <p:blipFill rotWithShape="1">
          <a:blip r:embed="rId2">
            <a:extLst>
              <a:ext uri="{28A0092B-C50C-407E-A947-70E740481C1C}">
                <a14:useLocalDpi xmlns:a14="http://schemas.microsoft.com/office/drawing/2010/main" val="0"/>
              </a:ext>
            </a:extLst>
          </a:blip>
          <a:srcRect t="22453" b="23456"/>
          <a:stretch/>
        </p:blipFill>
        <p:spPr bwMode="auto">
          <a:xfrm>
            <a:off x="5726944" y="3911368"/>
            <a:ext cx="3257710" cy="176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8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59259E-6 L -0.22305 0.07847 " pathEditMode="relative" rAng="0" ptsTypes="AA">
                                      <p:cBhvr>
                                        <p:cTn id="6" dur="2000" fill="hold"/>
                                        <p:tgtEl>
                                          <p:spTgt spid="3074"/>
                                        </p:tgtEl>
                                        <p:attrNameLst>
                                          <p:attrName>ppt_x</p:attrName>
                                          <p:attrName>ppt_y</p:attrName>
                                        </p:attrNameLst>
                                      </p:cBhvr>
                                      <p:rCtr x="-11159" y="3912"/>
                                    </p:animMotion>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3074"/>
                                        </p:tgtEl>
                                        <p:attrNameLst>
                                          <p:attrName>ppt_w</p:attrName>
                                        </p:attrNameLst>
                                      </p:cBhvr>
                                      <p:tavLst>
                                        <p:tav tm="0">
                                          <p:val>
                                            <p:strVal val="ppt_w"/>
                                          </p:val>
                                        </p:tav>
                                        <p:tav tm="100000">
                                          <p:val>
                                            <p:fltVal val="0"/>
                                          </p:val>
                                        </p:tav>
                                      </p:tavLst>
                                    </p:anim>
                                    <p:anim calcmode="lin" valueType="num">
                                      <p:cBhvr>
                                        <p:cTn id="11" dur="1000"/>
                                        <p:tgtEl>
                                          <p:spTgt spid="3074"/>
                                        </p:tgtEl>
                                        <p:attrNameLst>
                                          <p:attrName>ppt_h</p:attrName>
                                        </p:attrNameLst>
                                      </p:cBhvr>
                                      <p:tavLst>
                                        <p:tav tm="0">
                                          <p:val>
                                            <p:strVal val="ppt_h"/>
                                          </p:val>
                                        </p:tav>
                                        <p:tav tm="100000">
                                          <p:val>
                                            <p:fltVal val="0"/>
                                          </p:val>
                                        </p:tav>
                                      </p:tavLst>
                                    </p:anim>
                                    <p:anim calcmode="lin" valueType="num">
                                      <p:cBhvr>
                                        <p:cTn id="12" dur="1000"/>
                                        <p:tgtEl>
                                          <p:spTgt spid="3074"/>
                                        </p:tgtEl>
                                        <p:attrNameLst>
                                          <p:attrName>style.rotation</p:attrName>
                                        </p:attrNameLst>
                                      </p:cBhvr>
                                      <p:tavLst>
                                        <p:tav tm="0">
                                          <p:val>
                                            <p:fltVal val="0"/>
                                          </p:val>
                                        </p:tav>
                                        <p:tav tm="100000">
                                          <p:val>
                                            <p:fltVal val="90"/>
                                          </p:val>
                                        </p:tav>
                                      </p:tavLst>
                                    </p:anim>
                                    <p:animEffect transition="out" filter="fade">
                                      <p:cBhvr>
                                        <p:cTn id="13" dur="1000"/>
                                        <p:tgtEl>
                                          <p:spTgt spid="3074"/>
                                        </p:tgtEl>
                                      </p:cBhvr>
                                    </p:animEffect>
                                    <p:set>
                                      <p:cBhvr>
                                        <p:cTn id="14"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(MoA) Respiration</a:t>
            </a:r>
            <a:endParaRPr lang="en-US" dirty="0"/>
          </a:p>
        </p:txBody>
      </p:sp>
      <p:sp>
        <p:nvSpPr>
          <p:cNvPr id="3" name="Content Placeholder 2"/>
          <p:cNvSpPr>
            <a:spLocks noGrp="1"/>
          </p:cNvSpPr>
          <p:nvPr>
            <p:ph idx="10"/>
          </p:nvPr>
        </p:nvSpPr>
        <p:spPr>
          <a:xfrm>
            <a:off x="1199910" y="1489436"/>
            <a:ext cx="10104034" cy="4110085"/>
          </a:xfrm>
        </p:spPr>
        <p:txBody>
          <a:bodyPr/>
          <a:lstStyle/>
          <a:p>
            <a:r>
              <a:rPr lang="en-US" dirty="0" smtClean="0">
                <a:latin typeface="Arial" panose="020B0604020202020204" pitchFamily="34" charset="0"/>
                <a:cs typeface="Arial" panose="020B0604020202020204" pitchFamily="34" charset="0"/>
              </a:rPr>
              <a:t>Several </a:t>
            </a:r>
            <a:r>
              <a:rPr lang="en-US" dirty="0">
                <a:latin typeface="Arial" panose="020B0604020202020204" pitchFamily="34" charset="0"/>
                <a:cs typeface="Arial" panose="020B0604020202020204" pitchFamily="34" charset="0"/>
              </a:rPr>
              <a:t>insecticides are known to interfere with mitochondrial respiration by the inhibition of electron transport and/or oxidative phosphorylation. Such insecticides are generally fast to moderately fast acting.</a:t>
            </a:r>
          </a:p>
          <a:p>
            <a:endParaRPr lang="en-US" dirty="0"/>
          </a:p>
        </p:txBody>
      </p:sp>
      <p:pic>
        <p:nvPicPr>
          <p:cNvPr id="4098" name="Picture 2" descr="Image result for fly no background&quot;"/>
          <p:cNvPicPr>
            <a:picLocks noChangeAspect="1" noChangeArrowheads="1"/>
          </p:cNvPicPr>
          <p:nvPr/>
        </p:nvPicPr>
        <p:blipFill rotWithShape="1">
          <a:blip r:embed="rId2">
            <a:extLst>
              <a:ext uri="{28A0092B-C50C-407E-A947-70E740481C1C}">
                <a14:useLocalDpi xmlns:a14="http://schemas.microsoft.com/office/drawing/2010/main" val="0"/>
              </a:ext>
            </a:extLst>
          </a:blip>
          <a:srcRect r="2583"/>
          <a:stretch/>
        </p:blipFill>
        <p:spPr bwMode="auto">
          <a:xfrm rot="19966756">
            <a:off x="2868134" y="3734373"/>
            <a:ext cx="2158603" cy="2109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flipV="1">
            <a:off x="5975498" y="4455042"/>
            <a:ext cx="1818167" cy="31898"/>
          </a:xfrm>
          <a:prstGeom prst="straightConnector1">
            <a:avLst/>
          </a:prstGeom>
          <a:ln w="76200">
            <a:solidFill>
              <a:srgbClr val="FF0000">
                <a:alpha val="3882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702596" y="4749655"/>
            <a:ext cx="1818167" cy="31898"/>
          </a:xfrm>
          <a:prstGeom prst="straightConnector1">
            <a:avLst/>
          </a:prstGeom>
          <a:ln w="76200">
            <a:solidFill>
              <a:srgbClr val="FF0000">
                <a:alpha val="3882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975498" y="5028319"/>
            <a:ext cx="1818167" cy="31898"/>
          </a:xfrm>
          <a:prstGeom prst="straightConnector1">
            <a:avLst/>
          </a:prstGeom>
          <a:ln w="76200">
            <a:solidFill>
              <a:srgbClr val="FF0000">
                <a:alpha val="38824"/>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9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85185E-6 L -0.20794 -0.00231 " pathEditMode="relative" rAng="0" ptsTypes="AA">
                                      <p:cBhvr>
                                        <p:cTn id="6" dur="2000" fill="hold"/>
                                        <p:tgtEl>
                                          <p:spTgt spid="9"/>
                                        </p:tgtEl>
                                        <p:attrNameLst>
                                          <p:attrName>ppt_x</p:attrName>
                                          <p:attrName>ppt_y</p:attrName>
                                        </p:attrNameLst>
                                      </p:cBhvr>
                                      <p:rCtr x="-10404" y="-116"/>
                                    </p:animMotion>
                                  </p:childTnLst>
                                </p:cTn>
                              </p:par>
                              <p:par>
                                <p:cTn id="7" presetID="42" presetClass="path" presetSubtype="0" accel="50000" decel="50000" fill="hold" nodeType="withEffect">
                                  <p:stCondLst>
                                    <p:cond delay="0"/>
                                  </p:stCondLst>
                                  <p:childTnLst>
                                    <p:animMotion origin="layout" path="M 2.5E-6 2.59259E-6 L -0.19505 -0.00463 " pathEditMode="relative" rAng="0" ptsTypes="AA">
                                      <p:cBhvr>
                                        <p:cTn id="8" dur="2000" fill="hold"/>
                                        <p:tgtEl>
                                          <p:spTgt spid="11"/>
                                        </p:tgtEl>
                                        <p:attrNameLst>
                                          <p:attrName>ppt_x</p:attrName>
                                          <p:attrName>ppt_y</p:attrName>
                                        </p:attrNameLst>
                                      </p:cBhvr>
                                      <p:rCtr x="-9753" y="-231"/>
                                    </p:animMotion>
                                  </p:childTnLst>
                                </p:cTn>
                              </p:par>
                              <p:par>
                                <p:cTn id="9" presetID="42" presetClass="path" presetSubtype="0" accel="50000" decel="50000" fill="hold" nodeType="withEffect">
                                  <p:stCondLst>
                                    <p:cond delay="0"/>
                                  </p:stCondLst>
                                  <p:childTnLst>
                                    <p:animMotion origin="layout" path="M -3.33333E-6 3.33333E-6 L -0.2 -0.00232 " pathEditMode="relative" rAng="0" ptsTypes="AA">
                                      <p:cBhvr>
                                        <p:cTn id="10" dur="2000" fill="hold"/>
                                        <p:tgtEl>
                                          <p:spTgt spid="12"/>
                                        </p:tgtEl>
                                        <p:attrNameLst>
                                          <p:attrName>ppt_x</p:attrName>
                                          <p:attrName>ppt_y</p:attrName>
                                        </p:attrNameLst>
                                      </p:cBhvr>
                                      <p:rCtr x="-10000" y="-116"/>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4098"/>
                                        </p:tgtEl>
                                      </p:cBhvr>
                                    </p:animEffect>
                                    <p:set>
                                      <p:cBhvr>
                                        <p:cTn id="15"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(MoA) Mid-Gut</a:t>
            </a:r>
            <a:endParaRPr lang="en-US" dirty="0"/>
          </a:p>
        </p:txBody>
      </p:sp>
      <p:sp>
        <p:nvSpPr>
          <p:cNvPr id="3" name="Content Placeholder 2"/>
          <p:cNvSpPr>
            <a:spLocks noGrp="1"/>
          </p:cNvSpPr>
          <p:nvPr>
            <p:ph idx="10"/>
          </p:nvPr>
        </p:nvSpPr>
        <p:spPr/>
        <p:txBody>
          <a:bodyPr/>
          <a:lstStyle/>
          <a:p>
            <a:r>
              <a:rPr lang="en-US" dirty="0" smtClean="0">
                <a:latin typeface="Arial" panose="020B0604020202020204" pitchFamily="34" charset="0"/>
                <a:cs typeface="Arial" panose="020B0604020202020204" pitchFamily="34" charset="0"/>
              </a:rPr>
              <a:t>Lepidopteran-specific </a:t>
            </a:r>
            <a:r>
              <a:rPr lang="en-US" dirty="0">
                <a:latin typeface="Arial" panose="020B0604020202020204" pitchFamily="34" charset="0"/>
                <a:cs typeface="Arial" panose="020B0604020202020204" pitchFamily="34" charset="0"/>
              </a:rPr>
              <a:t>microbial toxins that are sprayed or expressed in transgenic crop varieties.</a:t>
            </a:r>
          </a:p>
          <a:p>
            <a:endParaRPr lang="en-US" dirty="0"/>
          </a:p>
        </p:txBody>
      </p:sp>
      <p:pic>
        <p:nvPicPr>
          <p:cNvPr id="5122" name="Picture 2" descr="Image result for cartoon corn stalk no background&quot;"/>
          <p:cNvPicPr>
            <a:picLocks noChangeAspect="1" noChangeArrowheads="1"/>
          </p:cNvPicPr>
          <p:nvPr/>
        </p:nvPicPr>
        <p:blipFill rotWithShape="1">
          <a:blip r:embed="rId2">
            <a:extLst>
              <a:ext uri="{28A0092B-C50C-407E-A947-70E740481C1C}">
                <a14:useLocalDpi xmlns:a14="http://schemas.microsoft.com/office/drawing/2010/main" val="0"/>
              </a:ext>
            </a:extLst>
          </a:blip>
          <a:srcRect r="52615" b="8569"/>
          <a:stretch/>
        </p:blipFill>
        <p:spPr bwMode="auto">
          <a:xfrm>
            <a:off x="1573618" y="3413051"/>
            <a:ext cx="1657851" cy="3444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9988" y="5263119"/>
            <a:ext cx="1169582"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Bt</a:t>
            </a:r>
            <a:r>
              <a:rPr lang="en-US" dirty="0" smtClean="0">
                <a:latin typeface="Arial" panose="020B0604020202020204" pitchFamily="34" charset="0"/>
                <a:cs typeface="Arial" panose="020B0604020202020204" pitchFamily="34" charset="0"/>
              </a:rPr>
              <a:t> Corn</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57" b="89177" l="5556" r="97454"/>
                    </a14:imgEffect>
                  </a14:imgLayer>
                </a14:imgProps>
              </a:ext>
            </a:extLst>
          </a:blip>
          <a:stretch>
            <a:fillRect/>
          </a:stretch>
        </p:blipFill>
        <p:spPr>
          <a:xfrm>
            <a:off x="5431466" y="3413051"/>
            <a:ext cx="3439356" cy="183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23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96296E-6 L -0.32136 0.08611 " pathEditMode="relative" rAng="0" ptsTypes="AA">
                                      <p:cBhvr>
                                        <p:cTn id="6" dur="2000" fill="hold"/>
                                        <p:tgtEl>
                                          <p:spTgt spid="5"/>
                                        </p:tgtEl>
                                        <p:attrNameLst>
                                          <p:attrName>ppt_x</p:attrName>
                                          <p:attrName>ppt_y</p:attrName>
                                        </p:attrNameLst>
                                      </p:cBhvr>
                                      <p:rCtr x="-16068" y="4306"/>
                                    </p:animMotion>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5"/>
                                        </p:tgtEl>
                                      </p:cBhvr>
                                    </p:animEffect>
                                    <p:anim calcmode="lin" valueType="num">
                                      <p:cBhvr>
                                        <p:cTn id="11"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5"/>
                                        </p:tgtEl>
                                        <p:attrNameLst>
                                          <p:attrName>ppt_h</p:attrName>
                                        </p:attrNameLst>
                                      </p:cBhvr>
                                      <p:tavLst>
                                        <p:tav tm="0">
                                          <p:val>
                                            <p:strVal val="ppt_h"/>
                                          </p:val>
                                        </p:tav>
                                        <p:tav tm="100000">
                                          <p:val>
                                            <p:strVal val="ppt_h"/>
                                          </p:val>
                                        </p:tav>
                                      </p:tavLst>
                                    </p:anim>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MoA Organization Example</a:t>
            </a:r>
            <a:endParaRPr lang="en-US" dirty="0"/>
          </a:p>
        </p:txBody>
      </p:sp>
      <p:sp>
        <p:nvSpPr>
          <p:cNvPr id="4" name="TextBox 3"/>
          <p:cNvSpPr txBox="1"/>
          <p:nvPr/>
        </p:nvSpPr>
        <p:spPr>
          <a:xfrm>
            <a:off x="4597022" y="3060727"/>
            <a:ext cx="3239996" cy="2677656"/>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Main Group</a:t>
            </a:r>
          </a:p>
          <a:p>
            <a:pPr algn="ctr"/>
            <a:endParaRPr lang="en-US" sz="2400" b="1" dirty="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Chemical Sub-Group</a:t>
            </a:r>
          </a:p>
          <a:p>
            <a:pPr algn="ctr"/>
            <a:endParaRPr lang="en-US" sz="2400" b="1" dirty="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Active Ingredients</a:t>
            </a:r>
          </a:p>
          <a:p>
            <a:pPr algn="ctr"/>
            <a:endParaRPr lang="en-US" sz="2400" b="1" dirty="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Products</a:t>
            </a:r>
            <a:endParaRPr lang="en-US" sz="2400" b="1" dirty="0">
              <a:latin typeface="Arial" panose="020B0604020202020204" pitchFamily="34" charset="0"/>
              <a:cs typeface="Arial" panose="020B0604020202020204" pitchFamily="34" charset="0"/>
            </a:endParaRPr>
          </a:p>
        </p:txBody>
      </p:sp>
      <p:sp>
        <p:nvSpPr>
          <p:cNvPr id="5" name="TextBox 4"/>
          <p:cNvSpPr txBox="1"/>
          <p:nvPr/>
        </p:nvSpPr>
        <p:spPr>
          <a:xfrm>
            <a:off x="3160751" y="1896901"/>
            <a:ext cx="5279217" cy="369332"/>
          </a:xfrm>
          <a:prstGeom prst="rect">
            <a:avLst/>
          </a:prstGeom>
          <a:noFill/>
        </p:spPr>
        <p:txBody>
          <a:bodyPr wrap="square" rtlCol="0">
            <a:spAutoFit/>
          </a:bodyPr>
          <a:lstStyle/>
          <a:p>
            <a:pPr algn="ctr"/>
            <a:r>
              <a:rPr lang="en-US" dirty="0" smtClean="0">
                <a:solidFill>
                  <a:srgbClr val="5398A2"/>
                </a:solidFill>
                <a:latin typeface="Arial" panose="020B0604020202020204" pitchFamily="34" charset="0"/>
                <a:cs typeface="Arial" panose="020B0604020202020204" pitchFamily="34" charset="0"/>
              </a:rPr>
              <a:t>MoA 1) Acetylcholinesterase (Ache) Inhibitors</a:t>
            </a:r>
          </a:p>
        </p:txBody>
      </p:sp>
      <p:sp>
        <p:nvSpPr>
          <p:cNvPr id="6" name="TextBox 5"/>
          <p:cNvSpPr txBox="1"/>
          <p:nvPr/>
        </p:nvSpPr>
        <p:spPr>
          <a:xfrm>
            <a:off x="754188" y="1990818"/>
            <a:ext cx="2014044" cy="369332"/>
          </a:xfrm>
          <a:prstGeom prst="rect">
            <a:avLst/>
          </a:prstGeom>
          <a:noFill/>
          <a:ln>
            <a:noFill/>
          </a:ln>
        </p:spPr>
        <p:txBody>
          <a:bodyPr wrap="square" rtlCol="0">
            <a:spAutoFit/>
          </a:bodyPr>
          <a:lstStyle/>
          <a:p>
            <a:r>
              <a:rPr lang="en-US" dirty="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A) carbamates</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8885719" y="2037710"/>
            <a:ext cx="2619817" cy="369332"/>
          </a:xfrm>
          <a:prstGeom prst="rect">
            <a:avLst/>
          </a:prstGeom>
          <a:noFill/>
          <a:ln>
            <a:noFill/>
          </a:ln>
        </p:spPr>
        <p:txBody>
          <a:bodyPr wrap="square" rtlCol="0">
            <a:spAutoFit/>
          </a:bodyPr>
          <a:lstStyle/>
          <a:p>
            <a:r>
              <a:rPr lang="en-US" dirty="0" smtClean="0">
                <a:latin typeface="Arial" panose="020B0604020202020204" pitchFamily="34" charset="0"/>
                <a:cs typeface="Arial" panose="020B0604020202020204" pitchFamily="34" charset="0"/>
              </a:rPr>
              <a:t>1B) organophosphates</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895108" y="3906984"/>
            <a:ext cx="1249389" cy="369332"/>
          </a:xfrm>
          <a:prstGeom prst="rect">
            <a:avLst/>
          </a:prstGeom>
          <a:noFill/>
          <a:ln>
            <a:noFill/>
          </a:ln>
        </p:spPr>
        <p:txBody>
          <a:bodyPr wrap="square" rtlCol="0">
            <a:spAutoFit/>
          </a:bodyPr>
          <a:lstStyle/>
          <a:p>
            <a:pPr algn="ctr"/>
            <a:r>
              <a:rPr lang="en-US" i="1" dirty="0" smtClean="0">
                <a:latin typeface="Arial" panose="020B0604020202020204" pitchFamily="34" charset="0"/>
                <a:cs typeface="Arial" panose="020B0604020202020204" pitchFamily="34" charset="0"/>
              </a:rPr>
              <a:t>carbaryl</a:t>
            </a:r>
            <a:endParaRPr lang="en-US" i="1" dirty="0">
              <a:latin typeface="Arial" panose="020B0604020202020204" pitchFamily="34" charset="0"/>
              <a:cs typeface="Arial" panose="020B0604020202020204" pitchFamily="34" charset="0"/>
            </a:endParaRPr>
          </a:p>
        </p:txBody>
      </p:sp>
      <p:sp>
        <p:nvSpPr>
          <p:cNvPr id="9" name="TextBox 8"/>
          <p:cNvSpPr txBox="1"/>
          <p:nvPr/>
        </p:nvSpPr>
        <p:spPr>
          <a:xfrm>
            <a:off x="9493306" y="3887861"/>
            <a:ext cx="1249389" cy="369332"/>
          </a:xfrm>
          <a:prstGeom prst="rect">
            <a:avLst/>
          </a:prstGeom>
          <a:noFill/>
          <a:ln>
            <a:noFill/>
          </a:ln>
        </p:spPr>
        <p:txBody>
          <a:bodyPr wrap="square" rtlCol="0">
            <a:spAutoFit/>
          </a:bodyPr>
          <a:lstStyle/>
          <a:p>
            <a:pPr algn="ctr"/>
            <a:r>
              <a:rPr lang="en-US" i="1" dirty="0" smtClean="0">
                <a:latin typeface="Arial" panose="020B0604020202020204" pitchFamily="34" charset="0"/>
                <a:cs typeface="Arial" panose="020B0604020202020204" pitchFamily="34" charset="0"/>
              </a:rPr>
              <a:t>malathion</a:t>
            </a:r>
            <a:endParaRPr lang="en-US" i="1" dirty="0">
              <a:latin typeface="Arial" panose="020B0604020202020204" pitchFamily="34" charset="0"/>
              <a:cs typeface="Arial" panose="020B0604020202020204" pitchFamily="34" charset="0"/>
            </a:endParaRPr>
          </a:p>
        </p:txBody>
      </p:sp>
      <p:pic>
        <p:nvPicPr>
          <p:cNvPr id="10" name="Picture 2" descr="Image result for carbaryl sevi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4671" l="9850" r="92877">
                        <a14:foregroundMark x1="43461" y1="46285" x2="43461" y2="46285"/>
                        <a14:foregroundMark x1="51976" y1="42318" x2="51976" y2="42318"/>
                        <a14:foregroundMark x1="54814" y1="42318" x2="54814" y2="42318"/>
                        <a14:foregroundMark x1="63383" y1="40335" x2="63383" y2="40335"/>
                        <a14:foregroundMark x1="68614" y1="37417" x2="68614" y2="37417"/>
                        <a14:foregroundMark x1="72343" y1="39557" x2="72343" y2="39557"/>
                        <a14:foregroundMark x1="41068" y1="40762" x2="41068" y2="40762"/>
                        <a14:foregroundMark x1="38230" y1="44302" x2="38230" y2="44302"/>
                        <a14:foregroundMark x1="36895" y1="42902" x2="36895" y2="42902"/>
                        <a14:foregroundMark x1="42627" y1="43991" x2="42627" y2="43991"/>
                        <a14:foregroundMark x1="39955" y1="48736" x2="39955" y2="48736"/>
                        <a14:foregroundMark x1="37117" y1="48736" x2="37117" y2="48736"/>
                        <a14:foregroundMark x1="46299" y1="45663" x2="46299" y2="45663"/>
                        <a14:foregroundMark x1="46299" y1="43991" x2="46299" y2="43991"/>
                        <a14:foregroundMark x1="49805" y1="40762" x2="49805" y2="40762"/>
                        <a14:foregroundMark x1="53534" y1="40762" x2="53534" y2="40762"/>
                        <a14:foregroundMark x1="55704" y1="44146" x2="55704" y2="44146"/>
                        <a14:foregroundMark x1="58542" y1="41385" x2="58542" y2="41385"/>
                        <a14:foregroundMark x1="60545" y1="38934" x2="60545" y2="38934"/>
                        <a14:foregroundMark x1="62716" y1="39401" x2="62716" y2="39401"/>
                        <a14:foregroundMark x1="62270" y1="42318" x2="62270" y2="42318"/>
                        <a14:foregroundMark x1="65554" y1="40762" x2="65554" y2="40762"/>
                        <a14:foregroundMark x1="71230" y1="38351" x2="71230" y2="38351"/>
                        <a14:foregroundMark x1="65331" y1="38351" x2="65331" y2="38351"/>
                        <a14:foregroundMark x1="45242" y1="70595" x2="45242" y2="70751"/>
                        <a14:foregroundMark x1="53367" y1="47764" x2="53367" y2="47764"/>
                        <a14:foregroundMark x1="54257" y1="47686" x2="54257" y2="47686"/>
                        <a14:foregroundMark x1="55815" y1="47336" x2="55815" y2="47336"/>
                        <a14:foregroundMark x1="60323" y1="46597" x2="60323" y2="46597"/>
                        <a14:foregroundMark x1="62437" y1="45663" x2="62437" y2="45663"/>
                        <a14:foregroundMark x1="63773" y1="45274" x2="63773" y2="45274"/>
                        <a14:foregroundMark x1="65053" y1="45274" x2="65053" y2="45274"/>
                        <a14:foregroundMark x1="67446" y1="45235" x2="67446" y2="45235"/>
                        <a14:foregroundMark x1="65275" y1="48580" x2="65275" y2="48580"/>
                        <a14:foregroundMark x1="55203" y1="50875" x2="55203" y2="50875"/>
                        <a14:foregroundMark x1="56427" y1="51031" x2="56427" y2="51031"/>
                        <a14:foregroundMark x1="66611" y1="47647" x2="66611" y2="47647"/>
                      </a14:backgroundRemoval>
                    </a14:imgEffect>
                  </a14:imgLayer>
                </a14:imgProps>
              </a:ext>
              <a:ext uri="{28A0092B-C50C-407E-A947-70E740481C1C}">
                <a14:useLocalDpi xmlns:a14="http://schemas.microsoft.com/office/drawing/2010/main" val="0"/>
              </a:ext>
            </a:extLst>
          </a:blip>
          <a:srcRect/>
          <a:stretch>
            <a:fillRect/>
          </a:stretch>
        </p:blipFill>
        <p:spPr bwMode="auto">
          <a:xfrm>
            <a:off x="781086" y="4986674"/>
            <a:ext cx="1216316" cy="1740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9647" r="89647"/>
                    </a14:imgEffect>
                  </a14:imgLayer>
                </a14:imgProps>
              </a:ext>
            </a:extLst>
          </a:blip>
          <a:stretch>
            <a:fillRect/>
          </a:stretch>
        </p:blipFill>
        <p:spPr>
          <a:xfrm>
            <a:off x="10322699" y="4663773"/>
            <a:ext cx="2073010" cy="2073010"/>
          </a:xfrm>
          <a:prstGeom prst="rect">
            <a:avLst/>
          </a:prstGeom>
          <a:ln>
            <a:noFill/>
          </a:ln>
          <a:effectLst>
            <a:outerShdw blurRad="292100" dist="139700" dir="2700000" algn="tl" rotWithShape="0">
              <a:srgbClr val="333333">
                <a:alpha val="65000"/>
              </a:srgbClr>
            </a:outerShdw>
          </a:effectLst>
        </p:spPr>
      </p:pic>
      <p:sp>
        <p:nvSpPr>
          <p:cNvPr id="12" name="Hexagon 11"/>
          <p:cNvSpPr/>
          <p:nvPr/>
        </p:nvSpPr>
        <p:spPr>
          <a:xfrm rot="16200000">
            <a:off x="990693" y="3406620"/>
            <a:ext cx="508340" cy="467068"/>
          </a:xfrm>
          <a:prstGeom prst="hexagon">
            <a:avLst/>
          </a:prstGeom>
          <a:noFill/>
          <a:ln w="12700">
            <a:solidFill>
              <a:srgbClr val="5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98A2"/>
              </a:solidFill>
            </a:endParaRPr>
          </a:p>
        </p:txBody>
      </p:sp>
      <p:sp>
        <p:nvSpPr>
          <p:cNvPr id="13" name="Hexagon 12"/>
          <p:cNvSpPr/>
          <p:nvPr/>
        </p:nvSpPr>
        <p:spPr>
          <a:xfrm rot="16200000">
            <a:off x="1460591" y="3406621"/>
            <a:ext cx="508341" cy="467066"/>
          </a:xfrm>
          <a:prstGeom prst="hexagon">
            <a:avLst/>
          </a:prstGeom>
          <a:noFill/>
          <a:ln w="12700">
            <a:solidFill>
              <a:srgbClr val="5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98A2"/>
              </a:solidFill>
            </a:endParaRPr>
          </a:p>
        </p:txBody>
      </p:sp>
      <p:cxnSp>
        <p:nvCxnSpPr>
          <p:cNvPr id="14" name="Straight Connector 13"/>
          <p:cNvCxnSpPr/>
          <p:nvPr/>
        </p:nvCxnSpPr>
        <p:spPr>
          <a:xfrm>
            <a:off x="1719695" y="3068824"/>
            <a:ext cx="0" cy="317159"/>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19695" y="3430111"/>
            <a:ext cx="182918" cy="8871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7644" y="3430111"/>
            <a:ext cx="182918" cy="8871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714761" y="3761069"/>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47694" y="3761069"/>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042804" y="3539292"/>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000868" y="2860831"/>
            <a:ext cx="182918" cy="8871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813016" y="2861747"/>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983362" y="2660914"/>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014069" y="2663207"/>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599190" y="2827070"/>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sp>
        <p:nvSpPr>
          <p:cNvPr id="25" name="Rectangle 24"/>
          <p:cNvSpPr/>
          <p:nvPr/>
        </p:nvSpPr>
        <p:spPr>
          <a:xfrm>
            <a:off x="1857239" y="2425844"/>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sp>
        <p:nvSpPr>
          <p:cNvPr id="26" name="Rectangle 25"/>
          <p:cNvSpPr/>
          <p:nvPr/>
        </p:nvSpPr>
        <p:spPr>
          <a:xfrm>
            <a:off x="2099381" y="2864422"/>
            <a:ext cx="380232" cy="276999"/>
          </a:xfrm>
          <a:prstGeom prst="rect">
            <a:avLst/>
          </a:prstGeom>
          <a:ln>
            <a:noFill/>
          </a:ln>
        </p:spPr>
        <p:txBody>
          <a:bodyPr wrap="none">
            <a:spAutoFit/>
          </a:bodyPr>
          <a:lstStyle/>
          <a:p>
            <a:r>
              <a:rPr lang="en-US" sz="1200" dirty="0" smtClean="0">
                <a:solidFill>
                  <a:srgbClr val="5398A2"/>
                </a:solidFill>
              </a:rPr>
              <a:t>NH</a:t>
            </a:r>
            <a:endParaRPr lang="en-US" sz="1200" dirty="0">
              <a:solidFill>
                <a:srgbClr val="5398A2"/>
              </a:solidFill>
            </a:endParaRPr>
          </a:p>
        </p:txBody>
      </p:sp>
      <p:cxnSp>
        <p:nvCxnSpPr>
          <p:cNvPr id="27" name="Straight Connector 26"/>
          <p:cNvCxnSpPr/>
          <p:nvPr/>
        </p:nvCxnSpPr>
        <p:spPr>
          <a:xfrm>
            <a:off x="2308631" y="3068823"/>
            <a:ext cx="0" cy="317159"/>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057599" y="3093524"/>
            <a:ext cx="2236" cy="238322"/>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45451" y="3004814"/>
            <a:ext cx="182918" cy="8871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057599" y="3005730"/>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0227945" y="2809659"/>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258652" y="2809571"/>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0093871" y="2556770"/>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cxnSp>
        <p:nvCxnSpPr>
          <p:cNvPr id="34" name="Straight Connector 33"/>
          <p:cNvCxnSpPr/>
          <p:nvPr/>
        </p:nvCxnSpPr>
        <p:spPr>
          <a:xfrm>
            <a:off x="9629906" y="3329787"/>
            <a:ext cx="146489" cy="8985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760982" y="3012013"/>
            <a:ext cx="182918" cy="8871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0573130" y="3012929"/>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0055544" y="3329787"/>
            <a:ext cx="203108" cy="108906"/>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253172" y="3348083"/>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0571853" y="3346556"/>
            <a:ext cx="203108" cy="108906"/>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0764629" y="3365438"/>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0238569" y="3426544"/>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0269276" y="3426456"/>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0361505" y="3194537"/>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cxnSp>
        <p:nvCxnSpPr>
          <p:cNvPr id="44" name="Straight Connector 43"/>
          <p:cNvCxnSpPr/>
          <p:nvPr/>
        </p:nvCxnSpPr>
        <p:spPr>
          <a:xfrm flipH="1">
            <a:off x="9879849" y="3331307"/>
            <a:ext cx="187852" cy="8833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0357587" y="2947713"/>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cxnSp>
        <p:nvCxnSpPr>
          <p:cNvPr id="46" name="Straight Connector 45"/>
          <p:cNvCxnSpPr/>
          <p:nvPr/>
        </p:nvCxnSpPr>
        <p:spPr>
          <a:xfrm>
            <a:off x="9377097" y="2779666"/>
            <a:ext cx="146489" cy="8985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095086" y="3319606"/>
            <a:ext cx="146489" cy="8985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9361263" y="3333235"/>
            <a:ext cx="164704" cy="73988"/>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9566400" y="3375276"/>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9597107" y="3375188"/>
            <a:ext cx="1" cy="197893"/>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045292" y="2639626"/>
            <a:ext cx="413896" cy="276999"/>
          </a:xfrm>
          <a:prstGeom prst="rect">
            <a:avLst/>
          </a:prstGeom>
          <a:ln>
            <a:noFill/>
          </a:ln>
        </p:spPr>
        <p:txBody>
          <a:bodyPr wrap="none">
            <a:spAutoFit/>
          </a:bodyPr>
          <a:lstStyle/>
          <a:p>
            <a:r>
              <a:rPr lang="en-US" sz="1200" dirty="0" smtClean="0">
                <a:solidFill>
                  <a:srgbClr val="5398A2"/>
                </a:solidFill>
              </a:rPr>
              <a:t>H</a:t>
            </a:r>
            <a:r>
              <a:rPr lang="en-US" sz="1200" baseline="-25000" dirty="0" smtClean="0">
                <a:solidFill>
                  <a:srgbClr val="5398A2"/>
                </a:solidFill>
              </a:rPr>
              <a:t>3</a:t>
            </a:r>
            <a:r>
              <a:rPr lang="en-US" sz="1200" dirty="0" smtClean="0">
                <a:solidFill>
                  <a:srgbClr val="5398A2"/>
                </a:solidFill>
              </a:rPr>
              <a:t>C</a:t>
            </a:r>
            <a:endParaRPr lang="en-US" sz="1200" dirty="0">
              <a:solidFill>
                <a:srgbClr val="5398A2"/>
              </a:solidFill>
            </a:endParaRPr>
          </a:p>
        </p:txBody>
      </p:sp>
      <p:sp>
        <p:nvSpPr>
          <p:cNvPr id="52" name="Rectangle 51"/>
          <p:cNvSpPr/>
          <p:nvPr/>
        </p:nvSpPr>
        <p:spPr>
          <a:xfrm>
            <a:off x="8765972" y="3174850"/>
            <a:ext cx="413896" cy="276999"/>
          </a:xfrm>
          <a:prstGeom prst="rect">
            <a:avLst/>
          </a:prstGeom>
          <a:ln>
            <a:noFill/>
          </a:ln>
        </p:spPr>
        <p:txBody>
          <a:bodyPr wrap="none">
            <a:spAutoFit/>
          </a:bodyPr>
          <a:lstStyle/>
          <a:p>
            <a:r>
              <a:rPr lang="en-US" sz="1200" dirty="0" smtClean="0">
                <a:solidFill>
                  <a:srgbClr val="5398A2"/>
                </a:solidFill>
              </a:rPr>
              <a:t>H</a:t>
            </a:r>
            <a:r>
              <a:rPr lang="en-US" sz="1200" baseline="-25000" dirty="0" smtClean="0">
                <a:solidFill>
                  <a:srgbClr val="5398A2"/>
                </a:solidFill>
              </a:rPr>
              <a:t>3</a:t>
            </a:r>
            <a:r>
              <a:rPr lang="en-US" sz="1200" dirty="0" smtClean="0">
                <a:solidFill>
                  <a:srgbClr val="5398A2"/>
                </a:solidFill>
              </a:rPr>
              <a:t>C</a:t>
            </a:r>
            <a:endParaRPr lang="en-US" sz="1200" dirty="0">
              <a:solidFill>
                <a:srgbClr val="5398A2"/>
              </a:solidFill>
            </a:endParaRPr>
          </a:p>
        </p:txBody>
      </p:sp>
      <p:sp>
        <p:nvSpPr>
          <p:cNvPr id="53" name="Rectangle 52"/>
          <p:cNvSpPr/>
          <p:nvPr/>
        </p:nvSpPr>
        <p:spPr>
          <a:xfrm>
            <a:off x="9447424" y="2751920"/>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cxnSp>
        <p:nvCxnSpPr>
          <p:cNvPr id="54" name="Straight Connector 53"/>
          <p:cNvCxnSpPr/>
          <p:nvPr/>
        </p:nvCxnSpPr>
        <p:spPr>
          <a:xfrm flipH="1">
            <a:off x="9585265" y="2967051"/>
            <a:ext cx="2236" cy="238322"/>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161395" y="3288336"/>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sp>
        <p:nvSpPr>
          <p:cNvPr id="56" name="Rectangle 55"/>
          <p:cNvSpPr/>
          <p:nvPr/>
        </p:nvSpPr>
        <p:spPr>
          <a:xfrm>
            <a:off x="10894070" y="2964612"/>
            <a:ext cx="413896" cy="276999"/>
          </a:xfrm>
          <a:prstGeom prst="rect">
            <a:avLst/>
          </a:prstGeom>
          <a:ln>
            <a:noFill/>
          </a:ln>
        </p:spPr>
        <p:txBody>
          <a:bodyPr wrap="none">
            <a:spAutoFit/>
          </a:bodyPr>
          <a:lstStyle/>
          <a:p>
            <a:r>
              <a:rPr lang="en-US" sz="1200" dirty="0" smtClean="0">
                <a:solidFill>
                  <a:srgbClr val="5398A2"/>
                </a:solidFill>
              </a:rPr>
              <a:t>CH</a:t>
            </a:r>
            <a:r>
              <a:rPr lang="en-US" sz="1200" baseline="-25000" dirty="0" smtClean="0">
                <a:solidFill>
                  <a:srgbClr val="5398A2"/>
                </a:solidFill>
              </a:rPr>
              <a:t>3</a:t>
            </a:r>
            <a:endParaRPr lang="en-US" sz="1200" baseline="-25000" dirty="0">
              <a:solidFill>
                <a:srgbClr val="5398A2"/>
              </a:solidFill>
            </a:endParaRPr>
          </a:p>
        </p:txBody>
      </p:sp>
      <p:sp>
        <p:nvSpPr>
          <p:cNvPr id="57" name="Rectangle 56"/>
          <p:cNvSpPr/>
          <p:nvPr/>
        </p:nvSpPr>
        <p:spPr>
          <a:xfrm>
            <a:off x="10894070" y="3226034"/>
            <a:ext cx="413896" cy="276999"/>
          </a:xfrm>
          <a:prstGeom prst="rect">
            <a:avLst/>
          </a:prstGeom>
          <a:ln>
            <a:noFill/>
          </a:ln>
        </p:spPr>
        <p:txBody>
          <a:bodyPr wrap="none">
            <a:spAutoFit/>
          </a:bodyPr>
          <a:lstStyle/>
          <a:p>
            <a:r>
              <a:rPr lang="en-US" sz="1200" dirty="0" smtClean="0">
                <a:solidFill>
                  <a:srgbClr val="5398A2"/>
                </a:solidFill>
              </a:rPr>
              <a:t>CH</a:t>
            </a:r>
            <a:r>
              <a:rPr lang="en-US" sz="1200" baseline="-25000" dirty="0" smtClean="0">
                <a:solidFill>
                  <a:srgbClr val="5398A2"/>
                </a:solidFill>
              </a:rPr>
              <a:t>3</a:t>
            </a:r>
            <a:endParaRPr lang="en-US" sz="1200" baseline="-25000" dirty="0">
              <a:solidFill>
                <a:srgbClr val="5398A2"/>
              </a:solidFill>
            </a:endParaRPr>
          </a:p>
        </p:txBody>
      </p:sp>
      <p:sp>
        <p:nvSpPr>
          <p:cNvPr id="58" name="Rectangle 57"/>
          <p:cNvSpPr/>
          <p:nvPr/>
        </p:nvSpPr>
        <p:spPr>
          <a:xfrm>
            <a:off x="10118001" y="3615972"/>
            <a:ext cx="287258" cy="276999"/>
          </a:xfrm>
          <a:prstGeom prst="rect">
            <a:avLst/>
          </a:prstGeom>
          <a:ln>
            <a:noFill/>
          </a:ln>
        </p:spPr>
        <p:txBody>
          <a:bodyPr wrap="none">
            <a:spAutoFit/>
          </a:bodyPr>
          <a:lstStyle/>
          <a:p>
            <a:r>
              <a:rPr lang="en-US" sz="1200" dirty="0" smtClean="0">
                <a:solidFill>
                  <a:srgbClr val="5398A2"/>
                </a:solidFill>
              </a:rPr>
              <a:t>O</a:t>
            </a:r>
            <a:endParaRPr lang="en-US" sz="1200" dirty="0">
              <a:solidFill>
                <a:srgbClr val="5398A2"/>
              </a:solidFill>
            </a:endParaRPr>
          </a:p>
        </p:txBody>
      </p:sp>
      <p:sp>
        <p:nvSpPr>
          <p:cNvPr id="59" name="Rectangle 58"/>
          <p:cNvSpPr/>
          <p:nvPr/>
        </p:nvSpPr>
        <p:spPr>
          <a:xfrm>
            <a:off x="9463217" y="3159417"/>
            <a:ext cx="264816" cy="276999"/>
          </a:xfrm>
          <a:prstGeom prst="rect">
            <a:avLst/>
          </a:prstGeom>
          <a:ln>
            <a:noFill/>
          </a:ln>
        </p:spPr>
        <p:txBody>
          <a:bodyPr wrap="none">
            <a:spAutoFit/>
          </a:bodyPr>
          <a:lstStyle/>
          <a:p>
            <a:r>
              <a:rPr lang="en-US" sz="1200" dirty="0">
                <a:solidFill>
                  <a:srgbClr val="5398A2"/>
                </a:solidFill>
              </a:rPr>
              <a:t>P</a:t>
            </a:r>
          </a:p>
        </p:txBody>
      </p:sp>
      <p:sp>
        <p:nvSpPr>
          <p:cNvPr id="60" name="Rectangle 59"/>
          <p:cNvSpPr/>
          <p:nvPr/>
        </p:nvSpPr>
        <p:spPr>
          <a:xfrm>
            <a:off x="9452186" y="3525402"/>
            <a:ext cx="255198" cy="276999"/>
          </a:xfrm>
          <a:prstGeom prst="rect">
            <a:avLst/>
          </a:prstGeom>
          <a:ln>
            <a:noFill/>
          </a:ln>
        </p:spPr>
        <p:txBody>
          <a:bodyPr wrap="none">
            <a:spAutoFit/>
          </a:bodyPr>
          <a:lstStyle/>
          <a:p>
            <a:r>
              <a:rPr lang="en-US" sz="1200" dirty="0">
                <a:solidFill>
                  <a:srgbClr val="5398A2"/>
                </a:solidFill>
              </a:rPr>
              <a:t>S</a:t>
            </a:r>
          </a:p>
        </p:txBody>
      </p:sp>
      <p:sp>
        <p:nvSpPr>
          <p:cNvPr id="61" name="Rectangle 60"/>
          <p:cNvSpPr/>
          <p:nvPr/>
        </p:nvSpPr>
        <p:spPr>
          <a:xfrm>
            <a:off x="9702592" y="3281125"/>
            <a:ext cx="255198" cy="276999"/>
          </a:xfrm>
          <a:prstGeom prst="rect">
            <a:avLst/>
          </a:prstGeom>
          <a:ln>
            <a:noFill/>
          </a:ln>
        </p:spPr>
        <p:txBody>
          <a:bodyPr wrap="none">
            <a:spAutoFit/>
          </a:bodyPr>
          <a:lstStyle/>
          <a:p>
            <a:r>
              <a:rPr lang="en-US" sz="1200" dirty="0">
                <a:solidFill>
                  <a:srgbClr val="5398A2"/>
                </a:solidFill>
              </a:rPr>
              <a:t>S</a:t>
            </a:r>
          </a:p>
        </p:txBody>
      </p:sp>
      <p:pic>
        <p:nvPicPr>
          <p:cNvPr id="62" name="Picture 61"/>
          <p:cNvPicPr>
            <a:picLocks noChangeAspect="1"/>
          </p:cNvPicPr>
          <p:nvPr/>
        </p:nvPicPr>
        <p:blipFill>
          <a:blip r:embed="rId6">
            <a:extLst>
              <a:ext uri="{BEBA8EAE-BF5A-486C-A8C5-ECC9F3942E4B}">
                <a14:imgProps xmlns:a14="http://schemas.microsoft.com/office/drawing/2010/main">
                  <a14:imgLayer r:embed="rId7">
                    <a14:imgEffect>
                      <a14:backgroundRemoval t="0" b="100000" l="10000" r="90000"/>
                    </a14:imgEffect>
                  </a14:imgLayer>
                </a14:imgProps>
              </a:ext>
            </a:extLst>
          </a:blip>
          <a:stretch>
            <a:fillRect/>
          </a:stretch>
        </p:blipFill>
        <p:spPr>
          <a:xfrm>
            <a:off x="1363019" y="4475725"/>
            <a:ext cx="2233522" cy="2233522"/>
          </a:xfrm>
          <a:prstGeom prst="rect">
            <a:avLst/>
          </a:prstGeom>
          <a:ln>
            <a:noFill/>
          </a:ln>
          <a:effectLst>
            <a:outerShdw blurRad="292100" dist="139700" dir="2700000" algn="tl" rotWithShape="0">
              <a:srgbClr val="333333">
                <a:alpha val="65000"/>
              </a:srgbClr>
            </a:outerShdw>
          </a:effectLst>
        </p:spPr>
      </p:pic>
      <p:pic>
        <p:nvPicPr>
          <p:cNvPr id="63" name="Picture 62"/>
          <p:cNvPicPr>
            <a:picLocks noChangeAspect="1"/>
          </p:cNvPicPr>
          <p:nvPr/>
        </p:nvPicPr>
        <p:blipFill>
          <a:blip r:embed="rId8">
            <a:extLst>
              <a:ext uri="{BEBA8EAE-BF5A-486C-A8C5-ECC9F3942E4B}">
                <a14:imgProps xmlns:a14="http://schemas.microsoft.com/office/drawing/2010/main">
                  <a14:imgLayer r:embed="rId9">
                    <a14:imgEffect>
                      <a14:backgroundRemoval t="1600" b="98100" l="10000" r="90000"/>
                    </a14:imgEffect>
                  </a14:imgLayer>
                </a14:imgProps>
              </a:ext>
            </a:extLst>
          </a:blip>
          <a:stretch>
            <a:fillRect/>
          </a:stretch>
        </p:blipFill>
        <p:spPr>
          <a:xfrm>
            <a:off x="2829950" y="5616390"/>
            <a:ext cx="993206" cy="993206"/>
          </a:xfrm>
          <a:prstGeom prst="rect">
            <a:avLst/>
          </a:prstGeom>
          <a:ln>
            <a:noFill/>
          </a:ln>
          <a:effectLst>
            <a:outerShdw blurRad="292100" dist="139700" dir="2700000" algn="tl" rotWithShape="0">
              <a:srgbClr val="333333">
                <a:alpha val="65000"/>
              </a:srgbClr>
            </a:outerShdw>
          </a:effectLst>
        </p:spPr>
      </p:pic>
      <p:pic>
        <p:nvPicPr>
          <p:cNvPr id="64" name="Picture 63"/>
          <p:cNvPicPr>
            <a:picLocks noChangeAspect="1"/>
          </p:cNvPicPr>
          <p:nvPr/>
        </p:nvPicPr>
        <p:blipFill>
          <a:blip r:embed="rId10">
            <a:extLst>
              <a:ext uri="{BEBA8EAE-BF5A-486C-A8C5-ECC9F3942E4B}">
                <a14:imgProps xmlns:a14="http://schemas.microsoft.com/office/drawing/2010/main">
                  <a14:imgLayer r:embed="rId11">
                    <a14:imgEffect>
                      <a14:backgroundRemoval t="0" b="100000" l="10000" r="90000"/>
                    </a14:imgEffect>
                  </a14:imgLayer>
                </a14:imgProps>
              </a:ext>
            </a:extLst>
          </a:blip>
          <a:stretch>
            <a:fillRect/>
          </a:stretch>
        </p:blipFill>
        <p:spPr>
          <a:xfrm>
            <a:off x="8468396" y="4567963"/>
            <a:ext cx="2116657" cy="2116657"/>
          </a:xfrm>
          <a:prstGeom prst="rect">
            <a:avLst/>
          </a:prstGeom>
          <a:ln>
            <a:noFill/>
          </a:ln>
          <a:effectLst>
            <a:outerShdw blurRad="292100" dist="139700" dir="2700000" algn="tl" rotWithShape="0">
              <a:srgbClr val="333333">
                <a:alpha val="65000"/>
              </a:srgbClr>
            </a:outerShdw>
          </a:effectLst>
        </p:spPr>
      </p:pic>
      <p:pic>
        <p:nvPicPr>
          <p:cNvPr id="65" name="Picture 64"/>
          <p:cNvPicPr>
            <a:picLocks noChangeAspect="1"/>
          </p:cNvPicPr>
          <p:nvPr/>
        </p:nvPicPr>
        <p:blipFill>
          <a:blip r:embed="rId12">
            <a:extLst>
              <a:ext uri="{BEBA8EAE-BF5A-486C-A8C5-ECC9F3942E4B}">
                <a14:imgProps xmlns:a14="http://schemas.microsoft.com/office/drawing/2010/main">
                  <a14:imgLayer r:embed="rId13">
                    <a14:imgEffect>
                      <a14:backgroundRemoval t="1600" b="98200" l="10000" r="90000"/>
                    </a14:imgEffect>
                  </a14:imgLayer>
                </a14:imgProps>
              </a:ext>
            </a:extLst>
          </a:blip>
          <a:stretch>
            <a:fillRect/>
          </a:stretch>
        </p:blipFill>
        <p:spPr>
          <a:xfrm>
            <a:off x="9710157" y="5078601"/>
            <a:ext cx="1678632" cy="1678632"/>
          </a:xfrm>
          <a:prstGeom prst="rect">
            <a:avLst/>
          </a:prstGeom>
          <a:ln>
            <a:noFill/>
          </a:ln>
          <a:effectLst>
            <a:outerShdw blurRad="292100" dist="139700" dir="2700000" algn="tl" rotWithShape="0">
              <a:srgbClr val="333333">
                <a:alpha val="65000"/>
              </a:srgbClr>
            </a:outerShdw>
          </a:effectLst>
        </p:spPr>
      </p:pic>
      <p:cxnSp>
        <p:nvCxnSpPr>
          <p:cNvPr id="66" name="Straight Arrow Connector 65"/>
          <p:cNvCxnSpPr/>
          <p:nvPr/>
        </p:nvCxnSpPr>
        <p:spPr>
          <a:xfrm flipV="1">
            <a:off x="6156860" y="2407042"/>
            <a:ext cx="0" cy="653685"/>
          </a:xfrm>
          <a:prstGeom prst="straightConnector1">
            <a:avLst/>
          </a:prstGeom>
          <a:ln>
            <a:solidFill>
              <a:srgbClr val="0D325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2601349" y="2425846"/>
            <a:ext cx="1975591" cy="1481138"/>
          </a:xfrm>
          <a:prstGeom prst="straightConnector1">
            <a:avLst/>
          </a:prstGeom>
          <a:ln>
            <a:solidFill>
              <a:srgbClr val="0D325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7837018" y="2489643"/>
            <a:ext cx="1029724" cy="1417341"/>
          </a:xfrm>
          <a:prstGeom prst="straightConnector1">
            <a:avLst/>
          </a:prstGeom>
          <a:ln>
            <a:solidFill>
              <a:srgbClr val="0D3254"/>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2515155" y="3754471"/>
            <a:ext cx="2256115" cy="981534"/>
          </a:xfrm>
          <a:prstGeom prst="straightConnector1">
            <a:avLst/>
          </a:prstGeom>
          <a:ln>
            <a:solidFill>
              <a:srgbClr val="0D325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7615989" y="3887861"/>
            <a:ext cx="1545406" cy="848144"/>
          </a:xfrm>
          <a:prstGeom prst="straightConnector1">
            <a:avLst/>
          </a:prstGeom>
          <a:ln>
            <a:solidFill>
              <a:srgbClr val="0D325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3872546" y="5477678"/>
            <a:ext cx="1499906" cy="222600"/>
          </a:xfrm>
          <a:prstGeom prst="straightConnector1">
            <a:avLst/>
          </a:prstGeom>
          <a:ln>
            <a:solidFill>
              <a:srgbClr val="0D325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64" idx="1"/>
          </p:cNvCxnSpPr>
          <p:nvPr/>
        </p:nvCxnSpPr>
        <p:spPr>
          <a:xfrm>
            <a:off x="7002379" y="5477678"/>
            <a:ext cx="1466017" cy="148614"/>
          </a:xfrm>
          <a:prstGeom prst="straightConnector1">
            <a:avLst/>
          </a:prstGeom>
          <a:ln>
            <a:solidFill>
              <a:srgbClr val="0D325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163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Field Scouting</a:t>
            </a:r>
            <a:endParaRPr lang="en-US" dirty="0"/>
          </a:p>
        </p:txBody>
      </p:sp>
      <p:sp>
        <p:nvSpPr>
          <p:cNvPr id="3" name="Content Placeholder 2"/>
          <p:cNvSpPr>
            <a:spLocks noGrp="1"/>
          </p:cNvSpPr>
          <p:nvPr>
            <p:ph idx="10"/>
          </p:nvPr>
        </p:nvSpPr>
        <p:spPr>
          <a:xfrm>
            <a:off x="1189276" y="1595535"/>
            <a:ext cx="10548633" cy="4011184"/>
          </a:xfrm>
        </p:spPr>
        <p:txBody>
          <a:bodyPr>
            <a:normAutofit/>
          </a:bodyPr>
          <a:lstStyle/>
          <a:p>
            <a:r>
              <a:rPr lang="en-US" dirty="0">
                <a:latin typeface="Arial" panose="020B0604020202020204" pitchFamily="34" charset="0"/>
                <a:cs typeface="Arial" panose="020B0604020202020204" pitchFamily="34" charset="0"/>
              </a:rPr>
              <a:t>Scout Often (Weekly)</a:t>
            </a:r>
          </a:p>
          <a:p>
            <a:r>
              <a:rPr lang="en-US" dirty="0">
                <a:latin typeface="Arial" panose="020B0604020202020204" pitchFamily="34" charset="0"/>
                <a:cs typeface="Arial" panose="020B0604020202020204" pitchFamily="34" charset="0"/>
              </a:rPr>
              <a:t>Scout in areas where insects or diseases are likely to occur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(Field borders, </a:t>
            </a:r>
            <a:r>
              <a:rPr lang="en-US" dirty="0" smtClean="0">
                <a:latin typeface="Arial" panose="020B0604020202020204" pitchFamily="34" charset="0"/>
                <a:cs typeface="Arial" panose="020B0604020202020204" pitchFamily="34" charset="0"/>
              </a:rPr>
              <a:t>wet </a:t>
            </a:r>
            <a:r>
              <a:rPr lang="en-US" dirty="0">
                <a:latin typeface="Arial" panose="020B0604020202020204" pitchFamily="34" charset="0"/>
                <a:cs typeface="Arial" panose="020B0604020202020204" pitchFamily="34" charset="0"/>
              </a:rPr>
              <a:t>areas, etc.)</a:t>
            </a:r>
          </a:p>
          <a:p>
            <a:r>
              <a:rPr lang="en-US" dirty="0">
                <a:latin typeface="Arial" panose="020B0604020202020204" pitchFamily="34" charset="0"/>
                <a:cs typeface="Arial" panose="020B0604020202020204" pitchFamily="34" charset="0"/>
              </a:rPr>
              <a:t>Visual observation </a:t>
            </a:r>
          </a:p>
          <a:p>
            <a:pPr lvl="1"/>
            <a:r>
              <a:rPr lang="en-US" dirty="0">
                <a:latin typeface="Arial" panose="020B0604020202020204" pitchFamily="34" charset="0"/>
                <a:cs typeface="Arial" panose="020B0604020202020204" pitchFamily="34" charset="0"/>
              </a:rPr>
              <a:t>Signs (Physical damage or evidence caused by a pest)</a:t>
            </a:r>
          </a:p>
          <a:p>
            <a:pPr lvl="1"/>
            <a:r>
              <a:rPr lang="en-US" dirty="0">
                <a:latin typeface="Arial" panose="020B0604020202020204" pitchFamily="34" charset="0"/>
                <a:cs typeface="Arial" panose="020B0604020202020204" pitchFamily="34" charset="0"/>
              </a:rPr>
              <a:t>Symptoms (Plants reaction to a pest)</a:t>
            </a:r>
          </a:p>
          <a:p>
            <a:r>
              <a:rPr lang="en-US" dirty="0">
                <a:latin typeface="Arial" panose="020B0604020202020204" pitchFamily="34" charset="0"/>
                <a:cs typeface="Arial" panose="020B0604020202020204" pitchFamily="34" charset="0"/>
              </a:rPr>
              <a:t>Sweep net</a:t>
            </a:r>
          </a:p>
          <a:p>
            <a:r>
              <a:rPr lang="en-US" dirty="0">
                <a:latin typeface="Arial" panose="020B0604020202020204" pitchFamily="34" charset="0"/>
                <a:cs typeface="Arial" panose="020B0604020202020204" pitchFamily="34" charset="0"/>
              </a:rPr>
              <a:t>Trap (sticky, pheromone, etc</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05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yellow sticky trap in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036" y="236310"/>
            <a:ext cx="3526972" cy="2957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using a hand lens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983" y="236310"/>
            <a:ext cx="3526972" cy="2957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beating tray gar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244" y="236309"/>
            <a:ext cx="3526972" cy="29578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1017036" y="3324744"/>
            <a:ext cx="7137919" cy="2957804"/>
          </a:xfrm>
          <a:prstGeom prst="rect">
            <a:avLst/>
          </a:prstGeom>
        </p:spPr>
      </p:pic>
      <p:pic>
        <p:nvPicPr>
          <p:cNvPr id="2052" name="Picture 4" descr="Image result for pest scouting gard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44" y="3324744"/>
            <a:ext cx="3526972" cy="260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66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Plant Pathology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63899579"/>
              </p:ext>
            </p:extLst>
          </p:nvPr>
        </p:nvGraphicFramePr>
        <p:xfrm>
          <a:off x="838200" y="1452646"/>
          <a:ext cx="11218458" cy="4380743"/>
        </p:xfrm>
        <a:graphic>
          <a:graphicData uri="http://schemas.openxmlformats.org/drawingml/2006/table">
            <a:tbl>
              <a:tblPr firstRow="1" bandRow="1">
                <a:tableStyleId>{5C22544A-7EE6-4342-B048-85BDC9FD1C3A}</a:tableStyleId>
              </a:tblPr>
              <a:tblGrid>
                <a:gridCol w="3739486">
                  <a:extLst>
                    <a:ext uri="{9D8B030D-6E8A-4147-A177-3AD203B41FA5}">
                      <a16:colId xmlns:a16="http://schemas.microsoft.com/office/drawing/2014/main" val="3277232221"/>
                    </a:ext>
                  </a:extLst>
                </a:gridCol>
                <a:gridCol w="3739486">
                  <a:extLst>
                    <a:ext uri="{9D8B030D-6E8A-4147-A177-3AD203B41FA5}">
                      <a16:colId xmlns:a16="http://schemas.microsoft.com/office/drawing/2014/main" val="1062214441"/>
                    </a:ext>
                  </a:extLst>
                </a:gridCol>
                <a:gridCol w="3739486">
                  <a:extLst>
                    <a:ext uri="{9D8B030D-6E8A-4147-A177-3AD203B41FA5}">
                      <a16:colId xmlns:a16="http://schemas.microsoft.com/office/drawing/2014/main" val="61778364"/>
                    </a:ext>
                  </a:extLst>
                </a:gridCol>
              </a:tblGrid>
              <a:tr h="631703">
                <a:tc>
                  <a:txBody>
                    <a:bodyPr/>
                    <a:lstStyle/>
                    <a:p>
                      <a:pPr algn="ctr"/>
                      <a:r>
                        <a:rPr lang="en-US" sz="2400" b="0" dirty="0" smtClean="0">
                          <a:solidFill>
                            <a:schemeClr val="tx1"/>
                          </a:solidFill>
                          <a:latin typeface="Arial" panose="020B0604020202020204" pitchFamily="34" charset="0"/>
                          <a:cs typeface="Arial" panose="020B0604020202020204" pitchFamily="34" charset="0"/>
                        </a:rPr>
                        <a:t>BACTERIA</a:t>
                      </a:r>
                      <a:endParaRPr lang="en-US" sz="24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FUNGI</a:t>
                      </a:r>
                      <a:endParaRPr lang="en-US" sz="2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latin typeface="Arial" panose="020B0604020202020204" pitchFamily="34" charset="0"/>
                          <a:cs typeface="Arial" panose="020B0604020202020204" pitchFamily="34" charset="0"/>
                        </a:rPr>
                        <a:t>VIRUSES</a:t>
                      </a:r>
                      <a:endParaRPr lang="en-US" sz="2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7421"/>
                  </a:ext>
                </a:extLst>
              </a:tr>
              <a:tr h="2956883">
                <a:tc>
                  <a:txBody>
                    <a:bodyPr/>
                    <a:lstStyle/>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r>
                        <a:rPr lang="en-US" sz="1600" b="0" i="0" kern="1200" dirty="0" smtClean="0">
                          <a:solidFill>
                            <a:schemeClr val="tx1"/>
                          </a:solidFill>
                          <a:effectLst/>
                          <a:latin typeface="Arial" panose="020B0604020202020204" pitchFamily="34" charset="0"/>
                          <a:ea typeface="+mn-ea"/>
                          <a:cs typeface="Arial" panose="020B0604020202020204" pitchFamily="34" charset="0"/>
                        </a:rPr>
                        <a:t>Bacteria are microscopic, single-celled prokaryotic organisms, without a defined nucleus, that reproduce asexually by binary fission (one cell splitting into two). They occur singly or in colonies of cells</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r>
                        <a:rPr lang="en-US" sz="1600" b="0" i="0" kern="1200" dirty="0" smtClean="0">
                          <a:solidFill>
                            <a:schemeClr val="tx1"/>
                          </a:solidFill>
                          <a:effectLst/>
                          <a:latin typeface="Arial" panose="020B0604020202020204" pitchFamily="34" charset="0"/>
                          <a:ea typeface="+mn-ea"/>
                          <a:cs typeface="Arial" panose="020B0604020202020204" pitchFamily="34" charset="0"/>
                        </a:rPr>
                        <a:t>Fungi are eukaryotic organisms that lack chlorophyll and thus do not have the ability to photosynthesize their own food. They obtain nutrients by absorption through tiny thread-like filaments called </a:t>
                      </a:r>
                      <a:r>
                        <a:rPr lang="en-US" sz="1600" b="1" i="1" kern="1200" dirty="0" smtClean="0">
                          <a:solidFill>
                            <a:schemeClr val="tx1"/>
                          </a:solidFill>
                          <a:effectLst/>
                          <a:latin typeface="Arial" panose="020B0604020202020204" pitchFamily="34" charset="0"/>
                          <a:ea typeface="+mn-ea"/>
                          <a:cs typeface="Arial" panose="020B0604020202020204" pitchFamily="34" charset="0"/>
                        </a:rPr>
                        <a:t>hyphae</a:t>
                      </a:r>
                      <a:r>
                        <a:rPr lang="en-US" sz="1600" b="0" i="0" kern="1200" dirty="0" smtClean="0">
                          <a:solidFill>
                            <a:schemeClr val="tx1"/>
                          </a:solidFill>
                          <a:effectLst/>
                          <a:latin typeface="Arial" panose="020B0604020202020204" pitchFamily="34" charset="0"/>
                          <a:ea typeface="+mn-ea"/>
                          <a:cs typeface="Arial" panose="020B0604020202020204" pitchFamily="34" charset="0"/>
                        </a:rPr>
                        <a:t> that branch in all directions throughout a substrate. A collection of hyphae is referred to as mycelium (pl., mycelia).</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endParaRPr lang="en-US" sz="1600" b="0" i="0" kern="1200" dirty="0" smtClean="0">
                        <a:solidFill>
                          <a:schemeClr val="tx1"/>
                        </a:solidFill>
                        <a:effectLst/>
                        <a:latin typeface="Arial" panose="020B0604020202020204" pitchFamily="34" charset="0"/>
                        <a:ea typeface="+mn-ea"/>
                        <a:cs typeface="Arial" panose="020B0604020202020204" pitchFamily="34" charset="0"/>
                      </a:endParaRPr>
                    </a:p>
                    <a:p>
                      <a:pPr algn="ctr"/>
                      <a:r>
                        <a:rPr lang="en-US" sz="1600" b="0" i="0" kern="1200" dirty="0" smtClean="0">
                          <a:solidFill>
                            <a:schemeClr val="tx1"/>
                          </a:solidFill>
                          <a:effectLst/>
                          <a:latin typeface="Arial" panose="020B0604020202020204" pitchFamily="34" charset="0"/>
                          <a:ea typeface="+mn-ea"/>
                          <a:cs typeface="Arial" panose="020B0604020202020204" pitchFamily="34" charset="0"/>
                        </a:rPr>
                        <a:t>Virus particles are extremely small and can be seen only with an electron microscope. Most plant viruses are either rod-shaped or isometric (polyhedral).</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1677673"/>
                  </a:ext>
                </a:extLst>
              </a:tr>
            </a:tbl>
          </a:graphicData>
        </a:graphic>
      </p:graphicFrame>
      <p:pic>
        <p:nvPicPr>
          <p:cNvPr id="5" name="Picture 4" descr="Related image"/>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3682" y="2437977"/>
            <a:ext cx="881751" cy="881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96889" l="0" r="100000"/>
                    </a14:imgEffect>
                  </a14:imgLayer>
                </a14:imgProps>
              </a:ext>
            </a:extLst>
          </a:blip>
          <a:stretch>
            <a:fillRect/>
          </a:stretch>
        </p:blipFill>
        <p:spPr>
          <a:xfrm>
            <a:off x="6099410" y="2485116"/>
            <a:ext cx="696037" cy="696037"/>
          </a:xfrm>
          <a:prstGeom prst="rect">
            <a:avLst/>
          </a:prstGeom>
        </p:spPr>
      </p:pic>
      <p:pic>
        <p:nvPicPr>
          <p:cNvPr id="7" name="Picture 6"/>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19586" b="75089" l="24375" r="76375">
                        <a14:backgroundMark x1="63625" y1="69467" x2="63625" y2="69467"/>
                        <a14:backgroundMark x1="66125" y1="60651" x2="66125" y2="60651"/>
                        <a14:backgroundMark x1="51250" y1="53550" x2="51250" y2="53550"/>
                        <a14:backgroundMark x1="51250" y1="58107" x2="51250" y2="58107"/>
                      </a14:backgroundRemoval>
                    </a14:imgEffect>
                  </a14:imgLayer>
                </a14:imgProps>
              </a:ext>
            </a:extLst>
          </a:blip>
          <a:srcRect l="23281" t="17527" r="22202" b="22879"/>
          <a:stretch/>
        </p:blipFill>
        <p:spPr>
          <a:xfrm>
            <a:off x="9850286" y="2384046"/>
            <a:ext cx="777908" cy="898176"/>
          </a:xfrm>
          <a:prstGeom prst="rect">
            <a:avLst/>
          </a:prstGeom>
        </p:spPr>
      </p:pic>
    </p:spTree>
    <p:extLst>
      <p:ext uri="{BB962C8B-B14F-4D97-AF65-F5344CB8AC3E}">
        <p14:creationId xmlns:p14="http://schemas.microsoft.com/office/powerpoint/2010/main" val="2735399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IPM Overview</a:t>
            </a:r>
            <a:endParaRPr lang="en-US" dirty="0"/>
          </a:p>
        </p:txBody>
      </p:sp>
      <p:sp>
        <p:nvSpPr>
          <p:cNvPr id="6" name="Content Placeholder 5"/>
          <p:cNvSpPr>
            <a:spLocks noGrp="1"/>
          </p:cNvSpPr>
          <p:nvPr>
            <p:ph idx="10"/>
          </p:nvPr>
        </p:nvSpPr>
        <p:spPr>
          <a:xfrm>
            <a:off x="1189277" y="2647667"/>
            <a:ext cx="10104034" cy="682388"/>
          </a:xfrm>
        </p:spPr>
        <p:txBody>
          <a:bodyPr/>
          <a:lstStyle/>
          <a:p>
            <a:r>
              <a:rPr lang="en-US" sz="2000" b="1" dirty="0">
                <a:latin typeface="Arial" panose="020B0604020202020204" pitchFamily="34" charset="0"/>
                <a:cs typeface="Arial" panose="020B0604020202020204" pitchFamily="34" charset="0"/>
              </a:rPr>
              <a:t>Economic Injury Level</a:t>
            </a:r>
            <a:r>
              <a:rPr lang="en-US" sz="2000" dirty="0">
                <a:latin typeface="Arial" panose="020B0604020202020204" pitchFamily="34" charset="0"/>
                <a:cs typeface="Arial" panose="020B0604020202020204" pitchFamily="34" charset="0"/>
              </a:rPr>
              <a:t> – The lowest population density of a pest that will cause economic damage; or the amount of pest injury which will justify the cost of control.</a:t>
            </a:r>
          </a:p>
          <a:p>
            <a:endParaRPr lang="en-US" dirty="0"/>
          </a:p>
        </p:txBody>
      </p:sp>
      <p:pic>
        <p:nvPicPr>
          <p:cNvPr id="7" name="Picture 6"/>
          <p:cNvPicPr>
            <a:picLocks noChangeAspect="1"/>
          </p:cNvPicPr>
          <p:nvPr/>
        </p:nvPicPr>
        <p:blipFill>
          <a:blip r:embed="rId3"/>
          <a:stretch>
            <a:fillRect/>
          </a:stretch>
        </p:blipFill>
        <p:spPr>
          <a:xfrm>
            <a:off x="1189277" y="3458957"/>
            <a:ext cx="3921969" cy="2941477"/>
          </a:xfrm>
          <a:prstGeom prst="rect">
            <a:avLst/>
          </a:prstGeom>
        </p:spPr>
      </p:pic>
      <p:cxnSp>
        <p:nvCxnSpPr>
          <p:cNvPr id="8" name="Straight Arrow Connector 7"/>
          <p:cNvCxnSpPr/>
          <p:nvPr/>
        </p:nvCxnSpPr>
        <p:spPr>
          <a:xfrm flipH="1" flipV="1">
            <a:off x="4963929" y="4946205"/>
            <a:ext cx="1163216" cy="93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6264322" y="4472909"/>
            <a:ext cx="5028989" cy="923330"/>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Action Threshold </a:t>
            </a:r>
            <a:r>
              <a:rPr lang="en-US" dirty="0" smtClean="0">
                <a:latin typeface="Arial" panose="020B0604020202020204" pitchFamily="34" charset="0"/>
                <a:cs typeface="Arial" panose="020B0604020202020204" pitchFamily="34" charset="0"/>
              </a:rPr>
              <a:t>– The point at which pest control action must be taken to prevent unacceptable damage.</a:t>
            </a:r>
            <a:endParaRPr lang="en-US" dirty="0">
              <a:latin typeface="Arial" panose="020B0604020202020204" pitchFamily="34" charset="0"/>
              <a:cs typeface="Arial" panose="020B0604020202020204" pitchFamily="34" charset="0"/>
            </a:endParaRPr>
          </a:p>
        </p:txBody>
      </p:sp>
      <p:sp>
        <p:nvSpPr>
          <p:cNvPr id="10" name="Pentagon 9"/>
          <p:cNvSpPr/>
          <p:nvPr/>
        </p:nvSpPr>
        <p:spPr>
          <a:xfrm>
            <a:off x="0" y="1431621"/>
            <a:ext cx="3238500" cy="771525"/>
          </a:xfrm>
          <a:prstGeom prst="homePlate">
            <a:avLst/>
          </a:prstGeom>
          <a:solidFill>
            <a:srgbClr val="DB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03864"/>
                </a:solidFill>
                <a:latin typeface="Century Gothic" panose="020B0502020202020204" pitchFamily="34" charset="0"/>
              </a:rPr>
              <a:t>Pest Identification</a:t>
            </a:r>
            <a:endParaRPr lang="en-US" b="1" dirty="0">
              <a:solidFill>
                <a:srgbClr val="203864"/>
              </a:solidFill>
              <a:latin typeface="Century Gothic" panose="020B0502020202020204" pitchFamily="34" charset="0"/>
            </a:endParaRPr>
          </a:p>
        </p:txBody>
      </p:sp>
      <p:sp>
        <p:nvSpPr>
          <p:cNvPr id="11" name="Chevron 10"/>
          <p:cNvSpPr/>
          <p:nvPr/>
        </p:nvSpPr>
        <p:spPr>
          <a:xfrm>
            <a:off x="3442066" y="1431621"/>
            <a:ext cx="4324350" cy="771525"/>
          </a:xfrm>
          <a:prstGeom prst="chevron">
            <a:avLst/>
          </a:prstGeom>
          <a:solidFill>
            <a:srgbClr val="DB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03864"/>
                </a:solidFill>
                <a:latin typeface="Century Gothic" panose="020B0502020202020204" pitchFamily="34" charset="0"/>
              </a:rPr>
              <a:t>Monitoring for Signs &amp; Symptoms</a:t>
            </a:r>
            <a:endParaRPr lang="en-US" b="1" dirty="0">
              <a:solidFill>
                <a:srgbClr val="203864"/>
              </a:solidFill>
              <a:latin typeface="Century Gothic" panose="020B0502020202020204" pitchFamily="34" charset="0"/>
            </a:endParaRPr>
          </a:p>
        </p:txBody>
      </p:sp>
      <p:sp>
        <p:nvSpPr>
          <p:cNvPr id="12" name="Chevron 11"/>
          <p:cNvSpPr/>
          <p:nvPr/>
        </p:nvSpPr>
        <p:spPr>
          <a:xfrm>
            <a:off x="7946615" y="1431621"/>
            <a:ext cx="3943350" cy="771525"/>
          </a:xfrm>
          <a:prstGeom prst="chevron">
            <a:avLst/>
          </a:prstGeom>
          <a:solidFill>
            <a:srgbClr val="DBD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03864"/>
                </a:solidFill>
                <a:latin typeface="Century Gothic" panose="020B0502020202020204" pitchFamily="34" charset="0"/>
              </a:rPr>
              <a:t>Control Action Guidelines</a:t>
            </a:r>
            <a:endParaRPr lang="en-US" b="1" dirty="0">
              <a:solidFill>
                <a:srgbClr val="203864"/>
              </a:solidFill>
              <a:latin typeface="Century Gothic" panose="020B0502020202020204" pitchFamily="34" charset="0"/>
            </a:endParaRPr>
          </a:p>
        </p:txBody>
      </p:sp>
    </p:spTree>
    <p:extLst>
      <p:ext uri="{BB962C8B-B14F-4D97-AF65-F5344CB8AC3E}">
        <p14:creationId xmlns:p14="http://schemas.microsoft.com/office/powerpoint/2010/main" val="3706090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a:t>
            </a:r>
            <a:r>
              <a:rPr lang="en-US" b="0" dirty="0" smtClean="0"/>
              <a:t>Squash Bugs on Cucurbits</a:t>
            </a:r>
            <a:endParaRPr lang="en-US" b="0" dirty="0"/>
          </a:p>
        </p:txBody>
      </p:sp>
      <p:graphicFrame>
        <p:nvGraphicFramePr>
          <p:cNvPr id="4" name="Table 3"/>
          <p:cNvGraphicFramePr>
            <a:graphicFrameLocks noGrp="1"/>
          </p:cNvGraphicFramePr>
          <p:nvPr>
            <p:extLst>
              <p:ext uri="{D42A27DB-BD31-4B8C-83A1-F6EECF244321}">
                <p14:modId xmlns:p14="http://schemas.microsoft.com/office/powerpoint/2010/main" val="3229574219"/>
              </p:ext>
            </p:extLst>
          </p:nvPr>
        </p:nvGraphicFramePr>
        <p:xfrm>
          <a:off x="1294227" y="1324576"/>
          <a:ext cx="10199078" cy="3662680"/>
        </p:xfrm>
        <a:graphic>
          <a:graphicData uri="http://schemas.openxmlformats.org/drawingml/2006/table">
            <a:tbl>
              <a:tblPr firstRow="1" bandRow="1">
                <a:tableStyleId>{5940675A-B579-460E-94D1-54222C63F5DA}</a:tableStyleId>
              </a:tblPr>
              <a:tblGrid>
                <a:gridCol w="1879728">
                  <a:extLst>
                    <a:ext uri="{9D8B030D-6E8A-4147-A177-3AD203B41FA5}">
                      <a16:colId xmlns:a16="http://schemas.microsoft.com/office/drawing/2014/main" val="4068804194"/>
                    </a:ext>
                  </a:extLst>
                </a:gridCol>
                <a:gridCol w="3699307">
                  <a:extLst>
                    <a:ext uri="{9D8B030D-6E8A-4147-A177-3AD203B41FA5}">
                      <a16:colId xmlns:a16="http://schemas.microsoft.com/office/drawing/2014/main" val="669904870"/>
                    </a:ext>
                  </a:extLst>
                </a:gridCol>
                <a:gridCol w="4620043">
                  <a:extLst>
                    <a:ext uri="{9D8B030D-6E8A-4147-A177-3AD203B41FA5}">
                      <a16:colId xmlns:a16="http://schemas.microsoft.com/office/drawing/2014/main" val="43244843"/>
                    </a:ext>
                  </a:extLst>
                </a:gridCol>
              </a:tblGrid>
              <a:tr h="370840">
                <a:tc>
                  <a:txBody>
                    <a:bodyPr/>
                    <a:lstStyle/>
                    <a:p>
                      <a:pPr algn="ctr"/>
                      <a:r>
                        <a:rPr lang="en-US" b="1" dirty="0" smtClean="0">
                          <a:latin typeface="Arial" panose="020B0604020202020204" pitchFamily="34" charset="0"/>
                          <a:cs typeface="Arial" panose="020B0604020202020204" pitchFamily="34" charset="0"/>
                        </a:rPr>
                        <a:t>Pest</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Squash Bug (</a:t>
                      </a:r>
                      <a:r>
                        <a:rPr lang="en-US" i="1" dirty="0" smtClean="0">
                          <a:latin typeface="Arial" panose="020B0604020202020204" pitchFamily="34" charset="0"/>
                          <a:cs typeface="Arial" panose="020B0604020202020204" pitchFamily="34" charset="0"/>
                        </a:rPr>
                        <a:t>Anasa tristis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6249984"/>
                  </a:ext>
                </a:extLst>
              </a:tr>
              <a:tr h="370840">
                <a:tc>
                  <a:txBody>
                    <a:bodyPr/>
                    <a:lstStyle/>
                    <a:p>
                      <a:pPr algn="ctr"/>
                      <a:r>
                        <a:rPr lang="en-US" b="1" dirty="0" smtClean="0">
                          <a:latin typeface="Arial" panose="020B0604020202020204" pitchFamily="34" charset="0"/>
                          <a:cs typeface="Arial" panose="020B0604020202020204" pitchFamily="34" charset="0"/>
                        </a:rPr>
                        <a:t>Damage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Adults an</a:t>
                      </a:r>
                      <a:r>
                        <a:rPr lang="en-US" baseline="0" dirty="0" smtClean="0">
                          <a:latin typeface="Arial" panose="020B0604020202020204" pitchFamily="34" charset="0"/>
                          <a:cs typeface="Arial" panose="020B0604020202020204" pitchFamily="34" charset="0"/>
                        </a:rPr>
                        <a:t>d n</a:t>
                      </a:r>
                      <a:r>
                        <a:rPr lang="en-US" dirty="0" smtClean="0">
                          <a:latin typeface="Arial" panose="020B0604020202020204" pitchFamily="34" charset="0"/>
                          <a:cs typeface="Arial" panose="020B0604020202020204" pitchFamily="34" charset="0"/>
                        </a:rPr>
                        <a:t>ymphs feed on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feed with</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piercing-sucking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mouthparts causing yellow</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flecks on foliage and eventually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turning it brown.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Foliage eventually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wilts and dies.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Scaring can be caused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 fruits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 well.</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3810349"/>
                  </a:ext>
                </a:extLst>
              </a:tr>
              <a:tr h="370840">
                <a:tc>
                  <a:txBody>
                    <a:bodyPr/>
                    <a:lstStyle/>
                    <a:p>
                      <a:pPr algn="ctr"/>
                      <a:r>
                        <a:rPr lang="en-US" b="1" dirty="0" smtClean="0">
                          <a:latin typeface="Arial" panose="020B0604020202020204" pitchFamily="34" charset="0"/>
                          <a:cs typeface="Arial" panose="020B0604020202020204" pitchFamily="34" charset="0"/>
                        </a:rPr>
                        <a:t>Life Cycle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1</a:t>
                      </a:r>
                      <a:r>
                        <a:rPr lang="en-US" baseline="0" dirty="0" smtClean="0">
                          <a:latin typeface="Arial" panose="020B0604020202020204" pitchFamily="34" charset="0"/>
                          <a:cs typeface="Arial" panose="020B0604020202020204" pitchFamily="34" charset="0"/>
                        </a:rPr>
                        <a:t> generation/year (potential partial second generation in southern Utah).</a:t>
                      </a:r>
                      <a:br>
                        <a:rPr lang="en-US" baseline="0" dirty="0" smtClean="0">
                          <a:latin typeface="Arial" panose="020B0604020202020204" pitchFamily="34" charset="0"/>
                          <a:cs typeface="Arial" panose="020B0604020202020204" pitchFamily="34" charset="0"/>
                        </a:rPr>
                      </a:br>
                      <a:r>
                        <a:rPr lang="en-US" baseline="0" dirty="0" smtClean="0">
                          <a:latin typeface="Arial" panose="020B0604020202020204" pitchFamily="34" charset="0"/>
                          <a:cs typeface="Arial" panose="020B0604020202020204" pitchFamily="34" charset="0"/>
                        </a:rPr>
                        <a:t>Overwinters as adults in protected sites around building and under plant debris or compost piles.</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56303228"/>
                  </a:ext>
                </a:extLst>
              </a:tr>
              <a:tr h="370840">
                <a:tc>
                  <a:txBody>
                    <a:bodyPr/>
                    <a:lstStyle/>
                    <a:p>
                      <a:pPr algn="ctr"/>
                      <a:r>
                        <a:rPr lang="en-US" b="1" dirty="0" smtClean="0">
                          <a:latin typeface="Arial" panose="020B0604020202020204" pitchFamily="34" charset="0"/>
                          <a:cs typeface="Arial" panose="020B0604020202020204" pitchFamily="34" charset="0"/>
                        </a:rPr>
                        <a:t>Management</a:t>
                      </a:r>
                      <a:endParaRPr lang="en-US" b="1" dirty="0">
                        <a:latin typeface="Arial" panose="020B0604020202020204" pitchFamily="34" charset="0"/>
                        <a:cs typeface="Arial" panose="020B0604020202020204" pitchFamily="34" charset="0"/>
                      </a:endParaRPr>
                    </a:p>
                  </a:txBody>
                  <a:tcPr anchor="ctr">
                    <a:solidFill>
                      <a:srgbClr val="C3B997"/>
                    </a:solidFill>
                  </a:tcPr>
                </a:tc>
                <a:tc>
                  <a:txBody>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crop</a:t>
                      </a:r>
                      <a:r>
                        <a:rPr lang="en-US" baseline="0" dirty="0" smtClean="0">
                          <a:latin typeface="Arial" panose="020B0604020202020204" pitchFamily="34" charset="0"/>
                          <a:cs typeface="Arial" panose="020B0604020202020204" pitchFamily="34" charset="0"/>
                        </a:rPr>
                        <a:t> rotation</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remove plant debris</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scout &amp; remove egg masses</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avoid heavy mulching</a:t>
                      </a:r>
                    </a:p>
                  </a:txBody>
                  <a:tcPr/>
                </a:tc>
                <a:tc>
                  <a:txBody>
                    <a:bodyPr/>
                    <a:lstStyle/>
                    <a:p>
                      <a:pPr marL="285750" indent="-285750">
                        <a:buFont typeface="Arial" panose="020B0604020202020204" pitchFamily="34" charset="0"/>
                        <a:buChar char="•"/>
                      </a:pPr>
                      <a:r>
                        <a:rPr lang="en-US" dirty="0" err="1" smtClean="0">
                          <a:latin typeface="Arial" panose="020B0604020202020204" pitchFamily="34" charset="0"/>
                          <a:cs typeface="Arial" panose="020B0604020202020204" pitchFamily="34" charset="0"/>
                        </a:rPr>
                        <a:t>GardenTech</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Sevin</a:t>
                      </a:r>
                      <a:r>
                        <a:rPr lang="en-US" dirty="0" smtClean="0">
                          <a:latin typeface="Arial" panose="020B0604020202020204" pitchFamily="34" charset="0"/>
                          <a:cs typeface="Arial" panose="020B0604020202020204" pitchFamily="34" charset="0"/>
                        </a:rPr>
                        <a:t> (zeta-</a:t>
                      </a:r>
                      <a:r>
                        <a:rPr lang="en-US" dirty="0" err="1" smtClean="0">
                          <a:latin typeface="Arial" panose="020B0604020202020204" pitchFamily="34" charset="0"/>
                          <a:cs typeface="Arial" panose="020B0604020202020204" pitchFamily="34" charset="0"/>
                        </a:rPr>
                        <a:t>cypermethrin</a:t>
                      </a:r>
                      <a:r>
                        <a:rPr lang="en-US"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Monterey</a:t>
                      </a:r>
                      <a:r>
                        <a:rPr lang="en-US" baseline="30000"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Bug Buster II (</a:t>
                      </a:r>
                      <a:r>
                        <a:rPr lang="en-US" baseline="0" dirty="0" err="1" smtClean="0">
                          <a:latin typeface="Arial" panose="020B0604020202020204" pitchFamily="34" charset="0"/>
                          <a:cs typeface="Arial" panose="020B0604020202020204" pitchFamily="34" charset="0"/>
                        </a:rPr>
                        <a:t>esfenvalerate</a:t>
                      </a:r>
                      <a:r>
                        <a:rPr lang="en-US" baseline="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baseline="0" dirty="0" err="1" smtClean="0">
                          <a:latin typeface="Arial" panose="020B0604020202020204" pitchFamily="34" charset="0"/>
                          <a:cs typeface="Arial" panose="020B0604020202020204" pitchFamily="34" charset="0"/>
                        </a:rPr>
                        <a:t>Azera</a:t>
                      </a:r>
                      <a:r>
                        <a:rPr lang="en-US" baseline="30000" dirty="0" err="1" smtClean="0">
                          <a:latin typeface="Arial" panose="020B0604020202020204" pitchFamily="34" charset="0"/>
                          <a:cs typeface="Arial" panose="020B0604020202020204" pitchFamily="34" charset="0"/>
                        </a:rPr>
                        <a:t>OB</a:t>
                      </a:r>
                      <a:r>
                        <a:rPr lang="en-US" baseline="3000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pyrethrin</a:t>
                      </a:r>
                      <a:r>
                        <a:rPr lang="en-US" baseline="0" dirty="0" smtClean="0">
                          <a:latin typeface="Arial" panose="020B0604020202020204" pitchFamily="34" charset="0"/>
                          <a:cs typeface="Arial" panose="020B0604020202020204" pitchFamily="34" charset="0"/>
                        </a:rPr>
                        <a:t> + </a:t>
                      </a:r>
                      <a:r>
                        <a:rPr lang="en-US" baseline="0" dirty="0" err="1" smtClean="0">
                          <a:latin typeface="Arial" panose="020B0604020202020204" pitchFamily="34" charset="0"/>
                          <a:cs typeface="Arial" panose="020B0604020202020204" pitchFamily="34" charset="0"/>
                        </a:rPr>
                        <a:t>azadirachtin</a:t>
                      </a:r>
                      <a:r>
                        <a:rPr lang="en-US" baseline="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baseline="0" dirty="0" err="1" smtClean="0">
                          <a:latin typeface="Arial" panose="020B0604020202020204" pitchFamily="34" charset="0"/>
                          <a:cs typeface="Arial" panose="020B0604020202020204" pitchFamily="34" charset="0"/>
                        </a:rPr>
                        <a:t>Brigade</a:t>
                      </a:r>
                      <a:r>
                        <a:rPr lang="en-US" baseline="30000" dirty="0" err="1" smtClean="0">
                          <a:latin typeface="Arial" panose="020B0604020202020204" pitchFamily="34" charset="0"/>
                          <a:cs typeface="Arial" panose="020B0604020202020204" pitchFamily="34" charset="0"/>
                        </a:rPr>
                        <a:t>R</a:t>
                      </a:r>
                      <a:r>
                        <a:rPr lang="en-US" baseline="3000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t>
                      </a:r>
                      <a:r>
                        <a:rPr lang="en-US" baseline="0" dirty="0" err="1" smtClean="0">
                          <a:latin typeface="Arial" panose="020B0604020202020204" pitchFamily="34" charset="0"/>
                          <a:cs typeface="Arial" panose="020B0604020202020204" pitchFamily="34" charset="0"/>
                        </a:rPr>
                        <a:t>bifenthrin</a:t>
                      </a:r>
                      <a:r>
                        <a:rPr lang="en-US" baseline="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baseline="0" dirty="0" err="1" smtClean="0">
                          <a:latin typeface="Arial" panose="020B0604020202020204" pitchFamily="34" charset="0"/>
                          <a:cs typeface="Arial" panose="020B0604020202020204" pitchFamily="34" charset="0"/>
                        </a:rPr>
                        <a:t>Bifenture</a:t>
                      </a:r>
                      <a:r>
                        <a:rPr lang="en-US" baseline="30000" dirty="0" err="1" smtClean="0">
                          <a:latin typeface="Arial" panose="020B0604020202020204" pitchFamily="34" charset="0"/>
                          <a:cs typeface="Arial" panose="020B0604020202020204" pitchFamily="34" charset="0"/>
                        </a:rPr>
                        <a:t>R</a:t>
                      </a:r>
                      <a:r>
                        <a:rPr lang="en-US" baseline="3000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t>
                      </a:r>
                      <a:r>
                        <a:rPr lang="en-US" baseline="0" dirty="0" err="1" smtClean="0">
                          <a:latin typeface="Arial" panose="020B0604020202020204" pitchFamily="34" charset="0"/>
                          <a:cs typeface="Arial" panose="020B0604020202020204" pitchFamily="34" charset="0"/>
                        </a:rPr>
                        <a:t>bifenthrin</a:t>
                      </a:r>
                      <a:r>
                        <a:rPr lang="en-US" baseline="0" dirty="0" smtClean="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4203272125"/>
                  </a:ext>
                </a:extLst>
              </a:tr>
            </a:tbl>
          </a:graphicData>
        </a:graphic>
      </p:graphicFrame>
      <p:pic>
        <p:nvPicPr>
          <p:cNvPr id="1026" name="Picture 2" descr="Image result for squash bu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893" r="95871"/>
                    </a14:imgEffect>
                  </a14:imgLayer>
                </a14:imgProps>
              </a:ext>
              <a:ext uri="{28A0092B-C50C-407E-A947-70E740481C1C}">
                <a14:useLocalDpi xmlns:a14="http://schemas.microsoft.com/office/drawing/2010/main" val="0"/>
              </a:ext>
            </a:extLst>
          </a:blip>
          <a:srcRect/>
          <a:stretch>
            <a:fillRect/>
          </a:stretch>
        </p:blipFill>
        <p:spPr bwMode="auto">
          <a:xfrm rot="9354885" flipV="1">
            <a:off x="-112926" y="4836999"/>
            <a:ext cx="4239143" cy="238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20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a:t>
            </a:r>
            <a:r>
              <a:rPr lang="en-US" b="0" dirty="0" smtClean="0"/>
              <a:t>Cabbage Aphids on Brassicas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22276395"/>
              </p:ext>
            </p:extLst>
          </p:nvPr>
        </p:nvGraphicFramePr>
        <p:xfrm>
          <a:off x="1294227" y="1324576"/>
          <a:ext cx="10199078" cy="3937000"/>
        </p:xfrm>
        <a:graphic>
          <a:graphicData uri="http://schemas.openxmlformats.org/drawingml/2006/table">
            <a:tbl>
              <a:tblPr firstRow="1" bandRow="1">
                <a:tableStyleId>{5940675A-B579-460E-94D1-54222C63F5DA}</a:tableStyleId>
              </a:tblPr>
              <a:tblGrid>
                <a:gridCol w="1879728">
                  <a:extLst>
                    <a:ext uri="{9D8B030D-6E8A-4147-A177-3AD203B41FA5}">
                      <a16:colId xmlns:a16="http://schemas.microsoft.com/office/drawing/2014/main" val="4068804194"/>
                    </a:ext>
                  </a:extLst>
                </a:gridCol>
                <a:gridCol w="3699307">
                  <a:extLst>
                    <a:ext uri="{9D8B030D-6E8A-4147-A177-3AD203B41FA5}">
                      <a16:colId xmlns:a16="http://schemas.microsoft.com/office/drawing/2014/main" val="669904870"/>
                    </a:ext>
                  </a:extLst>
                </a:gridCol>
                <a:gridCol w="4620043">
                  <a:extLst>
                    <a:ext uri="{9D8B030D-6E8A-4147-A177-3AD203B41FA5}">
                      <a16:colId xmlns:a16="http://schemas.microsoft.com/office/drawing/2014/main" val="43244843"/>
                    </a:ext>
                  </a:extLst>
                </a:gridCol>
              </a:tblGrid>
              <a:tr h="370840">
                <a:tc>
                  <a:txBody>
                    <a:bodyPr/>
                    <a:lstStyle/>
                    <a:p>
                      <a:pPr algn="ctr"/>
                      <a:r>
                        <a:rPr lang="en-US" b="1" dirty="0" smtClean="0">
                          <a:latin typeface="Arial" panose="020B0604020202020204" pitchFamily="34" charset="0"/>
                          <a:cs typeface="Arial" panose="020B0604020202020204" pitchFamily="34" charset="0"/>
                        </a:rPr>
                        <a:t>Pest</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Cabbage Aphid (</a:t>
                      </a:r>
                      <a:r>
                        <a:rPr lang="en-US" i="1" dirty="0" err="1" smtClean="0">
                          <a:latin typeface="Arial" panose="020B0604020202020204" pitchFamily="34" charset="0"/>
                          <a:cs typeface="Arial" panose="020B0604020202020204" pitchFamily="34" charset="0"/>
                        </a:rPr>
                        <a:t>Brevicoryne</a:t>
                      </a:r>
                      <a:r>
                        <a:rPr lang="en-US" i="1" baseline="0" dirty="0" smtClean="0">
                          <a:latin typeface="Arial" panose="020B0604020202020204" pitchFamily="34" charset="0"/>
                          <a:cs typeface="Arial" panose="020B0604020202020204" pitchFamily="34" charset="0"/>
                        </a:rPr>
                        <a:t> </a:t>
                      </a:r>
                      <a:r>
                        <a:rPr lang="en-US" i="1" baseline="0" dirty="0" err="1" smtClean="0">
                          <a:latin typeface="Arial" panose="020B0604020202020204" pitchFamily="34" charset="0"/>
                          <a:cs typeface="Arial" panose="020B0604020202020204" pitchFamily="34" charset="0"/>
                        </a:rPr>
                        <a:t>brassicae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6249984"/>
                  </a:ext>
                </a:extLst>
              </a:tr>
              <a:tr h="370840">
                <a:tc>
                  <a:txBody>
                    <a:bodyPr/>
                    <a:lstStyle/>
                    <a:p>
                      <a:pPr algn="ctr"/>
                      <a:r>
                        <a:rPr lang="en-US" b="1" dirty="0" smtClean="0">
                          <a:latin typeface="Arial" panose="020B0604020202020204" pitchFamily="34" charset="0"/>
                          <a:cs typeface="Arial" panose="020B0604020202020204" pitchFamily="34" charset="0"/>
                        </a:rPr>
                        <a:t>Damage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Adults and nymphs feed on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feed with</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piercing-sucking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mouthparts causing stippling, chlorosis, curled</a:t>
                      </a:r>
                      <a:r>
                        <a:rPr lang="en-US" baseline="0" dirty="0" smtClean="0">
                          <a:latin typeface="Arial" panose="020B0604020202020204" pitchFamily="34" charset="0"/>
                          <a:cs typeface="Arial" panose="020B0604020202020204" pitchFamily="34" charset="0"/>
                        </a:rPr>
                        <a:t> leaves, or slow plant growth</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Various viruses can be transmitted by aphids.</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3810349"/>
                  </a:ext>
                </a:extLst>
              </a:tr>
              <a:tr h="370840">
                <a:tc>
                  <a:txBody>
                    <a:bodyPr/>
                    <a:lstStyle/>
                    <a:p>
                      <a:pPr algn="ctr"/>
                      <a:r>
                        <a:rPr lang="en-US" b="1" dirty="0" smtClean="0">
                          <a:latin typeface="Arial" panose="020B0604020202020204" pitchFamily="34" charset="0"/>
                          <a:cs typeface="Arial" panose="020B0604020202020204" pitchFamily="34" charset="0"/>
                        </a:rPr>
                        <a:t>Life Cycle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Multiple generations/year.</a:t>
                      </a:r>
                    </a:p>
                    <a:p>
                      <a:r>
                        <a:rPr lang="en-US" dirty="0" smtClean="0">
                          <a:latin typeface="Arial" panose="020B0604020202020204" pitchFamily="34" charset="0"/>
                          <a:cs typeface="Arial" panose="020B0604020202020204" pitchFamily="34" charset="0"/>
                        </a:rPr>
                        <a:t>Overwinter</a:t>
                      </a:r>
                      <a:r>
                        <a:rPr lang="en-US" baseline="0" dirty="0" smtClean="0">
                          <a:latin typeface="Arial" panose="020B0604020202020204" pitchFamily="34" charset="0"/>
                          <a:cs typeface="Arial" panose="020B0604020202020204" pitchFamily="34" charset="0"/>
                        </a:rPr>
                        <a:t> as eggs on woody hosts or crop debris.</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56303228"/>
                  </a:ext>
                </a:extLst>
              </a:tr>
              <a:tr h="370840">
                <a:tc>
                  <a:txBody>
                    <a:bodyPr/>
                    <a:lstStyle/>
                    <a:p>
                      <a:pPr algn="ctr"/>
                      <a:r>
                        <a:rPr lang="en-US" b="1" dirty="0" smtClean="0">
                          <a:latin typeface="Arial" panose="020B0604020202020204" pitchFamily="34" charset="0"/>
                          <a:cs typeface="Arial" panose="020B0604020202020204" pitchFamily="34" charset="0"/>
                        </a:rPr>
                        <a:t>Management</a:t>
                      </a:r>
                      <a:endParaRPr lang="en-US" b="1" dirty="0">
                        <a:latin typeface="Arial" panose="020B0604020202020204" pitchFamily="34" charset="0"/>
                        <a:cs typeface="Arial" panose="020B0604020202020204" pitchFamily="34" charset="0"/>
                      </a:endParaRPr>
                    </a:p>
                  </a:txBody>
                  <a:tcPr anchor="ctr">
                    <a:solidFill>
                      <a:srgbClr val="C3B997"/>
                    </a:solidFill>
                  </a:tcPr>
                </a:tc>
                <a:tc>
                  <a:txBody>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avoid excess nitrogen levels</a:t>
                      </a:r>
                      <a:endParaRPr lang="en-US" baseline="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encourage natural enemies</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keep crop areas free</a:t>
                      </a:r>
                    </a:p>
                  </a:txBody>
                  <a:tcPr/>
                </a:tc>
                <a:tc>
                  <a:txBody>
                    <a:bodyPr/>
                    <a:lstStyle/>
                    <a:p>
                      <a:pPr marL="285750" indent="-285750">
                        <a:buFont typeface="Arial" panose="020B0604020202020204" pitchFamily="34" charset="0"/>
                        <a:buChar char="•"/>
                      </a:pPr>
                      <a:r>
                        <a:rPr lang="en-US" dirty="0" err="1" smtClean="0">
                          <a:latin typeface="Arial" panose="020B0604020202020204" pitchFamily="34" charset="0"/>
                          <a:cs typeface="Arial" panose="020B0604020202020204" pitchFamily="34" charset="0"/>
                        </a:rPr>
                        <a:t>GardenTech</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Sevin</a:t>
                      </a:r>
                      <a:r>
                        <a:rPr lang="en-US" dirty="0" smtClean="0">
                          <a:latin typeface="Arial" panose="020B0604020202020204" pitchFamily="34" charset="0"/>
                          <a:cs typeface="Arial" panose="020B0604020202020204" pitchFamily="34" charset="0"/>
                        </a:rPr>
                        <a:t> (zeta-</a:t>
                      </a:r>
                      <a:r>
                        <a:rPr lang="en-US" dirty="0" err="1" smtClean="0">
                          <a:latin typeface="Arial" panose="020B0604020202020204" pitchFamily="34" charset="0"/>
                          <a:cs typeface="Arial" panose="020B0604020202020204" pitchFamily="34" charset="0"/>
                        </a:rPr>
                        <a:t>cypermethrin</a:t>
                      </a:r>
                      <a:r>
                        <a:rPr lang="en-US"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err="1" smtClean="0">
                          <a:latin typeface="Arial" panose="020B0604020202020204" pitchFamily="34" charset="0"/>
                          <a:cs typeface="Arial" panose="020B0604020202020204" pitchFamily="34" charset="0"/>
                        </a:rPr>
                        <a:t>Spectracide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Triazicide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(gamma-</a:t>
                      </a:r>
                      <a:r>
                        <a:rPr lang="en-US" baseline="0" dirty="0" err="1" smtClean="0">
                          <a:latin typeface="Arial" panose="020B0604020202020204" pitchFamily="34" charset="0"/>
                          <a:cs typeface="Arial" panose="020B0604020202020204" pitchFamily="34" charset="0"/>
                        </a:rPr>
                        <a:t>cyhalothrin</a:t>
                      </a:r>
                      <a:r>
                        <a:rPr lang="en-US" baseline="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Ortho</a:t>
                      </a:r>
                      <a:r>
                        <a:rPr lang="en-US" baseline="30000"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Flower Fruit &amp; Vegetable (</a:t>
                      </a:r>
                      <a:r>
                        <a:rPr lang="en-US" baseline="0" dirty="0" err="1" smtClean="0">
                          <a:latin typeface="Arial" panose="020B0604020202020204" pitchFamily="34" charset="0"/>
                          <a:cs typeface="Arial" panose="020B0604020202020204" pitchFamily="34" charset="0"/>
                        </a:rPr>
                        <a:t>acetamiprid</a:t>
                      </a:r>
                      <a:r>
                        <a:rPr lang="en-US" baseline="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Bayer</a:t>
                      </a:r>
                      <a:r>
                        <a:rPr lang="en-US" baseline="30000"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Natria</a:t>
                      </a:r>
                      <a:r>
                        <a:rPr lang="en-US" baseline="0" dirty="0" smtClean="0">
                          <a:latin typeface="Arial" panose="020B0604020202020204" pitchFamily="34" charset="0"/>
                          <a:cs typeface="Arial" panose="020B0604020202020204" pitchFamily="34" charset="0"/>
                        </a:rPr>
                        <a:t> Multi-</a:t>
                      </a:r>
                      <a:r>
                        <a:rPr lang="en-US" baseline="0" dirty="0" err="1" smtClean="0">
                          <a:latin typeface="Arial" panose="020B0604020202020204" pitchFamily="34" charset="0"/>
                          <a:cs typeface="Arial" panose="020B0604020202020204" pitchFamily="34" charset="0"/>
                        </a:rPr>
                        <a:t>Insect</a:t>
                      </a:r>
                      <a:r>
                        <a:rPr lang="en-US" b="0" baseline="30000" dirty="0" err="1" smtClean="0">
                          <a:latin typeface="Arial" panose="020B0604020202020204" pitchFamily="34" charset="0"/>
                          <a:cs typeface="Arial" panose="020B0604020202020204" pitchFamily="34" charset="0"/>
                        </a:rPr>
                        <a:t>B</a:t>
                      </a:r>
                      <a:r>
                        <a:rPr lang="en-US" baseline="0" dirty="0" smtClean="0">
                          <a:latin typeface="Arial" panose="020B0604020202020204" pitchFamily="34" charset="0"/>
                          <a:cs typeface="Arial" panose="020B0604020202020204" pitchFamily="34" charset="0"/>
                        </a:rPr>
                        <a:t> (oil: canola, neem, rosemary, clove, cottonseed)</a:t>
                      </a:r>
                    </a:p>
                  </a:txBody>
                  <a:tcPr/>
                </a:tc>
                <a:extLst>
                  <a:ext uri="{0D108BD9-81ED-4DB2-BD59-A6C34878D82A}">
                    <a16:rowId xmlns:a16="http://schemas.microsoft.com/office/drawing/2014/main" val="4203272125"/>
                  </a:ext>
                </a:extLst>
              </a:tr>
            </a:tbl>
          </a:graphicData>
        </a:graphic>
      </p:graphicFrame>
      <p:pic>
        <p:nvPicPr>
          <p:cNvPr id="2050" name="Picture 2" descr="Image result for cabbage aphid no backgroun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441" b="57794" l="67556" r="95111">
                        <a14:foregroundMark x1="72889" y1="28088" x2="72889" y2="28088"/>
                        <a14:foregroundMark x1="76778" y1="23971" x2="76778" y2="23971"/>
                        <a14:foregroundMark x1="77778" y1="22206" x2="77778" y2="22206"/>
                        <a14:foregroundMark x1="68889" y1="30294" x2="68889" y2="30294"/>
                        <a14:foregroundMark x1="74333" y1="27353" x2="74333" y2="27353"/>
                        <a14:foregroundMark x1="75667" y1="26765" x2="75667" y2="26765"/>
                        <a14:foregroundMark x1="76667" y1="26324" x2="76667" y2="26324"/>
                      </a14:backgroundRemoval>
                    </a14:imgEffect>
                  </a14:imgLayer>
                </a14:imgProps>
              </a:ext>
              <a:ext uri="{28A0092B-C50C-407E-A947-70E740481C1C}">
                <a14:useLocalDpi xmlns:a14="http://schemas.microsoft.com/office/drawing/2010/main" val="0"/>
              </a:ext>
            </a:extLst>
          </a:blip>
          <a:srcRect l="66769" t="14610" r="4513" b="41517"/>
          <a:stretch/>
        </p:blipFill>
        <p:spPr bwMode="auto">
          <a:xfrm rot="2775571">
            <a:off x="1336430" y="4476550"/>
            <a:ext cx="2461847" cy="2841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253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a:t>
            </a:r>
            <a:r>
              <a:rPr lang="en-US" b="0" dirty="0" smtClean="0"/>
              <a:t>Purple Blotch on Onions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13092884"/>
              </p:ext>
            </p:extLst>
          </p:nvPr>
        </p:nvGraphicFramePr>
        <p:xfrm>
          <a:off x="1294227" y="1324576"/>
          <a:ext cx="10199078" cy="2565400"/>
        </p:xfrm>
        <a:graphic>
          <a:graphicData uri="http://schemas.openxmlformats.org/drawingml/2006/table">
            <a:tbl>
              <a:tblPr firstRow="1" bandRow="1">
                <a:tableStyleId>{5940675A-B579-460E-94D1-54222C63F5DA}</a:tableStyleId>
              </a:tblPr>
              <a:tblGrid>
                <a:gridCol w="1879728">
                  <a:extLst>
                    <a:ext uri="{9D8B030D-6E8A-4147-A177-3AD203B41FA5}">
                      <a16:colId xmlns:a16="http://schemas.microsoft.com/office/drawing/2014/main" val="4068804194"/>
                    </a:ext>
                  </a:extLst>
                </a:gridCol>
                <a:gridCol w="3699307">
                  <a:extLst>
                    <a:ext uri="{9D8B030D-6E8A-4147-A177-3AD203B41FA5}">
                      <a16:colId xmlns:a16="http://schemas.microsoft.com/office/drawing/2014/main" val="669904870"/>
                    </a:ext>
                  </a:extLst>
                </a:gridCol>
                <a:gridCol w="4620043">
                  <a:extLst>
                    <a:ext uri="{9D8B030D-6E8A-4147-A177-3AD203B41FA5}">
                      <a16:colId xmlns:a16="http://schemas.microsoft.com/office/drawing/2014/main" val="43244843"/>
                    </a:ext>
                  </a:extLst>
                </a:gridCol>
              </a:tblGrid>
              <a:tr h="370840">
                <a:tc>
                  <a:txBody>
                    <a:bodyPr/>
                    <a:lstStyle/>
                    <a:p>
                      <a:pPr algn="ctr"/>
                      <a:r>
                        <a:rPr lang="en-US" b="1" dirty="0" smtClean="0">
                          <a:latin typeface="Arial" panose="020B0604020202020204" pitchFamily="34" charset="0"/>
                          <a:cs typeface="Arial" panose="020B0604020202020204" pitchFamily="34" charset="0"/>
                        </a:rPr>
                        <a:t>Pest</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i="0" dirty="0" smtClean="0">
                          <a:latin typeface="Arial" panose="020B0604020202020204" pitchFamily="34" charset="0"/>
                          <a:cs typeface="Arial" panose="020B0604020202020204" pitchFamily="34" charset="0"/>
                        </a:rPr>
                        <a:t>Purple Blotch (</a:t>
                      </a:r>
                      <a:r>
                        <a:rPr lang="en-US" i="1" dirty="0" err="1" smtClean="0">
                          <a:latin typeface="Arial" panose="020B0604020202020204" pitchFamily="34" charset="0"/>
                          <a:cs typeface="Arial" panose="020B0604020202020204" pitchFamily="34" charset="0"/>
                        </a:rPr>
                        <a:t>Alternaria</a:t>
                      </a:r>
                      <a:r>
                        <a:rPr lang="en-US" i="1" dirty="0" smtClean="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porri</a:t>
                      </a:r>
                      <a:r>
                        <a:rPr lang="en-US" i="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6249984"/>
                  </a:ext>
                </a:extLst>
              </a:tr>
              <a:tr h="370840">
                <a:tc>
                  <a:txBody>
                    <a:bodyPr/>
                    <a:lstStyle/>
                    <a:p>
                      <a:pPr algn="ctr"/>
                      <a:r>
                        <a:rPr lang="en-US" b="1" dirty="0" smtClean="0">
                          <a:latin typeface="Arial" panose="020B0604020202020204" pitchFamily="34" charset="0"/>
                          <a:cs typeface="Arial" panose="020B0604020202020204" pitchFamily="34" charset="0"/>
                        </a:rPr>
                        <a:t>Damage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Small brown elliptical spots on leaves, enlarge</a:t>
                      </a:r>
                      <a:r>
                        <a:rPr lang="en-US" baseline="0" dirty="0" smtClean="0">
                          <a:latin typeface="Arial" panose="020B0604020202020204" pitchFamily="34" charset="0"/>
                          <a:cs typeface="Arial" panose="020B0604020202020204" pitchFamily="34" charset="0"/>
                        </a:rPr>
                        <a:t> over time and may results in brown lesions that will eventually turn purple.</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3810349"/>
                  </a:ext>
                </a:extLst>
              </a:tr>
              <a:tr h="370840">
                <a:tc>
                  <a:txBody>
                    <a:bodyPr/>
                    <a:lstStyle/>
                    <a:p>
                      <a:pPr algn="ctr"/>
                      <a:r>
                        <a:rPr lang="en-US" b="1" dirty="0" smtClean="0">
                          <a:latin typeface="Arial" panose="020B0604020202020204" pitchFamily="34" charset="0"/>
                          <a:cs typeface="Arial" panose="020B0604020202020204" pitchFamily="34" charset="0"/>
                        </a:rPr>
                        <a:t>Life Cycle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Optimum temperatures for infection is between 77</a:t>
                      </a:r>
                      <a:r>
                        <a:rPr lang="en-US" dirty="0" smtClean="0">
                          <a:latin typeface="Source Sans Pro ExtraLight" panose="020B0303030403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 85</a:t>
                      </a:r>
                      <a:r>
                        <a:rPr lang="en-US" dirty="0" smtClean="0">
                          <a:latin typeface="Source Sans Pro ExtraLight" panose="020B0303030403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F. Fungi are blown in as spores, and pathogens enter</a:t>
                      </a:r>
                      <a:r>
                        <a:rPr lang="en-US" baseline="0" dirty="0" smtClean="0">
                          <a:latin typeface="Arial" panose="020B0604020202020204" pitchFamily="34" charset="0"/>
                          <a:cs typeface="Arial" panose="020B0604020202020204" pitchFamily="34" charset="0"/>
                        </a:rPr>
                        <a:t> through plant wounds.</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56303228"/>
                  </a:ext>
                </a:extLst>
              </a:tr>
              <a:tr h="370840">
                <a:tc>
                  <a:txBody>
                    <a:bodyPr/>
                    <a:lstStyle/>
                    <a:p>
                      <a:pPr algn="ctr"/>
                      <a:r>
                        <a:rPr lang="en-US" b="1" dirty="0" smtClean="0">
                          <a:latin typeface="Arial" panose="020B0604020202020204" pitchFamily="34" charset="0"/>
                          <a:cs typeface="Arial" panose="020B0604020202020204" pitchFamily="34" charset="0"/>
                        </a:rPr>
                        <a:t>Management</a:t>
                      </a:r>
                      <a:endParaRPr lang="en-US" b="1" dirty="0">
                        <a:latin typeface="Arial" panose="020B0604020202020204" pitchFamily="34" charset="0"/>
                        <a:cs typeface="Arial" panose="020B0604020202020204" pitchFamily="34" charset="0"/>
                      </a:endParaRPr>
                    </a:p>
                  </a:txBody>
                  <a:tcPr anchor="ctr">
                    <a:solidFill>
                      <a:srgbClr val="C3B997"/>
                    </a:solidFill>
                  </a:tcPr>
                </a:tc>
                <a:tc>
                  <a:txBody>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crop</a:t>
                      </a:r>
                      <a:r>
                        <a:rPr lang="en-US" baseline="0" dirty="0" smtClean="0">
                          <a:latin typeface="Arial" panose="020B0604020202020204" pitchFamily="34" charset="0"/>
                          <a:cs typeface="Arial" panose="020B0604020202020204" pitchFamily="34" charset="0"/>
                        </a:rPr>
                        <a:t> rotation</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bury or dispose from culls</a:t>
                      </a:r>
                    </a:p>
                    <a:p>
                      <a:pPr marL="0" indent="0">
                        <a:buFont typeface="Arial" panose="020B0604020202020204" pitchFamily="34" charset="0"/>
                        <a:buNone/>
                      </a:pPr>
                      <a:endParaRPr lang="en-US" baseline="0" dirty="0" smtClean="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dirty="0" err="1" smtClean="0">
                          <a:latin typeface="Arial" panose="020B0604020202020204" pitchFamily="34" charset="0"/>
                          <a:cs typeface="Arial" panose="020B0604020202020204" pitchFamily="34" charset="0"/>
                        </a:rPr>
                        <a:t>FertiLome</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Bonide</a:t>
                      </a:r>
                      <a:r>
                        <a:rPr lang="en-US" baseline="0" dirty="0" smtClean="0">
                          <a:latin typeface="Arial" panose="020B0604020202020204" pitchFamily="34" charset="0"/>
                          <a:cs typeface="Arial" panose="020B0604020202020204" pitchFamily="34" charset="0"/>
                        </a:rPr>
                        <a:t> Fung-</a:t>
                      </a:r>
                      <a:r>
                        <a:rPr lang="en-US" baseline="0" dirty="0" err="1" smtClean="0">
                          <a:latin typeface="Arial" panose="020B0604020202020204" pitchFamily="34" charset="0"/>
                          <a:cs typeface="Arial" panose="020B0604020202020204" pitchFamily="34" charset="0"/>
                        </a:rPr>
                        <a:t>onil</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chlorothalonil</a:t>
                      </a:r>
                      <a:r>
                        <a:rPr lang="en-US" baseline="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Bayer </a:t>
                      </a:r>
                      <a:r>
                        <a:rPr lang="en-US" baseline="0" dirty="0" err="1" smtClean="0">
                          <a:latin typeface="Arial" panose="020B0604020202020204" pitchFamily="34" charset="0"/>
                          <a:cs typeface="Arial" panose="020B0604020202020204" pitchFamily="34" charset="0"/>
                        </a:rPr>
                        <a:t>Natria</a:t>
                      </a:r>
                      <a:r>
                        <a:rPr lang="en-US" baseline="30000" dirty="0" err="1" smtClean="0">
                          <a:latin typeface="Arial" panose="020B0604020202020204" pitchFamily="34" charset="0"/>
                          <a:cs typeface="Arial" panose="020B0604020202020204" pitchFamily="34" charset="0"/>
                        </a:rPr>
                        <a:t>B</a:t>
                      </a:r>
                      <a:r>
                        <a:rPr lang="en-US" baseline="3000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t>
                      </a:r>
                      <a:r>
                        <a:rPr lang="en-US" i="1" baseline="0" dirty="0" smtClean="0">
                          <a:latin typeface="Arial" panose="020B0604020202020204" pitchFamily="34" charset="0"/>
                          <a:cs typeface="Arial" panose="020B0604020202020204" pitchFamily="34" charset="0"/>
                        </a:rPr>
                        <a:t>Bacillus subtilis)</a:t>
                      </a:r>
                      <a:endParaRPr lang="en-US" baseline="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03272125"/>
                  </a:ext>
                </a:extLst>
              </a:tr>
            </a:tbl>
          </a:graphicData>
        </a:graphic>
      </p:graphicFrame>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3368" b="100000" l="0" r="98857">
                        <a14:foregroundMark x1="74000" y1="95337" x2="74000" y2="95337"/>
                        <a14:foregroundMark x1="80571" y1="97150" x2="80571" y2="97150"/>
                        <a14:foregroundMark x1="69143" y1="61917" x2="69143" y2="61917"/>
                        <a14:foregroundMark x1="67714" y1="55959" x2="67714" y2="55959"/>
                        <a14:foregroundMark x1="67143" y1="40933" x2="67143" y2="40933"/>
                        <a14:foregroundMark x1="71714" y1="31865" x2="71714" y2="31865"/>
                        <a14:foregroundMark x1="68286" y1="20725" x2="68286" y2="20725"/>
                        <a14:foregroundMark x1="67143" y1="13731" x2="67143" y2="13731"/>
                        <a14:foregroundMark x1="65143" y1="10622" x2="65143" y2="10622"/>
                        <a14:foregroundMark x1="52857" y1="31088" x2="52857" y2="31088"/>
                        <a14:foregroundMark x1="45714" y1="39896" x2="45714" y2="39896"/>
                        <a14:foregroundMark x1="42571" y1="43523" x2="42571" y2="43523"/>
                        <a14:foregroundMark x1="52000" y1="41710" x2="52000" y2="41710"/>
                        <a14:foregroundMark x1="62857" y1="45855" x2="62857" y2="45855"/>
                        <a14:foregroundMark x1="69714" y1="41192" x2="69714" y2="41192"/>
                        <a14:foregroundMark x1="63714" y1="30570" x2="63714" y2="30570"/>
                        <a14:foregroundMark x1="62857" y1="37565" x2="62857" y2="37565"/>
                        <a14:foregroundMark x1="66000" y1="49741" x2="66000" y2="49741"/>
                        <a14:foregroundMark x1="65429" y1="60881" x2="65429" y2="60881"/>
                        <a14:foregroundMark x1="57143" y1="20984" x2="57143" y2="20984"/>
                        <a14:foregroundMark x1="69714" y1="66580" x2="69714" y2="66580"/>
                        <a14:foregroundMark x1="68000" y1="76943" x2="68000" y2="76943"/>
                        <a14:foregroundMark x1="48286" y1="86010" x2="48286" y2="86010"/>
                        <a14:foregroundMark x1="69714" y1="73834" x2="69714" y2="73834"/>
                      </a14:backgroundRemoval>
                    </a14:imgEffect>
                  </a14:imgLayer>
                </a14:imgProps>
              </a:ext>
            </a:extLst>
          </a:blip>
          <a:stretch>
            <a:fillRect/>
          </a:stretch>
        </p:blipFill>
        <p:spPr>
          <a:xfrm rot="18533824">
            <a:off x="239149" y="4084652"/>
            <a:ext cx="3165231" cy="3490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6306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a:t>
            </a:r>
            <a:r>
              <a:rPr lang="en-US" b="0" dirty="0" smtClean="0"/>
              <a:t>TSWV on Tomatoes</a:t>
            </a:r>
            <a:r>
              <a:rPr lang="en-US" dirty="0" smtClean="0"/>
              <a:t>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65038096"/>
              </p:ext>
            </p:extLst>
          </p:nvPr>
        </p:nvGraphicFramePr>
        <p:xfrm>
          <a:off x="1294227" y="1324576"/>
          <a:ext cx="10199078" cy="2844800"/>
        </p:xfrm>
        <a:graphic>
          <a:graphicData uri="http://schemas.openxmlformats.org/drawingml/2006/table">
            <a:tbl>
              <a:tblPr firstRow="1" bandRow="1">
                <a:tableStyleId>{5940675A-B579-460E-94D1-54222C63F5DA}</a:tableStyleId>
              </a:tblPr>
              <a:tblGrid>
                <a:gridCol w="1879728">
                  <a:extLst>
                    <a:ext uri="{9D8B030D-6E8A-4147-A177-3AD203B41FA5}">
                      <a16:colId xmlns:a16="http://schemas.microsoft.com/office/drawing/2014/main" val="4068804194"/>
                    </a:ext>
                  </a:extLst>
                </a:gridCol>
                <a:gridCol w="3699307">
                  <a:extLst>
                    <a:ext uri="{9D8B030D-6E8A-4147-A177-3AD203B41FA5}">
                      <a16:colId xmlns:a16="http://schemas.microsoft.com/office/drawing/2014/main" val="669904870"/>
                    </a:ext>
                  </a:extLst>
                </a:gridCol>
                <a:gridCol w="4620043">
                  <a:extLst>
                    <a:ext uri="{9D8B030D-6E8A-4147-A177-3AD203B41FA5}">
                      <a16:colId xmlns:a16="http://schemas.microsoft.com/office/drawing/2014/main" val="43244843"/>
                    </a:ext>
                  </a:extLst>
                </a:gridCol>
              </a:tblGrid>
              <a:tr h="370840">
                <a:tc>
                  <a:txBody>
                    <a:bodyPr/>
                    <a:lstStyle/>
                    <a:p>
                      <a:pPr algn="ctr"/>
                      <a:r>
                        <a:rPr lang="en-US" b="1" dirty="0" smtClean="0">
                          <a:latin typeface="Arial" panose="020B0604020202020204" pitchFamily="34" charset="0"/>
                          <a:cs typeface="Arial" panose="020B0604020202020204" pitchFamily="34" charset="0"/>
                        </a:rPr>
                        <a:t>Pest</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err="1" smtClean="0">
                          <a:latin typeface="Arial" panose="020B0604020202020204" pitchFamily="34" charset="0"/>
                          <a:cs typeface="Arial" panose="020B0604020202020204" pitchFamily="34" charset="0"/>
                        </a:rPr>
                        <a:t>Tospovirus</a:t>
                      </a:r>
                      <a:r>
                        <a:rPr lang="en-US" dirty="0" smtClean="0">
                          <a:latin typeface="Arial" panose="020B0604020202020204" pitchFamily="34" charset="0"/>
                          <a:cs typeface="Arial" panose="020B0604020202020204" pitchFamily="34" charset="0"/>
                        </a:rPr>
                        <a:t> spread</a:t>
                      </a:r>
                      <a:r>
                        <a:rPr lang="en-US" baseline="0" dirty="0" smtClean="0">
                          <a:latin typeface="Arial" panose="020B0604020202020204" pitchFamily="34" charset="0"/>
                          <a:cs typeface="Arial" panose="020B0604020202020204" pitchFamily="34" charset="0"/>
                        </a:rPr>
                        <a:t> by thrips species</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56249984"/>
                  </a:ext>
                </a:extLst>
              </a:tr>
              <a:tr h="370840">
                <a:tc>
                  <a:txBody>
                    <a:bodyPr/>
                    <a:lstStyle/>
                    <a:p>
                      <a:pPr algn="ctr"/>
                      <a:r>
                        <a:rPr lang="en-US" b="1" dirty="0" smtClean="0">
                          <a:latin typeface="Arial" panose="020B0604020202020204" pitchFamily="34" charset="0"/>
                          <a:cs typeface="Arial" panose="020B0604020202020204" pitchFamily="34" charset="0"/>
                        </a:rPr>
                        <a:t>Damage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Foliage consist of brown</a:t>
                      </a:r>
                      <a:r>
                        <a:rPr lang="en-US" baseline="0" dirty="0" smtClean="0">
                          <a:latin typeface="Arial" panose="020B0604020202020204" pitchFamily="34" charset="0"/>
                          <a:cs typeface="Arial" panose="020B0604020202020204" pitchFamily="34" charset="0"/>
                        </a:rPr>
                        <a:t> (necrotic), irregular shaped spots. Ripe fruits will develop blotches ranging from yellow to red.</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3810349"/>
                  </a:ext>
                </a:extLst>
              </a:tr>
              <a:tr h="370840">
                <a:tc>
                  <a:txBody>
                    <a:bodyPr/>
                    <a:lstStyle/>
                    <a:p>
                      <a:pPr algn="ctr"/>
                      <a:r>
                        <a:rPr lang="en-US" b="1" dirty="0" smtClean="0">
                          <a:latin typeface="Arial" panose="020B0604020202020204" pitchFamily="34" charset="0"/>
                          <a:cs typeface="Arial" panose="020B0604020202020204" pitchFamily="34" charset="0"/>
                        </a:rPr>
                        <a:t>Life Cycle</a:t>
                      </a:r>
                      <a:endParaRPr lang="en-US" b="1" dirty="0">
                        <a:latin typeface="Arial" panose="020B0604020202020204" pitchFamily="34" charset="0"/>
                        <a:cs typeface="Arial" panose="020B0604020202020204" pitchFamily="34" charset="0"/>
                      </a:endParaRPr>
                    </a:p>
                  </a:txBody>
                  <a:tcPr anchor="ctr">
                    <a:solidFill>
                      <a:srgbClr val="C3B997"/>
                    </a:solidFill>
                  </a:tcPr>
                </a:tc>
                <a:tc gridSpan="2">
                  <a:txBody>
                    <a:bodyPr/>
                    <a:lstStyle/>
                    <a:p>
                      <a:r>
                        <a:rPr lang="en-US" dirty="0" smtClean="0">
                          <a:latin typeface="Arial" panose="020B0604020202020204" pitchFamily="34" charset="0"/>
                          <a:cs typeface="Arial" panose="020B0604020202020204" pitchFamily="34" charset="0"/>
                        </a:rPr>
                        <a:t>Virus spread from thrips feeding and moving from plant to plant.</a:t>
                      </a: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56303228"/>
                  </a:ext>
                </a:extLst>
              </a:tr>
              <a:tr h="370840">
                <a:tc>
                  <a:txBody>
                    <a:bodyPr/>
                    <a:lstStyle/>
                    <a:p>
                      <a:pPr algn="ctr"/>
                      <a:r>
                        <a:rPr lang="en-US" b="1" dirty="0" smtClean="0">
                          <a:latin typeface="Arial" panose="020B0604020202020204" pitchFamily="34" charset="0"/>
                          <a:cs typeface="Arial" panose="020B0604020202020204" pitchFamily="34" charset="0"/>
                        </a:rPr>
                        <a:t>Management</a:t>
                      </a:r>
                      <a:endParaRPr lang="en-US" b="1" dirty="0">
                        <a:latin typeface="Arial" panose="020B0604020202020204" pitchFamily="34" charset="0"/>
                        <a:cs typeface="Arial" panose="020B0604020202020204" pitchFamily="34" charset="0"/>
                      </a:endParaRPr>
                    </a:p>
                  </a:txBody>
                  <a:tcPr anchor="ctr">
                    <a:solidFill>
                      <a:srgbClr val="C3B997"/>
                    </a:solidFill>
                  </a:tcPr>
                </a:tc>
                <a:tc>
                  <a:txBody>
                    <a:bodyPr/>
                    <a:lstStyle/>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control thrip populations</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remove and destroy infected plants</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purchases healthy transplants</a:t>
                      </a:r>
                    </a:p>
                    <a:p>
                      <a:pPr marL="285750" indent="-2857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provide good weed control</a:t>
                      </a:r>
                    </a:p>
                  </a:txBody>
                  <a:tcPr/>
                </a:tc>
                <a:tc>
                  <a:txBody>
                    <a:bodyPr/>
                    <a:lstStyle/>
                    <a:p>
                      <a:pPr marL="285750" indent="-2857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03272125"/>
                  </a:ext>
                </a:extLst>
              </a:tr>
            </a:tbl>
          </a:graphicData>
        </a:graphic>
      </p:graphicFrame>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09" b="96061" l="10000" r="92857"/>
                    </a14:imgEffect>
                  </a14:imgLayer>
                </a14:imgProps>
              </a:ext>
            </a:extLst>
          </a:blip>
          <a:stretch>
            <a:fillRect/>
          </a:stretch>
        </p:blipFill>
        <p:spPr>
          <a:xfrm>
            <a:off x="391697" y="4514259"/>
            <a:ext cx="2843872" cy="2681365"/>
          </a:xfrm>
          <a:prstGeom prst="rect">
            <a:avLst/>
          </a:prstGeom>
          <a:ln>
            <a:noFill/>
          </a:ln>
          <a:effectLst>
            <a:outerShdw blurRad="292100" dist="139700" dir="2700000" algn="tl" rotWithShape="0">
              <a:srgbClr val="333333">
                <a:alpha val="65000"/>
              </a:srgbClr>
            </a:outerShdw>
          </a:effectLst>
        </p:spPr>
      </p:pic>
      <p:pic>
        <p:nvPicPr>
          <p:cNvPr id="4098" name="Picture 2" descr="Image result for thr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315268">
            <a:off x="3784207" y="6000248"/>
            <a:ext cx="775726" cy="775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76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Resources</a:t>
            </a:r>
            <a:endParaRPr lang="en-US" dirty="0"/>
          </a:p>
        </p:txBody>
      </p:sp>
      <p:pic>
        <p:nvPicPr>
          <p:cNvPr id="4" name="Picture 3"/>
          <p:cNvPicPr>
            <a:picLocks noChangeAspect="1"/>
          </p:cNvPicPr>
          <p:nvPr/>
        </p:nvPicPr>
        <p:blipFill rotWithShape="1">
          <a:blip r:embed="rId2"/>
          <a:srcRect l="24748" t="20976" r="67902" b="46758"/>
          <a:stretch/>
        </p:blipFill>
        <p:spPr>
          <a:xfrm>
            <a:off x="3906362" y="2202465"/>
            <a:ext cx="2531492" cy="3556981"/>
          </a:xfrm>
          <a:prstGeom prst="rect">
            <a:avLst/>
          </a:prstGeom>
          <a:ln>
            <a:noFill/>
          </a:ln>
          <a:effectLst>
            <a:outerShdw blurRad="50800" dist="38100" algn="l" rotWithShape="0">
              <a:prstClr val="black">
                <a:alpha val="40000"/>
              </a:prstClr>
            </a:outerShdw>
          </a:effectLst>
        </p:spPr>
      </p:pic>
      <p:pic>
        <p:nvPicPr>
          <p:cNvPr id="5" name="Picture 4"/>
          <p:cNvPicPr>
            <a:picLocks noChangeAspect="1"/>
          </p:cNvPicPr>
          <p:nvPr/>
        </p:nvPicPr>
        <p:blipFill rotWithShape="1">
          <a:blip r:embed="rId2"/>
          <a:srcRect l="33415" t="20857" r="59390" b="46762"/>
          <a:stretch/>
        </p:blipFill>
        <p:spPr>
          <a:xfrm>
            <a:off x="9153452" y="2202465"/>
            <a:ext cx="2490737" cy="3588350"/>
          </a:xfrm>
          <a:prstGeom prst="rect">
            <a:avLst/>
          </a:prstGeom>
          <a:ln>
            <a:noFill/>
          </a:ln>
          <a:effectLst>
            <a:outerShdw blurRad="50800" dist="38100" algn="l" rotWithShape="0">
              <a:prstClr val="black">
                <a:alpha val="40000"/>
              </a:prstClr>
            </a:outerShdw>
          </a:effectLst>
        </p:spPr>
      </p:pic>
      <p:sp>
        <p:nvSpPr>
          <p:cNvPr id="6" name="Text Box 3"/>
          <p:cNvSpPr txBox="1">
            <a:spLocks noChangeArrowheads="1"/>
          </p:cNvSpPr>
          <p:nvPr/>
        </p:nvSpPr>
        <p:spPr bwMode="auto">
          <a:xfrm>
            <a:off x="3230004" y="1437943"/>
            <a:ext cx="6055017" cy="4598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400"/>
              </a:spcAft>
              <a:buClrTx/>
              <a:buSzTx/>
              <a:buFontTx/>
              <a:buNone/>
              <a:tabLst/>
            </a:pPr>
            <a:r>
              <a:rPr kumimoji="0" lang="en-US" altLang="en-US" sz="2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usuextensionstore.com/gardening </a:t>
            </a:r>
            <a:endParaRPr kumimoji="0" lang="en-US" altLang="en-US" sz="36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223666" y="2202466"/>
            <a:ext cx="2529630" cy="3556980"/>
          </a:xfrm>
          <a:prstGeom prst="rect">
            <a:avLst/>
          </a:prstGeom>
          <a:ln>
            <a:noFill/>
          </a:ln>
          <a:effectLst>
            <a:outerShdw blurRad="50800" dist="38100" algn="l" rotWithShape="0">
              <a:prstClr val="black">
                <a:alpha val="40000"/>
              </a:prstClr>
            </a:outerShdw>
          </a:effectLst>
        </p:spPr>
      </p:pic>
      <p:pic>
        <p:nvPicPr>
          <p:cNvPr id="8" name="Picture 7"/>
          <p:cNvPicPr>
            <a:picLocks noChangeAspect="1"/>
          </p:cNvPicPr>
          <p:nvPr/>
        </p:nvPicPr>
        <p:blipFill>
          <a:blip r:embed="rId4"/>
          <a:stretch>
            <a:fillRect/>
          </a:stretch>
        </p:blipFill>
        <p:spPr>
          <a:xfrm>
            <a:off x="6555120" y="2202465"/>
            <a:ext cx="2481067" cy="3556981"/>
          </a:xfrm>
          <a:prstGeom prst="rect">
            <a:avLst/>
          </a:prstGeom>
          <a:ln>
            <a:no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4099876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Pest Advisories</a:t>
            </a:r>
            <a:endParaRPr lang="en-US" dirty="0"/>
          </a:p>
        </p:txBody>
      </p:sp>
      <p:pic>
        <p:nvPicPr>
          <p:cNvPr id="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9993" r="100000">
                        <a14:backgroundMark x1="38072" y1="22746" x2="38072" y2="22746"/>
                        <a14:backgroundMark x1="97467" y1="43551" x2="97467" y2="43551"/>
                        <a14:backgroundMark x1="95496" y1="61997" x2="95496" y2="61997"/>
                        <a14:backgroundMark x1="94511" y1="14979" x2="94511" y2="14979"/>
                        <a14:backgroundMark x1="95707" y1="20804" x2="95707" y2="22330"/>
                        <a14:backgroundMark x1="96481" y1="32732" x2="96692" y2="34674"/>
                        <a14:backgroundMark x1="41379" y1="56588" x2="41379" y2="56588"/>
                        <a14:backgroundMark x1="37087" y1="38558" x2="37087" y2="38558"/>
                        <a14:backgroundMark x1="37087" y1="58252" x2="37227" y2="60472"/>
                        <a14:backgroundMark x1="39409" y1="41193" x2="39409" y2="41193"/>
                        <a14:backgroundMark x1="37438" y1="48544" x2="37438" y2="48544"/>
                        <a14:backgroundMark x1="39831" y1="28571" x2="39831" y2="28571"/>
                      </a14:backgroundRemoval>
                    </a14:imgEffect>
                  </a14:imgLayer>
                </a14:imgProps>
              </a:ext>
              <a:ext uri="{28A0092B-C50C-407E-A947-70E740481C1C}">
                <a14:useLocalDpi xmlns:a14="http://schemas.microsoft.com/office/drawing/2010/main" val="0"/>
              </a:ext>
            </a:extLst>
          </a:blip>
          <a:srcRect l="15826"/>
          <a:stretch/>
        </p:blipFill>
        <p:spPr bwMode="auto">
          <a:xfrm>
            <a:off x="763571" y="2803358"/>
            <a:ext cx="6727256" cy="4054642"/>
          </a:xfrm>
          <a:prstGeom prst="rect">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8013696" y="1788625"/>
            <a:ext cx="3400477" cy="3400477"/>
          </a:xfrm>
          <a:prstGeom prst="rect">
            <a:avLst/>
          </a:prstGeom>
        </p:spPr>
      </p:pic>
    </p:spTree>
    <p:extLst>
      <p:ext uri="{BB962C8B-B14F-4D97-AF65-F5344CB8AC3E}">
        <p14:creationId xmlns:p14="http://schemas.microsoft.com/office/powerpoint/2010/main" val="1056117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9277" y="462494"/>
            <a:ext cx="10655393" cy="590129"/>
          </a:xfrm>
        </p:spPr>
        <p:txBody>
          <a:bodyPr/>
          <a:lstStyle/>
          <a:p>
            <a:r>
              <a:rPr lang="en-US" sz="3200" dirty="0" smtClean="0"/>
              <a:t>Utah’s Gardening Experts “Facebook Group”</a:t>
            </a:r>
            <a:endParaRPr lang="en-US" sz="3200" dirty="0"/>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9804" b="100000" l="9804" r="100000"/>
                    </a14:imgEffect>
                  </a14:imgLayer>
                </a14:imgProps>
              </a:ext>
            </a:extLst>
          </a:blip>
          <a:srcRect l="28271" t="23323"/>
          <a:stretch/>
        </p:blipFill>
        <p:spPr>
          <a:xfrm flipH="1">
            <a:off x="263689" y="2398901"/>
            <a:ext cx="4479759" cy="4469732"/>
          </a:xfrm>
          <a:prstGeom prst="rect">
            <a:avLst/>
          </a:prstGeom>
          <a:effectLst>
            <a:outerShdw blurRad="50800" dist="38100" algn="l" rotWithShape="0">
              <a:prstClr val="black">
                <a:alpha val="40000"/>
              </a:prstClr>
            </a:outerShdw>
          </a:effectLst>
        </p:spPr>
      </p:pic>
      <p:pic>
        <p:nvPicPr>
          <p:cNvPr id="5" name="Picture 3" descr="Screenshot_20190813-095414_Face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422" y="2841358"/>
            <a:ext cx="1306278" cy="20946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descr="Image result for facebook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230" y="2904157"/>
            <a:ext cx="1353138" cy="13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8058150" y="1833079"/>
            <a:ext cx="3356023" cy="3356023"/>
          </a:xfrm>
          <a:prstGeom prst="rect">
            <a:avLst/>
          </a:prstGeom>
        </p:spPr>
      </p:pic>
    </p:spTree>
    <p:extLst>
      <p:ext uri="{BB962C8B-B14F-4D97-AF65-F5344CB8AC3E}">
        <p14:creationId xmlns:p14="http://schemas.microsoft.com/office/powerpoint/2010/main" val="638863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Contact Me</a:t>
            </a:r>
            <a:endParaRPr lang="en-US" dirty="0"/>
          </a:p>
        </p:txBody>
      </p:sp>
      <p:sp>
        <p:nvSpPr>
          <p:cNvPr id="3" name="Content Placeholder 2"/>
          <p:cNvSpPr>
            <a:spLocks noGrp="1"/>
          </p:cNvSpPr>
          <p:nvPr>
            <p:ph idx="10"/>
          </p:nvPr>
        </p:nvSpPr>
        <p:spPr>
          <a:xfrm>
            <a:off x="4964636" y="1637064"/>
            <a:ext cx="5710989" cy="1948345"/>
          </a:xfrm>
        </p:spPr>
        <p:txBody>
          <a:bodyPr>
            <a:normAutofit/>
          </a:bodyPr>
          <a:lstStyle/>
          <a:p>
            <a:pPr marL="0" indent="0">
              <a:buNone/>
            </a:pPr>
            <a:r>
              <a:rPr lang="en-US" sz="3600" dirty="0" smtClean="0">
                <a:latin typeface="Arial" panose="020B0604020202020204" pitchFamily="34" charset="0"/>
                <a:cs typeface="Arial" panose="020B0604020202020204" pitchFamily="34" charset="0"/>
              </a:rPr>
              <a:t>☏   435.797.0319</a:t>
            </a:r>
            <a:endParaRPr lang="en-US" sz="3600" dirty="0">
              <a:latin typeface="Arial" panose="020B0604020202020204" pitchFamily="34" charset="0"/>
              <a:cs typeface="Arial" panose="020B0604020202020204" pitchFamily="34" charset="0"/>
            </a:endParaRPr>
          </a:p>
          <a:p>
            <a:pPr marL="0" indent="0">
              <a:buNone/>
            </a:pPr>
            <a:r>
              <a:rPr lang="en-US" sz="3600" dirty="0" smtClean="0">
                <a:latin typeface="Arial" panose="020B0604020202020204" pitchFamily="34" charset="0"/>
                <a:cs typeface="Arial" panose="020B0604020202020204" pitchFamily="34" charset="0"/>
              </a:rPr>
              <a:t>✉   nick.volesky@usu.edu</a:t>
            </a:r>
            <a:endParaRPr lang="en-US" sz="3600" dirty="0">
              <a:latin typeface="Arial" panose="020B0604020202020204" pitchFamily="34" charset="0"/>
              <a:cs typeface="Arial" panose="020B0604020202020204" pitchFamily="34" charset="0"/>
            </a:endParaRPr>
          </a:p>
          <a:p>
            <a:pPr marL="0" indent="0">
              <a:buNone/>
            </a:pPr>
            <a:r>
              <a:rPr lang="en-US" sz="3600" dirty="0" smtClean="0">
                <a:latin typeface="Arial" panose="020B0604020202020204" pitchFamily="34" charset="0"/>
                <a:cs typeface="Arial" panose="020B0604020202020204" pitchFamily="34" charset="0"/>
              </a:rPr>
              <a:t>💻   ipm.usu.edu</a:t>
            </a:r>
            <a:endParaRPr lang="en-US" sz="3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529" y="1585686"/>
            <a:ext cx="3227630" cy="4176253"/>
          </a:xfrm>
          <a:prstGeom prst="rect">
            <a:avLst/>
          </a:prstGeom>
        </p:spPr>
      </p:pic>
      <p:sp>
        <p:nvSpPr>
          <p:cNvPr id="6" name="Text Box 15"/>
          <p:cNvSpPr txBox="1">
            <a:spLocks noChangeArrowheads="1"/>
          </p:cNvSpPr>
          <p:nvPr/>
        </p:nvSpPr>
        <p:spPr bwMode="auto">
          <a:xfrm>
            <a:off x="5913511" y="3975309"/>
            <a:ext cx="5962542" cy="6181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ts val="1400"/>
              </a:spcAft>
              <a:buClrTx/>
              <a:buSzTx/>
              <a:buFontTx/>
              <a:buNone/>
              <a:tabLst/>
            </a:pPr>
            <a:r>
              <a:rPr kumimoji="0" lang="en-US" altLang="en-US" sz="3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USU Extension - Utah Pests</a:t>
            </a:r>
            <a:endPar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4801372" y="4048640"/>
            <a:ext cx="992476" cy="521050"/>
          </a:xfrm>
          <a:prstGeom prst="rect">
            <a:avLst/>
          </a:prstGeom>
        </p:spPr>
      </p:pic>
      <p:sp>
        <p:nvSpPr>
          <p:cNvPr id="8" name="Text Box 14"/>
          <p:cNvSpPr txBox="1">
            <a:spLocks noChangeArrowheads="1"/>
          </p:cNvSpPr>
          <p:nvPr/>
        </p:nvSpPr>
        <p:spPr bwMode="auto">
          <a:xfrm>
            <a:off x="5913511" y="4796901"/>
            <a:ext cx="4286250" cy="6237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ts val="1400"/>
              </a:spcAft>
              <a:buClrTx/>
              <a:buSzTx/>
              <a:buFontTx/>
              <a:buNone/>
              <a:tabLst/>
            </a:pPr>
            <a:r>
              <a:rPr kumimoji="0" lang="en-US" altLang="en-US" sz="3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@utah_pests</a:t>
            </a:r>
            <a:endPar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9" name="Picture 17" descr="Image result for black instagram logo&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749" y="4858151"/>
            <a:ext cx="831721" cy="62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09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Identifying Windows of Opportunity</a:t>
            </a:r>
            <a:endParaRPr lang="en-US" dirty="0"/>
          </a:p>
        </p:txBody>
      </p:sp>
      <p:sp>
        <p:nvSpPr>
          <p:cNvPr id="5" name="TextBox 4"/>
          <p:cNvSpPr txBox="1"/>
          <p:nvPr/>
        </p:nvSpPr>
        <p:spPr>
          <a:xfrm>
            <a:off x="5452770" y="2736687"/>
            <a:ext cx="81814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Adult</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6859612" y="3739399"/>
            <a:ext cx="81814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Egg</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4606200" y="4648414"/>
            <a:ext cx="2456772" cy="553998"/>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Immature</a:t>
            </a:r>
          </a:p>
          <a:p>
            <a:pPr algn="ctr"/>
            <a:r>
              <a:rPr lang="en-US" sz="1100" dirty="0" smtClean="0">
                <a:solidFill>
                  <a:schemeClr val="bg1"/>
                </a:solidFill>
                <a:latin typeface="Century Gothic" panose="020B0502020202020204" pitchFamily="34" charset="0"/>
              </a:rPr>
              <a:t>(Nymph </a:t>
            </a:r>
            <a:r>
              <a:rPr lang="en-US" sz="1100" b="1" dirty="0" smtClean="0">
                <a:solidFill>
                  <a:schemeClr val="bg1"/>
                </a:solidFill>
                <a:latin typeface="Century Gothic" panose="020B0502020202020204" pitchFamily="34" charset="0"/>
              </a:rPr>
              <a:t>or</a:t>
            </a:r>
            <a:r>
              <a:rPr lang="en-US" sz="1100" dirty="0" smtClean="0">
                <a:solidFill>
                  <a:schemeClr val="bg1"/>
                </a:solidFill>
                <a:latin typeface="Century Gothic" panose="020B0502020202020204" pitchFamily="34" charset="0"/>
              </a:rPr>
              <a:t> Larvae)</a:t>
            </a:r>
            <a:endParaRPr lang="en-US" sz="1100" dirty="0">
              <a:solidFill>
                <a:schemeClr val="bg1"/>
              </a:solidFill>
              <a:latin typeface="Century Gothic" panose="020B0502020202020204" pitchFamily="34" charset="0"/>
            </a:endParaRPr>
          </a:p>
        </p:txBody>
      </p:sp>
      <p:sp>
        <p:nvSpPr>
          <p:cNvPr id="8" name="TextBox 7"/>
          <p:cNvSpPr txBox="1"/>
          <p:nvPr/>
        </p:nvSpPr>
        <p:spPr>
          <a:xfrm>
            <a:off x="3996595" y="3741464"/>
            <a:ext cx="81814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Pupa</a:t>
            </a:r>
            <a:endParaRPr lang="en-US" dirty="0">
              <a:latin typeface="Arial" panose="020B0604020202020204" pitchFamily="34" charset="0"/>
              <a:cs typeface="Arial" panose="020B0604020202020204" pitchFamily="34" charset="0"/>
            </a:endParaRPr>
          </a:p>
        </p:txBody>
      </p:sp>
      <p:sp>
        <p:nvSpPr>
          <p:cNvPr id="9" name="Bent Arrow 8"/>
          <p:cNvSpPr/>
          <p:nvPr/>
        </p:nvSpPr>
        <p:spPr>
          <a:xfrm>
            <a:off x="4362974" y="2802931"/>
            <a:ext cx="823454" cy="846569"/>
          </a:xfrm>
          <a:prstGeom prst="bentArrow">
            <a:avLst>
              <a:gd name="adj1" fmla="val 9524"/>
              <a:gd name="adj2" fmla="val 13119"/>
              <a:gd name="adj3" fmla="val 17078"/>
              <a:gd name="adj4" fmla="val 63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541227" y="2877024"/>
            <a:ext cx="823454" cy="846569"/>
          </a:xfrm>
          <a:prstGeom prst="bentArrow">
            <a:avLst>
              <a:gd name="adj1" fmla="val 9524"/>
              <a:gd name="adj2" fmla="val 13119"/>
              <a:gd name="adj3" fmla="val 17078"/>
              <a:gd name="adj4" fmla="val 63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6200000">
            <a:off x="4305234" y="4151826"/>
            <a:ext cx="823454" cy="846569"/>
          </a:xfrm>
          <a:prstGeom prst="bentArrow">
            <a:avLst>
              <a:gd name="adj1" fmla="val 9524"/>
              <a:gd name="adj2" fmla="val 13119"/>
              <a:gd name="adj3" fmla="val 17078"/>
              <a:gd name="adj4" fmla="val 63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0800000">
            <a:off x="6483487" y="4194347"/>
            <a:ext cx="823454" cy="846569"/>
          </a:xfrm>
          <a:prstGeom prst="bentArrow">
            <a:avLst>
              <a:gd name="adj1" fmla="val 9524"/>
              <a:gd name="adj2" fmla="val 13119"/>
              <a:gd name="adj3" fmla="val 17078"/>
              <a:gd name="adj4" fmla="val 630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wn Arrow 12"/>
          <p:cNvSpPr/>
          <p:nvPr/>
        </p:nvSpPr>
        <p:spPr>
          <a:xfrm rot="10800000">
            <a:off x="5754569" y="3156466"/>
            <a:ext cx="176443" cy="1442474"/>
          </a:xfrm>
          <a:prstGeom prst="downArrow">
            <a:avLst>
              <a:gd name="adj1" fmla="val 33804"/>
              <a:gd name="adj2" fmla="val 7159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064072" y="3673464"/>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40005" y="3673464"/>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27890" y="3673464"/>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143154" y="3835561"/>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24372" y="3834627"/>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11761" y="3834627"/>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64152" y="3998172"/>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240085" y="3998172"/>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404066" y="3998172"/>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585975" y="3998172"/>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143074" y="4159337"/>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319007" y="4159337"/>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506892" y="4159337"/>
            <a:ext cx="158005" cy="155974"/>
          </a:xfrm>
          <a:prstGeom prst="ellipse">
            <a:avLst/>
          </a:prstGeom>
          <a:solidFill>
            <a:srgbClr val="C3B997">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62250" b="70750" l="37343" r="96409"/>
                    </a14:imgEffect>
                  </a14:imgLayer>
                </a14:imgProps>
              </a:ext>
            </a:extLst>
          </a:blip>
          <a:srcRect l="36734" t="61308" r="4012" b="28182"/>
          <a:stretch/>
        </p:blipFill>
        <p:spPr>
          <a:xfrm rot="1336687">
            <a:off x="5844320" y="5712014"/>
            <a:ext cx="1205433" cy="307088"/>
          </a:xfrm>
          <a:prstGeom prst="rect">
            <a:avLst/>
          </a:prstGeom>
        </p:spPr>
      </p:pic>
      <p:pic>
        <p:nvPicPr>
          <p:cNvPr id="28" name="Picture 27"/>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62250" b="70750" l="37343" r="96409"/>
                    </a14:imgEffect>
                  </a14:imgLayer>
                </a14:imgProps>
              </a:ext>
            </a:extLst>
          </a:blip>
          <a:srcRect l="36734" t="61308" r="4012" b="28182"/>
          <a:stretch/>
        </p:blipFill>
        <p:spPr>
          <a:xfrm rot="10474180">
            <a:off x="4888783" y="5894238"/>
            <a:ext cx="1205433" cy="307088"/>
          </a:xfrm>
          <a:prstGeom prst="rect">
            <a:avLst/>
          </a:prstGeom>
        </p:spPr>
      </p:pic>
      <p:pic>
        <p:nvPicPr>
          <p:cNvPr id="29" name="Picture 28"/>
          <p:cNvPicPr>
            <a:picLocks noChangeAspect="1"/>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backgroundRemoval t="4203" b="96774" l="10000" r="90000"/>
                    </a14:imgEffect>
                  </a14:imgLayer>
                </a14:imgProps>
              </a:ext>
            </a:extLst>
          </a:blip>
          <a:srcRect l="17125" t="4840" r="21521" b="2799"/>
          <a:stretch/>
        </p:blipFill>
        <p:spPr>
          <a:xfrm>
            <a:off x="3022087" y="3300308"/>
            <a:ext cx="402244" cy="1346643"/>
          </a:xfrm>
          <a:prstGeom prst="rect">
            <a:avLst/>
          </a:prstGeom>
        </p:spPr>
      </p:pic>
      <p:pic>
        <p:nvPicPr>
          <p:cNvPr id="30" name="Picture 29"/>
          <p:cNvPicPr>
            <a:picLocks noChangeAspect="1"/>
          </p:cNvPicPr>
          <p:nvPr/>
        </p:nvPicPr>
        <p:blipFill rotWithShape="1">
          <a:blip r:embed="rId7">
            <a:duotone>
              <a:prstClr val="black"/>
              <a:srgbClr val="D9C3A5">
                <a:tint val="50000"/>
                <a:satMod val="180000"/>
              </a:srgbClr>
            </a:duotone>
            <a:extLst>
              <a:ext uri="{BEBA8EAE-BF5A-486C-A8C5-ECC9F3942E4B}">
                <a14:imgProps xmlns:a14="http://schemas.microsoft.com/office/drawing/2010/main">
                  <a14:imgLayer r:embed="rId8">
                    <a14:imgEffect>
                      <a14:backgroundRemoval t="21071" b="70714" l="1767" r="95760"/>
                    </a14:imgEffect>
                  </a14:imgLayer>
                </a14:imgProps>
              </a:ext>
            </a:extLst>
          </a:blip>
          <a:srcRect t="20718" b="24192"/>
          <a:stretch/>
        </p:blipFill>
        <p:spPr>
          <a:xfrm>
            <a:off x="5004807" y="1533762"/>
            <a:ext cx="1652588" cy="900753"/>
          </a:xfrm>
          <a:prstGeom prst="rect">
            <a:avLst/>
          </a:prstGeom>
        </p:spPr>
      </p:pic>
      <p:sp>
        <p:nvSpPr>
          <p:cNvPr id="34" name="Plus 33"/>
          <p:cNvSpPr/>
          <p:nvPr/>
        </p:nvSpPr>
        <p:spPr>
          <a:xfrm rot="2665187">
            <a:off x="4794499" y="957787"/>
            <a:ext cx="2073203" cy="2023772"/>
          </a:xfrm>
          <a:prstGeom prst="mathPlus">
            <a:avLst>
              <a:gd name="adj1" fmla="val 170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us 34"/>
          <p:cNvSpPr/>
          <p:nvPr/>
        </p:nvSpPr>
        <p:spPr>
          <a:xfrm rot="2665187">
            <a:off x="7361489" y="2996545"/>
            <a:ext cx="2073203" cy="2023772"/>
          </a:xfrm>
          <a:prstGeom prst="mathPlus">
            <a:avLst>
              <a:gd name="adj1" fmla="val 165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35"/>
          <p:cNvSpPr/>
          <p:nvPr/>
        </p:nvSpPr>
        <p:spPr>
          <a:xfrm rot="2665187">
            <a:off x="4891036" y="4923996"/>
            <a:ext cx="2073203" cy="2023772"/>
          </a:xfrm>
          <a:prstGeom prst="mathPlus">
            <a:avLst>
              <a:gd name="adj1" fmla="val 181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000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Cultural Control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27584481"/>
              </p:ext>
            </p:extLst>
          </p:nvPr>
        </p:nvGraphicFramePr>
        <p:xfrm>
          <a:off x="1214651" y="1558324"/>
          <a:ext cx="10590660" cy="4091848"/>
        </p:xfrm>
        <a:graphic>
          <a:graphicData uri="http://schemas.openxmlformats.org/drawingml/2006/table">
            <a:tbl>
              <a:tblPr firstRow="1" bandRow="1">
                <a:tableStyleId>{5940675A-B579-460E-94D1-54222C63F5DA}</a:tableStyleId>
              </a:tblPr>
              <a:tblGrid>
                <a:gridCol w="2258197">
                  <a:extLst>
                    <a:ext uri="{9D8B030D-6E8A-4147-A177-3AD203B41FA5}">
                      <a16:colId xmlns:a16="http://schemas.microsoft.com/office/drawing/2014/main" val="109883945"/>
                    </a:ext>
                  </a:extLst>
                </a:gridCol>
                <a:gridCol w="1978067">
                  <a:extLst>
                    <a:ext uri="{9D8B030D-6E8A-4147-A177-3AD203B41FA5}">
                      <a16:colId xmlns:a16="http://schemas.microsoft.com/office/drawing/2014/main" val="1215597587"/>
                    </a:ext>
                  </a:extLst>
                </a:gridCol>
                <a:gridCol w="2118132">
                  <a:extLst>
                    <a:ext uri="{9D8B030D-6E8A-4147-A177-3AD203B41FA5}">
                      <a16:colId xmlns:a16="http://schemas.microsoft.com/office/drawing/2014/main" val="4281156819"/>
                    </a:ext>
                  </a:extLst>
                </a:gridCol>
                <a:gridCol w="2118132">
                  <a:extLst>
                    <a:ext uri="{9D8B030D-6E8A-4147-A177-3AD203B41FA5}">
                      <a16:colId xmlns:a16="http://schemas.microsoft.com/office/drawing/2014/main" val="1122618614"/>
                    </a:ext>
                  </a:extLst>
                </a:gridCol>
                <a:gridCol w="2118132">
                  <a:extLst>
                    <a:ext uri="{9D8B030D-6E8A-4147-A177-3AD203B41FA5}">
                      <a16:colId xmlns:a16="http://schemas.microsoft.com/office/drawing/2014/main" val="614442283"/>
                    </a:ext>
                  </a:extLst>
                </a:gridCol>
              </a:tblGrid>
              <a:tr h="823359">
                <a:tc>
                  <a:txBody>
                    <a:bodyPr/>
                    <a:lstStyle/>
                    <a:p>
                      <a:pPr algn="ctr"/>
                      <a:r>
                        <a:rPr lang="en-US" sz="1800" b="1" dirty="0" smtClean="0">
                          <a:latin typeface="Arial" panose="020B0604020202020204" pitchFamily="34" charset="0"/>
                          <a:cs typeface="Arial" panose="020B0604020202020204" pitchFamily="34" charset="0"/>
                        </a:rPr>
                        <a:t>Land + Water</a:t>
                      </a:r>
                    </a:p>
                    <a:p>
                      <a:pPr algn="ctr"/>
                      <a:r>
                        <a:rPr lang="en-US" sz="1800" b="1" dirty="0" smtClean="0">
                          <a:latin typeface="Arial" panose="020B0604020202020204" pitchFamily="34" charset="0"/>
                          <a:cs typeface="Arial" panose="020B0604020202020204" pitchFamily="34" charset="0"/>
                        </a:rPr>
                        <a:t>Management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latin typeface="Arial" panose="020B0604020202020204" pitchFamily="34" charset="0"/>
                          <a:cs typeface="Arial" panose="020B0604020202020204" pitchFamily="34" charset="0"/>
                        </a:rPr>
                        <a:t>Sanitation</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latin typeface="Arial" panose="020B0604020202020204" pitchFamily="34" charset="0"/>
                          <a:cs typeface="Arial" panose="020B0604020202020204" pitchFamily="34" charset="0"/>
                        </a:rPr>
                        <a:t>Habitat Diversification</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latin typeface="Arial" panose="020B0604020202020204" pitchFamily="34" charset="0"/>
                          <a:cs typeface="Arial" panose="020B0604020202020204" pitchFamily="34" charset="0"/>
                        </a:rPr>
                        <a:t>Toleran</a:t>
                      </a:r>
                      <a:r>
                        <a:rPr lang="en-US" sz="1800" b="1" baseline="0" dirty="0" smtClean="0">
                          <a:latin typeface="Arial" panose="020B0604020202020204" pitchFamily="34" charset="0"/>
                          <a:cs typeface="Arial" panose="020B0604020202020204" pitchFamily="34" charset="0"/>
                        </a:rPr>
                        <a:t>t </a:t>
                      </a:r>
                      <a:r>
                        <a:rPr lang="en-US" sz="1800" b="1" dirty="0" smtClean="0">
                          <a:latin typeface="Arial" panose="020B0604020202020204" pitchFamily="34" charset="0"/>
                          <a:cs typeface="Arial" panose="020B0604020202020204" pitchFamily="34" charset="0"/>
                        </a:rPr>
                        <a:t>Species +</a:t>
                      </a:r>
                      <a:r>
                        <a:rPr lang="en-US" sz="1800" b="1" baseline="0" dirty="0" smtClean="0">
                          <a:latin typeface="Arial" panose="020B0604020202020204" pitchFamily="34" charset="0"/>
                          <a:cs typeface="Arial" panose="020B0604020202020204" pitchFamily="34" charset="0"/>
                        </a:rPr>
                        <a:t> Cultivars</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latin typeface="Arial" panose="020B0604020202020204" pitchFamily="34" charset="0"/>
                          <a:cs typeface="Arial" panose="020B0604020202020204" pitchFamily="34" charset="0"/>
                        </a:rPr>
                        <a:t>Soils &amp; Nutrition</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1642418"/>
                  </a:ext>
                </a:extLst>
              </a:tr>
              <a:tr h="3268489">
                <a:tc>
                  <a:txBody>
                    <a:bodyPr/>
                    <a:lstStyle/>
                    <a:p>
                      <a:pPr marL="285750" indent="-285750">
                        <a:buFont typeface="Courier New" panose="02070309020205020404" pitchFamily="49" charset="0"/>
                        <a:buChar char="o"/>
                      </a:pPr>
                      <a:endParaRPr lang="en-US" sz="1400" dirty="0" smtClean="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smtClean="0">
                          <a:latin typeface="Arial" panose="020B0604020202020204" pitchFamily="34" charset="0"/>
                          <a:cs typeface="Arial" panose="020B0604020202020204" pitchFamily="34" charset="0"/>
                        </a:rPr>
                        <a:t>Maintain the ecosystem</a:t>
                      </a:r>
                      <a:r>
                        <a:rPr lang="en-US" sz="1400" baseline="0" dirty="0" smtClean="0">
                          <a:latin typeface="Arial" panose="020B0604020202020204" pitchFamily="34" charset="0"/>
                          <a:cs typeface="Arial" panose="020B0604020202020204" pitchFamily="34" charset="0"/>
                        </a:rPr>
                        <a:t> in a healthy state to minimize competitiveness of pests.</a:t>
                      </a:r>
                    </a:p>
                    <a:p>
                      <a:pPr marL="285750" indent="-285750">
                        <a:buFont typeface="Courier New" panose="02070309020205020404" pitchFamily="49" charset="0"/>
                        <a:buChar char="o"/>
                      </a:pPr>
                      <a:r>
                        <a:rPr lang="en-US" sz="1400" baseline="0" dirty="0" smtClean="0">
                          <a:latin typeface="Arial" panose="020B0604020202020204" pitchFamily="34" charset="0"/>
                          <a:cs typeface="Arial" panose="020B0604020202020204" pitchFamily="34" charset="0"/>
                        </a:rPr>
                        <a:t>Avoid over/under watering to reduce plant stress</a:t>
                      </a:r>
                    </a:p>
                    <a:p>
                      <a:pPr marL="285750" indent="-285750">
                        <a:buFont typeface="Courier New" panose="02070309020205020404" pitchFamily="49" charset="0"/>
                        <a:buChar char="o"/>
                      </a:pPr>
                      <a:r>
                        <a:rPr lang="en-US" sz="1400" baseline="0" dirty="0" smtClean="0">
                          <a:latin typeface="Arial" panose="020B0604020202020204" pitchFamily="34" charset="0"/>
                          <a:cs typeface="Arial" panose="020B0604020202020204" pitchFamily="34" charset="0"/>
                        </a:rPr>
                        <a:t>Control water levels (diseases, mosquitos, aquatic weeds, etc.). </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400" dirty="0" smtClean="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smtClean="0">
                          <a:latin typeface="Arial" panose="020B0604020202020204" pitchFamily="34" charset="0"/>
                          <a:cs typeface="Arial" panose="020B0604020202020204" pitchFamily="34" charset="0"/>
                        </a:rPr>
                        <a:t>Remove plants and debris that can serve as protective or overwintering sites for</a:t>
                      </a:r>
                      <a:r>
                        <a:rPr lang="en-US" sz="1400" baseline="0" dirty="0" smtClean="0">
                          <a:latin typeface="Arial" panose="020B0604020202020204" pitchFamily="34" charset="0"/>
                          <a:cs typeface="Arial" panose="020B0604020202020204" pitchFamily="34" charset="0"/>
                        </a:rPr>
                        <a:t> pests</a:t>
                      </a:r>
                      <a:br>
                        <a:rPr lang="en-US" sz="1400" baseline="0" dirty="0" smtClean="0">
                          <a:latin typeface="Arial" panose="020B0604020202020204" pitchFamily="34" charset="0"/>
                          <a:cs typeface="Arial" panose="020B0604020202020204" pitchFamily="34" charset="0"/>
                        </a:rPr>
                      </a:br>
                      <a:r>
                        <a:rPr lang="en-US" sz="1400" baseline="0" dirty="0" smtClean="0">
                          <a:latin typeface="Arial" panose="020B0604020202020204" pitchFamily="34" charset="0"/>
                          <a:cs typeface="Arial" panose="020B0604020202020204" pitchFamily="34" charset="0"/>
                        </a:rPr>
                        <a:t>e.g. pruning, burning, etc.</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400" dirty="0" smtClean="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smtClean="0">
                          <a:latin typeface="Arial" panose="020B0604020202020204" pitchFamily="34" charset="0"/>
                          <a:cs typeface="Arial" panose="020B0604020202020204" pitchFamily="34" charset="0"/>
                        </a:rPr>
                        <a:t>In monoculture situations (e.g.</a:t>
                      </a:r>
                      <a:r>
                        <a:rPr lang="en-US" sz="1400" baseline="0" dirty="0" smtClean="0">
                          <a:latin typeface="Arial" panose="020B0604020202020204" pitchFamily="34" charset="0"/>
                          <a:cs typeface="Arial" panose="020B0604020202020204" pitchFamily="34" charset="0"/>
                        </a:rPr>
                        <a:t> agricultural fields, orchards, landscapes, etc.) diversification of vegetation may increase the presence of </a:t>
                      </a:r>
                      <a:r>
                        <a:rPr lang="en-US" sz="1400" baseline="0" dirty="0" err="1" smtClean="0">
                          <a:latin typeface="Arial" panose="020B0604020202020204" pitchFamily="34" charset="0"/>
                          <a:cs typeface="Arial" panose="020B0604020202020204" pitchFamily="34" charset="0"/>
                        </a:rPr>
                        <a:t>beneficials</a:t>
                      </a:r>
                      <a:r>
                        <a:rPr lang="en-US" sz="1400" baseline="0" dirty="0" smtClean="0">
                          <a:latin typeface="Arial" panose="020B0604020202020204" pitchFamily="34" charset="0"/>
                          <a:cs typeface="Arial" panose="020B0604020202020204" pitchFamily="34" charset="0"/>
                        </a:rPr>
                        <a:t>.</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400" dirty="0" smtClean="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smtClean="0">
                          <a:latin typeface="Arial" panose="020B0604020202020204" pitchFamily="34" charset="0"/>
                          <a:cs typeface="Arial" panose="020B0604020202020204" pitchFamily="34" charset="0"/>
                        </a:rPr>
                        <a:t>Select insect and disease resistant species and cultivars of plants whenever they are available.</a:t>
                      </a:r>
                    </a:p>
                    <a:p>
                      <a:pPr marL="285750" indent="-285750">
                        <a:buFont typeface="Courier New" panose="02070309020205020404" pitchFamily="49" charset="0"/>
                        <a:buChar char="o"/>
                      </a:pPr>
                      <a:r>
                        <a:rPr lang="en-US" sz="1400" dirty="0" smtClean="0">
                          <a:latin typeface="Arial" panose="020B0604020202020204" pitchFamily="34" charset="0"/>
                          <a:cs typeface="Arial" panose="020B0604020202020204" pitchFamily="34" charset="0"/>
                        </a:rPr>
                        <a:t>Grow</a:t>
                      </a:r>
                      <a:r>
                        <a:rPr lang="en-US" sz="1400" baseline="0" dirty="0" smtClean="0">
                          <a:latin typeface="Arial" panose="020B0604020202020204" pitchFamily="34" charset="0"/>
                          <a:cs typeface="Arial" panose="020B0604020202020204" pitchFamily="34" charset="0"/>
                        </a:rPr>
                        <a:t> cold hardy perennials, as winter damaged plants are more susceptible to pest attacks.</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400" dirty="0" smtClean="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400" dirty="0" smtClean="0">
                          <a:latin typeface="Arial" panose="020B0604020202020204" pitchFamily="34" charset="0"/>
                          <a:cs typeface="Arial" panose="020B0604020202020204" pitchFamily="34" charset="0"/>
                        </a:rPr>
                        <a:t>Monitor</a:t>
                      </a:r>
                      <a:r>
                        <a:rPr lang="en-US" sz="1400" baseline="0" dirty="0" smtClean="0">
                          <a:latin typeface="Arial" panose="020B0604020202020204" pitchFamily="34" charset="0"/>
                          <a:cs typeface="Arial" panose="020B0604020202020204" pitchFamily="34" charset="0"/>
                        </a:rPr>
                        <a:t> soil nutrient levels.</a:t>
                      </a:r>
                    </a:p>
                    <a:p>
                      <a:pPr marL="285750" indent="-285750">
                        <a:buFont typeface="Courier New" panose="02070309020205020404" pitchFamily="49" charset="0"/>
                        <a:buChar char="o"/>
                      </a:pPr>
                      <a:r>
                        <a:rPr lang="en-US" sz="1400" baseline="0" dirty="0" smtClean="0">
                          <a:latin typeface="Arial" panose="020B0604020202020204" pitchFamily="34" charset="0"/>
                          <a:cs typeface="Arial" panose="020B0604020202020204" pitchFamily="34" charset="0"/>
                        </a:rPr>
                        <a:t>Over or under fertilization can be attractive to aphids and other foliage pests.</a:t>
                      </a:r>
                    </a:p>
                    <a:p>
                      <a:pPr marL="285750" indent="-285750">
                        <a:buFont typeface="Courier New" panose="02070309020205020404" pitchFamily="49" charset="0"/>
                        <a:buChar char="o"/>
                      </a:pPr>
                      <a:r>
                        <a:rPr lang="en-US" sz="1400" baseline="0" dirty="0" smtClean="0">
                          <a:latin typeface="Arial" panose="020B0604020202020204" pitchFamily="34" charset="0"/>
                          <a:cs typeface="Arial" panose="020B0604020202020204" pitchFamily="34" charset="0"/>
                        </a:rPr>
                        <a:t>Increasing organic matter of soil can improve the growth and health of plants.</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8023581"/>
                  </a:ext>
                </a:extLst>
              </a:tr>
            </a:tbl>
          </a:graphicData>
        </a:graphic>
      </p:graphicFrame>
      <p:sp>
        <p:nvSpPr>
          <p:cNvPr id="5" name="TextBox 4"/>
          <p:cNvSpPr txBox="1"/>
          <p:nvPr/>
        </p:nvSpPr>
        <p:spPr>
          <a:xfrm>
            <a:off x="736962" y="6633905"/>
            <a:ext cx="4016718" cy="184666"/>
          </a:xfrm>
          <a:prstGeom prst="rect">
            <a:avLst/>
          </a:prstGeom>
          <a:noFill/>
        </p:spPr>
        <p:txBody>
          <a:bodyPr wrap="square" rtlCol="0">
            <a:spAutoFit/>
          </a:bodyPr>
          <a:lstStyle/>
          <a:p>
            <a:r>
              <a:rPr lang="en-US" sz="600" dirty="0" smtClean="0">
                <a:latin typeface="Arial" panose="020B0604020202020204" pitchFamily="34" charset="0"/>
                <a:cs typeface="Arial" panose="020B0604020202020204" pitchFamily="34" charset="0"/>
              </a:rPr>
              <a:t>D. G. Alston, Important Components of a Successful Pest Management Program, USU Fact Sheet, July 2011</a:t>
            </a:r>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841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2518" y="423079"/>
            <a:ext cx="3493826" cy="2620370"/>
          </a:xfrm>
          <a:prstGeom prst="rect">
            <a:avLst/>
          </a:prstGeom>
        </p:spPr>
      </p:pic>
      <p:pic>
        <p:nvPicPr>
          <p:cNvPr id="5" name="Picture 4"/>
          <p:cNvPicPr>
            <a:picLocks noChangeAspect="1"/>
          </p:cNvPicPr>
          <p:nvPr/>
        </p:nvPicPr>
        <p:blipFill rotWithShape="1">
          <a:blip r:embed="rId4"/>
          <a:srcRect l="23844" t="20039" r="20665" b="6744"/>
          <a:stretch/>
        </p:blipFill>
        <p:spPr>
          <a:xfrm>
            <a:off x="4585653" y="423079"/>
            <a:ext cx="3493828" cy="2620370"/>
          </a:xfrm>
          <a:prstGeom prst="rect">
            <a:avLst/>
          </a:prstGeom>
        </p:spPr>
      </p:pic>
      <p:pic>
        <p:nvPicPr>
          <p:cNvPr id="6" name="Picture 5"/>
          <p:cNvPicPr>
            <a:picLocks noChangeAspect="1"/>
          </p:cNvPicPr>
          <p:nvPr/>
        </p:nvPicPr>
        <p:blipFill>
          <a:blip r:embed="rId5"/>
          <a:stretch>
            <a:fillRect/>
          </a:stretch>
        </p:blipFill>
        <p:spPr>
          <a:xfrm>
            <a:off x="8338791" y="423080"/>
            <a:ext cx="3701088" cy="2620370"/>
          </a:xfrm>
          <a:prstGeom prst="rect">
            <a:avLst/>
          </a:prstGeom>
        </p:spPr>
      </p:pic>
      <p:pic>
        <p:nvPicPr>
          <p:cNvPr id="7" name="Picture 6"/>
          <p:cNvPicPr>
            <a:picLocks noChangeAspect="1"/>
          </p:cNvPicPr>
          <p:nvPr/>
        </p:nvPicPr>
        <p:blipFill rotWithShape="1">
          <a:blip r:embed="rId6"/>
          <a:srcRect l="18854" t="7785" r="5923" b="8225"/>
          <a:stretch/>
        </p:blipFill>
        <p:spPr>
          <a:xfrm>
            <a:off x="832518" y="3370996"/>
            <a:ext cx="3493826" cy="260672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5653" y="3370996"/>
            <a:ext cx="3493828" cy="2606724"/>
          </a:xfrm>
          <a:prstGeom prst="rect">
            <a:avLst/>
          </a:prstGeom>
        </p:spPr>
      </p:pic>
      <p:pic>
        <p:nvPicPr>
          <p:cNvPr id="9" name="Picture 8"/>
          <p:cNvPicPr>
            <a:picLocks noChangeAspect="1"/>
          </p:cNvPicPr>
          <p:nvPr/>
        </p:nvPicPr>
        <p:blipFill rotWithShape="1">
          <a:blip r:embed="rId8"/>
          <a:srcRect l="21707" t="42597" r="67503" b="30657"/>
          <a:stretch/>
        </p:blipFill>
        <p:spPr>
          <a:xfrm>
            <a:off x="8338790" y="3336877"/>
            <a:ext cx="3701089" cy="2640843"/>
          </a:xfrm>
          <a:prstGeom prst="rect">
            <a:avLst/>
          </a:prstGeom>
        </p:spPr>
      </p:pic>
      <p:sp>
        <p:nvSpPr>
          <p:cNvPr id="3" name="TextBox 2"/>
          <p:cNvSpPr txBox="1"/>
          <p:nvPr/>
        </p:nvSpPr>
        <p:spPr>
          <a:xfrm>
            <a:off x="3200400" y="2674412"/>
            <a:ext cx="1097950"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s</a:t>
            </a:r>
            <a:r>
              <a:rPr lang="en-US" sz="1600" dirty="0" smtClean="0">
                <a:latin typeface="Arial" panose="020B0604020202020204" pitchFamily="34" charset="0"/>
                <a:cs typeface="Arial" panose="020B0604020202020204" pitchFamily="34" charset="0"/>
              </a:rPr>
              <a:t>oil tilling</a:t>
            </a:r>
            <a:endParaRPr lang="en-US" sz="1600" dirty="0">
              <a:latin typeface="Arial" panose="020B0604020202020204" pitchFamily="34" charset="0"/>
              <a:cs typeface="Arial" panose="020B0604020202020204" pitchFamily="34" charset="0"/>
            </a:endParaRPr>
          </a:p>
        </p:txBody>
      </p:sp>
      <p:sp>
        <p:nvSpPr>
          <p:cNvPr id="10" name="TextBox 9"/>
          <p:cNvSpPr txBox="1"/>
          <p:nvPr/>
        </p:nvSpPr>
        <p:spPr>
          <a:xfrm>
            <a:off x="6945087" y="2666866"/>
            <a:ext cx="1097950"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d</a:t>
            </a:r>
            <a:r>
              <a:rPr lang="en-US" sz="1600" dirty="0" smtClean="0">
                <a:latin typeface="Arial" panose="020B0604020202020204" pitchFamily="34" charset="0"/>
                <a:cs typeface="Arial" panose="020B0604020202020204" pitchFamily="34" charset="0"/>
              </a:rPr>
              <a:t>rainage</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10795518" y="2666866"/>
            <a:ext cx="1178817"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rap crops</a:t>
            </a:r>
            <a:endParaRPr lang="en-US" sz="1600" dirty="0">
              <a:latin typeface="Arial" panose="020B0604020202020204" pitchFamily="34" charset="0"/>
              <a:cs typeface="Arial" panose="020B0604020202020204" pitchFamily="34" charset="0"/>
            </a:endParaRPr>
          </a:p>
        </p:txBody>
      </p:sp>
      <p:sp>
        <p:nvSpPr>
          <p:cNvPr id="12" name="TextBox 11"/>
          <p:cNvSpPr txBox="1"/>
          <p:nvPr/>
        </p:nvSpPr>
        <p:spPr>
          <a:xfrm>
            <a:off x="2584580" y="5611173"/>
            <a:ext cx="1713771"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v</a:t>
            </a:r>
            <a:r>
              <a:rPr lang="en-US" sz="1600" dirty="0" smtClean="0">
                <a:latin typeface="Arial" panose="020B0604020202020204" pitchFamily="34" charset="0"/>
                <a:cs typeface="Arial" panose="020B0604020202020204" pitchFamily="34" charset="0"/>
              </a:rPr>
              <a:t>ariety selection</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6945087" y="5605915"/>
            <a:ext cx="1097950" cy="338554"/>
          </a:xfrm>
          <a:prstGeom prst="rect">
            <a:avLst/>
          </a:prstGeom>
          <a:solidFill>
            <a:srgbClr val="FFFFFF">
              <a:alpha val="50196"/>
            </a:srgbClr>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sanitation</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10356937" y="5605915"/>
            <a:ext cx="1642234"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d</a:t>
            </a:r>
            <a:r>
              <a:rPr lang="en-US" sz="1600" dirty="0" smtClean="0">
                <a:latin typeface="Arial" panose="020B0604020202020204" pitchFamily="34" charset="0"/>
                <a:cs typeface="Arial" panose="020B0604020202020204" pitchFamily="34" charset="0"/>
              </a:rPr>
              <a:t>ebris removal</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309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Mechanical Control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88306029"/>
              </p:ext>
            </p:extLst>
          </p:nvPr>
        </p:nvGraphicFramePr>
        <p:xfrm>
          <a:off x="1189276" y="1380901"/>
          <a:ext cx="10104036" cy="4444908"/>
        </p:xfrm>
        <a:graphic>
          <a:graphicData uri="http://schemas.openxmlformats.org/drawingml/2006/table">
            <a:tbl>
              <a:tblPr firstRow="1" bandRow="1">
                <a:tableStyleId>{5940675A-B579-460E-94D1-54222C63F5DA}</a:tableStyleId>
              </a:tblPr>
              <a:tblGrid>
                <a:gridCol w="2526009">
                  <a:extLst>
                    <a:ext uri="{9D8B030D-6E8A-4147-A177-3AD203B41FA5}">
                      <a16:colId xmlns:a16="http://schemas.microsoft.com/office/drawing/2014/main" val="109883945"/>
                    </a:ext>
                  </a:extLst>
                </a:gridCol>
                <a:gridCol w="2526009">
                  <a:extLst>
                    <a:ext uri="{9D8B030D-6E8A-4147-A177-3AD203B41FA5}">
                      <a16:colId xmlns:a16="http://schemas.microsoft.com/office/drawing/2014/main" val="1215597587"/>
                    </a:ext>
                  </a:extLst>
                </a:gridCol>
                <a:gridCol w="2526009">
                  <a:extLst>
                    <a:ext uri="{9D8B030D-6E8A-4147-A177-3AD203B41FA5}">
                      <a16:colId xmlns:a16="http://schemas.microsoft.com/office/drawing/2014/main" val="4281156819"/>
                    </a:ext>
                  </a:extLst>
                </a:gridCol>
                <a:gridCol w="2526009">
                  <a:extLst>
                    <a:ext uri="{9D8B030D-6E8A-4147-A177-3AD203B41FA5}">
                      <a16:colId xmlns:a16="http://schemas.microsoft.com/office/drawing/2014/main" val="1122618614"/>
                    </a:ext>
                  </a:extLst>
                </a:gridCol>
              </a:tblGrid>
              <a:tr h="452028">
                <a:tc>
                  <a:txBody>
                    <a:bodyPr/>
                    <a:lstStyle/>
                    <a:p>
                      <a:pPr algn="ctr"/>
                      <a:r>
                        <a:rPr lang="en-US" sz="2000" b="1" dirty="0" smtClean="0">
                          <a:latin typeface="Arial" panose="020B0604020202020204" pitchFamily="34" charset="0"/>
                          <a:cs typeface="Arial" panose="020B0604020202020204" pitchFamily="34" charset="0"/>
                        </a:rPr>
                        <a:t>Hand Removal</a:t>
                      </a:r>
                      <a:endParaRPr lang="en-US" sz="2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latin typeface="Arial" panose="020B0604020202020204" pitchFamily="34" charset="0"/>
                          <a:cs typeface="Arial" panose="020B0604020202020204" pitchFamily="34" charset="0"/>
                        </a:rPr>
                        <a:t>Mowing</a:t>
                      </a:r>
                      <a:endParaRPr lang="en-US" sz="2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latin typeface="Arial" panose="020B0604020202020204" pitchFamily="34" charset="0"/>
                          <a:cs typeface="Arial" panose="020B0604020202020204" pitchFamily="34" charset="0"/>
                        </a:rPr>
                        <a:t>Traps</a:t>
                      </a:r>
                      <a:endParaRPr lang="en-US" sz="2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latin typeface="Arial" panose="020B0604020202020204" pitchFamily="34" charset="0"/>
                          <a:cs typeface="Arial" panose="020B0604020202020204" pitchFamily="34" charset="0"/>
                        </a:rPr>
                        <a:t>Physical Barriers</a:t>
                      </a:r>
                      <a:endParaRPr lang="en-US" sz="2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1642418"/>
                  </a:ext>
                </a:extLst>
              </a:tr>
              <a:tr h="3314106">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Hand</a:t>
                      </a:r>
                      <a:r>
                        <a:rPr lang="en-US" sz="1600" baseline="0" dirty="0" smtClean="0">
                          <a:solidFill>
                            <a:schemeClr val="tx1"/>
                          </a:solidFill>
                          <a:latin typeface="Arial" panose="020B0604020202020204" pitchFamily="34" charset="0"/>
                          <a:cs typeface="Arial" panose="020B0604020202020204" pitchFamily="34" charset="0"/>
                        </a:rPr>
                        <a:t> pull weeds.</a:t>
                      </a:r>
                    </a:p>
                    <a:p>
                      <a:pPr marL="285750" indent="-285750">
                        <a:buFont typeface="Courier New" panose="02070309020205020404" pitchFamily="49" charset="0"/>
                        <a:buChar char="o"/>
                      </a:pPr>
                      <a:r>
                        <a:rPr lang="en-US" sz="1600" baseline="0" dirty="0" smtClean="0">
                          <a:solidFill>
                            <a:schemeClr val="tx1"/>
                          </a:solidFill>
                          <a:latin typeface="Arial" panose="020B0604020202020204" pitchFamily="34" charset="0"/>
                          <a:cs typeface="Arial" panose="020B0604020202020204" pitchFamily="34" charset="0"/>
                        </a:rPr>
                        <a:t>Physically remove the pest from the plant.</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Mow down weeds</a:t>
                      </a:r>
                      <a:r>
                        <a:rPr lang="en-US" sz="1600" baseline="0" dirty="0" smtClean="0">
                          <a:solidFill>
                            <a:schemeClr val="tx1"/>
                          </a:solidFill>
                          <a:latin typeface="Arial" panose="020B0604020202020204" pitchFamily="34" charset="0"/>
                          <a:cs typeface="Arial" panose="020B0604020202020204" pitchFamily="34" charset="0"/>
                        </a:rPr>
                        <a:t> within an area </a:t>
                      </a:r>
                      <a:r>
                        <a:rPr lang="en-US" sz="1600" u="sng" baseline="0" dirty="0" smtClean="0">
                          <a:solidFill>
                            <a:schemeClr val="tx1"/>
                          </a:solidFill>
                          <a:latin typeface="Arial" panose="020B0604020202020204" pitchFamily="34" charset="0"/>
                          <a:cs typeface="Arial" panose="020B0604020202020204" pitchFamily="34" charset="0"/>
                        </a:rPr>
                        <a:t>before</a:t>
                      </a:r>
                      <a:r>
                        <a:rPr lang="en-US" sz="1600" baseline="0" dirty="0" smtClean="0">
                          <a:solidFill>
                            <a:schemeClr val="tx1"/>
                          </a:solidFill>
                          <a:latin typeface="Arial" panose="020B0604020202020204" pitchFamily="34" charset="0"/>
                          <a:cs typeface="Arial" panose="020B0604020202020204" pitchFamily="34" charset="0"/>
                        </a:rPr>
                        <a:t> they produce seeds.</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600" dirty="0" smtClean="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Traps</a:t>
                      </a:r>
                      <a:r>
                        <a:rPr lang="en-US" sz="1600" baseline="0" dirty="0" smtClean="0">
                          <a:solidFill>
                            <a:schemeClr val="tx1"/>
                          </a:solidFill>
                          <a:latin typeface="Arial" panose="020B0604020202020204" pitchFamily="34" charset="0"/>
                          <a:cs typeface="Arial" panose="020B0604020202020204" pitchFamily="34" charset="0"/>
                        </a:rPr>
                        <a:t> are primarily used to monitor and control insect and vertebrate pests.</a:t>
                      </a:r>
                    </a:p>
                    <a:p>
                      <a:pPr marL="285750" indent="-285750">
                        <a:buFont typeface="Courier New" panose="02070309020205020404" pitchFamily="49" charset="0"/>
                        <a:buChar char="o"/>
                      </a:pPr>
                      <a:r>
                        <a:rPr lang="en-US" sz="1600" baseline="0" dirty="0" smtClean="0">
                          <a:solidFill>
                            <a:schemeClr val="tx1"/>
                          </a:solidFill>
                          <a:latin typeface="Arial" panose="020B0604020202020204" pitchFamily="34" charset="0"/>
                          <a:cs typeface="Arial" panose="020B0604020202020204" pitchFamily="34" charset="0"/>
                        </a:rPr>
                        <a:t>Attractive traps usually use visual cues (color) and/or odors (pheromones, food baits) to attract pests to them.</a:t>
                      </a:r>
                    </a:p>
                    <a:p>
                      <a:pPr marL="285750" indent="-285750">
                        <a:buFont typeface="Courier New" panose="02070309020205020404" pitchFamily="49" charset="0"/>
                        <a:buChar char="o"/>
                      </a:pPr>
                      <a:r>
                        <a:rPr lang="en-US" sz="1600" baseline="0" dirty="0" smtClean="0">
                          <a:solidFill>
                            <a:schemeClr val="tx1"/>
                          </a:solidFill>
                          <a:latin typeface="Arial" panose="020B0604020202020204" pitchFamily="34" charset="0"/>
                          <a:cs typeface="Arial" panose="020B0604020202020204" pitchFamily="34" charset="0"/>
                        </a:rPr>
                        <a:t>Passive traps are placed in areas with pest activity or use wind currents to catch pest.</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Floating</a:t>
                      </a:r>
                      <a:r>
                        <a:rPr lang="en-US" sz="1600" baseline="0" dirty="0" smtClean="0">
                          <a:solidFill>
                            <a:schemeClr val="tx1"/>
                          </a:solidFill>
                          <a:latin typeface="Arial" panose="020B0604020202020204" pitchFamily="34" charset="0"/>
                          <a:cs typeface="Arial" panose="020B0604020202020204" pitchFamily="34" charset="0"/>
                        </a:rPr>
                        <a:t> Row Covers are used to protect row crops.</a:t>
                      </a:r>
                    </a:p>
                    <a:p>
                      <a:pPr marL="285750" indent="-285750">
                        <a:buFont typeface="Courier New" panose="02070309020205020404" pitchFamily="49" charset="0"/>
                        <a:buChar char="o"/>
                      </a:pPr>
                      <a:r>
                        <a:rPr lang="en-US" sz="1600" baseline="0" dirty="0" smtClean="0">
                          <a:solidFill>
                            <a:schemeClr val="tx1"/>
                          </a:solidFill>
                          <a:latin typeface="Arial" panose="020B0604020202020204" pitchFamily="34" charset="0"/>
                          <a:cs typeface="Arial" panose="020B0604020202020204" pitchFamily="34" charset="0"/>
                        </a:rPr>
                        <a:t>Sticky bands can be placed around tree trunks to prevent insects crawling up.</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8023581"/>
                  </a:ext>
                </a:extLst>
              </a:tr>
            </a:tbl>
          </a:graphicData>
        </a:graphic>
      </p:graphicFrame>
      <p:sp>
        <p:nvSpPr>
          <p:cNvPr id="5" name="TextBox 4"/>
          <p:cNvSpPr txBox="1"/>
          <p:nvPr/>
        </p:nvSpPr>
        <p:spPr>
          <a:xfrm>
            <a:off x="736962" y="6633905"/>
            <a:ext cx="4016718" cy="184666"/>
          </a:xfrm>
          <a:prstGeom prst="rect">
            <a:avLst/>
          </a:prstGeom>
          <a:noFill/>
        </p:spPr>
        <p:txBody>
          <a:bodyPr wrap="square" rtlCol="0">
            <a:spAutoFit/>
          </a:bodyPr>
          <a:lstStyle/>
          <a:p>
            <a:r>
              <a:rPr lang="en-US" sz="600" dirty="0" smtClean="0">
                <a:latin typeface="Arial" panose="020B0604020202020204" pitchFamily="34" charset="0"/>
                <a:cs typeface="Arial" panose="020B0604020202020204" pitchFamily="34" charset="0"/>
              </a:rPr>
              <a:t>D. G. Alston, Important Components of a Successful Pest Management Program, USU Fact Sheet, July 2011</a:t>
            </a:r>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959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911" y="0"/>
            <a:ext cx="9144000" cy="6858000"/>
          </a:xfrm>
          <a:prstGeom prst="rect">
            <a:avLst/>
          </a:prstGeom>
        </p:spPr>
      </p:pic>
      <p:sp>
        <p:nvSpPr>
          <p:cNvPr id="5" name="TextBox 4"/>
          <p:cNvSpPr txBox="1"/>
          <p:nvPr/>
        </p:nvSpPr>
        <p:spPr>
          <a:xfrm>
            <a:off x="8596829" y="3558448"/>
            <a:ext cx="1439537" cy="646331"/>
          </a:xfrm>
          <a:prstGeom prst="rect">
            <a:avLst/>
          </a:prstGeom>
          <a:solidFill>
            <a:srgbClr val="FFFFFF">
              <a:alpha val="50196"/>
            </a:srgbClr>
          </a:solidFill>
          <a:effectLst>
            <a:softEdge rad="12700"/>
          </a:effectLst>
        </p:spPr>
        <p:txBody>
          <a:bodyPr wrap="square" rtlCol="0">
            <a:spAutoFit/>
          </a:bodyPr>
          <a:lstStyle/>
          <a:p>
            <a:pPr algn="ctr"/>
            <a:r>
              <a:rPr lang="en-US" dirty="0" smtClean="0">
                <a:latin typeface="Arial" panose="020B0604020202020204" pitchFamily="34" charset="0"/>
                <a:cs typeface="Arial" panose="020B0604020202020204" pitchFamily="34" charset="0"/>
              </a:rPr>
              <a:t>ROW COVER</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2734019" y="5374395"/>
            <a:ext cx="2375971" cy="646331"/>
          </a:xfrm>
          <a:prstGeom prst="rect">
            <a:avLst/>
          </a:prstGeom>
          <a:solidFill>
            <a:srgbClr val="FFFFFF">
              <a:alpha val="50196"/>
            </a:srgbClr>
          </a:solidFill>
          <a:effectLst>
            <a:softEdge rad="12700"/>
          </a:effectLst>
        </p:spPr>
        <p:txBody>
          <a:bodyPr wrap="square" rtlCol="0">
            <a:spAutoFit/>
          </a:bodyPr>
          <a:lstStyle/>
          <a:p>
            <a:pPr algn="ctr"/>
            <a:r>
              <a:rPr lang="en-US" dirty="0" smtClean="0">
                <a:latin typeface="Arial" panose="020B0604020202020204" pitchFamily="34" charset="0"/>
                <a:cs typeface="Arial" panose="020B0604020202020204" pitchFamily="34" charset="0"/>
              </a:rPr>
              <a:t>PLASTIC “MULCH”</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WEED BARRIER</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3496019" y="2519324"/>
            <a:ext cx="2811475" cy="369332"/>
          </a:xfrm>
          <a:prstGeom prst="rect">
            <a:avLst/>
          </a:prstGeom>
          <a:solidFill>
            <a:srgbClr val="FFFFFF">
              <a:alpha val="50196"/>
            </a:srgbClr>
          </a:solidFill>
          <a:effectLst>
            <a:outerShdw blurRad="50800" dist="38100" dir="2700000" algn="tl" rotWithShape="0">
              <a:prstClr val="black">
                <a:alpha val="40000"/>
              </a:prstClr>
            </a:outerShdw>
            <a:softEdge rad="12700"/>
          </a:effectLst>
        </p:spPr>
        <p:txBody>
          <a:bodyPr wrap="square" rtlCol="0">
            <a:spAutoFit/>
          </a:bodyPr>
          <a:lstStyle/>
          <a:p>
            <a:pPr algn="ctr"/>
            <a:r>
              <a:rPr lang="en-US" dirty="0" smtClean="0">
                <a:latin typeface="Arial" panose="020B0604020202020204" pitchFamily="34" charset="0"/>
                <a:cs typeface="Arial" panose="020B0604020202020204" pitchFamily="34" charset="0"/>
              </a:rPr>
              <a:t>YELLOW STICKY TRAP</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672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Biological Control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93587807"/>
              </p:ext>
            </p:extLst>
          </p:nvPr>
        </p:nvGraphicFramePr>
        <p:xfrm>
          <a:off x="1189277" y="1380901"/>
          <a:ext cx="10104036" cy="4259035"/>
        </p:xfrm>
        <a:graphic>
          <a:graphicData uri="http://schemas.openxmlformats.org/drawingml/2006/table">
            <a:tbl>
              <a:tblPr firstRow="1" bandRow="1">
                <a:tableStyleId>{5940675A-B579-460E-94D1-54222C63F5DA}</a:tableStyleId>
              </a:tblPr>
              <a:tblGrid>
                <a:gridCol w="2526009">
                  <a:extLst>
                    <a:ext uri="{9D8B030D-6E8A-4147-A177-3AD203B41FA5}">
                      <a16:colId xmlns:a16="http://schemas.microsoft.com/office/drawing/2014/main" val="109883945"/>
                    </a:ext>
                  </a:extLst>
                </a:gridCol>
                <a:gridCol w="2526009">
                  <a:extLst>
                    <a:ext uri="{9D8B030D-6E8A-4147-A177-3AD203B41FA5}">
                      <a16:colId xmlns:a16="http://schemas.microsoft.com/office/drawing/2014/main" val="1215597587"/>
                    </a:ext>
                  </a:extLst>
                </a:gridCol>
                <a:gridCol w="2526009">
                  <a:extLst>
                    <a:ext uri="{9D8B030D-6E8A-4147-A177-3AD203B41FA5}">
                      <a16:colId xmlns:a16="http://schemas.microsoft.com/office/drawing/2014/main" val="4281156819"/>
                    </a:ext>
                  </a:extLst>
                </a:gridCol>
                <a:gridCol w="2526009">
                  <a:extLst>
                    <a:ext uri="{9D8B030D-6E8A-4147-A177-3AD203B41FA5}">
                      <a16:colId xmlns:a16="http://schemas.microsoft.com/office/drawing/2014/main" val="1122618614"/>
                    </a:ext>
                  </a:extLst>
                </a:gridCol>
              </a:tblGrid>
              <a:tr h="625320">
                <a:tc>
                  <a:txBody>
                    <a:bodyPr/>
                    <a:lstStyle/>
                    <a:p>
                      <a:pPr algn="ctr"/>
                      <a:r>
                        <a:rPr lang="en-US" sz="2000" b="1" dirty="0" smtClean="0">
                          <a:latin typeface="Arial" panose="020B0604020202020204" pitchFamily="34" charset="0"/>
                          <a:cs typeface="Arial" panose="020B0604020202020204" pitchFamily="34" charset="0"/>
                        </a:rPr>
                        <a:t>Predators</a:t>
                      </a:r>
                      <a:endParaRPr lang="en-US" sz="2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smtClean="0">
                          <a:latin typeface="Arial" panose="020B0604020202020204" pitchFamily="34" charset="0"/>
                          <a:cs typeface="Arial" panose="020B0604020202020204" pitchFamily="34" charset="0"/>
                        </a:rPr>
                        <a:t>Parasites</a:t>
                      </a:r>
                      <a:endParaRPr lang="en-US" sz="2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smtClean="0">
                          <a:latin typeface="Arial" panose="020B0604020202020204" pitchFamily="34" charset="0"/>
                          <a:cs typeface="Arial" panose="020B0604020202020204" pitchFamily="34" charset="0"/>
                        </a:rPr>
                        <a:t>Pathogens</a:t>
                      </a:r>
                      <a:endParaRPr lang="en-US" sz="2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latin typeface="Arial" panose="020B0604020202020204" pitchFamily="34" charset="0"/>
                          <a:cs typeface="Arial" panose="020B0604020202020204" pitchFamily="34" charset="0"/>
                        </a:rPr>
                        <a:t>Herbivorous Insects of Weeds</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1642418"/>
                  </a:ext>
                </a:extLst>
              </a:tr>
              <a:tr h="3618955">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Organisms</a:t>
                      </a:r>
                      <a:r>
                        <a:rPr lang="en-US" sz="1600" baseline="0" dirty="0" smtClean="0">
                          <a:solidFill>
                            <a:schemeClr val="tx1"/>
                          </a:solidFill>
                          <a:latin typeface="Arial" panose="020B0604020202020204" pitchFamily="34" charset="0"/>
                          <a:cs typeface="Arial" panose="020B0604020202020204" pitchFamily="34" charset="0"/>
                        </a:rPr>
                        <a:t> that eats or kills another (e.g. predatory insects, mites, birds, mammals, reptiles, etc.).</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Organism</a:t>
                      </a:r>
                      <a:r>
                        <a:rPr lang="en-US" sz="1600" baseline="0" dirty="0" smtClean="0">
                          <a:solidFill>
                            <a:schemeClr val="tx1"/>
                          </a:solidFill>
                          <a:latin typeface="Arial" panose="020B0604020202020204" pitchFamily="34" charset="0"/>
                          <a:cs typeface="Arial" panose="020B0604020202020204" pitchFamily="34" charset="0"/>
                        </a:rPr>
                        <a:t> that lives in or on another and kills it while completing its life cycle (e.g., parasitoid).</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Courier New" panose="02070309020205020404" pitchFamily="49" charset="0"/>
                        <a:buChar char="o"/>
                      </a:pP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Microbial agent that attacks and invades another organism (e.g. bacteria, virus, nematode).</a:t>
                      </a:r>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1600" dirty="0" smtClean="0">
                          <a:solidFill>
                            <a:schemeClr val="tx1"/>
                          </a:solidFill>
                          <a:latin typeface="Arial" panose="020B0604020202020204" pitchFamily="34" charset="0"/>
                          <a:cs typeface="Arial" panose="020B0604020202020204" pitchFamily="34" charset="0"/>
                        </a:rPr>
                        <a:t>Plant feeding insect tat attacks weeds.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8023581"/>
                  </a:ext>
                </a:extLst>
              </a:tr>
            </a:tbl>
          </a:graphicData>
        </a:graphic>
      </p:graphicFrame>
      <p:sp>
        <p:nvSpPr>
          <p:cNvPr id="5" name="TextBox 4"/>
          <p:cNvSpPr txBox="1"/>
          <p:nvPr/>
        </p:nvSpPr>
        <p:spPr>
          <a:xfrm>
            <a:off x="736962" y="6633905"/>
            <a:ext cx="4016718" cy="184666"/>
          </a:xfrm>
          <a:prstGeom prst="rect">
            <a:avLst/>
          </a:prstGeom>
          <a:noFill/>
        </p:spPr>
        <p:txBody>
          <a:bodyPr wrap="square" rtlCol="0">
            <a:spAutoFit/>
          </a:bodyPr>
          <a:lstStyle/>
          <a:p>
            <a:r>
              <a:rPr lang="en-US" sz="600" dirty="0" smtClean="0">
                <a:latin typeface="Arial" panose="020B0604020202020204" pitchFamily="34" charset="0"/>
                <a:cs typeface="Arial" panose="020B0604020202020204" pitchFamily="34" charset="0"/>
              </a:rPr>
              <a:t>D. G. Alston, Important Components of a Successful Pest Management Program, USU Fact Sheet, July 2011</a:t>
            </a:r>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4330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lacewing eating pe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657" y="411027"/>
            <a:ext cx="3242221" cy="2520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t="13235" b="10999"/>
          <a:stretch/>
        </p:blipFill>
        <p:spPr>
          <a:xfrm>
            <a:off x="8696724" y="411027"/>
            <a:ext cx="3180786" cy="2520287"/>
          </a:xfrm>
          <a:prstGeom prst="rect">
            <a:avLst/>
          </a:prstGeom>
        </p:spPr>
      </p:pic>
      <p:pic>
        <p:nvPicPr>
          <p:cNvPr id="6" name="Picture 5"/>
          <p:cNvPicPr>
            <a:picLocks noChangeAspect="1"/>
          </p:cNvPicPr>
          <p:nvPr/>
        </p:nvPicPr>
        <p:blipFill>
          <a:blip r:embed="rId4"/>
          <a:stretch>
            <a:fillRect/>
          </a:stretch>
        </p:blipFill>
        <p:spPr>
          <a:xfrm>
            <a:off x="4808299" y="3374699"/>
            <a:ext cx="3234368" cy="2520286"/>
          </a:xfrm>
          <a:prstGeom prst="rect">
            <a:avLst/>
          </a:prstGeom>
        </p:spPr>
      </p:pic>
      <p:pic>
        <p:nvPicPr>
          <p:cNvPr id="7" name="Picture 6"/>
          <p:cNvPicPr>
            <a:picLocks noChangeAspect="1"/>
          </p:cNvPicPr>
          <p:nvPr/>
        </p:nvPicPr>
        <p:blipFill rotWithShape="1">
          <a:blip r:embed="rId5"/>
          <a:srcRect l="23206"/>
          <a:stretch/>
        </p:blipFill>
        <p:spPr>
          <a:xfrm>
            <a:off x="4808298" y="411027"/>
            <a:ext cx="3234368" cy="25202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657" y="3377317"/>
            <a:ext cx="3242221" cy="251766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767" y="3374696"/>
            <a:ext cx="3184742" cy="2473035"/>
          </a:xfrm>
          <a:prstGeom prst="rect">
            <a:avLst/>
          </a:prstGeom>
        </p:spPr>
      </p:pic>
      <p:sp>
        <p:nvSpPr>
          <p:cNvPr id="10" name="TextBox 9"/>
          <p:cNvSpPr txBox="1"/>
          <p:nvPr/>
        </p:nvSpPr>
        <p:spPr>
          <a:xfrm>
            <a:off x="2416629" y="448351"/>
            <a:ext cx="1708256"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l</a:t>
            </a:r>
            <a:r>
              <a:rPr lang="en-US" sz="1600" dirty="0" smtClean="0">
                <a:latin typeface="Arial" panose="020B0604020202020204" pitchFamily="34" charset="0"/>
                <a:cs typeface="Arial" panose="020B0604020202020204" pitchFamily="34" charset="0"/>
              </a:rPr>
              <a:t>acewing larvae</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5868955" y="448351"/>
            <a:ext cx="2140571"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p</a:t>
            </a:r>
            <a:r>
              <a:rPr lang="en-US" sz="1600" dirty="0" smtClean="0">
                <a:latin typeface="Arial" panose="020B0604020202020204" pitchFamily="34" charset="0"/>
                <a:cs typeface="Arial" panose="020B0604020202020204" pitchFamily="34" charset="0"/>
              </a:rPr>
              <a:t>arasitized hornworm</a:t>
            </a:r>
            <a:endParaRPr lang="en-US" sz="1600" dirty="0">
              <a:latin typeface="Arial" panose="020B0604020202020204" pitchFamily="34" charset="0"/>
              <a:cs typeface="Arial" panose="020B0604020202020204" pitchFamily="34" charset="0"/>
            </a:endParaRPr>
          </a:p>
        </p:txBody>
      </p:sp>
      <p:sp>
        <p:nvSpPr>
          <p:cNvPr id="12" name="TextBox 11"/>
          <p:cNvSpPr txBox="1"/>
          <p:nvPr/>
        </p:nvSpPr>
        <p:spPr>
          <a:xfrm>
            <a:off x="9815804" y="448351"/>
            <a:ext cx="2024423"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p</a:t>
            </a:r>
            <a:r>
              <a:rPr lang="en-US" sz="1600" dirty="0" smtClean="0">
                <a:latin typeface="Arial" panose="020B0604020202020204" pitchFamily="34" charset="0"/>
                <a:cs typeface="Arial" panose="020B0604020202020204" pitchFamily="34" charset="0"/>
              </a:rPr>
              <a:t>arasitic wasp eggs</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2034073" y="3420883"/>
            <a:ext cx="2090812" cy="338554"/>
          </a:xfrm>
          <a:prstGeom prst="rect">
            <a:avLst/>
          </a:prstGeom>
          <a:solidFill>
            <a:srgbClr val="FFFFFF">
              <a:alpha val="40000"/>
            </a:srgbClr>
          </a:solidFill>
        </p:spPr>
        <p:txBody>
          <a:bodyPr wrap="square" rtlCol="0">
            <a:spAutoFit/>
          </a:bodyPr>
          <a:lstStyle/>
          <a:p>
            <a:pPr algn="ctr"/>
            <a:r>
              <a:rPr lang="en-US" sz="1600" i="1" dirty="0">
                <a:latin typeface="Arial" panose="020B0604020202020204" pitchFamily="34" charset="0"/>
                <a:cs typeface="Arial" panose="020B0604020202020204" pitchFamily="34" charset="0"/>
              </a:rPr>
              <a:t>bacillus thuringiensis</a:t>
            </a:r>
          </a:p>
        </p:txBody>
      </p:sp>
      <p:sp>
        <p:nvSpPr>
          <p:cNvPr id="14" name="TextBox 13"/>
          <p:cNvSpPr txBox="1"/>
          <p:nvPr/>
        </p:nvSpPr>
        <p:spPr>
          <a:xfrm>
            <a:off x="6289587" y="3420883"/>
            <a:ext cx="1708256"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l</a:t>
            </a:r>
            <a:r>
              <a:rPr lang="en-US" sz="1600" dirty="0" smtClean="0">
                <a:latin typeface="Arial" panose="020B0604020202020204" pitchFamily="34" charset="0"/>
                <a:cs typeface="Arial" panose="020B0604020202020204" pitchFamily="34" charset="0"/>
              </a:rPr>
              <a:t>ady beetle</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10126166" y="3417817"/>
            <a:ext cx="1708256" cy="338554"/>
          </a:xfrm>
          <a:prstGeom prst="rect">
            <a:avLst/>
          </a:prstGeom>
          <a:solidFill>
            <a:srgbClr val="FFFFFF">
              <a:alpha val="40000"/>
            </a:srgbClr>
          </a:solidFill>
        </p:spPr>
        <p:txBody>
          <a:bodyPr wrap="square" rtlCol="0">
            <a:spAutoFit/>
          </a:bodyPr>
          <a:lstStyle/>
          <a:p>
            <a:pPr algn="ctr"/>
            <a:r>
              <a:rPr lang="en-US" sz="1600" dirty="0">
                <a:latin typeface="Arial" panose="020B0604020202020204" pitchFamily="34" charset="0"/>
                <a:cs typeface="Arial" panose="020B0604020202020204" pitchFamily="34" charset="0"/>
              </a:rPr>
              <a:t>p</a:t>
            </a:r>
            <a:r>
              <a:rPr lang="en-US" sz="1600" dirty="0" smtClean="0">
                <a:latin typeface="Arial" panose="020B0604020202020204" pitchFamily="34" charset="0"/>
                <a:cs typeface="Arial" panose="020B0604020202020204" pitchFamily="34" charset="0"/>
              </a:rPr>
              <a:t>arasitic wasp</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75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5210</TotalTime>
  <Words>1801</Words>
  <Application>Microsoft Office PowerPoint</Application>
  <PresentationFormat>Widescreen</PresentationFormat>
  <Paragraphs>278</Paragraphs>
  <Slides>27</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Century Gothic</vt:lpstr>
      <vt:lpstr>Courier New</vt:lpstr>
      <vt:lpstr>Source Sans Pro ExtraLight</vt:lpstr>
      <vt:lpstr>Office Theme</vt:lpstr>
      <vt:lpstr>MICRO FARM INTEGRATED PEST MANAGEMENT</vt:lpstr>
      <vt:lpstr>IPM Overview</vt:lpstr>
      <vt:lpstr>Identifying Windows of Opportunity</vt:lpstr>
      <vt:lpstr>Cultural Control</vt:lpstr>
      <vt:lpstr>PowerPoint Presentation</vt:lpstr>
      <vt:lpstr>Mechanical Control</vt:lpstr>
      <vt:lpstr>PowerPoint Presentation</vt:lpstr>
      <vt:lpstr>Biological Control</vt:lpstr>
      <vt:lpstr>PowerPoint Presentation</vt:lpstr>
      <vt:lpstr>Chemical Control</vt:lpstr>
      <vt:lpstr>PowerPoint Presentation</vt:lpstr>
      <vt:lpstr>(MoA) Nerve &amp; Muscle</vt:lpstr>
      <vt:lpstr>(MoA) Growth</vt:lpstr>
      <vt:lpstr>(MoA) Respiration</vt:lpstr>
      <vt:lpstr>(MoA) Mid-Gut</vt:lpstr>
      <vt:lpstr>MoA Organization Example</vt:lpstr>
      <vt:lpstr>Field Scouting</vt:lpstr>
      <vt:lpstr>PowerPoint Presentation</vt:lpstr>
      <vt:lpstr>Plant Pathology</vt:lpstr>
      <vt:lpstr>Example: Squash Bugs on Cucurbits</vt:lpstr>
      <vt:lpstr>Example: Cabbage Aphids on Brassicas</vt:lpstr>
      <vt:lpstr>Example: Purple Blotch on Onions</vt:lpstr>
      <vt:lpstr>Example: TSWV on Tomatoes </vt:lpstr>
      <vt:lpstr>Resources</vt:lpstr>
      <vt:lpstr>Pest Advisories</vt:lpstr>
      <vt:lpstr>Utah’s Gardening Experts “Facebook Group”</vt:lpstr>
      <vt:lpstr>Contact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Nick Volesky</cp:lastModifiedBy>
  <cp:revision>123</cp:revision>
  <dcterms:created xsi:type="dcterms:W3CDTF">2016-02-18T23:29:21Z</dcterms:created>
  <dcterms:modified xsi:type="dcterms:W3CDTF">2020-02-19T20:48:26Z</dcterms:modified>
</cp:coreProperties>
</file>