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59" r:id="rId4"/>
    <p:sldId id="260" r:id="rId5"/>
    <p:sldId id="261" r:id="rId6"/>
    <p:sldId id="262" r:id="rId7"/>
    <p:sldId id="263" r:id="rId8"/>
    <p:sldId id="264" r:id="rId9"/>
    <p:sldId id="266" r:id="rId10"/>
    <p:sldId id="268" r:id="rId11"/>
    <p:sldId id="269" r:id="rId12"/>
    <p:sldId id="270" r:id="rId13"/>
    <p:sldId id="257" r:id="rId14"/>
    <p:sldId id="272" r:id="rId15"/>
    <p:sldId id="271" r:id="rId16"/>
    <p:sldId id="276" r:id="rId17"/>
    <p:sldId id="273" r:id="rId18"/>
    <p:sldId id="277" r:id="rId19"/>
    <p:sldId id="282" r:id="rId20"/>
    <p:sldId id="281" r:id="rId21"/>
    <p:sldId id="283" r:id="rId22"/>
    <p:sldId id="274" r:id="rId23"/>
    <p:sldId id="275" r:id="rId24"/>
    <p:sldId id="28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949"/>
    <a:srgbClr val="111E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11" autoAdjust="0"/>
    <p:restoredTop sz="94660"/>
  </p:normalViewPr>
  <p:slideViewPr>
    <p:cSldViewPr snapToGrid="0">
      <p:cViewPr>
        <p:scale>
          <a:sx n="60" d="100"/>
          <a:sy n="60" d="100"/>
        </p:scale>
        <p:origin x="1242" y="1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045F366-5492-4E57-9E41-CD355E9A40D4}"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3781264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5F366-5492-4E57-9E41-CD355E9A40D4}"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1727264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5F366-5492-4E57-9E41-CD355E9A40D4}"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96845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045F366-5492-4E57-9E41-CD355E9A40D4}"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2812500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045F366-5492-4E57-9E41-CD355E9A40D4}" type="datetimeFigureOut">
              <a:rPr lang="en-US" smtClean="0"/>
              <a:t>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212796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45F366-5492-4E57-9E41-CD355E9A40D4}"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962580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45F366-5492-4E57-9E41-CD355E9A40D4}" type="datetimeFigureOut">
              <a:rPr lang="en-US" smtClean="0"/>
              <a:t>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2792075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45F366-5492-4E57-9E41-CD355E9A40D4}" type="datetimeFigureOut">
              <a:rPr lang="en-US" smtClean="0"/>
              <a:t>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1184922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5F366-5492-4E57-9E41-CD355E9A40D4}" type="datetimeFigureOut">
              <a:rPr lang="en-US" smtClean="0"/>
              <a:t>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1371112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45F366-5492-4E57-9E41-CD355E9A40D4}"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4285528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045F366-5492-4E57-9E41-CD355E9A40D4}" type="datetimeFigureOut">
              <a:rPr lang="en-US" smtClean="0"/>
              <a:t>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622C-BB4D-4021-9BBD-D7C98DB9F884}" type="slidenum">
              <a:rPr lang="en-US" smtClean="0"/>
              <a:t>‹#›</a:t>
            </a:fld>
            <a:endParaRPr lang="en-US"/>
          </a:p>
        </p:txBody>
      </p:sp>
    </p:spTree>
    <p:extLst>
      <p:ext uri="{BB962C8B-B14F-4D97-AF65-F5344CB8AC3E}">
        <p14:creationId xmlns:p14="http://schemas.microsoft.com/office/powerpoint/2010/main" val="503869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5F366-5492-4E57-9E41-CD355E9A40D4}" type="datetimeFigureOut">
              <a:rPr lang="en-US" smtClean="0"/>
              <a:t>11/4/2019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C622C-BB4D-4021-9BBD-D7C98DB9F884}" type="slidenum">
              <a:rPr lang="en-US" smtClean="0"/>
              <a:t>‹#›</a:t>
            </a:fld>
            <a:endParaRPr lang="en-US"/>
          </a:p>
        </p:txBody>
      </p:sp>
    </p:spTree>
    <p:extLst>
      <p:ext uri="{BB962C8B-B14F-4D97-AF65-F5344CB8AC3E}">
        <p14:creationId xmlns:p14="http://schemas.microsoft.com/office/powerpoint/2010/main" val="33794701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www.environmentalscience.bayer.us/-/media/prfunitedstates/documents/resource-library/product-labels/sevin-sl.ashx" TargetMode="External"/><Relationship Id="rId5" Type="http://schemas.microsoft.com/office/2007/relationships/hdphoto" Target="../media/hdphoto1.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ideo" Target="https://www.youtube.com/embed/7ZLqwN6a55M?start=13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irac-online.org/modes-of-actio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7.png"/><Relationship Id="rId4" Type="http://schemas.openxmlformats.org/officeDocument/2006/relationships/image" Target="../media/image14.png"/><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6216" y="448929"/>
            <a:ext cx="586292" cy="85106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561" y="489874"/>
            <a:ext cx="2750820" cy="810116"/>
          </a:xfrm>
          <a:prstGeom prst="rect">
            <a:avLst/>
          </a:prstGeom>
        </p:spPr>
      </p:pic>
      <p:sp>
        <p:nvSpPr>
          <p:cNvPr id="6" name="Rectangle 5"/>
          <p:cNvSpPr/>
          <p:nvPr/>
        </p:nvSpPr>
        <p:spPr>
          <a:xfrm>
            <a:off x="2016085" y="2559446"/>
            <a:ext cx="8365585" cy="2554545"/>
          </a:xfrm>
          <a:prstGeom prst="rect">
            <a:avLst/>
          </a:prstGeom>
          <a:noFill/>
        </p:spPr>
        <p:txBody>
          <a:bodyPr wrap="square" lIns="91440" tIns="45720" rIns="91440" bIns="45720">
            <a:spAutoFit/>
          </a:bodyPr>
          <a:lstStyle/>
          <a:p>
            <a:pPr algn="ctr"/>
            <a:r>
              <a:rPr lang="en-US" sz="8000" cap="none" spc="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Integrated Pest </a:t>
            </a:r>
          </a:p>
          <a:p>
            <a:pPr algn="ctr"/>
            <a:r>
              <a:rPr lang="en-US" sz="8000" cap="none" spc="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Management</a:t>
            </a:r>
            <a:endParaRPr lang="en-US" sz="8000" cap="none" spc="0" dirty="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8352306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4" name="Rectangle 3"/>
          <p:cNvSpPr/>
          <p:nvPr/>
        </p:nvSpPr>
        <p:spPr>
          <a:xfrm>
            <a:off x="2225841" y="174173"/>
            <a:ext cx="7471611" cy="1015663"/>
          </a:xfrm>
          <a:prstGeom prst="rect">
            <a:avLst/>
          </a:prstGeom>
          <a:noFill/>
        </p:spPr>
        <p:txBody>
          <a:bodyPr wrap="square" lIns="91440" tIns="45720" rIns="91440" bIns="45720">
            <a:spAutoFit/>
          </a:bodyPr>
          <a:lstStyle/>
          <a:p>
            <a:pPr algn="ctr"/>
            <a:r>
              <a:rPr lang="en-US" sz="6000" cap="none" spc="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Chemical Control</a:t>
            </a:r>
            <a:endParaRPr lang="en-US" sz="6000" cap="none" spc="0" dirty="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48487657"/>
              </p:ext>
            </p:extLst>
          </p:nvPr>
        </p:nvGraphicFramePr>
        <p:xfrm>
          <a:off x="395784" y="1571970"/>
          <a:ext cx="11300348" cy="4637746"/>
        </p:xfrm>
        <a:graphic>
          <a:graphicData uri="http://schemas.openxmlformats.org/drawingml/2006/table">
            <a:tbl>
              <a:tblPr firstRow="1" bandRow="1">
                <a:tableStyleId>{5C22544A-7EE6-4342-B048-85BDC9FD1C3A}</a:tableStyleId>
              </a:tblPr>
              <a:tblGrid>
                <a:gridCol w="2825087">
                  <a:extLst>
                    <a:ext uri="{9D8B030D-6E8A-4147-A177-3AD203B41FA5}">
                      <a16:colId xmlns:a16="http://schemas.microsoft.com/office/drawing/2014/main" val="109883945"/>
                    </a:ext>
                  </a:extLst>
                </a:gridCol>
                <a:gridCol w="2825087">
                  <a:extLst>
                    <a:ext uri="{9D8B030D-6E8A-4147-A177-3AD203B41FA5}">
                      <a16:colId xmlns:a16="http://schemas.microsoft.com/office/drawing/2014/main" val="1215597587"/>
                    </a:ext>
                  </a:extLst>
                </a:gridCol>
                <a:gridCol w="2825087">
                  <a:extLst>
                    <a:ext uri="{9D8B030D-6E8A-4147-A177-3AD203B41FA5}">
                      <a16:colId xmlns:a16="http://schemas.microsoft.com/office/drawing/2014/main" val="4281156819"/>
                    </a:ext>
                  </a:extLst>
                </a:gridCol>
                <a:gridCol w="2825087">
                  <a:extLst>
                    <a:ext uri="{9D8B030D-6E8A-4147-A177-3AD203B41FA5}">
                      <a16:colId xmlns:a16="http://schemas.microsoft.com/office/drawing/2014/main" val="1122618614"/>
                    </a:ext>
                  </a:extLst>
                </a:gridCol>
              </a:tblGrid>
              <a:tr h="816388">
                <a:tc>
                  <a:txBody>
                    <a:bodyPr/>
                    <a:lstStyle/>
                    <a:p>
                      <a:pPr algn="ctr"/>
                      <a:r>
                        <a:rPr lang="en-US" dirty="0" smtClean="0">
                          <a:solidFill>
                            <a:schemeClr val="tx1"/>
                          </a:solidFill>
                          <a:latin typeface="Century Gothic" panose="020B0502020202020204" pitchFamily="34" charset="0"/>
                        </a:rPr>
                        <a:t>Synthetic Pesticides</a:t>
                      </a:r>
                      <a:endParaRPr lang="en-US"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Organic Pesticides</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Biological Pesticides</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Insect Growth Regulators</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1642418"/>
                  </a:ext>
                </a:extLst>
              </a:tr>
              <a:tr h="3821358">
                <a:tc>
                  <a:txBody>
                    <a:bodyPr/>
                    <a:lstStyle/>
                    <a:p>
                      <a:endParaRPr lang="en-US" dirty="0" smtClean="0">
                        <a:solidFill>
                          <a:schemeClr val="tx1"/>
                        </a:solidFill>
                      </a:endParaRPr>
                    </a:p>
                    <a:p>
                      <a:pPr marL="285750" indent="-285750">
                        <a:buFont typeface="Courier New" panose="02070309020205020404" pitchFamily="49" charset="0"/>
                        <a:buChar char="o"/>
                      </a:pPr>
                      <a:r>
                        <a:rPr lang="en-US" dirty="0" smtClean="0">
                          <a:solidFill>
                            <a:schemeClr val="tx1"/>
                          </a:solidFill>
                        </a:rPr>
                        <a:t>Human-made in a laboratory; chemically joined</a:t>
                      </a:r>
                      <a:r>
                        <a:rPr lang="en-US" baseline="0" dirty="0" smtClean="0">
                          <a:solidFill>
                            <a:schemeClr val="tx1"/>
                          </a:solidFill>
                        </a:rPr>
                        <a:t> compounds or elements (e.g. most herbicides, </a:t>
                      </a:r>
                      <a:r>
                        <a:rPr lang="en-US" baseline="0" dirty="0" err="1" smtClean="0">
                          <a:solidFill>
                            <a:schemeClr val="tx1"/>
                          </a:solidFill>
                        </a:rPr>
                        <a:t>diazinon</a:t>
                      </a:r>
                      <a:r>
                        <a:rPr lang="en-US" baseline="0" dirty="0" smtClean="0">
                          <a:solidFill>
                            <a:schemeClr val="tx1"/>
                          </a:solidFill>
                        </a:rPr>
                        <a:t>, malathion, carbaryl, </a:t>
                      </a:r>
                      <a:r>
                        <a:rPr lang="en-US" baseline="0" dirty="0" err="1" smtClean="0">
                          <a:solidFill>
                            <a:schemeClr val="tx1"/>
                          </a:solidFill>
                        </a:rPr>
                        <a:t>benomyl</a:t>
                      </a:r>
                      <a:r>
                        <a:rPr lang="en-US" baseline="0" dirty="0" smtClean="0">
                          <a:solidFill>
                            <a:schemeClr val="tx1"/>
                          </a:solidFill>
                        </a:rPr>
                        <a:t>, streptomycin, etc.)</a:t>
                      </a: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smtClean="0">
                        <a:solidFill>
                          <a:schemeClr val="tx1"/>
                        </a:solidFill>
                      </a:endParaRPr>
                    </a:p>
                    <a:p>
                      <a:pPr marL="285750" indent="-285750">
                        <a:buFont typeface="Courier New" panose="02070309020205020404" pitchFamily="49" charset="0"/>
                        <a:buChar char="o"/>
                      </a:pPr>
                      <a:r>
                        <a:rPr lang="en-US" dirty="0" smtClean="0">
                          <a:solidFill>
                            <a:schemeClr val="tx1"/>
                          </a:solidFill>
                        </a:rPr>
                        <a:t>Derived from plant, animal, or naturally occurring rock or petroleum</a:t>
                      </a:r>
                      <a:r>
                        <a:rPr lang="en-US" baseline="0" dirty="0" smtClean="0">
                          <a:solidFill>
                            <a:schemeClr val="tx1"/>
                          </a:solidFill>
                        </a:rPr>
                        <a:t> oil sources (e.g., rotenone, </a:t>
                      </a:r>
                      <a:r>
                        <a:rPr lang="en-US" baseline="0" dirty="0" err="1" smtClean="0">
                          <a:solidFill>
                            <a:schemeClr val="tx1"/>
                          </a:solidFill>
                        </a:rPr>
                        <a:t>sabadila</a:t>
                      </a:r>
                      <a:r>
                        <a:rPr lang="en-US" baseline="0" dirty="0" smtClean="0">
                          <a:solidFill>
                            <a:schemeClr val="tx1"/>
                          </a:solidFill>
                        </a:rPr>
                        <a:t>, </a:t>
                      </a:r>
                      <a:r>
                        <a:rPr lang="en-US" baseline="0" dirty="0" err="1" smtClean="0">
                          <a:solidFill>
                            <a:schemeClr val="tx1"/>
                          </a:solidFill>
                        </a:rPr>
                        <a:t>ryania</a:t>
                      </a:r>
                      <a:r>
                        <a:rPr lang="en-US" baseline="0" dirty="0" smtClean="0">
                          <a:solidFill>
                            <a:schemeClr val="tx1"/>
                          </a:solidFill>
                        </a:rPr>
                        <a:t>, nicotine sulfate, pyrethrum, soaps, oils, microbial agents, lime sulfur, copper, etc.)</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smtClean="0">
                        <a:solidFill>
                          <a:schemeClr val="tx1"/>
                        </a:solidFill>
                      </a:endParaRPr>
                    </a:p>
                    <a:p>
                      <a:pPr marL="285750" indent="-285750">
                        <a:buFont typeface="Courier New" panose="02070309020205020404" pitchFamily="49" charset="0"/>
                        <a:buChar char="o"/>
                      </a:pPr>
                      <a:r>
                        <a:rPr lang="en-US" dirty="0" smtClean="0">
                          <a:solidFill>
                            <a:schemeClr val="tx1"/>
                          </a:solidFill>
                        </a:rPr>
                        <a:t>A subset of organics that specifically refers to products</a:t>
                      </a:r>
                      <a:r>
                        <a:rPr lang="en-US" baseline="0" dirty="0" smtClean="0">
                          <a:solidFill>
                            <a:schemeClr val="tx1"/>
                          </a:solidFill>
                        </a:rPr>
                        <a:t> developed from naturally occurring microbial agents such as bacteria, viruses, and fungi (e.g., </a:t>
                      </a:r>
                      <a:r>
                        <a:rPr lang="en-US" i="1" baseline="0" dirty="0" smtClean="0">
                          <a:solidFill>
                            <a:schemeClr val="tx1"/>
                          </a:solidFill>
                        </a:rPr>
                        <a:t>Bacillus </a:t>
                      </a:r>
                      <a:r>
                        <a:rPr lang="en-US" i="1" baseline="0" dirty="0" err="1" smtClean="0">
                          <a:solidFill>
                            <a:schemeClr val="tx1"/>
                          </a:solidFill>
                        </a:rPr>
                        <a:t>thuringiensis</a:t>
                      </a:r>
                      <a:r>
                        <a:rPr lang="en-US" baseline="0" dirty="0" smtClean="0">
                          <a:solidFill>
                            <a:schemeClr val="tx1"/>
                          </a:solidFill>
                        </a:rPr>
                        <a:t>, a bacterial pathogen of many insects.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smtClean="0">
                        <a:solidFill>
                          <a:schemeClr val="tx1"/>
                        </a:solidFill>
                      </a:endParaRPr>
                    </a:p>
                    <a:p>
                      <a:pPr marL="285750" indent="-285750">
                        <a:buFont typeface="Courier New" panose="02070309020205020404" pitchFamily="49" charset="0"/>
                        <a:buChar char="o"/>
                      </a:pPr>
                      <a:r>
                        <a:rPr lang="en-US" dirty="0" smtClean="0">
                          <a:solidFill>
                            <a:schemeClr val="tx1"/>
                          </a:solidFill>
                        </a:rPr>
                        <a:t>Kills insects by interfering</a:t>
                      </a:r>
                      <a:r>
                        <a:rPr lang="en-US" baseline="0" dirty="0" smtClean="0">
                          <a:solidFill>
                            <a:schemeClr val="tx1"/>
                          </a:solidFill>
                        </a:rPr>
                        <a:t> with the normal process of juvenile development; common IGRs disrupt either the insect’s hormonal process or exoskeleton development.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8023581"/>
                  </a:ext>
                </a:extLst>
              </a:tr>
            </a:tbl>
          </a:graphicData>
        </a:graphic>
      </p:graphicFrame>
      <p:sp>
        <p:nvSpPr>
          <p:cNvPr id="6" name="TextBox 5"/>
          <p:cNvSpPr txBox="1"/>
          <p:nvPr/>
        </p:nvSpPr>
        <p:spPr>
          <a:xfrm>
            <a:off x="8503920" y="6620256"/>
            <a:ext cx="3633216" cy="184666"/>
          </a:xfrm>
          <a:prstGeom prst="rect">
            <a:avLst/>
          </a:prstGeom>
          <a:noFill/>
        </p:spPr>
        <p:txBody>
          <a:bodyPr wrap="square" rtlCol="0">
            <a:spAutoFit/>
          </a:bodyPr>
          <a:lstStyle/>
          <a:p>
            <a:pPr algn="r"/>
            <a:r>
              <a:rPr lang="en-US" sz="600" dirty="0" smtClean="0"/>
              <a:t>D. G. Alston, Important Components of a Successful Pest Management Program, USU Fact Sheet, July 2011</a:t>
            </a:r>
            <a:endParaRPr lang="en-US" sz="600" dirty="0"/>
          </a:p>
        </p:txBody>
      </p:sp>
    </p:spTree>
    <p:extLst>
      <p:ext uri="{BB962C8B-B14F-4D97-AF65-F5344CB8AC3E}">
        <p14:creationId xmlns:p14="http://schemas.microsoft.com/office/powerpoint/2010/main" val="1403555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pic>
        <p:nvPicPr>
          <p:cNvPr id="2050" name="Picture 2" descr="Image result for homeowner pesticides"/>
          <p:cNvPicPr>
            <a:picLocks noChangeAspect="1" noChangeArrowheads="1"/>
          </p:cNvPicPr>
          <p:nvPr/>
        </p:nvPicPr>
        <p:blipFill rotWithShape="1">
          <a:blip r:embed="rId2">
            <a:extLst>
              <a:ext uri="{28A0092B-C50C-407E-A947-70E740481C1C}">
                <a14:useLocalDpi xmlns:a14="http://schemas.microsoft.com/office/drawing/2010/main" val="0"/>
              </a:ext>
            </a:extLst>
          </a:blip>
          <a:srcRect l="19477" r="17022"/>
          <a:stretch/>
        </p:blipFill>
        <p:spPr bwMode="auto">
          <a:xfrm>
            <a:off x="6839743" y="1091465"/>
            <a:ext cx="5231032" cy="40380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110320" y="1091465"/>
            <a:ext cx="2728414" cy="4092621"/>
          </a:xfrm>
          <a:prstGeom prst="rect">
            <a:avLst/>
          </a:prstGeom>
        </p:spPr>
      </p:pic>
      <p:pic>
        <p:nvPicPr>
          <p:cNvPr id="2052" name="Picture 4" descr="Related imag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951" l="5515" r="91789">
                        <a14:foregroundMark x1="14216" y1="45588" x2="14216" y2="45588"/>
                        <a14:foregroundMark x1="19363" y1="43873" x2="19363" y2="43873"/>
                        <a14:foregroundMark x1="21936" y1="44240" x2="21936" y2="44240"/>
                        <a14:foregroundMark x1="25123" y1="40809" x2="25123" y2="40809"/>
                        <a14:foregroundMark x1="27328" y1="40564" x2="27328" y2="40564"/>
                        <a14:foregroundMark x1="29779" y1="40931" x2="29779" y2="40931"/>
                        <a14:foregroundMark x1="42279" y1="47059" x2="42279" y2="47059"/>
                        <a14:foregroundMark x1="39216" y1="45343" x2="39216" y2="45343"/>
                        <a14:foregroundMark x1="38848" y1="43995" x2="38848" y2="43995"/>
                        <a14:foregroundMark x1="40319" y1="45098" x2="40319" y2="45098"/>
                        <a14:foregroundMark x1="40686" y1="49020" x2="40686" y2="49020"/>
                        <a14:foregroundMark x1="45711" y1="43627" x2="45711" y2="43627"/>
                        <a14:foregroundMark x1="47549" y1="44363" x2="47549" y2="44363"/>
                        <a14:foregroundMark x1="49265" y1="45343" x2="49265" y2="45343"/>
                        <a14:foregroundMark x1="52574" y1="43015" x2="52574" y2="43015"/>
                        <a14:foregroundMark x1="56373" y1="39461" x2="56373" y2="39461"/>
                        <a14:foregroundMark x1="68627" y1="46814" x2="68627" y2="46814"/>
                        <a14:foregroundMark x1="68137" y1="45343" x2="68137" y2="45343"/>
                        <a14:foregroundMark x1="65931" y1="44485" x2="65931" y2="44485"/>
                        <a14:foregroundMark x1="66422" y1="41544" x2="66422" y2="41544"/>
                        <a14:foregroundMark x1="68137" y1="41667" x2="68137" y2="41667"/>
                        <a14:foregroundMark x1="69853" y1="45588" x2="69853" y2="45588"/>
                        <a14:foregroundMark x1="65809" y1="48897" x2="65809" y2="48897"/>
                        <a14:foregroundMark x1="73529" y1="44118" x2="73529" y2="44118"/>
                        <a14:foregroundMark x1="75368" y1="44240" x2="75368" y2="44240"/>
                        <a14:foregroundMark x1="79657" y1="42892" x2="79657" y2="42892"/>
                        <a14:foregroundMark x1="81495" y1="41422" x2="81495" y2="41422"/>
                        <a14:foregroundMark x1="13480" y1="49510" x2="13480" y2="49510"/>
                        <a14:foregroundMark x1="11275" y1="43137" x2="11275" y2="43137"/>
                        <a14:foregroundMark x1="16667" y1="47059" x2="16667" y2="47059"/>
                        <a14:foregroundMark x1="18505" y1="82353" x2="18505" y2="82353"/>
                        <a14:foregroundMark x1="18137" y1="83088" x2="18137" y2="83088"/>
                        <a14:foregroundMark x1="19240" y1="82598" x2="19240" y2="82598"/>
                        <a14:foregroundMark x1="25245" y1="80637" x2="25245" y2="80637"/>
                      </a14:backgroundRemoval>
                    </a14:imgEffect>
                  </a14:imgLayer>
                </a14:imgProps>
              </a:ext>
              <a:ext uri="{28A0092B-C50C-407E-A947-70E740481C1C}">
                <a14:useLocalDpi xmlns:a14="http://schemas.microsoft.com/office/drawing/2010/main" val="0"/>
              </a:ext>
            </a:extLst>
          </a:blip>
          <a:srcRect/>
          <a:stretch>
            <a:fillRect/>
          </a:stretch>
        </p:blipFill>
        <p:spPr bwMode="auto">
          <a:xfrm>
            <a:off x="2661313" y="954135"/>
            <a:ext cx="4503823" cy="45038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0320" y="5887956"/>
            <a:ext cx="12474054" cy="369332"/>
          </a:xfrm>
          <a:prstGeom prst="rect">
            <a:avLst/>
          </a:prstGeom>
        </p:spPr>
        <p:txBody>
          <a:bodyPr wrap="square">
            <a:spAutoFit/>
          </a:bodyPr>
          <a:lstStyle/>
          <a:p>
            <a:r>
              <a:rPr lang="en-US" dirty="0">
                <a:hlinkClick r:id="rId6"/>
              </a:rPr>
              <a:t>https://www.environmentalscience.bayer.us/-/media/prfunitedstates/documents/resource-library/product-labels/sevin-sl.ashx</a:t>
            </a:r>
            <a:endParaRPr lang="en-US" dirty="0"/>
          </a:p>
        </p:txBody>
      </p:sp>
    </p:spTree>
    <p:extLst>
      <p:ext uri="{BB962C8B-B14F-4D97-AF65-F5344CB8AC3E}">
        <p14:creationId xmlns:p14="http://schemas.microsoft.com/office/powerpoint/2010/main" val="1826742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pic>
        <p:nvPicPr>
          <p:cNvPr id="4" name="7ZLqwN6a55M"/>
          <p:cNvPicPr>
            <a:picLocks noRot="1" noChangeAspect="1"/>
          </p:cNvPicPr>
          <p:nvPr>
            <a:videoFile r:link="rId1"/>
          </p:nvPr>
        </p:nvPicPr>
        <p:blipFill>
          <a:blip r:embed="rId3"/>
          <a:stretch>
            <a:fillRect/>
          </a:stretch>
        </p:blipFill>
        <p:spPr>
          <a:xfrm>
            <a:off x="300249" y="158652"/>
            <a:ext cx="11618794" cy="6535572"/>
          </a:xfrm>
          <a:prstGeom prst="rect">
            <a:avLst/>
          </a:prstGeom>
        </p:spPr>
      </p:pic>
    </p:spTree>
    <p:extLst>
      <p:ext uri="{BB962C8B-B14F-4D97-AF65-F5344CB8AC3E}">
        <p14:creationId xmlns:p14="http://schemas.microsoft.com/office/powerpoint/2010/main" val="4017024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6216" y="448929"/>
            <a:ext cx="586292" cy="85106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561" y="489874"/>
            <a:ext cx="2750820" cy="810116"/>
          </a:xfrm>
          <a:prstGeom prst="rect">
            <a:avLst/>
          </a:prstGeom>
        </p:spPr>
      </p:pic>
      <p:sp>
        <p:nvSpPr>
          <p:cNvPr id="6" name="Rectangle 5"/>
          <p:cNvSpPr/>
          <p:nvPr/>
        </p:nvSpPr>
        <p:spPr>
          <a:xfrm>
            <a:off x="165250" y="2922995"/>
            <a:ext cx="11931268" cy="1569660"/>
          </a:xfrm>
          <a:prstGeom prst="rect">
            <a:avLst/>
          </a:prstGeom>
          <a:noFill/>
        </p:spPr>
        <p:txBody>
          <a:bodyPr wrap="square" lIns="91440" tIns="45720" rIns="91440" bIns="45720">
            <a:spAutoFit/>
          </a:bodyPr>
          <a:lstStyle/>
          <a:p>
            <a:pPr algn="ctr"/>
            <a:r>
              <a:rPr lang="en-US" sz="960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Pest Resistance</a:t>
            </a:r>
            <a:endParaRPr lang="en-US" sz="9600" cap="none" spc="0" dirty="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Tree>
    <p:extLst>
      <p:ext uri="{BB962C8B-B14F-4D97-AF65-F5344CB8AC3E}">
        <p14:creationId xmlns:p14="http://schemas.microsoft.com/office/powerpoint/2010/main" val="1023645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solidFill>
                  <a:srgbClr val="FFFF00"/>
                </a:solidFill>
              </a:rPr>
              <a:t>Pest Resistance </a:t>
            </a:r>
            <a:r>
              <a:rPr lang="en-US" dirty="0" smtClean="0"/>
              <a:t>– Occurs when a pest population builds up a tolerance to a specific chemical, or group of chemicals with the same Mode of Action (MoA).</a:t>
            </a:r>
          </a:p>
          <a:p>
            <a:pPr marL="0" indent="0">
              <a:buNone/>
            </a:pPr>
            <a:endParaRPr lang="en-US" dirty="0"/>
          </a:p>
          <a:p>
            <a:pPr marL="0" indent="0">
              <a:buNone/>
            </a:pPr>
            <a:r>
              <a:rPr lang="en-US" dirty="0" smtClean="0">
                <a:solidFill>
                  <a:srgbClr val="FFFF00"/>
                </a:solidFill>
              </a:rPr>
              <a:t>Mode of Action </a:t>
            </a:r>
            <a:r>
              <a:rPr lang="en-US" dirty="0" smtClean="0"/>
              <a:t>– the sum of anatomical, physiological and biochemical interactions and response that result in toxic action of chemical, as well as the physical (location) and molecular (degradation) fate of the chemical in the organism. </a:t>
            </a:r>
            <a:endParaRPr lang="en-US" dirty="0"/>
          </a:p>
        </p:txBody>
      </p:sp>
    </p:spTree>
    <p:extLst>
      <p:ext uri="{BB962C8B-B14F-4D97-AF65-F5344CB8AC3E}">
        <p14:creationId xmlns:p14="http://schemas.microsoft.com/office/powerpoint/2010/main" val="23506791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45"/>
            <a:ext cx="10515600" cy="1325563"/>
          </a:xfrm>
        </p:spPr>
        <p:txBody>
          <a:bodyPr>
            <a:normAutofit/>
          </a:bodyPr>
          <a:lstStyle/>
          <a:p>
            <a:pPr algn="ctr"/>
            <a:r>
              <a:rPr lang="en-US" sz="6000" dirty="0" smtClean="0">
                <a:latin typeface="Century Gothic" panose="020B0502020202020204" pitchFamily="34" charset="0"/>
              </a:rPr>
              <a:t>Mode of Action (MoA)</a:t>
            </a:r>
            <a:endParaRPr lang="en-US" sz="6000" dirty="0">
              <a:latin typeface="Century Gothic" panose="020B0502020202020204" pitchFamily="34" charset="0"/>
            </a:endParaRPr>
          </a:p>
        </p:txBody>
      </p:sp>
      <p:sp>
        <p:nvSpPr>
          <p:cNvPr id="3" name="Content Placeholder 2"/>
          <p:cNvSpPr>
            <a:spLocks noGrp="1"/>
          </p:cNvSpPr>
          <p:nvPr>
            <p:ph idx="1"/>
          </p:nvPr>
        </p:nvSpPr>
        <p:spPr>
          <a:xfrm>
            <a:off x="838200" y="1513264"/>
            <a:ext cx="10515600" cy="902387"/>
          </a:xfrm>
        </p:spPr>
        <p:txBody>
          <a:bodyPr/>
          <a:lstStyle/>
          <a:p>
            <a:pPr marL="0" indent="0" algn="ctr">
              <a:buNone/>
            </a:pPr>
            <a:r>
              <a:rPr lang="en-US" sz="2400" dirty="0" smtClean="0"/>
              <a:t>The way a pesticide works. Specifically how it affects the target site within an organism. Typically a critical protein or enzyme in the insect.</a:t>
            </a:r>
          </a:p>
          <a:p>
            <a:pPr marL="0" indent="0">
              <a:buNone/>
            </a:pPr>
            <a:endParaRPr lang="en-US" dirty="0">
              <a:solidFill>
                <a:schemeClr val="bg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62629521"/>
              </p:ext>
            </p:extLst>
          </p:nvPr>
        </p:nvGraphicFramePr>
        <p:xfrm>
          <a:off x="838198" y="2503513"/>
          <a:ext cx="10857932" cy="3850640"/>
        </p:xfrm>
        <a:graphic>
          <a:graphicData uri="http://schemas.openxmlformats.org/drawingml/2006/table">
            <a:tbl>
              <a:tblPr firstRow="1" bandRow="1">
                <a:tableStyleId>{5C22544A-7EE6-4342-B048-85BDC9FD1C3A}</a:tableStyleId>
              </a:tblPr>
              <a:tblGrid>
                <a:gridCol w="5428966">
                  <a:extLst>
                    <a:ext uri="{9D8B030D-6E8A-4147-A177-3AD203B41FA5}">
                      <a16:colId xmlns:a16="http://schemas.microsoft.com/office/drawing/2014/main" val="1775307292"/>
                    </a:ext>
                  </a:extLst>
                </a:gridCol>
                <a:gridCol w="5428966">
                  <a:extLst>
                    <a:ext uri="{9D8B030D-6E8A-4147-A177-3AD203B41FA5}">
                      <a16:colId xmlns:a16="http://schemas.microsoft.com/office/drawing/2014/main" val="3942953333"/>
                    </a:ext>
                  </a:extLst>
                </a:gridCol>
              </a:tblGrid>
              <a:tr h="370840">
                <a:tc>
                  <a:txBody>
                    <a:bodyPr/>
                    <a:lstStyle/>
                    <a:p>
                      <a:pPr algn="ctr"/>
                      <a:r>
                        <a:rPr lang="en-US" sz="1800" b="0" dirty="0" smtClean="0">
                          <a:solidFill>
                            <a:schemeClr val="tx1"/>
                          </a:solidFill>
                          <a:latin typeface="+mn-lt"/>
                        </a:rPr>
                        <a:t>Nerve &amp; Muscle</a:t>
                      </a:r>
                      <a:endParaRPr lang="en-US" sz="1800" b="0" dirty="0">
                        <a:solidFill>
                          <a:schemeClr val="tx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smtClean="0">
                          <a:solidFill>
                            <a:schemeClr val="tx1"/>
                          </a:solidFill>
                          <a:latin typeface="Century Gothic" panose="020B0502020202020204" pitchFamily="34" charset="0"/>
                        </a:rPr>
                        <a:t>Growth</a:t>
                      </a:r>
                      <a:endParaRPr lang="en-US"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8952767"/>
                  </a:ext>
                </a:extLst>
              </a:tr>
              <a:tr h="370840">
                <a:tc>
                  <a:txBody>
                    <a:bodyPr/>
                    <a:lstStyle/>
                    <a:p>
                      <a:pPr algn="ctr"/>
                      <a:endParaRPr lang="en-US" sz="1600" b="0" dirty="0" smtClean="0">
                        <a:solidFill>
                          <a:schemeClr val="tx1"/>
                        </a:solidFill>
                        <a:latin typeface="+mn-lt"/>
                      </a:endParaRPr>
                    </a:p>
                    <a:p>
                      <a:pPr algn="ctr"/>
                      <a:r>
                        <a:rPr lang="en-US" sz="1600" b="0" i="0" kern="1200" dirty="0" smtClean="0">
                          <a:solidFill>
                            <a:schemeClr val="tx1"/>
                          </a:solidFill>
                          <a:effectLst/>
                          <a:latin typeface="+mn-lt"/>
                          <a:ea typeface="+mn-ea"/>
                          <a:cs typeface="+mn-cs"/>
                        </a:rPr>
                        <a:t/>
                      </a:r>
                      <a:br>
                        <a:rPr lang="en-US" sz="1600" b="0" i="0" kern="1200" dirty="0" smtClean="0">
                          <a:solidFill>
                            <a:schemeClr val="tx1"/>
                          </a:solidFill>
                          <a:effectLst/>
                          <a:latin typeface="+mn-lt"/>
                          <a:ea typeface="+mn-ea"/>
                          <a:cs typeface="+mn-cs"/>
                        </a:rPr>
                      </a:br>
                      <a:r>
                        <a:rPr lang="en-US" sz="1600" b="0" i="0" kern="1200" dirty="0" smtClean="0">
                          <a:solidFill>
                            <a:schemeClr val="tx1"/>
                          </a:solidFill>
                          <a:effectLst/>
                          <a:latin typeface="+mn-lt"/>
                          <a:ea typeface="+mn-ea"/>
                          <a:cs typeface="+mn-cs"/>
                        </a:rPr>
                        <a:t>Most current insecticides act on nerve and muscle targets. Insecticides that act on these targets are generally fast acting.</a:t>
                      </a:r>
                      <a:endParaRPr lang="en-US" sz="1600" b="0" dirty="0" smtClean="0">
                        <a:solidFill>
                          <a:schemeClr val="tx1"/>
                        </a:solidFill>
                        <a:latin typeface="+mn-lt"/>
                      </a:endParaRPr>
                    </a:p>
                    <a:p>
                      <a:pPr algn="ctr"/>
                      <a:endParaRPr lang="en-US" sz="1600" b="0" dirty="0">
                        <a:solidFill>
                          <a:schemeClr val="tx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600" b="0" i="0" kern="1200" dirty="0" smtClean="0">
                        <a:solidFill>
                          <a:schemeClr val="tx1"/>
                        </a:solidFill>
                        <a:effectLst/>
                        <a:latin typeface="+mn-lt"/>
                        <a:ea typeface="+mn-ea"/>
                        <a:cs typeface="+mn-cs"/>
                      </a:endParaRPr>
                    </a:p>
                    <a:p>
                      <a:pPr algn="ctr"/>
                      <a:r>
                        <a:rPr lang="en-US" sz="1600" b="0" i="0" kern="1200" dirty="0" smtClean="0">
                          <a:solidFill>
                            <a:schemeClr val="tx1"/>
                          </a:solidFill>
                          <a:effectLst/>
                          <a:latin typeface="+mn-lt"/>
                          <a:ea typeface="+mn-ea"/>
                          <a:cs typeface="+mn-cs"/>
                        </a:rPr>
                        <a:t>Insect development is controlled by juvenile hormone and ecdysone, by directly perturbing cuticle formation/deposition or lipid biosynthesis. Such insect growth regulators are generally slow to moderately slow acting.</a:t>
                      </a:r>
                    </a:p>
                    <a:p>
                      <a:pPr algn="ctr"/>
                      <a:endParaRPr lang="en-US" sz="1600"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6602004"/>
                  </a:ext>
                </a:extLst>
              </a:tr>
              <a:tr h="370840">
                <a:tc>
                  <a:txBody>
                    <a:bodyPr/>
                    <a:lstStyle/>
                    <a:p>
                      <a:pPr algn="ctr"/>
                      <a:r>
                        <a:rPr lang="en-US" sz="1800" b="0" dirty="0" smtClean="0">
                          <a:solidFill>
                            <a:schemeClr val="tx1"/>
                          </a:solidFill>
                          <a:latin typeface="+mn-lt"/>
                        </a:rPr>
                        <a:t>Respiration</a:t>
                      </a:r>
                      <a:endParaRPr lang="en-US" sz="1800" b="0" dirty="0">
                        <a:solidFill>
                          <a:schemeClr val="tx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smtClean="0">
                          <a:solidFill>
                            <a:schemeClr val="tx1"/>
                          </a:solidFill>
                          <a:latin typeface="Century Gothic" panose="020B0502020202020204" pitchFamily="34" charset="0"/>
                        </a:rPr>
                        <a:t>Mid-Gut</a:t>
                      </a:r>
                      <a:endParaRPr lang="en-US" b="0" dirty="0">
                        <a:solidFill>
                          <a:schemeClr val="tx1"/>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007103"/>
                  </a:ext>
                </a:extLst>
              </a:tr>
              <a:tr h="370840">
                <a:tc>
                  <a:txBody>
                    <a:bodyPr/>
                    <a:lstStyle/>
                    <a:p>
                      <a:pPr algn="ctr"/>
                      <a:endParaRPr lang="en-US" sz="1600" dirty="0" smtClean="0">
                        <a:solidFill>
                          <a:schemeClr val="tx1"/>
                        </a:solidFill>
                        <a:latin typeface="+mn-lt"/>
                      </a:endParaRPr>
                    </a:p>
                    <a:p>
                      <a:pPr algn="ctr"/>
                      <a:r>
                        <a:rPr lang="en-US" sz="1600" b="0" i="0" kern="1200" dirty="0" smtClean="0">
                          <a:solidFill>
                            <a:schemeClr val="tx1"/>
                          </a:solidFill>
                          <a:effectLst/>
                          <a:latin typeface="+mn-lt"/>
                          <a:ea typeface="+mn-ea"/>
                          <a:cs typeface="+mn-cs"/>
                        </a:rPr>
                        <a:t>Several insecticides are known to interfere with mitochondrial respiration by the inhibition of electron transport and/or oxidative phosphorylation. Such insecticides are generally fast to moderately fast acting.</a:t>
                      </a:r>
                      <a:endParaRPr lang="en-US" sz="1600" dirty="0" smtClean="0">
                        <a:solidFill>
                          <a:schemeClr val="tx1"/>
                        </a:solidFill>
                        <a:latin typeface="+mn-lt"/>
                      </a:endParaRPr>
                    </a:p>
                    <a:p>
                      <a:endParaRPr lang="en-US" sz="1600" dirty="0">
                        <a:solidFill>
                          <a:schemeClr val="tx1"/>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kern="1200" dirty="0" smtClean="0">
                          <a:solidFill>
                            <a:schemeClr val="tx1"/>
                          </a:solidFill>
                          <a:effectLst/>
                          <a:latin typeface="+mn-lt"/>
                          <a:ea typeface="+mn-ea"/>
                          <a:cs typeface="+mn-cs"/>
                        </a:rPr>
                        <a:t/>
                      </a:r>
                      <a:br>
                        <a:rPr lang="en-US" sz="1800" b="0" i="0" kern="1200" dirty="0" smtClean="0">
                          <a:solidFill>
                            <a:schemeClr val="tx1"/>
                          </a:solidFill>
                          <a:effectLst/>
                          <a:latin typeface="+mn-lt"/>
                          <a:ea typeface="+mn-ea"/>
                          <a:cs typeface="+mn-cs"/>
                        </a:rPr>
                      </a:br>
                      <a:r>
                        <a:rPr lang="en-US" sz="1800" b="0" i="0" kern="1200" dirty="0" smtClean="0">
                          <a:solidFill>
                            <a:schemeClr val="tx1"/>
                          </a:solidFill>
                          <a:effectLst/>
                          <a:latin typeface="+mn-lt"/>
                          <a:ea typeface="+mn-ea"/>
                          <a:cs typeface="+mn-cs"/>
                        </a:rPr>
                        <a:t>Lepidopteran-specific microbial toxins that are sprayed or expressed in transgenic crop varieties.</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697975"/>
                  </a:ext>
                </a:extLst>
              </a:tr>
            </a:tbl>
          </a:graphicData>
        </a:graphic>
      </p:graphicFrame>
      <p:sp>
        <p:nvSpPr>
          <p:cNvPr id="5" name="Rectangle 4"/>
          <p:cNvSpPr/>
          <p:nvPr/>
        </p:nvSpPr>
        <p:spPr>
          <a:xfrm>
            <a:off x="7495600" y="6354153"/>
            <a:ext cx="4543295" cy="369332"/>
          </a:xfrm>
          <a:prstGeom prst="rect">
            <a:avLst/>
          </a:prstGeom>
        </p:spPr>
        <p:txBody>
          <a:bodyPr wrap="none">
            <a:spAutoFit/>
          </a:bodyPr>
          <a:lstStyle/>
          <a:p>
            <a:r>
              <a:rPr lang="en-US" dirty="0">
                <a:solidFill>
                  <a:srgbClr val="00B0F0"/>
                </a:solidFill>
                <a:hlinkClick r:id="rId2"/>
              </a:rPr>
              <a:t>https://www.irac-online.org/modes-of-action/</a:t>
            </a:r>
            <a:endParaRPr lang="en-US" dirty="0">
              <a:solidFill>
                <a:srgbClr val="00B0F0"/>
              </a:solidFill>
            </a:endParaRPr>
          </a:p>
        </p:txBody>
      </p:sp>
    </p:spTree>
    <p:extLst>
      <p:ext uri="{BB962C8B-B14F-4D97-AF65-F5344CB8AC3E}">
        <p14:creationId xmlns:p14="http://schemas.microsoft.com/office/powerpoint/2010/main" val="12934098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80063"/>
            <a:ext cx="10515600" cy="1325563"/>
          </a:xfrm>
        </p:spPr>
        <p:txBody>
          <a:bodyPr/>
          <a:lstStyle/>
          <a:p>
            <a:pPr algn="ctr"/>
            <a:r>
              <a:rPr lang="en-US" b="1" dirty="0" smtClean="0"/>
              <a:t>MoA Organization Example</a:t>
            </a:r>
            <a:endParaRPr lang="en-US" b="1" dirty="0"/>
          </a:p>
        </p:txBody>
      </p:sp>
      <p:sp>
        <p:nvSpPr>
          <p:cNvPr id="4" name="TextBox 3"/>
          <p:cNvSpPr txBox="1"/>
          <p:nvPr/>
        </p:nvSpPr>
        <p:spPr>
          <a:xfrm>
            <a:off x="4355133" y="3060727"/>
            <a:ext cx="2889809" cy="2677656"/>
          </a:xfrm>
          <a:prstGeom prst="rect">
            <a:avLst/>
          </a:prstGeom>
          <a:noFill/>
        </p:spPr>
        <p:txBody>
          <a:bodyPr wrap="square" rtlCol="0">
            <a:spAutoFit/>
          </a:bodyPr>
          <a:lstStyle/>
          <a:p>
            <a:pPr algn="ctr"/>
            <a:r>
              <a:rPr lang="en-US" sz="2400" b="1" dirty="0" smtClean="0">
                <a:solidFill>
                  <a:srgbClr val="FFFF00"/>
                </a:solidFill>
              </a:rPr>
              <a:t>Main Group</a:t>
            </a:r>
          </a:p>
          <a:p>
            <a:pPr algn="ctr"/>
            <a:endParaRPr lang="en-US" sz="2400" b="1" dirty="0">
              <a:solidFill>
                <a:srgbClr val="FFFF00"/>
              </a:solidFill>
            </a:endParaRPr>
          </a:p>
          <a:p>
            <a:pPr algn="ctr"/>
            <a:r>
              <a:rPr lang="en-US" sz="2400" b="1" dirty="0" smtClean="0">
                <a:solidFill>
                  <a:srgbClr val="FFFF00"/>
                </a:solidFill>
              </a:rPr>
              <a:t>Chemical Sub-Group</a:t>
            </a:r>
          </a:p>
          <a:p>
            <a:pPr algn="ctr"/>
            <a:endParaRPr lang="en-US" sz="2400" b="1" dirty="0">
              <a:solidFill>
                <a:srgbClr val="FFFF00"/>
              </a:solidFill>
            </a:endParaRPr>
          </a:p>
          <a:p>
            <a:pPr algn="ctr"/>
            <a:r>
              <a:rPr lang="en-US" sz="2400" b="1" dirty="0" smtClean="0">
                <a:solidFill>
                  <a:srgbClr val="FFFF00"/>
                </a:solidFill>
              </a:rPr>
              <a:t>Active Ingredients</a:t>
            </a:r>
          </a:p>
          <a:p>
            <a:pPr algn="ctr"/>
            <a:endParaRPr lang="en-US" sz="2400" b="1" dirty="0">
              <a:solidFill>
                <a:srgbClr val="FFFF00"/>
              </a:solidFill>
            </a:endParaRPr>
          </a:p>
          <a:p>
            <a:pPr algn="ctr"/>
            <a:r>
              <a:rPr lang="en-US" sz="2400" b="1" dirty="0" smtClean="0">
                <a:solidFill>
                  <a:srgbClr val="FFFF00"/>
                </a:solidFill>
              </a:rPr>
              <a:t>Products</a:t>
            </a:r>
            <a:endParaRPr lang="en-US" sz="2400" b="1" dirty="0">
              <a:solidFill>
                <a:srgbClr val="FFFF00"/>
              </a:solidFill>
            </a:endParaRPr>
          </a:p>
        </p:txBody>
      </p:sp>
      <p:sp>
        <p:nvSpPr>
          <p:cNvPr id="5" name="TextBox 4"/>
          <p:cNvSpPr txBox="1"/>
          <p:nvPr/>
        </p:nvSpPr>
        <p:spPr>
          <a:xfrm>
            <a:off x="3486755" y="1880999"/>
            <a:ext cx="4646427" cy="369332"/>
          </a:xfrm>
          <a:prstGeom prst="rect">
            <a:avLst/>
          </a:prstGeom>
          <a:noFill/>
        </p:spPr>
        <p:txBody>
          <a:bodyPr wrap="square" rtlCol="0">
            <a:spAutoFit/>
          </a:bodyPr>
          <a:lstStyle/>
          <a:p>
            <a:pPr algn="ctr"/>
            <a:r>
              <a:rPr lang="en-US" b="1" dirty="0" smtClean="0"/>
              <a:t>MoA 1) Acetylcholinesterase (Ache) Inhibitors</a:t>
            </a:r>
          </a:p>
        </p:txBody>
      </p:sp>
      <p:sp>
        <p:nvSpPr>
          <p:cNvPr id="6" name="TextBox 5"/>
          <p:cNvSpPr txBox="1"/>
          <p:nvPr/>
        </p:nvSpPr>
        <p:spPr>
          <a:xfrm>
            <a:off x="754188" y="1990818"/>
            <a:ext cx="1664159" cy="369332"/>
          </a:xfrm>
          <a:prstGeom prst="rect">
            <a:avLst/>
          </a:prstGeom>
          <a:noFill/>
        </p:spPr>
        <p:txBody>
          <a:bodyPr wrap="square" rtlCol="0">
            <a:spAutoFit/>
          </a:bodyPr>
          <a:lstStyle/>
          <a:p>
            <a:r>
              <a:rPr lang="en-US" dirty="0"/>
              <a:t>1</a:t>
            </a:r>
            <a:r>
              <a:rPr lang="en-US" dirty="0" smtClean="0"/>
              <a:t>A) </a:t>
            </a:r>
            <a:r>
              <a:rPr lang="en-US" dirty="0" smtClean="0"/>
              <a:t>carbamates</a:t>
            </a:r>
            <a:endParaRPr lang="en-US" dirty="0"/>
          </a:p>
        </p:txBody>
      </p:sp>
      <p:sp>
        <p:nvSpPr>
          <p:cNvPr id="7" name="TextBox 6"/>
          <p:cNvSpPr txBox="1"/>
          <p:nvPr/>
        </p:nvSpPr>
        <p:spPr>
          <a:xfrm>
            <a:off x="8885720" y="2037710"/>
            <a:ext cx="2371060" cy="369332"/>
          </a:xfrm>
          <a:prstGeom prst="rect">
            <a:avLst/>
          </a:prstGeom>
          <a:noFill/>
        </p:spPr>
        <p:txBody>
          <a:bodyPr wrap="square" rtlCol="0">
            <a:spAutoFit/>
          </a:bodyPr>
          <a:lstStyle/>
          <a:p>
            <a:r>
              <a:rPr lang="en-US" dirty="0" smtClean="0"/>
              <a:t>1B) </a:t>
            </a:r>
            <a:r>
              <a:rPr lang="en-US" dirty="0" smtClean="0"/>
              <a:t>organophosphates</a:t>
            </a:r>
            <a:endParaRPr lang="en-US" dirty="0"/>
          </a:p>
        </p:txBody>
      </p:sp>
      <p:sp>
        <p:nvSpPr>
          <p:cNvPr id="9" name="TextBox 8"/>
          <p:cNvSpPr txBox="1"/>
          <p:nvPr/>
        </p:nvSpPr>
        <p:spPr>
          <a:xfrm>
            <a:off x="895108" y="3906984"/>
            <a:ext cx="1249389" cy="369332"/>
          </a:xfrm>
          <a:prstGeom prst="rect">
            <a:avLst/>
          </a:prstGeom>
          <a:noFill/>
        </p:spPr>
        <p:txBody>
          <a:bodyPr wrap="square" rtlCol="0">
            <a:spAutoFit/>
          </a:bodyPr>
          <a:lstStyle/>
          <a:p>
            <a:pPr algn="ctr"/>
            <a:r>
              <a:rPr lang="en-US" i="1" dirty="0" smtClean="0"/>
              <a:t>carbaryl</a:t>
            </a:r>
            <a:endParaRPr lang="en-US" i="1" dirty="0"/>
          </a:p>
        </p:txBody>
      </p:sp>
      <p:sp>
        <p:nvSpPr>
          <p:cNvPr id="10" name="TextBox 9"/>
          <p:cNvSpPr txBox="1"/>
          <p:nvPr/>
        </p:nvSpPr>
        <p:spPr>
          <a:xfrm>
            <a:off x="9493306" y="3887861"/>
            <a:ext cx="1249389" cy="369332"/>
          </a:xfrm>
          <a:prstGeom prst="rect">
            <a:avLst/>
          </a:prstGeom>
          <a:noFill/>
        </p:spPr>
        <p:txBody>
          <a:bodyPr wrap="square" rtlCol="0">
            <a:spAutoFit/>
          </a:bodyPr>
          <a:lstStyle/>
          <a:p>
            <a:pPr algn="ctr"/>
            <a:r>
              <a:rPr lang="en-US" i="1" dirty="0" smtClean="0"/>
              <a:t>malathion</a:t>
            </a:r>
            <a:endParaRPr lang="en-US" i="1" dirty="0"/>
          </a:p>
        </p:txBody>
      </p:sp>
      <p:pic>
        <p:nvPicPr>
          <p:cNvPr id="1026" name="Picture 2" descr="Image result for carbaryl sevi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4671" l="9850" r="92877">
                        <a14:foregroundMark x1="43461" y1="46285" x2="43461" y2="46285"/>
                        <a14:foregroundMark x1="51976" y1="42318" x2="51976" y2="42318"/>
                        <a14:foregroundMark x1="54814" y1="42318" x2="54814" y2="42318"/>
                        <a14:foregroundMark x1="63383" y1="40335" x2="63383" y2="40335"/>
                        <a14:foregroundMark x1="68614" y1="37417" x2="68614" y2="37417"/>
                        <a14:foregroundMark x1="72343" y1="39557" x2="72343" y2="39557"/>
                        <a14:foregroundMark x1="41068" y1="40762" x2="41068" y2="40762"/>
                        <a14:foregroundMark x1="38230" y1="44302" x2="38230" y2="44302"/>
                        <a14:foregroundMark x1="36895" y1="42902" x2="36895" y2="42902"/>
                        <a14:foregroundMark x1="42627" y1="43991" x2="42627" y2="43991"/>
                        <a14:foregroundMark x1="39955" y1="48736" x2="39955" y2="48736"/>
                        <a14:foregroundMark x1="37117" y1="48736" x2="37117" y2="48736"/>
                        <a14:foregroundMark x1="46299" y1="45663" x2="46299" y2="45663"/>
                        <a14:foregroundMark x1="46299" y1="43991" x2="46299" y2="43991"/>
                        <a14:foregroundMark x1="49805" y1="40762" x2="49805" y2="40762"/>
                        <a14:foregroundMark x1="53534" y1="40762" x2="53534" y2="40762"/>
                        <a14:foregroundMark x1="55704" y1="44146" x2="55704" y2="44146"/>
                        <a14:foregroundMark x1="58542" y1="41385" x2="58542" y2="41385"/>
                        <a14:foregroundMark x1="60545" y1="38934" x2="60545" y2="38934"/>
                        <a14:foregroundMark x1="62716" y1="39401" x2="62716" y2="39401"/>
                        <a14:foregroundMark x1="62270" y1="42318" x2="62270" y2="42318"/>
                        <a14:foregroundMark x1="65554" y1="40762" x2="65554" y2="40762"/>
                        <a14:foregroundMark x1="71230" y1="38351" x2="71230" y2="38351"/>
                        <a14:foregroundMark x1="65331" y1="38351" x2="65331" y2="38351"/>
                        <a14:foregroundMark x1="45242" y1="70595" x2="45242" y2="70751"/>
                        <a14:foregroundMark x1="53367" y1="47764" x2="53367" y2="47764"/>
                        <a14:foregroundMark x1="54257" y1="47686" x2="54257" y2="47686"/>
                        <a14:foregroundMark x1="55815" y1="47336" x2="55815" y2="47336"/>
                        <a14:foregroundMark x1="60323" y1="46597" x2="60323" y2="46597"/>
                        <a14:foregroundMark x1="62437" y1="45663" x2="62437" y2="45663"/>
                        <a14:foregroundMark x1="63773" y1="45274" x2="63773" y2="45274"/>
                        <a14:foregroundMark x1="65053" y1="45274" x2="65053" y2="45274"/>
                        <a14:foregroundMark x1="67446" y1="45235" x2="67446" y2="45235"/>
                        <a14:foregroundMark x1="65275" y1="48580" x2="65275" y2="48580"/>
                        <a14:foregroundMark x1="55203" y1="50875" x2="55203" y2="50875"/>
                        <a14:foregroundMark x1="56427" y1="51031" x2="56427" y2="51031"/>
                        <a14:foregroundMark x1="66611" y1="47647" x2="66611" y2="47647"/>
                      </a14:backgroundRemoval>
                    </a14:imgEffect>
                  </a14:imgLayer>
                </a14:imgProps>
              </a:ext>
              <a:ext uri="{28A0092B-C50C-407E-A947-70E740481C1C}">
                <a14:useLocalDpi xmlns:a14="http://schemas.microsoft.com/office/drawing/2010/main" val="0"/>
              </a:ext>
            </a:extLst>
          </a:blip>
          <a:srcRect/>
          <a:stretch>
            <a:fillRect/>
          </a:stretch>
        </p:blipFill>
        <p:spPr bwMode="auto">
          <a:xfrm>
            <a:off x="636704" y="4986674"/>
            <a:ext cx="1216316" cy="17402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0" b="100000" l="9647" r="89647"/>
                    </a14:imgEffect>
                  </a14:imgLayer>
                </a14:imgProps>
              </a:ext>
            </a:extLst>
          </a:blip>
          <a:stretch>
            <a:fillRect/>
          </a:stretch>
        </p:blipFill>
        <p:spPr>
          <a:xfrm>
            <a:off x="9636902" y="4663773"/>
            <a:ext cx="2073010" cy="2073010"/>
          </a:xfrm>
          <a:prstGeom prst="rect">
            <a:avLst/>
          </a:prstGeom>
        </p:spPr>
      </p:pic>
      <p:sp>
        <p:nvSpPr>
          <p:cNvPr id="14" name="Hexagon 13"/>
          <p:cNvSpPr/>
          <p:nvPr/>
        </p:nvSpPr>
        <p:spPr>
          <a:xfrm rot="16200000">
            <a:off x="990693" y="3406620"/>
            <a:ext cx="508340" cy="467068"/>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p:cNvSpPr/>
          <p:nvPr/>
        </p:nvSpPr>
        <p:spPr>
          <a:xfrm rot="16200000">
            <a:off x="1460591" y="3406621"/>
            <a:ext cx="508341" cy="467066"/>
          </a:xfrm>
          <a:prstGeom prst="hexagon">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719695" y="3068824"/>
            <a:ext cx="0" cy="3171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19695" y="3430111"/>
            <a:ext cx="182918" cy="88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247644" y="3430111"/>
            <a:ext cx="182918" cy="88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714761" y="3761069"/>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247694" y="3761069"/>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042804" y="3539292"/>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000868" y="2860831"/>
            <a:ext cx="182918" cy="88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813016" y="2861747"/>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1983362" y="2660914"/>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014069" y="2663207"/>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599190" y="2827070"/>
            <a:ext cx="287258" cy="276999"/>
          </a:xfrm>
          <a:prstGeom prst="rect">
            <a:avLst/>
          </a:prstGeom>
        </p:spPr>
        <p:txBody>
          <a:bodyPr wrap="none">
            <a:spAutoFit/>
          </a:bodyPr>
          <a:lstStyle/>
          <a:p>
            <a:r>
              <a:rPr lang="en-US" sz="1200" dirty="0" smtClean="0"/>
              <a:t>O</a:t>
            </a:r>
            <a:endParaRPr lang="en-US" sz="1200" dirty="0"/>
          </a:p>
        </p:txBody>
      </p:sp>
      <p:sp>
        <p:nvSpPr>
          <p:cNvPr id="44" name="Rectangle 43"/>
          <p:cNvSpPr/>
          <p:nvPr/>
        </p:nvSpPr>
        <p:spPr>
          <a:xfrm>
            <a:off x="1857239" y="2425844"/>
            <a:ext cx="287258" cy="276999"/>
          </a:xfrm>
          <a:prstGeom prst="rect">
            <a:avLst/>
          </a:prstGeom>
        </p:spPr>
        <p:txBody>
          <a:bodyPr wrap="none">
            <a:spAutoFit/>
          </a:bodyPr>
          <a:lstStyle/>
          <a:p>
            <a:r>
              <a:rPr lang="en-US" sz="1200" dirty="0" smtClean="0"/>
              <a:t>O</a:t>
            </a:r>
            <a:endParaRPr lang="en-US" sz="1200" dirty="0"/>
          </a:p>
        </p:txBody>
      </p:sp>
      <p:sp>
        <p:nvSpPr>
          <p:cNvPr id="45" name="Rectangle 44"/>
          <p:cNvSpPr/>
          <p:nvPr/>
        </p:nvSpPr>
        <p:spPr>
          <a:xfrm>
            <a:off x="2099381" y="2864422"/>
            <a:ext cx="380232" cy="276999"/>
          </a:xfrm>
          <a:prstGeom prst="rect">
            <a:avLst/>
          </a:prstGeom>
        </p:spPr>
        <p:txBody>
          <a:bodyPr wrap="none">
            <a:spAutoFit/>
          </a:bodyPr>
          <a:lstStyle/>
          <a:p>
            <a:r>
              <a:rPr lang="en-US" sz="1200" dirty="0" smtClean="0"/>
              <a:t>NH</a:t>
            </a:r>
            <a:endParaRPr lang="en-US" sz="1200" dirty="0"/>
          </a:p>
        </p:txBody>
      </p:sp>
      <p:cxnSp>
        <p:nvCxnSpPr>
          <p:cNvPr id="46" name="Straight Connector 45"/>
          <p:cNvCxnSpPr/>
          <p:nvPr/>
        </p:nvCxnSpPr>
        <p:spPr>
          <a:xfrm>
            <a:off x="2308631" y="3068823"/>
            <a:ext cx="0" cy="3171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0057599" y="3093524"/>
            <a:ext cx="2236" cy="2383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0245451" y="3004814"/>
            <a:ext cx="182918" cy="88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057599" y="3005730"/>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0227945" y="2809659"/>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0258652" y="2809571"/>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0093871" y="2556770"/>
            <a:ext cx="287258" cy="276999"/>
          </a:xfrm>
          <a:prstGeom prst="rect">
            <a:avLst/>
          </a:prstGeom>
        </p:spPr>
        <p:txBody>
          <a:bodyPr wrap="none">
            <a:spAutoFit/>
          </a:bodyPr>
          <a:lstStyle/>
          <a:p>
            <a:r>
              <a:rPr lang="en-US" sz="1200" dirty="0" smtClean="0"/>
              <a:t>O</a:t>
            </a:r>
            <a:endParaRPr lang="en-US" sz="1200" dirty="0"/>
          </a:p>
        </p:txBody>
      </p:sp>
      <p:cxnSp>
        <p:nvCxnSpPr>
          <p:cNvPr id="61" name="Straight Connector 60"/>
          <p:cNvCxnSpPr/>
          <p:nvPr/>
        </p:nvCxnSpPr>
        <p:spPr>
          <a:xfrm>
            <a:off x="9629906" y="3329787"/>
            <a:ext cx="146489" cy="898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0760982" y="3012013"/>
            <a:ext cx="182918" cy="887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10573130" y="3012929"/>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10055544" y="3329787"/>
            <a:ext cx="203108" cy="108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10253172" y="3348083"/>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10571853" y="3346556"/>
            <a:ext cx="203108" cy="108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0764629" y="3365438"/>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0238569" y="3426544"/>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0269276" y="3426456"/>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0361505" y="3194537"/>
            <a:ext cx="287258" cy="276999"/>
          </a:xfrm>
          <a:prstGeom prst="rect">
            <a:avLst/>
          </a:prstGeom>
        </p:spPr>
        <p:txBody>
          <a:bodyPr wrap="none">
            <a:spAutoFit/>
          </a:bodyPr>
          <a:lstStyle/>
          <a:p>
            <a:r>
              <a:rPr lang="en-US" sz="1200" dirty="0" smtClean="0"/>
              <a:t>O</a:t>
            </a:r>
            <a:endParaRPr lang="en-US" sz="1200" dirty="0"/>
          </a:p>
        </p:txBody>
      </p:sp>
      <p:cxnSp>
        <p:nvCxnSpPr>
          <p:cNvPr id="80" name="Straight Connector 79"/>
          <p:cNvCxnSpPr/>
          <p:nvPr/>
        </p:nvCxnSpPr>
        <p:spPr>
          <a:xfrm flipH="1">
            <a:off x="9879849" y="3331307"/>
            <a:ext cx="187852" cy="883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10357587" y="2947713"/>
            <a:ext cx="287258" cy="276999"/>
          </a:xfrm>
          <a:prstGeom prst="rect">
            <a:avLst/>
          </a:prstGeom>
        </p:spPr>
        <p:txBody>
          <a:bodyPr wrap="none">
            <a:spAutoFit/>
          </a:bodyPr>
          <a:lstStyle/>
          <a:p>
            <a:r>
              <a:rPr lang="en-US" sz="1200" dirty="0" smtClean="0"/>
              <a:t>O</a:t>
            </a:r>
            <a:endParaRPr lang="en-US" sz="1200" dirty="0"/>
          </a:p>
        </p:txBody>
      </p:sp>
      <p:cxnSp>
        <p:nvCxnSpPr>
          <p:cNvPr id="85" name="Straight Connector 84"/>
          <p:cNvCxnSpPr/>
          <p:nvPr/>
        </p:nvCxnSpPr>
        <p:spPr>
          <a:xfrm>
            <a:off x="9377097" y="2779666"/>
            <a:ext cx="146489" cy="898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095086" y="3319606"/>
            <a:ext cx="146489" cy="898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9361263" y="3333235"/>
            <a:ext cx="164704" cy="739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9566400" y="3375276"/>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a:off x="9597107" y="3375188"/>
            <a:ext cx="1" cy="1978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9045292" y="2639626"/>
            <a:ext cx="413896" cy="276999"/>
          </a:xfrm>
          <a:prstGeom prst="rect">
            <a:avLst/>
          </a:prstGeom>
        </p:spPr>
        <p:txBody>
          <a:bodyPr wrap="none">
            <a:spAutoFit/>
          </a:bodyPr>
          <a:lstStyle/>
          <a:p>
            <a:r>
              <a:rPr lang="en-US" sz="1200" dirty="0" smtClean="0"/>
              <a:t>H</a:t>
            </a:r>
            <a:r>
              <a:rPr lang="en-US" sz="1200" baseline="-25000" dirty="0" smtClean="0"/>
              <a:t>3</a:t>
            </a:r>
            <a:r>
              <a:rPr lang="en-US" sz="1200" dirty="0" smtClean="0"/>
              <a:t>C</a:t>
            </a:r>
            <a:endParaRPr lang="en-US" sz="1200" dirty="0"/>
          </a:p>
        </p:txBody>
      </p:sp>
      <p:sp>
        <p:nvSpPr>
          <p:cNvPr id="92" name="Rectangle 91"/>
          <p:cNvSpPr/>
          <p:nvPr/>
        </p:nvSpPr>
        <p:spPr>
          <a:xfrm>
            <a:off x="8765972" y="3174850"/>
            <a:ext cx="413896" cy="276999"/>
          </a:xfrm>
          <a:prstGeom prst="rect">
            <a:avLst/>
          </a:prstGeom>
        </p:spPr>
        <p:txBody>
          <a:bodyPr wrap="none">
            <a:spAutoFit/>
          </a:bodyPr>
          <a:lstStyle/>
          <a:p>
            <a:r>
              <a:rPr lang="en-US" sz="1200" dirty="0" smtClean="0"/>
              <a:t>H</a:t>
            </a:r>
            <a:r>
              <a:rPr lang="en-US" sz="1200" baseline="-25000" dirty="0" smtClean="0"/>
              <a:t>3</a:t>
            </a:r>
            <a:r>
              <a:rPr lang="en-US" sz="1200" dirty="0" smtClean="0"/>
              <a:t>C</a:t>
            </a:r>
            <a:endParaRPr lang="en-US" sz="1200" dirty="0"/>
          </a:p>
        </p:txBody>
      </p:sp>
      <p:sp>
        <p:nvSpPr>
          <p:cNvPr id="93" name="Rectangle 92"/>
          <p:cNvSpPr/>
          <p:nvPr/>
        </p:nvSpPr>
        <p:spPr>
          <a:xfrm>
            <a:off x="9447424" y="2751920"/>
            <a:ext cx="287258" cy="276999"/>
          </a:xfrm>
          <a:prstGeom prst="rect">
            <a:avLst/>
          </a:prstGeom>
        </p:spPr>
        <p:txBody>
          <a:bodyPr wrap="none">
            <a:spAutoFit/>
          </a:bodyPr>
          <a:lstStyle/>
          <a:p>
            <a:r>
              <a:rPr lang="en-US" sz="1200" dirty="0" smtClean="0"/>
              <a:t>O</a:t>
            </a:r>
            <a:endParaRPr lang="en-US" sz="1200" dirty="0"/>
          </a:p>
        </p:txBody>
      </p:sp>
      <p:cxnSp>
        <p:nvCxnSpPr>
          <p:cNvPr id="94" name="Straight Connector 93"/>
          <p:cNvCxnSpPr/>
          <p:nvPr/>
        </p:nvCxnSpPr>
        <p:spPr>
          <a:xfrm flipH="1">
            <a:off x="9585265" y="2967051"/>
            <a:ext cx="2236" cy="2383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a:off x="9161395" y="3288336"/>
            <a:ext cx="287258" cy="276999"/>
          </a:xfrm>
          <a:prstGeom prst="rect">
            <a:avLst/>
          </a:prstGeom>
        </p:spPr>
        <p:txBody>
          <a:bodyPr wrap="none">
            <a:spAutoFit/>
          </a:bodyPr>
          <a:lstStyle/>
          <a:p>
            <a:r>
              <a:rPr lang="en-US" sz="1200" dirty="0" smtClean="0"/>
              <a:t>O</a:t>
            </a:r>
            <a:endParaRPr lang="en-US" sz="1200" dirty="0"/>
          </a:p>
        </p:txBody>
      </p:sp>
      <p:sp>
        <p:nvSpPr>
          <p:cNvPr id="96" name="Rectangle 95"/>
          <p:cNvSpPr/>
          <p:nvPr/>
        </p:nvSpPr>
        <p:spPr>
          <a:xfrm>
            <a:off x="10894070" y="2964612"/>
            <a:ext cx="413896" cy="276999"/>
          </a:xfrm>
          <a:prstGeom prst="rect">
            <a:avLst/>
          </a:prstGeom>
        </p:spPr>
        <p:txBody>
          <a:bodyPr wrap="none">
            <a:spAutoFit/>
          </a:bodyPr>
          <a:lstStyle/>
          <a:p>
            <a:r>
              <a:rPr lang="en-US" sz="1200" dirty="0" smtClean="0"/>
              <a:t>CH</a:t>
            </a:r>
            <a:r>
              <a:rPr lang="en-US" sz="1200" baseline="-25000" dirty="0" smtClean="0"/>
              <a:t>3</a:t>
            </a:r>
            <a:endParaRPr lang="en-US" sz="1200" baseline="-25000" dirty="0"/>
          </a:p>
        </p:txBody>
      </p:sp>
      <p:sp>
        <p:nvSpPr>
          <p:cNvPr id="97" name="Rectangle 96"/>
          <p:cNvSpPr/>
          <p:nvPr/>
        </p:nvSpPr>
        <p:spPr>
          <a:xfrm>
            <a:off x="10894070" y="3226034"/>
            <a:ext cx="413896" cy="276999"/>
          </a:xfrm>
          <a:prstGeom prst="rect">
            <a:avLst/>
          </a:prstGeom>
        </p:spPr>
        <p:txBody>
          <a:bodyPr wrap="none">
            <a:spAutoFit/>
          </a:bodyPr>
          <a:lstStyle/>
          <a:p>
            <a:r>
              <a:rPr lang="en-US" sz="1200" dirty="0" smtClean="0"/>
              <a:t>CH</a:t>
            </a:r>
            <a:r>
              <a:rPr lang="en-US" sz="1200" baseline="-25000" dirty="0" smtClean="0"/>
              <a:t>3</a:t>
            </a:r>
            <a:endParaRPr lang="en-US" sz="1200" baseline="-25000" dirty="0"/>
          </a:p>
        </p:txBody>
      </p:sp>
      <p:sp>
        <p:nvSpPr>
          <p:cNvPr id="98" name="Rectangle 97"/>
          <p:cNvSpPr/>
          <p:nvPr/>
        </p:nvSpPr>
        <p:spPr>
          <a:xfrm>
            <a:off x="10118001" y="3615972"/>
            <a:ext cx="287258" cy="276999"/>
          </a:xfrm>
          <a:prstGeom prst="rect">
            <a:avLst/>
          </a:prstGeom>
        </p:spPr>
        <p:txBody>
          <a:bodyPr wrap="none">
            <a:spAutoFit/>
          </a:bodyPr>
          <a:lstStyle/>
          <a:p>
            <a:r>
              <a:rPr lang="en-US" sz="1200" dirty="0" smtClean="0"/>
              <a:t>O</a:t>
            </a:r>
            <a:endParaRPr lang="en-US" sz="1200" dirty="0"/>
          </a:p>
        </p:txBody>
      </p:sp>
      <p:sp>
        <p:nvSpPr>
          <p:cNvPr id="99" name="Rectangle 98"/>
          <p:cNvSpPr/>
          <p:nvPr/>
        </p:nvSpPr>
        <p:spPr>
          <a:xfrm>
            <a:off x="9463217" y="3159417"/>
            <a:ext cx="264816" cy="276999"/>
          </a:xfrm>
          <a:prstGeom prst="rect">
            <a:avLst/>
          </a:prstGeom>
        </p:spPr>
        <p:txBody>
          <a:bodyPr wrap="none">
            <a:spAutoFit/>
          </a:bodyPr>
          <a:lstStyle/>
          <a:p>
            <a:r>
              <a:rPr lang="en-US" sz="1200" dirty="0"/>
              <a:t>P</a:t>
            </a:r>
          </a:p>
        </p:txBody>
      </p:sp>
      <p:sp>
        <p:nvSpPr>
          <p:cNvPr id="100" name="Rectangle 99"/>
          <p:cNvSpPr/>
          <p:nvPr/>
        </p:nvSpPr>
        <p:spPr>
          <a:xfrm>
            <a:off x="9452186" y="3525402"/>
            <a:ext cx="255198" cy="276999"/>
          </a:xfrm>
          <a:prstGeom prst="rect">
            <a:avLst/>
          </a:prstGeom>
        </p:spPr>
        <p:txBody>
          <a:bodyPr wrap="none">
            <a:spAutoFit/>
          </a:bodyPr>
          <a:lstStyle/>
          <a:p>
            <a:r>
              <a:rPr lang="en-US" sz="1200" dirty="0"/>
              <a:t>S</a:t>
            </a:r>
          </a:p>
        </p:txBody>
      </p:sp>
      <p:sp>
        <p:nvSpPr>
          <p:cNvPr id="101" name="Rectangle 100"/>
          <p:cNvSpPr/>
          <p:nvPr/>
        </p:nvSpPr>
        <p:spPr>
          <a:xfrm>
            <a:off x="9702592" y="3281125"/>
            <a:ext cx="255198" cy="276999"/>
          </a:xfrm>
          <a:prstGeom prst="rect">
            <a:avLst/>
          </a:prstGeom>
        </p:spPr>
        <p:txBody>
          <a:bodyPr wrap="none">
            <a:spAutoFit/>
          </a:bodyPr>
          <a:lstStyle/>
          <a:p>
            <a:r>
              <a:rPr lang="en-US" sz="1200" dirty="0"/>
              <a:t>S</a:t>
            </a:r>
          </a:p>
        </p:txBody>
      </p:sp>
      <p:pic>
        <p:nvPicPr>
          <p:cNvPr id="88" name="Picture 87"/>
          <p:cNvPicPr>
            <a:picLocks noChangeAspect="1"/>
          </p:cNvPicPr>
          <p:nvPr/>
        </p:nvPicPr>
        <p:blipFill>
          <a:blip r:embed="rId6">
            <a:extLst>
              <a:ext uri="{BEBA8EAE-BF5A-486C-A8C5-ECC9F3942E4B}">
                <a14:imgProps xmlns:a14="http://schemas.microsoft.com/office/drawing/2010/main">
                  <a14:imgLayer r:embed="rId7">
                    <a14:imgEffect>
                      <a14:backgroundRemoval t="0" b="100000" l="10000" r="90000"/>
                    </a14:imgEffect>
                  </a14:imgLayer>
                </a14:imgProps>
              </a:ext>
            </a:extLst>
          </a:blip>
          <a:stretch>
            <a:fillRect/>
          </a:stretch>
        </p:blipFill>
        <p:spPr>
          <a:xfrm>
            <a:off x="1170512" y="4475725"/>
            <a:ext cx="2233522" cy="2233522"/>
          </a:xfrm>
          <a:prstGeom prst="rect">
            <a:avLst/>
          </a:prstGeom>
        </p:spPr>
      </p:pic>
      <p:pic>
        <p:nvPicPr>
          <p:cNvPr id="84" name="Picture 83"/>
          <p:cNvPicPr>
            <a:picLocks noChangeAspect="1"/>
          </p:cNvPicPr>
          <p:nvPr/>
        </p:nvPicPr>
        <p:blipFill>
          <a:blip r:embed="rId8">
            <a:extLst>
              <a:ext uri="{BEBA8EAE-BF5A-486C-A8C5-ECC9F3942E4B}">
                <a14:imgProps xmlns:a14="http://schemas.microsoft.com/office/drawing/2010/main">
                  <a14:imgLayer r:embed="rId9">
                    <a14:imgEffect>
                      <a14:backgroundRemoval t="1600" b="98100" l="10000" r="90000"/>
                    </a14:imgEffect>
                  </a14:imgLayer>
                </a14:imgProps>
              </a:ext>
            </a:extLst>
          </a:blip>
          <a:stretch>
            <a:fillRect/>
          </a:stretch>
        </p:blipFill>
        <p:spPr>
          <a:xfrm>
            <a:off x="2601348" y="5616390"/>
            <a:ext cx="993206" cy="993206"/>
          </a:xfrm>
          <a:prstGeom prst="rect">
            <a:avLst/>
          </a:prstGeom>
        </p:spPr>
      </p:pic>
      <p:pic>
        <p:nvPicPr>
          <p:cNvPr id="104" name="Picture 103"/>
          <p:cNvPicPr>
            <a:picLocks noChangeAspect="1"/>
          </p:cNvPicPr>
          <p:nvPr/>
        </p:nvPicPr>
        <p:blipFill>
          <a:blip r:embed="rId10">
            <a:extLst>
              <a:ext uri="{BEBA8EAE-BF5A-486C-A8C5-ECC9F3942E4B}">
                <a14:imgProps xmlns:a14="http://schemas.microsoft.com/office/drawing/2010/main">
                  <a14:imgLayer r:embed="rId11">
                    <a14:imgEffect>
                      <a14:backgroundRemoval t="0" b="100000" l="10000" r="90000"/>
                    </a14:imgEffect>
                  </a14:imgLayer>
                </a14:imgProps>
              </a:ext>
            </a:extLst>
          </a:blip>
          <a:stretch>
            <a:fillRect/>
          </a:stretch>
        </p:blipFill>
        <p:spPr>
          <a:xfrm>
            <a:off x="7951044" y="4567963"/>
            <a:ext cx="2116657" cy="2116657"/>
          </a:xfrm>
          <a:prstGeom prst="rect">
            <a:avLst/>
          </a:prstGeom>
        </p:spPr>
      </p:pic>
      <p:pic>
        <p:nvPicPr>
          <p:cNvPr id="103" name="Picture 102"/>
          <p:cNvPicPr>
            <a:picLocks noChangeAspect="1"/>
          </p:cNvPicPr>
          <p:nvPr/>
        </p:nvPicPr>
        <p:blipFill>
          <a:blip r:embed="rId12">
            <a:extLst>
              <a:ext uri="{BEBA8EAE-BF5A-486C-A8C5-ECC9F3942E4B}">
                <a14:imgProps xmlns:a14="http://schemas.microsoft.com/office/drawing/2010/main">
                  <a14:imgLayer r:embed="rId13">
                    <a14:imgEffect>
                      <a14:backgroundRemoval t="1600" b="98200" l="10000" r="90000"/>
                    </a14:imgEffect>
                  </a14:imgLayer>
                </a14:imgProps>
              </a:ext>
            </a:extLst>
          </a:blip>
          <a:stretch>
            <a:fillRect/>
          </a:stretch>
        </p:blipFill>
        <p:spPr>
          <a:xfrm>
            <a:off x="9096550" y="5102665"/>
            <a:ext cx="1678632" cy="1678632"/>
          </a:xfrm>
          <a:prstGeom prst="rect">
            <a:avLst/>
          </a:prstGeom>
        </p:spPr>
      </p:pic>
      <p:cxnSp>
        <p:nvCxnSpPr>
          <p:cNvPr id="106" name="Straight Arrow Connector 105"/>
          <p:cNvCxnSpPr>
            <a:stCxn id="4" idx="0"/>
          </p:cNvCxnSpPr>
          <p:nvPr/>
        </p:nvCxnSpPr>
        <p:spPr>
          <a:xfrm flipH="1" flipV="1">
            <a:off x="5800037" y="2407042"/>
            <a:ext cx="1" cy="65368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flipV="1">
            <a:off x="2601348" y="2425844"/>
            <a:ext cx="1753785" cy="156136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7187276" y="2489643"/>
            <a:ext cx="1679466" cy="156136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flipV="1">
            <a:off x="2350942" y="3802401"/>
            <a:ext cx="2107045" cy="93360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flipV="1">
            <a:off x="7096183" y="3849402"/>
            <a:ext cx="2065212" cy="88660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H="1">
            <a:off x="3471462" y="5477678"/>
            <a:ext cx="1557867" cy="22260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6491044" y="5465075"/>
            <a:ext cx="1610403" cy="23520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4016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6959" y="365125"/>
            <a:ext cx="11844670" cy="1325563"/>
          </a:xfrm>
        </p:spPr>
        <p:txBody>
          <a:bodyPr>
            <a:normAutofit/>
          </a:bodyPr>
          <a:lstStyle/>
          <a:p>
            <a:pPr algn="ctr"/>
            <a:r>
              <a:rPr lang="en-US" sz="4200" dirty="0" smtClean="0">
                <a:latin typeface="Century Gothic" panose="020B0502020202020204" pitchFamily="34" charset="0"/>
              </a:rPr>
              <a:t>How to reduce pest resistance to insecticide</a:t>
            </a:r>
            <a:endParaRPr lang="en-US" sz="4200" dirty="0">
              <a:latin typeface="Century Gothic" panose="020B0502020202020204" pitchFamily="34" charset="0"/>
            </a:endParaRPr>
          </a:p>
        </p:txBody>
      </p:sp>
      <p:sp>
        <p:nvSpPr>
          <p:cNvPr id="3" name="Content Placeholder 2"/>
          <p:cNvSpPr>
            <a:spLocks noGrp="1"/>
          </p:cNvSpPr>
          <p:nvPr>
            <p:ph idx="1"/>
          </p:nvPr>
        </p:nvSpPr>
        <p:spPr>
          <a:xfrm>
            <a:off x="790074" y="2210635"/>
            <a:ext cx="10471484" cy="3949533"/>
          </a:xfrm>
        </p:spPr>
        <p:txBody>
          <a:bodyPr>
            <a:normAutofit/>
          </a:bodyPr>
          <a:lstStyle/>
          <a:p>
            <a:r>
              <a:rPr lang="en-US" dirty="0"/>
              <a:t>m</a:t>
            </a:r>
            <a:r>
              <a:rPr lang="en-US" dirty="0" smtClean="0"/>
              <a:t>inimize </a:t>
            </a:r>
            <a:r>
              <a:rPr lang="en-US" dirty="0" smtClean="0"/>
              <a:t>insecticide use by using early-maturing or pest-tolerant crops</a:t>
            </a:r>
          </a:p>
          <a:p>
            <a:r>
              <a:rPr lang="en-US" dirty="0" smtClean="0"/>
              <a:t>u</a:t>
            </a:r>
            <a:r>
              <a:rPr lang="en-US" dirty="0" smtClean="0"/>
              <a:t>se </a:t>
            </a:r>
            <a:r>
              <a:rPr lang="en-US" dirty="0" smtClean="0"/>
              <a:t>non-chemical techniques first </a:t>
            </a:r>
            <a:r>
              <a:rPr lang="en-US" dirty="0" smtClean="0"/>
              <a:t>(</a:t>
            </a:r>
            <a:r>
              <a:rPr lang="en-US" dirty="0" smtClean="0"/>
              <a:t>biological, mechanical, </a:t>
            </a:r>
            <a:r>
              <a:rPr lang="en-US" dirty="0" smtClean="0"/>
              <a:t>cultural</a:t>
            </a:r>
            <a:r>
              <a:rPr lang="en-US" dirty="0"/>
              <a:t>)</a:t>
            </a:r>
            <a:endParaRPr lang="en-US" dirty="0" smtClean="0"/>
          </a:p>
          <a:p>
            <a:r>
              <a:rPr lang="en-US" dirty="0"/>
              <a:t>s</a:t>
            </a:r>
            <a:r>
              <a:rPr lang="en-US" dirty="0" smtClean="0"/>
              <a:t>elect </a:t>
            </a:r>
            <a:r>
              <a:rPr lang="en-US" dirty="0" smtClean="0"/>
              <a:t>insecticides and management tools which preserve natural enemies</a:t>
            </a:r>
          </a:p>
          <a:p>
            <a:r>
              <a:rPr lang="en-US" dirty="0"/>
              <a:t>u</a:t>
            </a:r>
            <a:r>
              <a:rPr lang="en-US" dirty="0" smtClean="0"/>
              <a:t>se </a:t>
            </a:r>
            <a:r>
              <a:rPr lang="en-US" dirty="0" smtClean="0"/>
              <a:t>well-maintained equipment to achieve full and proper coverage</a:t>
            </a:r>
          </a:p>
          <a:p>
            <a:r>
              <a:rPr lang="en-US" dirty="0"/>
              <a:t>t</a:t>
            </a:r>
            <a:r>
              <a:rPr lang="en-US" dirty="0" smtClean="0"/>
              <a:t>arget </a:t>
            </a:r>
            <a:r>
              <a:rPr lang="en-US" dirty="0" smtClean="0"/>
              <a:t>younger, more susceptible insect stages</a:t>
            </a:r>
            <a:endParaRPr lang="en-US" dirty="0"/>
          </a:p>
        </p:txBody>
      </p:sp>
      <p:sp>
        <p:nvSpPr>
          <p:cNvPr id="4" name="TextBox 3"/>
          <p:cNvSpPr txBox="1"/>
          <p:nvPr/>
        </p:nvSpPr>
        <p:spPr>
          <a:xfrm>
            <a:off x="9101138" y="6627853"/>
            <a:ext cx="3035998" cy="184666"/>
          </a:xfrm>
          <a:prstGeom prst="rect">
            <a:avLst/>
          </a:prstGeom>
          <a:noFill/>
        </p:spPr>
        <p:txBody>
          <a:bodyPr wrap="square" rtlCol="0">
            <a:spAutoFit/>
          </a:bodyPr>
          <a:lstStyle/>
          <a:p>
            <a:pPr algn="r"/>
            <a:r>
              <a:rPr lang="en-US" sz="600" dirty="0" smtClean="0"/>
              <a:t>R</a:t>
            </a:r>
            <a:r>
              <a:rPr lang="en-US" sz="600" dirty="0" smtClean="0"/>
              <a:t>. </a:t>
            </a:r>
            <a:r>
              <a:rPr lang="en-US" sz="600" dirty="0" smtClean="0"/>
              <a:t>Davis</a:t>
            </a:r>
            <a:r>
              <a:rPr lang="en-US" sz="600" dirty="0" smtClean="0"/>
              <a:t>, Insecticide Mode of Resistance Presentation, Utah Pests In-Service Training, 2009</a:t>
            </a:r>
            <a:endParaRPr lang="en-US" sz="600" dirty="0"/>
          </a:p>
        </p:txBody>
      </p:sp>
    </p:spTree>
    <p:extLst>
      <p:ext uri="{BB962C8B-B14F-4D97-AF65-F5344CB8AC3E}">
        <p14:creationId xmlns:p14="http://schemas.microsoft.com/office/powerpoint/2010/main" val="22801111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6791"/>
          </a:xfrm>
        </p:spPr>
        <p:txBody>
          <a:bodyPr/>
          <a:lstStyle/>
          <a:p>
            <a:pPr algn="ctr"/>
            <a:r>
              <a:rPr lang="en-US" dirty="0" smtClean="0">
                <a:latin typeface="Century Gothic" panose="020B0502020202020204" pitchFamily="34" charset="0"/>
              </a:rPr>
              <a:t>Insect Resistance Stage I</a:t>
            </a:r>
            <a:endParaRPr lang="en-US" dirty="0">
              <a:latin typeface="Century Gothic" panose="020B0502020202020204" pitchFamily="34" charset="0"/>
            </a:endParaRPr>
          </a:p>
        </p:txBody>
      </p:sp>
      <p:pic>
        <p:nvPicPr>
          <p:cNvPr id="4" name="Picture 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5646816"/>
            <a:ext cx="910872" cy="753980"/>
          </a:xfrm>
          <a:prstGeom prst="rect">
            <a:avLst/>
          </a:prstGeom>
        </p:spPr>
      </p:pic>
      <p:pic>
        <p:nvPicPr>
          <p:cNvPr id="9" name="Picture 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5638796"/>
            <a:ext cx="910872" cy="753980"/>
          </a:xfrm>
          <a:prstGeom prst="rect">
            <a:avLst/>
          </a:prstGeom>
        </p:spPr>
      </p:pic>
      <p:pic>
        <p:nvPicPr>
          <p:cNvPr id="10" name="Picture 9"/>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5646816"/>
            <a:ext cx="910872" cy="753980"/>
          </a:xfrm>
          <a:prstGeom prst="rect">
            <a:avLst/>
          </a:prstGeom>
        </p:spPr>
      </p:pic>
      <p:pic>
        <p:nvPicPr>
          <p:cNvPr id="12" name="Picture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5646816"/>
            <a:ext cx="910872" cy="753980"/>
          </a:xfrm>
          <a:prstGeom prst="rect">
            <a:avLst/>
          </a:prstGeom>
        </p:spPr>
      </p:pic>
      <p:pic>
        <p:nvPicPr>
          <p:cNvPr id="14" name="Picture 1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5646816"/>
            <a:ext cx="910872" cy="753980"/>
          </a:xfrm>
          <a:prstGeom prst="rect">
            <a:avLst/>
          </a:prstGeom>
        </p:spPr>
      </p:pic>
      <p:pic>
        <p:nvPicPr>
          <p:cNvPr id="15" name="Picture 1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5646816"/>
            <a:ext cx="910872" cy="753980"/>
          </a:xfrm>
          <a:prstGeom prst="rect">
            <a:avLst/>
          </a:prstGeom>
        </p:spPr>
      </p:pic>
      <p:pic>
        <p:nvPicPr>
          <p:cNvPr id="18" name="Picture 1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4660227"/>
            <a:ext cx="910872" cy="753980"/>
          </a:xfrm>
          <a:prstGeom prst="rect">
            <a:avLst/>
          </a:prstGeom>
        </p:spPr>
      </p:pic>
      <p:pic>
        <p:nvPicPr>
          <p:cNvPr id="19" name="Picture 1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4652207"/>
            <a:ext cx="910872" cy="753980"/>
          </a:xfrm>
          <a:prstGeom prst="rect">
            <a:avLst/>
          </a:prstGeom>
        </p:spPr>
      </p:pic>
      <p:pic>
        <p:nvPicPr>
          <p:cNvPr id="20" name="Picture 19"/>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4660227"/>
            <a:ext cx="910872" cy="753980"/>
          </a:xfrm>
          <a:prstGeom prst="rect">
            <a:avLst/>
          </a:prstGeom>
        </p:spPr>
      </p:pic>
      <p:pic>
        <p:nvPicPr>
          <p:cNvPr id="22" name="Picture 2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4660227"/>
            <a:ext cx="910872" cy="753980"/>
          </a:xfrm>
          <a:prstGeom prst="rect">
            <a:avLst/>
          </a:prstGeom>
        </p:spPr>
      </p:pic>
      <p:pic>
        <p:nvPicPr>
          <p:cNvPr id="23" name="Picture 2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4660227"/>
            <a:ext cx="910872" cy="753980"/>
          </a:xfrm>
          <a:prstGeom prst="rect">
            <a:avLst/>
          </a:prstGeom>
        </p:spPr>
      </p:pic>
      <p:pic>
        <p:nvPicPr>
          <p:cNvPr id="24" name="Picture 2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4652207"/>
            <a:ext cx="910872" cy="753980"/>
          </a:xfrm>
          <a:prstGeom prst="rect">
            <a:avLst/>
          </a:prstGeom>
        </p:spPr>
      </p:pic>
      <p:pic>
        <p:nvPicPr>
          <p:cNvPr id="25" name="Picture 2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3681658"/>
            <a:ext cx="910872" cy="753980"/>
          </a:xfrm>
          <a:prstGeom prst="rect">
            <a:avLst/>
          </a:prstGeom>
        </p:spPr>
      </p:pic>
      <p:pic>
        <p:nvPicPr>
          <p:cNvPr id="26" name="Picture 25"/>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3673638"/>
            <a:ext cx="910872" cy="753980"/>
          </a:xfrm>
          <a:prstGeom prst="rect">
            <a:avLst/>
          </a:prstGeom>
        </p:spPr>
      </p:pic>
      <p:pic>
        <p:nvPicPr>
          <p:cNvPr id="27" name="Picture 26"/>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3681658"/>
            <a:ext cx="910872" cy="753980"/>
          </a:xfrm>
          <a:prstGeom prst="rect">
            <a:avLst/>
          </a:prstGeom>
        </p:spPr>
      </p:pic>
      <p:pic>
        <p:nvPicPr>
          <p:cNvPr id="28" name="Picture 27"/>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3681658"/>
            <a:ext cx="910872" cy="753980"/>
          </a:xfrm>
          <a:prstGeom prst="rect">
            <a:avLst/>
          </a:prstGeom>
        </p:spPr>
      </p:pic>
      <p:pic>
        <p:nvPicPr>
          <p:cNvPr id="29" name="Picture 2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3681658"/>
            <a:ext cx="910872" cy="753980"/>
          </a:xfrm>
          <a:prstGeom prst="rect">
            <a:avLst/>
          </a:prstGeom>
        </p:spPr>
      </p:pic>
      <p:pic>
        <p:nvPicPr>
          <p:cNvPr id="31" name="Picture 30"/>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3673638"/>
            <a:ext cx="910872" cy="753980"/>
          </a:xfrm>
          <a:prstGeom prst="rect">
            <a:avLst/>
          </a:prstGeom>
        </p:spPr>
      </p:pic>
      <p:pic>
        <p:nvPicPr>
          <p:cNvPr id="5" name="Picture 4"/>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2196230" y="4547934"/>
            <a:ext cx="962526" cy="962526"/>
          </a:xfrm>
          <a:prstGeom prst="rect">
            <a:avLst/>
          </a:prstGeom>
        </p:spPr>
      </p:pic>
      <p:pic>
        <p:nvPicPr>
          <p:cNvPr id="33" name="Picture 3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5646816"/>
            <a:ext cx="910872" cy="753980"/>
          </a:xfrm>
          <a:prstGeom prst="rect">
            <a:avLst/>
          </a:prstGeom>
        </p:spPr>
      </p:pic>
      <p:pic>
        <p:nvPicPr>
          <p:cNvPr id="34" name="Picture 3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5646816"/>
            <a:ext cx="910872" cy="753980"/>
          </a:xfrm>
          <a:prstGeom prst="rect">
            <a:avLst/>
          </a:prstGeom>
        </p:spPr>
      </p:pic>
      <p:pic>
        <p:nvPicPr>
          <p:cNvPr id="35" name="Picture 3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4660227"/>
            <a:ext cx="910872" cy="753980"/>
          </a:xfrm>
          <a:prstGeom prst="rect">
            <a:avLst/>
          </a:prstGeom>
        </p:spPr>
      </p:pic>
      <p:pic>
        <p:nvPicPr>
          <p:cNvPr id="37" name="Picture 36"/>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3681658"/>
            <a:ext cx="910872" cy="753980"/>
          </a:xfrm>
          <a:prstGeom prst="rect">
            <a:avLst/>
          </a:prstGeom>
        </p:spPr>
      </p:pic>
      <p:pic>
        <p:nvPicPr>
          <p:cNvPr id="38" name="Picture 37"/>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3681658"/>
            <a:ext cx="910872" cy="753980"/>
          </a:xfrm>
          <a:prstGeom prst="rect">
            <a:avLst/>
          </a:prstGeom>
        </p:spPr>
      </p:pic>
      <p:pic>
        <p:nvPicPr>
          <p:cNvPr id="45" name="Picture 44"/>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6648678" y="5510460"/>
            <a:ext cx="962526" cy="962526"/>
          </a:xfrm>
          <a:prstGeom prst="rect">
            <a:avLst/>
          </a:prstGeom>
        </p:spPr>
      </p:pic>
      <p:pic>
        <p:nvPicPr>
          <p:cNvPr id="46" name="Picture 45"/>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7706327" y="3585408"/>
            <a:ext cx="962526" cy="962526"/>
          </a:xfrm>
          <a:prstGeom prst="rect">
            <a:avLst/>
          </a:prstGeom>
        </p:spPr>
      </p:pic>
      <p:sp>
        <p:nvSpPr>
          <p:cNvPr id="32" name="Rectangle 31"/>
          <p:cNvSpPr/>
          <p:nvPr/>
        </p:nvSpPr>
        <p:spPr>
          <a:xfrm rot="1608770">
            <a:off x="-170497" y="1409979"/>
            <a:ext cx="2613324" cy="15879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7123405">
            <a:off x="2123622" y="1760751"/>
            <a:ext cx="323620" cy="644434"/>
          </a:xfrm>
          <a:prstGeom prst="trapezoid">
            <a:avLst>
              <a:gd name="adj" fmla="val 21852"/>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2522840" y="2315319"/>
            <a:ext cx="180570" cy="898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569776" y="2229229"/>
            <a:ext cx="843898" cy="471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610475" y="1907957"/>
            <a:ext cx="1049775" cy="249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607770" y="2364909"/>
            <a:ext cx="518316" cy="705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10003" y="2219398"/>
            <a:ext cx="810491" cy="33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60414" y="2596853"/>
            <a:ext cx="278417" cy="254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083470" y="2359710"/>
            <a:ext cx="377140" cy="85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47241" y="2751218"/>
            <a:ext cx="125524" cy="359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3161591" y="2116403"/>
            <a:ext cx="416322" cy="1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944261" y="3041834"/>
            <a:ext cx="86441" cy="16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140218" y="2894801"/>
            <a:ext cx="131335" cy="116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271451" y="2721299"/>
            <a:ext cx="142223" cy="112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374169" y="2526732"/>
            <a:ext cx="180064" cy="63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770798" y="3106752"/>
            <a:ext cx="39205" cy="165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435040" y="2334290"/>
            <a:ext cx="164087" cy="40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3562115" y="2026981"/>
            <a:ext cx="196270" cy="5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562115" y="2182083"/>
            <a:ext cx="156445" cy="9727"/>
          </a:xfrm>
          <a:prstGeom prst="line">
            <a:avLst/>
          </a:prstGeom>
        </p:spPr>
        <p:style>
          <a:lnRef idx="1">
            <a:schemeClr val="accent1"/>
          </a:lnRef>
          <a:fillRef idx="0">
            <a:schemeClr val="accent1"/>
          </a:fillRef>
          <a:effectRef idx="0">
            <a:schemeClr val="accent1"/>
          </a:effectRef>
          <a:fontRef idx="minor">
            <a:schemeClr val="tx1"/>
          </a:fontRef>
        </p:style>
      </p:cxnSp>
      <p:pic>
        <p:nvPicPr>
          <p:cNvPr id="111" name="Picture 110"/>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9931781" y="4559964"/>
            <a:ext cx="962526" cy="962526"/>
          </a:xfrm>
          <a:prstGeom prst="rect">
            <a:avLst/>
          </a:prstGeom>
        </p:spPr>
      </p:pic>
      <p:pic>
        <p:nvPicPr>
          <p:cNvPr id="112" name="Picture 111"/>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698080" y="1836109"/>
            <a:ext cx="437658" cy="362274"/>
          </a:xfrm>
          <a:prstGeom prst="rect">
            <a:avLst/>
          </a:prstGeom>
        </p:spPr>
      </p:pic>
      <p:pic>
        <p:nvPicPr>
          <p:cNvPr id="113" name="Picture 11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042329" y="1853533"/>
            <a:ext cx="437658" cy="362274"/>
          </a:xfrm>
          <a:prstGeom prst="rect">
            <a:avLst/>
          </a:prstGeom>
        </p:spPr>
      </p:pic>
      <p:pic>
        <p:nvPicPr>
          <p:cNvPr id="114" name="Picture 113"/>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9681211" y="1783485"/>
            <a:ext cx="462477" cy="462477"/>
          </a:xfrm>
          <a:prstGeom prst="rect">
            <a:avLst/>
          </a:prstGeom>
        </p:spPr>
      </p:pic>
      <p:sp>
        <p:nvSpPr>
          <p:cNvPr id="115" name="TextBox 114"/>
          <p:cNvSpPr txBox="1"/>
          <p:nvPr/>
        </p:nvSpPr>
        <p:spPr>
          <a:xfrm>
            <a:off x="4775857" y="1830058"/>
            <a:ext cx="5514130" cy="369332"/>
          </a:xfrm>
          <a:prstGeom prst="rect">
            <a:avLst/>
          </a:prstGeom>
          <a:noFill/>
        </p:spPr>
        <p:txBody>
          <a:bodyPr wrap="square" rtlCol="0">
            <a:spAutoFit/>
          </a:bodyPr>
          <a:lstStyle/>
          <a:p>
            <a:r>
              <a:rPr lang="en-US" dirty="0"/>
              <a:t>s</a:t>
            </a:r>
            <a:r>
              <a:rPr lang="en-US" dirty="0" smtClean="0"/>
              <a:t>usceptible	resistant		beneficial</a:t>
            </a:r>
            <a:endParaRPr lang="en-US" dirty="0"/>
          </a:p>
        </p:txBody>
      </p:sp>
    </p:spTree>
    <p:extLst>
      <p:ext uri="{BB962C8B-B14F-4D97-AF65-F5344CB8AC3E}">
        <p14:creationId xmlns:p14="http://schemas.microsoft.com/office/powerpoint/2010/main" val="280368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6791"/>
          </a:xfrm>
        </p:spPr>
        <p:txBody>
          <a:bodyPr/>
          <a:lstStyle/>
          <a:p>
            <a:pPr algn="ctr"/>
            <a:r>
              <a:rPr lang="en-US" dirty="0" smtClean="0">
                <a:latin typeface="Century Gothic" panose="020B0502020202020204" pitchFamily="34" charset="0"/>
              </a:rPr>
              <a:t>Insect Resistance Stage II</a:t>
            </a:r>
            <a:endParaRPr lang="en-US" dirty="0">
              <a:latin typeface="Century Gothic" panose="020B0502020202020204" pitchFamily="34" charset="0"/>
            </a:endParaRPr>
          </a:p>
        </p:txBody>
      </p:sp>
      <p:pic>
        <p:nvPicPr>
          <p:cNvPr id="4" name="Picture 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5646816"/>
            <a:ext cx="910872" cy="753980"/>
          </a:xfrm>
          <a:prstGeom prst="rect">
            <a:avLst/>
          </a:prstGeom>
        </p:spPr>
      </p:pic>
      <p:pic>
        <p:nvPicPr>
          <p:cNvPr id="9" name="Picture 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5638796"/>
            <a:ext cx="910872" cy="753980"/>
          </a:xfrm>
          <a:prstGeom prst="rect">
            <a:avLst/>
          </a:prstGeom>
        </p:spPr>
      </p:pic>
      <p:pic>
        <p:nvPicPr>
          <p:cNvPr id="10" name="Picture 9"/>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5646816"/>
            <a:ext cx="910872" cy="753980"/>
          </a:xfrm>
          <a:prstGeom prst="rect">
            <a:avLst/>
          </a:prstGeom>
        </p:spPr>
      </p:pic>
      <p:pic>
        <p:nvPicPr>
          <p:cNvPr id="12" name="Picture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5646816"/>
            <a:ext cx="910872" cy="753980"/>
          </a:xfrm>
          <a:prstGeom prst="rect">
            <a:avLst/>
          </a:prstGeom>
        </p:spPr>
      </p:pic>
      <p:pic>
        <p:nvPicPr>
          <p:cNvPr id="14" name="Picture 1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5646816"/>
            <a:ext cx="910872" cy="753980"/>
          </a:xfrm>
          <a:prstGeom prst="rect">
            <a:avLst/>
          </a:prstGeom>
        </p:spPr>
      </p:pic>
      <p:pic>
        <p:nvPicPr>
          <p:cNvPr id="15" name="Picture 1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5646816"/>
            <a:ext cx="910872" cy="753980"/>
          </a:xfrm>
          <a:prstGeom prst="rect">
            <a:avLst/>
          </a:prstGeom>
        </p:spPr>
      </p:pic>
      <p:pic>
        <p:nvPicPr>
          <p:cNvPr id="18" name="Picture 1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4660227"/>
            <a:ext cx="910872" cy="753980"/>
          </a:xfrm>
          <a:prstGeom prst="rect">
            <a:avLst/>
          </a:prstGeom>
        </p:spPr>
      </p:pic>
      <p:pic>
        <p:nvPicPr>
          <p:cNvPr id="19" name="Picture 1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4652207"/>
            <a:ext cx="910872" cy="753980"/>
          </a:xfrm>
          <a:prstGeom prst="rect">
            <a:avLst/>
          </a:prstGeom>
        </p:spPr>
      </p:pic>
      <p:pic>
        <p:nvPicPr>
          <p:cNvPr id="20" name="Picture 1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4660227"/>
            <a:ext cx="910872" cy="753980"/>
          </a:xfrm>
          <a:prstGeom prst="rect">
            <a:avLst/>
          </a:prstGeom>
        </p:spPr>
      </p:pic>
      <p:pic>
        <p:nvPicPr>
          <p:cNvPr id="21" name="Picture 20"/>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4660227"/>
            <a:ext cx="910872" cy="753980"/>
          </a:xfrm>
          <a:prstGeom prst="rect">
            <a:avLst/>
          </a:prstGeom>
        </p:spPr>
      </p:pic>
      <p:pic>
        <p:nvPicPr>
          <p:cNvPr id="22" name="Picture 2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4660227"/>
            <a:ext cx="910872" cy="753980"/>
          </a:xfrm>
          <a:prstGeom prst="rect">
            <a:avLst/>
          </a:prstGeom>
        </p:spPr>
      </p:pic>
      <p:pic>
        <p:nvPicPr>
          <p:cNvPr id="23" name="Picture 2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4660227"/>
            <a:ext cx="910872" cy="753980"/>
          </a:xfrm>
          <a:prstGeom prst="rect">
            <a:avLst/>
          </a:prstGeom>
        </p:spPr>
      </p:pic>
      <p:pic>
        <p:nvPicPr>
          <p:cNvPr id="24" name="Picture 2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4652207"/>
            <a:ext cx="910872" cy="753980"/>
          </a:xfrm>
          <a:prstGeom prst="rect">
            <a:avLst/>
          </a:prstGeom>
        </p:spPr>
      </p:pic>
      <p:pic>
        <p:nvPicPr>
          <p:cNvPr id="25" name="Picture 2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3681658"/>
            <a:ext cx="910872" cy="753980"/>
          </a:xfrm>
          <a:prstGeom prst="rect">
            <a:avLst/>
          </a:prstGeom>
        </p:spPr>
      </p:pic>
      <p:pic>
        <p:nvPicPr>
          <p:cNvPr id="26" name="Picture 25"/>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3673638"/>
            <a:ext cx="910872" cy="753980"/>
          </a:xfrm>
          <a:prstGeom prst="rect">
            <a:avLst/>
          </a:prstGeom>
        </p:spPr>
      </p:pic>
      <p:pic>
        <p:nvPicPr>
          <p:cNvPr id="27" name="Picture 26"/>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3681658"/>
            <a:ext cx="910872" cy="753980"/>
          </a:xfrm>
          <a:prstGeom prst="rect">
            <a:avLst/>
          </a:prstGeom>
        </p:spPr>
      </p:pic>
      <p:pic>
        <p:nvPicPr>
          <p:cNvPr id="28" name="Picture 27"/>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3681658"/>
            <a:ext cx="910872" cy="753980"/>
          </a:xfrm>
          <a:prstGeom prst="rect">
            <a:avLst/>
          </a:prstGeom>
        </p:spPr>
      </p:pic>
      <p:pic>
        <p:nvPicPr>
          <p:cNvPr id="29" name="Picture 2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3681658"/>
            <a:ext cx="910872" cy="753980"/>
          </a:xfrm>
          <a:prstGeom prst="rect">
            <a:avLst/>
          </a:prstGeom>
        </p:spPr>
      </p:pic>
      <p:pic>
        <p:nvPicPr>
          <p:cNvPr id="31" name="Picture 30"/>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3673638"/>
            <a:ext cx="910872" cy="753980"/>
          </a:xfrm>
          <a:prstGeom prst="rect">
            <a:avLst/>
          </a:prstGeom>
        </p:spPr>
      </p:pic>
      <p:pic>
        <p:nvPicPr>
          <p:cNvPr id="5" name="Picture 4"/>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2196230" y="4547934"/>
            <a:ext cx="962526" cy="962526"/>
          </a:xfrm>
          <a:prstGeom prst="rect">
            <a:avLst/>
          </a:prstGeom>
        </p:spPr>
      </p:pic>
      <p:pic>
        <p:nvPicPr>
          <p:cNvPr id="33" name="Picture 3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5646816"/>
            <a:ext cx="910872" cy="753980"/>
          </a:xfrm>
          <a:prstGeom prst="rect">
            <a:avLst/>
          </a:prstGeom>
        </p:spPr>
      </p:pic>
      <p:pic>
        <p:nvPicPr>
          <p:cNvPr id="34" name="Picture 3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5646816"/>
            <a:ext cx="910872" cy="753980"/>
          </a:xfrm>
          <a:prstGeom prst="rect">
            <a:avLst/>
          </a:prstGeom>
        </p:spPr>
      </p:pic>
      <p:pic>
        <p:nvPicPr>
          <p:cNvPr id="35" name="Picture 3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4660227"/>
            <a:ext cx="910872" cy="753980"/>
          </a:xfrm>
          <a:prstGeom prst="rect">
            <a:avLst/>
          </a:prstGeom>
        </p:spPr>
      </p:pic>
      <p:pic>
        <p:nvPicPr>
          <p:cNvPr id="37" name="Picture 36"/>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3681658"/>
            <a:ext cx="910872" cy="753980"/>
          </a:xfrm>
          <a:prstGeom prst="rect">
            <a:avLst/>
          </a:prstGeom>
        </p:spPr>
      </p:pic>
      <p:pic>
        <p:nvPicPr>
          <p:cNvPr id="38" name="Picture 37"/>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3681658"/>
            <a:ext cx="910872" cy="753980"/>
          </a:xfrm>
          <a:prstGeom prst="rect">
            <a:avLst/>
          </a:prstGeom>
        </p:spPr>
      </p:pic>
      <p:pic>
        <p:nvPicPr>
          <p:cNvPr id="45" name="Picture 44"/>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6648678" y="5510460"/>
            <a:ext cx="962526" cy="962526"/>
          </a:xfrm>
          <a:prstGeom prst="rect">
            <a:avLst/>
          </a:prstGeom>
        </p:spPr>
      </p:pic>
      <p:pic>
        <p:nvPicPr>
          <p:cNvPr id="46" name="Picture 45"/>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7706327" y="3585408"/>
            <a:ext cx="962526" cy="962526"/>
          </a:xfrm>
          <a:prstGeom prst="rect">
            <a:avLst/>
          </a:prstGeom>
        </p:spPr>
      </p:pic>
      <p:sp>
        <p:nvSpPr>
          <p:cNvPr id="32" name="Rectangle 31"/>
          <p:cNvSpPr/>
          <p:nvPr/>
        </p:nvSpPr>
        <p:spPr>
          <a:xfrm rot="1608770">
            <a:off x="-170497" y="1409979"/>
            <a:ext cx="2613324" cy="15879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7123405">
            <a:off x="2123622" y="1760751"/>
            <a:ext cx="323620" cy="644434"/>
          </a:xfrm>
          <a:prstGeom prst="trapezoid">
            <a:avLst>
              <a:gd name="adj" fmla="val 21852"/>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2522840" y="2315319"/>
            <a:ext cx="180570" cy="898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569776" y="2229229"/>
            <a:ext cx="843898" cy="471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610475" y="1907957"/>
            <a:ext cx="1049775" cy="249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607770" y="2364909"/>
            <a:ext cx="518316" cy="705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10003" y="2219398"/>
            <a:ext cx="810491" cy="33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60414" y="2596853"/>
            <a:ext cx="278417" cy="254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083470" y="2359710"/>
            <a:ext cx="377140" cy="85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47241" y="2751218"/>
            <a:ext cx="125524" cy="359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3161591" y="2116403"/>
            <a:ext cx="416322" cy="1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944261" y="3041834"/>
            <a:ext cx="86441" cy="16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140218" y="2894801"/>
            <a:ext cx="131335" cy="116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271451" y="2721299"/>
            <a:ext cx="142223" cy="112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374169" y="2526732"/>
            <a:ext cx="180064" cy="63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770798" y="3106752"/>
            <a:ext cx="39205" cy="165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435040" y="2334290"/>
            <a:ext cx="164087" cy="40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3562115" y="2026981"/>
            <a:ext cx="196270" cy="5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562115" y="2182083"/>
            <a:ext cx="156445" cy="9727"/>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698080" y="1836109"/>
            <a:ext cx="437658" cy="362274"/>
          </a:xfrm>
          <a:prstGeom prst="rect">
            <a:avLst/>
          </a:prstGeom>
        </p:spPr>
      </p:pic>
      <p:pic>
        <p:nvPicPr>
          <p:cNvPr id="50" name="Picture 49"/>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042329" y="1853533"/>
            <a:ext cx="437658" cy="362274"/>
          </a:xfrm>
          <a:prstGeom prst="rect">
            <a:avLst/>
          </a:prstGeom>
        </p:spPr>
      </p:pic>
      <p:pic>
        <p:nvPicPr>
          <p:cNvPr id="51" name="Picture 50"/>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9681211" y="1783485"/>
            <a:ext cx="462477" cy="462477"/>
          </a:xfrm>
          <a:prstGeom prst="rect">
            <a:avLst/>
          </a:prstGeom>
        </p:spPr>
      </p:pic>
      <p:sp>
        <p:nvSpPr>
          <p:cNvPr id="3" name="TextBox 2"/>
          <p:cNvSpPr txBox="1"/>
          <p:nvPr/>
        </p:nvSpPr>
        <p:spPr>
          <a:xfrm>
            <a:off x="4775857" y="1830058"/>
            <a:ext cx="5514130" cy="369332"/>
          </a:xfrm>
          <a:prstGeom prst="rect">
            <a:avLst/>
          </a:prstGeom>
          <a:noFill/>
        </p:spPr>
        <p:txBody>
          <a:bodyPr wrap="square" rtlCol="0">
            <a:spAutoFit/>
          </a:bodyPr>
          <a:lstStyle/>
          <a:p>
            <a:r>
              <a:rPr lang="en-US" dirty="0"/>
              <a:t>s</a:t>
            </a:r>
            <a:r>
              <a:rPr lang="en-US" dirty="0" smtClean="0"/>
              <a:t>usceptible	resistant		beneficial</a:t>
            </a:r>
            <a:endParaRPr lang="en-US" dirty="0"/>
          </a:p>
        </p:txBody>
      </p:sp>
    </p:spTree>
    <p:extLst>
      <p:ext uri="{BB962C8B-B14F-4D97-AF65-F5344CB8AC3E}">
        <p14:creationId xmlns:p14="http://schemas.microsoft.com/office/powerpoint/2010/main" val="172526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4" name="Rectangle 3"/>
          <p:cNvSpPr/>
          <p:nvPr/>
        </p:nvSpPr>
        <p:spPr>
          <a:xfrm>
            <a:off x="3032676" y="174173"/>
            <a:ext cx="6126648" cy="1015663"/>
          </a:xfrm>
          <a:prstGeom prst="rect">
            <a:avLst/>
          </a:prstGeom>
          <a:noFill/>
        </p:spPr>
        <p:txBody>
          <a:bodyPr wrap="square" lIns="91440" tIns="45720" rIns="91440" bIns="45720">
            <a:spAutoFit/>
          </a:bodyPr>
          <a:lstStyle/>
          <a:p>
            <a:pPr algn="ctr"/>
            <a:r>
              <a:rPr lang="en-US" sz="6000" cap="none" spc="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IPM Overview</a:t>
            </a:r>
            <a:endParaRPr lang="en-US" sz="6000" cap="none" spc="0" dirty="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7" name="Pentagon 6"/>
          <p:cNvSpPr/>
          <p:nvPr/>
        </p:nvSpPr>
        <p:spPr>
          <a:xfrm>
            <a:off x="0" y="1431621"/>
            <a:ext cx="3238500" cy="771525"/>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03864"/>
                </a:solidFill>
                <a:latin typeface="Century Gothic" panose="020B0502020202020204" pitchFamily="34" charset="0"/>
              </a:rPr>
              <a:t>Pest Identification</a:t>
            </a:r>
            <a:endParaRPr lang="en-US" b="1" dirty="0">
              <a:solidFill>
                <a:srgbClr val="203864"/>
              </a:solidFill>
              <a:latin typeface="Century Gothic" panose="020B0502020202020204" pitchFamily="34" charset="0"/>
            </a:endParaRPr>
          </a:p>
        </p:txBody>
      </p:sp>
      <p:sp>
        <p:nvSpPr>
          <p:cNvPr id="8" name="Chevron 7"/>
          <p:cNvSpPr/>
          <p:nvPr/>
        </p:nvSpPr>
        <p:spPr>
          <a:xfrm>
            <a:off x="3442066" y="1431621"/>
            <a:ext cx="4324350" cy="771525"/>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03864"/>
                </a:solidFill>
                <a:latin typeface="Century Gothic" panose="020B0502020202020204" pitchFamily="34" charset="0"/>
              </a:rPr>
              <a:t>Monitoring for Signs &amp; Symptoms</a:t>
            </a:r>
            <a:endParaRPr lang="en-US" b="1" dirty="0">
              <a:solidFill>
                <a:srgbClr val="203864"/>
              </a:solidFill>
              <a:latin typeface="Century Gothic" panose="020B0502020202020204" pitchFamily="34" charset="0"/>
            </a:endParaRPr>
          </a:p>
        </p:txBody>
      </p:sp>
      <p:sp>
        <p:nvSpPr>
          <p:cNvPr id="9" name="Chevron 8"/>
          <p:cNvSpPr/>
          <p:nvPr/>
        </p:nvSpPr>
        <p:spPr>
          <a:xfrm>
            <a:off x="7946615" y="1431621"/>
            <a:ext cx="3943350" cy="771525"/>
          </a:xfrm>
          <a:prstGeom prst="chevr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203864"/>
                </a:solidFill>
                <a:latin typeface="Century Gothic" panose="020B0502020202020204" pitchFamily="34" charset="0"/>
              </a:rPr>
              <a:t>Control Action Guidelines</a:t>
            </a:r>
            <a:endParaRPr lang="en-US" b="1" dirty="0">
              <a:solidFill>
                <a:srgbClr val="203864"/>
              </a:solidFill>
              <a:latin typeface="Century Gothic" panose="020B0502020202020204" pitchFamily="34" charset="0"/>
            </a:endParaRPr>
          </a:p>
        </p:txBody>
      </p:sp>
      <p:pic>
        <p:nvPicPr>
          <p:cNvPr id="10" name="Picture 9"/>
          <p:cNvPicPr>
            <a:picLocks noChangeAspect="1"/>
          </p:cNvPicPr>
          <p:nvPr/>
        </p:nvPicPr>
        <p:blipFill>
          <a:blip r:embed="rId2"/>
          <a:stretch>
            <a:fillRect/>
          </a:stretch>
        </p:blipFill>
        <p:spPr>
          <a:xfrm>
            <a:off x="151581" y="3636377"/>
            <a:ext cx="3921969" cy="2941477"/>
          </a:xfrm>
          <a:prstGeom prst="rect">
            <a:avLst/>
          </a:prstGeom>
        </p:spPr>
      </p:pic>
      <p:sp>
        <p:nvSpPr>
          <p:cNvPr id="11" name="Rectangle 10"/>
          <p:cNvSpPr/>
          <p:nvPr/>
        </p:nvSpPr>
        <p:spPr>
          <a:xfrm>
            <a:off x="127517" y="2660915"/>
            <a:ext cx="11647715" cy="646331"/>
          </a:xfrm>
          <a:prstGeom prst="rect">
            <a:avLst/>
          </a:prstGeom>
        </p:spPr>
        <p:txBody>
          <a:bodyPr wrap="square">
            <a:spAutoFit/>
          </a:bodyPr>
          <a:lstStyle/>
          <a:p>
            <a:r>
              <a:rPr lang="en-US" b="1" dirty="0" smtClean="0">
                <a:solidFill>
                  <a:srgbClr val="FFFF00"/>
                </a:solidFill>
                <a:latin typeface="Century Gothic" panose="020B0502020202020204" pitchFamily="34" charset="0"/>
                <a:cs typeface="Arial" panose="020B0604020202020204" pitchFamily="34" charset="0"/>
              </a:rPr>
              <a:t>Economic Injury Level</a:t>
            </a:r>
            <a:r>
              <a:rPr lang="en-US" dirty="0" smtClean="0">
                <a:solidFill>
                  <a:srgbClr val="FFFF00"/>
                </a:solidFill>
                <a:latin typeface="Century Gothic" panose="020B0502020202020204" pitchFamily="34" charset="0"/>
                <a:cs typeface="Arial" panose="020B0604020202020204" pitchFamily="34" charset="0"/>
              </a:rPr>
              <a:t> </a:t>
            </a:r>
            <a:r>
              <a:rPr lang="en-US" dirty="0" smtClean="0">
                <a:latin typeface="Century Gothic" panose="020B0502020202020204" pitchFamily="34" charset="0"/>
                <a:cs typeface="Arial" panose="020B0604020202020204" pitchFamily="34" charset="0"/>
              </a:rPr>
              <a:t>– The lowest population density of a pest that will cause economic damage; or the amount of pest injury which will justify the cost of control.</a:t>
            </a:r>
            <a:endParaRPr lang="en-US" dirty="0">
              <a:latin typeface="Century Gothic" panose="020B0502020202020204" pitchFamily="34" charset="0"/>
              <a:cs typeface="Arial" panose="020B0604020202020204" pitchFamily="34" charset="0"/>
            </a:endParaRPr>
          </a:p>
        </p:txBody>
      </p:sp>
      <p:sp>
        <p:nvSpPr>
          <p:cNvPr id="12" name="Rectangle 11"/>
          <p:cNvSpPr/>
          <p:nvPr/>
        </p:nvSpPr>
        <p:spPr>
          <a:xfrm>
            <a:off x="5421415" y="4841404"/>
            <a:ext cx="6646261" cy="646331"/>
          </a:xfrm>
          <a:prstGeom prst="rect">
            <a:avLst/>
          </a:prstGeom>
        </p:spPr>
        <p:txBody>
          <a:bodyPr wrap="square">
            <a:spAutoFit/>
          </a:bodyPr>
          <a:lstStyle/>
          <a:p>
            <a:r>
              <a:rPr lang="en-US" b="1" dirty="0" smtClean="0">
                <a:solidFill>
                  <a:srgbClr val="FFFF00"/>
                </a:solidFill>
                <a:latin typeface="Century Gothic" panose="020B0502020202020204" pitchFamily="34" charset="0"/>
                <a:cs typeface="Arial" panose="020B0604020202020204" pitchFamily="34" charset="0"/>
              </a:rPr>
              <a:t>Action Threshold </a:t>
            </a:r>
            <a:r>
              <a:rPr lang="en-US" dirty="0" smtClean="0">
                <a:latin typeface="Century Gothic" panose="020B0502020202020204" pitchFamily="34" charset="0"/>
                <a:cs typeface="Arial" panose="020B0604020202020204" pitchFamily="34" charset="0"/>
              </a:rPr>
              <a:t>– The point at which a pest control action must be taken to prevent unacceptable damage.</a:t>
            </a:r>
            <a:endParaRPr lang="en-US" dirty="0">
              <a:latin typeface="Century Gothic" panose="020B0502020202020204" pitchFamily="34" charset="0"/>
              <a:cs typeface="Arial" panose="020B0604020202020204" pitchFamily="34" charset="0"/>
            </a:endParaRPr>
          </a:p>
        </p:txBody>
      </p:sp>
      <p:cxnSp>
        <p:nvCxnSpPr>
          <p:cNvPr id="13" name="Straight Arrow Connector 12"/>
          <p:cNvCxnSpPr/>
          <p:nvPr/>
        </p:nvCxnSpPr>
        <p:spPr>
          <a:xfrm flipH="1" flipV="1">
            <a:off x="4186007" y="5173902"/>
            <a:ext cx="1163216" cy="933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26082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6791"/>
          </a:xfrm>
        </p:spPr>
        <p:txBody>
          <a:bodyPr/>
          <a:lstStyle/>
          <a:p>
            <a:pPr algn="ctr"/>
            <a:r>
              <a:rPr lang="en-US" dirty="0" smtClean="0">
                <a:latin typeface="Century Gothic" panose="020B0502020202020204" pitchFamily="34" charset="0"/>
              </a:rPr>
              <a:t>Insect Resistance Stage III</a:t>
            </a:r>
            <a:endParaRPr lang="en-US" dirty="0">
              <a:latin typeface="Century Gothic" panose="020B0502020202020204" pitchFamily="34" charset="0"/>
            </a:endParaRPr>
          </a:p>
        </p:txBody>
      </p:sp>
      <p:pic>
        <p:nvPicPr>
          <p:cNvPr id="4" name="Picture 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5646816"/>
            <a:ext cx="910872" cy="753980"/>
          </a:xfrm>
          <a:prstGeom prst="rect">
            <a:avLst/>
          </a:prstGeom>
        </p:spPr>
      </p:pic>
      <p:pic>
        <p:nvPicPr>
          <p:cNvPr id="9" name="Picture 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5638796"/>
            <a:ext cx="910872" cy="753980"/>
          </a:xfrm>
          <a:prstGeom prst="rect">
            <a:avLst/>
          </a:prstGeom>
        </p:spPr>
      </p:pic>
      <p:pic>
        <p:nvPicPr>
          <p:cNvPr id="10" name="Picture 9"/>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5646816"/>
            <a:ext cx="910872" cy="753980"/>
          </a:xfrm>
          <a:prstGeom prst="rect">
            <a:avLst/>
          </a:prstGeom>
        </p:spPr>
      </p:pic>
      <p:pic>
        <p:nvPicPr>
          <p:cNvPr id="12" name="Picture 1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5646816"/>
            <a:ext cx="910872" cy="753980"/>
          </a:xfrm>
          <a:prstGeom prst="rect">
            <a:avLst/>
          </a:prstGeom>
        </p:spPr>
      </p:pic>
      <p:pic>
        <p:nvPicPr>
          <p:cNvPr id="14" name="Picture 1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5646816"/>
            <a:ext cx="910872" cy="753980"/>
          </a:xfrm>
          <a:prstGeom prst="rect">
            <a:avLst/>
          </a:prstGeom>
        </p:spPr>
      </p:pic>
      <p:pic>
        <p:nvPicPr>
          <p:cNvPr id="15" name="Picture 1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5646816"/>
            <a:ext cx="910872" cy="753980"/>
          </a:xfrm>
          <a:prstGeom prst="rect">
            <a:avLst/>
          </a:prstGeom>
        </p:spPr>
      </p:pic>
      <p:pic>
        <p:nvPicPr>
          <p:cNvPr id="18" name="Picture 1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4660227"/>
            <a:ext cx="910872" cy="753980"/>
          </a:xfrm>
          <a:prstGeom prst="rect">
            <a:avLst/>
          </a:prstGeom>
        </p:spPr>
      </p:pic>
      <p:pic>
        <p:nvPicPr>
          <p:cNvPr id="19" name="Picture 1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4652207"/>
            <a:ext cx="910872" cy="753980"/>
          </a:xfrm>
          <a:prstGeom prst="rect">
            <a:avLst/>
          </a:prstGeom>
        </p:spPr>
      </p:pic>
      <p:pic>
        <p:nvPicPr>
          <p:cNvPr id="20" name="Picture 1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4660227"/>
            <a:ext cx="910872" cy="753980"/>
          </a:xfrm>
          <a:prstGeom prst="rect">
            <a:avLst/>
          </a:prstGeom>
        </p:spPr>
      </p:pic>
      <p:pic>
        <p:nvPicPr>
          <p:cNvPr id="21" name="Picture 20"/>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4660227"/>
            <a:ext cx="910872" cy="753980"/>
          </a:xfrm>
          <a:prstGeom prst="rect">
            <a:avLst/>
          </a:prstGeom>
        </p:spPr>
      </p:pic>
      <p:pic>
        <p:nvPicPr>
          <p:cNvPr id="22" name="Picture 2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4660227"/>
            <a:ext cx="910872" cy="753980"/>
          </a:xfrm>
          <a:prstGeom prst="rect">
            <a:avLst/>
          </a:prstGeom>
        </p:spPr>
      </p:pic>
      <p:pic>
        <p:nvPicPr>
          <p:cNvPr id="23" name="Picture 2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4660227"/>
            <a:ext cx="910872" cy="753980"/>
          </a:xfrm>
          <a:prstGeom prst="rect">
            <a:avLst/>
          </a:prstGeom>
        </p:spPr>
      </p:pic>
      <p:pic>
        <p:nvPicPr>
          <p:cNvPr id="24" name="Picture 2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4652207"/>
            <a:ext cx="910872" cy="753980"/>
          </a:xfrm>
          <a:prstGeom prst="rect">
            <a:avLst/>
          </a:prstGeom>
        </p:spPr>
      </p:pic>
      <p:pic>
        <p:nvPicPr>
          <p:cNvPr id="25" name="Picture 2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3681658"/>
            <a:ext cx="910872" cy="753980"/>
          </a:xfrm>
          <a:prstGeom prst="rect">
            <a:avLst/>
          </a:prstGeom>
        </p:spPr>
      </p:pic>
      <p:pic>
        <p:nvPicPr>
          <p:cNvPr id="26" name="Picture 25"/>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3673638"/>
            <a:ext cx="910872" cy="753980"/>
          </a:xfrm>
          <a:prstGeom prst="rect">
            <a:avLst/>
          </a:prstGeom>
        </p:spPr>
      </p:pic>
      <p:pic>
        <p:nvPicPr>
          <p:cNvPr id="27" name="Picture 26"/>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3681658"/>
            <a:ext cx="910872" cy="753980"/>
          </a:xfrm>
          <a:prstGeom prst="rect">
            <a:avLst/>
          </a:prstGeom>
        </p:spPr>
      </p:pic>
      <p:pic>
        <p:nvPicPr>
          <p:cNvPr id="28" name="Picture 27"/>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3681658"/>
            <a:ext cx="910872" cy="753980"/>
          </a:xfrm>
          <a:prstGeom prst="rect">
            <a:avLst/>
          </a:prstGeom>
        </p:spPr>
      </p:pic>
      <p:pic>
        <p:nvPicPr>
          <p:cNvPr id="29" name="Picture 2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3681658"/>
            <a:ext cx="910872" cy="753980"/>
          </a:xfrm>
          <a:prstGeom prst="rect">
            <a:avLst/>
          </a:prstGeom>
        </p:spPr>
      </p:pic>
      <p:pic>
        <p:nvPicPr>
          <p:cNvPr id="31" name="Picture 30"/>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3673638"/>
            <a:ext cx="910872" cy="753980"/>
          </a:xfrm>
          <a:prstGeom prst="rect">
            <a:avLst/>
          </a:prstGeom>
        </p:spPr>
      </p:pic>
      <p:pic>
        <p:nvPicPr>
          <p:cNvPr id="33" name="Picture 3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5646816"/>
            <a:ext cx="910872" cy="753980"/>
          </a:xfrm>
          <a:prstGeom prst="rect">
            <a:avLst/>
          </a:prstGeom>
        </p:spPr>
      </p:pic>
      <p:pic>
        <p:nvPicPr>
          <p:cNvPr id="34" name="Picture 33"/>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5646816"/>
            <a:ext cx="910872" cy="753980"/>
          </a:xfrm>
          <a:prstGeom prst="rect">
            <a:avLst/>
          </a:prstGeom>
        </p:spPr>
      </p:pic>
      <p:pic>
        <p:nvPicPr>
          <p:cNvPr id="35" name="Picture 34"/>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4660227"/>
            <a:ext cx="910872" cy="753980"/>
          </a:xfrm>
          <a:prstGeom prst="rect">
            <a:avLst/>
          </a:prstGeom>
        </p:spPr>
      </p:pic>
      <p:pic>
        <p:nvPicPr>
          <p:cNvPr id="37" name="Picture 36"/>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3681658"/>
            <a:ext cx="910872" cy="753980"/>
          </a:xfrm>
          <a:prstGeom prst="rect">
            <a:avLst/>
          </a:prstGeom>
        </p:spPr>
      </p:pic>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3681658"/>
            <a:ext cx="910872" cy="753980"/>
          </a:xfrm>
          <a:prstGeom prst="rect">
            <a:avLst/>
          </a:prstGeom>
        </p:spPr>
      </p:pic>
      <p:pic>
        <p:nvPicPr>
          <p:cNvPr id="45" name="Picture 44"/>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6648678" y="5510460"/>
            <a:ext cx="962526" cy="962526"/>
          </a:xfrm>
          <a:prstGeom prst="rect">
            <a:avLst/>
          </a:prstGeom>
        </p:spPr>
      </p:pic>
      <p:sp>
        <p:nvSpPr>
          <p:cNvPr id="32" name="Rectangle 31"/>
          <p:cNvSpPr/>
          <p:nvPr/>
        </p:nvSpPr>
        <p:spPr>
          <a:xfrm rot="1608770">
            <a:off x="-170497" y="1409979"/>
            <a:ext cx="2613324" cy="15879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7123405">
            <a:off x="2123622" y="1760751"/>
            <a:ext cx="323620" cy="644434"/>
          </a:xfrm>
          <a:prstGeom prst="trapezoid">
            <a:avLst>
              <a:gd name="adj" fmla="val 21852"/>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2522840" y="2315319"/>
            <a:ext cx="180570" cy="898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569776" y="2229229"/>
            <a:ext cx="843898" cy="471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610475" y="1907957"/>
            <a:ext cx="1049775" cy="249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607770" y="2364909"/>
            <a:ext cx="518316" cy="705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10003" y="2219398"/>
            <a:ext cx="810491" cy="33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60414" y="2596853"/>
            <a:ext cx="278417" cy="254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083470" y="2359710"/>
            <a:ext cx="377140" cy="85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47241" y="2751218"/>
            <a:ext cx="125524" cy="359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3161591" y="2116403"/>
            <a:ext cx="416322" cy="1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944261" y="3041834"/>
            <a:ext cx="86441" cy="16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140218" y="2894801"/>
            <a:ext cx="131335" cy="116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271451" y="2721299"/>
            <a:ext cx="142223" cy="112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374169" y="2526732"/>
            <a:ext cx="180064" cy="63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770798" y="3106752"/>
            <a:ext cx="39205" cy="165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435040" y="2334290"/>
            <a:ext cx="164087" cy="40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3562115" y="2026981"/>
            <a:ext cx="196270" cy="5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562115" y="2182083"/>
            <a:ext cx="156445" cy="9727"/>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24490" y="4669607"/>
            <a:ext cx="910872" cy="753980"/>
          </a:xfrm>
          <a:prstGeom prst="rect">
            <a:avLst/>
          </a:prstGeom>
        </p:spPr>
      </p:pic>
      <p:pic>
        <p:nvPicPr>
          <p:cNvPr id="50" name="Picture 4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29333" y="3673638"/>
            <a:ext cx="910872" cy="753980"/>
          </a:xfrm>
          <a:prstGeom prst="rect">
            <a:avLst/>
          </a:prstGeom>
        </p:spPr>
      </p:pic>
      <p:pic>
        <p:nvPicPr>
          <p:cNvPr id="51" name="Picture 50"/>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698080" y="1836109"/>
            <a:ext cx="437658" cy="362274"/>
          </a:xfrm>
          <a:prstGeom prst="rect">
            <a:avLst/>
          </a:prstGeom>
        </p:spPr>
      </p:pic>
      <p:pic>
        <p:nvPicPr>
          <p:cNvPr id="52" name="Picture 51"/>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042329" y="1853533"/>
            <a:ext cx="437658" cy="362274"/>
          </a:xfrm>
          <a:prstGeom prst="rect">
            <a:avLst/>
          </a:prstGeom>
        </p:spPr>
      </p:pic>
      <p:pic>
        <p:nvPicPr>
          <p:cNvPr id="53" name="Picture 52"/>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9681211" y="1783485"/>
            <a:ext cx="462477" cy="462477"/>
          </a:xfrm>
          <a:prstGeom prst="rect">
            <a:avLst/>
          </a:prstGeom>
        </p:spPr>
      </p:pic>
      <p:sp>
        <p:nvSpPr>
          <p:cNvPr id="54" name="TextBox 53"/>
          <p:cNvSpPr txBox="1"/>
          <p:nvPr/>
        </p:nvSpPr>
        <p:spPr>
          <a:xfrm>
            <a:off x="4775857" y="1830058"/>
            <a:ext cx="5514130" cy="369332"/>
          </a:xfrm>
          <a:prstGeom prst="rect">
            <a:avLst/>
          </a:prstGeom>
          <a:noFill/>
        </p:spPr>
        <p:txBody>
          <a:bodyPr wrap="square" rtlCol="0">
            <a:spAutoFit/>
          </a:bodyPr>
          <a:lstStyle/>
          <a:p>
            <a:r>
              <a:rPr lang="en-US" dirty="0"/>
              <a:t>s</a:t>
            </a:r>
            <a:r>
              <a:rPr lang="en-US" dirty="0" smtClean="0"/>
              <a:t>usceptible	resistant		beneficial</a:t>
            </a:r>
            <a:endParaRPr lang="en-US" dirty="0"/>
          </a:p>
        </p:txBody>
      </p:sp>
    </p:spTree>
    <p:extLst>
      <p:ext uri="{BB962C8B-B14F-4D97-AF65-F5344CB8AC3E}">
        <p14:creationId xmlns:p14="http://schemas.microsoft.com/office/powerpoint/2010/main" val="458287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6791"/>
          </a:xfrm>
        </p:spPr>
        <p:txBody>
          <a:bodyPr/>
          <a:lstStyle/>
          <a:p>
            <a:pPr algn="ctr"/>
            <a:r>
              <a:rPr lang="en-US" dirty="0" smtClean="0">
                <a:latin typeface="Century Gothic" panose="020B0502020202020204" pitchFamily="34" charset="0"/>
              </a:rPr>
              <a:t>Insect Resistance Stage IV</a:t>
            </a:r>
            <a:endParaRPr lang="en-US" dirty="0">
              <a:latin typeface="Century Gothic" panose="020B0502020202020204" pitchFamily="34" charset="0"/>
            </a:endParaRPr>
          </a:p>
        </p:txBody>
      </p:sp>
      <p:pic>
        <p:nvPicPr>
          <p:cNvPr id="4" name="Picture 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5646816"/>
            <a:ext cx="910872" cy="753980"/>
          </a:xfrm>
          <a:prstGeom prst="rect">
            <a:avLst/>
          </a:prstGeom>
        </p:spPr>
      </p:pic>
      <p:pic>
        <p:nvPicPr>
          <p:cNvPr id="9" name="Picture 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5638796"/>
            <a:ext cx="910872" cy="753980"/>
          </a:xfrm>
          <a:prstGeom prst="rect">
            <a:avLst/>
          </a:prstGeom>
        </p:spPr>
      </p:pic>
      <p:pic>
        <p:nvPicPr>
          <p:cNvPr id="10" name="Picture 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5646816"/>
            <a:ext cx="910872" cy="753980"/>
          </a:xfrm>
          <a:prstGeom prst="rect">
            <a:avLst/>
          </a:prstGeom>
        </p:spPr>
      </p:pic>
      <p:pic>
        <p:nvPicPr>
          <p:cNvPr id="12" name="Picture 11"/>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5646816"/>
            <a:ext cx="910872" cy="753980"/>
          </a:xfrm>
          <a:prstGeom prst="rect">
            <a:avLst/>
          </a:prstGeom>
        </p:spPr>
      </p:pic>
      <p:pic>
        <p:nvPicPr>
          <p:cNvPr id="14" name="Picture 1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5646816"/>
            <a:ext cx="910872" cy="753980"/>
          </a:xfrm>
          <a:prstGeom prst="rect">
            <a:avLst/>
          </a:prstGeom>
        </p:spPr>
      </p:pic>
      <p:pic>
        <p:nvPicPr>
          <p:cNvPr id="15" name="Picture 1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5646816"/>
            <a:ext cx="910872" cy="753980"/>
          </a:xfrm>
          <a:prstGeom prst="rect">
            <a:avLst/>
          </a:prstGeom>
        </p:spPr>
      </p:pic>
      <p:pic>
        <p:nvPicPr>
          <p:cNvPr id="18" name="Picture 1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4660227"/>
            <a:ext cx="910872" cy="753980"/>
          </a:xfrm>
          <a:prstGeom prst="rect">
            <a:avLst/>
          </a:prstGeom>
        </p:spPr>
      </p:pic>
      <p:pic>
        <p:nvPicPr>
          <p:cNvPr id="19" name="Picture 1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4652207"/>
            <a:ext cx="910872" cy="753980"/>
          </a:xfrm>
          <a:prstGeom prst="rect">
            <a:avLst/>
          </a:prstGeom>
        </p:spPr>
      </p:pic>
      <p:pic>
        <p:nvPicPr>
          <p:cNvPr id="20" name="Picture 1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4660227"/>
            <a:ext cx="910872" cy="753980"/>
          </a:xfrm>
          <a:prstGeom prst="rect">
            <a:avLst/>
          </a:prstGeom>
        </p:spPr>
      </p:pic>
      <p:pic>
        <p:nvPicPr>
          <p:cNvPr id="21" name="Picture 20"/>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4660227"/>
            <a:ext cx="910872" cy="753980"/>
          </a:xfrm>
          <a:prstGeom prst="rect">
            <a:avLst/>
          </a:prstGeom>
        </p:spPr>
      </p:pic>
      <p:pic>
        <p:nvPicPr>
          <p:cNvPr id="22" name="Picture 21"/>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4660227"/>
            <a:ext cx="910872" cy="753980"/>
          </a:xfrm>
          <a:prstGeom prst="rect">
            <a:avLst/>
          </a:prstGeom>
        </p:spPr>
      </p:pic>
      <p:pic>
        <p:nvPicPr>
          <p:cNvPr id="23" name="Picture 2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2154" y="4660227"/>
            <a:ext cx="910872" cy="753980"/>
          </a:xfrm>
          <a:prstGeom prst="rect">
            <a:avLst/>
          </a:prstGeom>
        </p:spPr>
      </p:pic>
      <p:pic>
        <p:nvPicPr>
          <p:cNvPr id="24" name="Picture 2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4652207"/>
            <a:ext cx="910872" cy="753980"/>
          </a:xfrm>
          <a:prstGeom prst="rect">
            <a:avLst/>
          </a:prstGeom>
        </p:spPr>
      </p:pic>
      <p:pic>
        <p:nvPicPr>
          <p:cNvPr id="25" name="Picture 2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4391870" y="3681658"/>
            <a:ext cx="910872" cy="753980"/>
          </a:xfrm>
          <a:prstGeom prst="rect">
            <a:avLst/>
          </a:prstGeom>
        </p:spPr>
      </p:pic>
      <p:pic>
        <p:nvPicPr>
          <p:cNvPr id="26" name="Picture 25"/>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3287222" y="3673638"/>
            <a:ext cx="910872" cy="753980"/>
          </a:xfrm>
          <a:prstGeom prst="rect">
            <a:avLst/>
          </a:prstGeom>
        </p:spPr>
      </p:pic>
      <p:pic>
        <p:nvPicPr>
          <p:cNvPr id="27" name="Picture 26"/>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8841788" y="3681658"/>
            <a:ext cx="910872" cy="753980"/>
          </a:xfrm>
          <a:prstGeom prst="rect">
            <a:avLst/>
          </a:prstGeom>
        </p:spPr>
      </p:pic>
      <p:pic>
        <p:nvPicPr>
          <p:cNvPr id="28" name="Picture 2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9951422" y="3681658"/>
            <a:ext cx="910872" cy="753980"/>
          </a:xfrm>
          <a:prstGeom prst="rect">
            <a:avLst/>
          </a:prstGeom>
        </p:spPr>
      </p:pic>
      <p:pic>
        <p:nvPicPr>
          <p:cNvPr id="29" name="Picture 28"/>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5506960" y="3681658"/>
            <a:ext cx="910872" cy="753980"/>
          </a:xfrm>
          <a:prstGeom prst="rect">
            <a:avLst/>
          </a:prstGeom>
        </p:spPr>
      </p:pic>
      <p:pic>
        <p:nvPicPr>
          <p:cNvPr id="31" name="Picture 30"/>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3673638"/>
            <a:ext cx="910872" cy="753980"/>
          </a:xfrm>
          <a:prstGeom prst="rect">
            <a:avLst/>
          </a:prstGeom>
        </p:spPr>
      </p:pic>
      <p:pic>
        <p:nvPicPr>
          <p:cNvPr id="33" name="Picture 3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5646816"/>
            <a:ext cx="910872" cy="753980"/>
          </a:xfrm>
          <a:prstGeom prst="rect">
            <a:avLst/>
          </a:prstGeom>
        </p:spPr>
      </p:pic>
      <p:pic>
        <p:nvPicPr>
          <p:cNvPr id="34" name="Picture 3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5646816"/>
            <a:ext cx="910872" cy="753980"/>
          </a:xfrm>
          <a:prstGeom prst="rect">
            <a:avLst/>
          </a:prstGeom>
        </p:spPr>
      </p:pic>
      <p:pic>
        <p:nvPicPr>
          <p:cNvPr id="35" name="Picture 34"/>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4660227"/>
            <a:ext cx="910872" cy="753980"/>
          </a:xfrm>
          <a:prstGeom prst="rect">
            <a:avLst/>
          </a:prstGeom>
        </p:spPr>
      </p:pic>
      <p:pic>
        <p:nvPicPr>
          <p:cNvPr id="37" name="Picture 36"/>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1156893" y="3681658"/>
            <a:ext cx="910872" cy="753980"/>
          </a:xfrm>
          <a:prstGeom prst="rect">
            <a:avLst/>
          </a:prstGeom>
        </p:spPr>
      </p:pic>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6527" y="3681658"/>
            <a:ext cx="910872" cy="753980"/>
          </a:xfrm>
          <a:prstGeom prst="rect">
            <a:avLst/>
          </a:prstGeom>
        </p:spPr>
      </p:pic>
      <p:sp>
        <p:nvSpPr>
          <p:cNvPr id="32" name="Rectangle 31"/>
          <p:cNvSpPr/>
          <p:nvPr/>
        </p:nvSpPr>
        <p:spPr>
          <a:xfrm rot="1608770">
            <a:off x="-170497" y="1409979"/>
            <a:ext cx="2613324" cy="15879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7123405">
            <a:off x="2123622" y="1760751"/>
            <a:ext cx="323620" cy="644434"/>
          </a:xfrm>
          <a:prstGeom prst="trapezoid">
            <a:avLst>
              <a:gd name="adj" fmla="val 21852"/>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2522840" y="2315319"/>
            <a:ext cx="180570" cy="898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569776" y="2229229"/>
            <a:ext cx="843898" cy="4717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610475" y="1907957"/>
            <a:ext cx="1049775" cy="24982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607770" y="2364909"/>
            <a:ext cx="518316" cy="70579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10003" y="2219398"/>
            <a:ext cx="810491" cy="33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60414" y="2596853"/>
            <a:ext cx="278417" cy="2540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083470" y="2359710"/>
            <a:ext cx="377140" cy="853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747241" y="2751218"/>
            <a:ext cx="125524" cy="359167"/>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3161591" y="2116403"/>
            <a:ext cx="416322" cy="1855"/>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944261" y="3041834"/>
            <a:ext cx="86441" cy="1645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140218" y="2894801"/>
            <a:ext cx="131335" cy="116792"/>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271451" y="2721299"/>
            <a:ext cx="142223" cy="1121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374169" y="2526732"/>
            <a:ext cx="180064" cy="637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770798" y="3106752"/>
            <a:ext cx="39205" cy="165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435040" y="2334290"/>
            <a:ext cx="164087" cy="408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3562115" y="2026981"/>
            <a:ext cx="196270" cy="5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562115" y="2182083"/>
            <a:ext cx="156445" cy="9727"/>
          </a:xfrm>
          <a:prstGeom prst="line">
            <a:avLst/>
          </a:prstGeom>
        </p:spPr>
        <p:style>
          <a:lnRef idx="1">
            <a:schemeClr val="accent1"/>
          </a:lnRef>
          <a:fillRef idx="0">
            <a:schemeClr val="accent1"/>
          </a:fillRef>
          <a:effectRef idx="0">
            <a:schemeClr val="accent1"/>
          </a:effectRef>
          <a:fontRef idx="minor">
            <a:schemeClr val="tx1"/>
          </a:fontRef>
        </p:style>
      </p:cxnSp>
      <p:pic>
        <p:nvPicPr>
          <p:cNvPr id="49" name="Picture 48"/>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2261541" y="4669607"/>
            <a:ext cx="910872" cy="753980"/>
          </a:xfrm>
          <a:prstGeom prst="rect">
            <a:avLst/>
          </a:prstGeom>
        </p:spPr>
      </p:pic>
      <p:pic>
        <p:nvPicPr>
          <p:cNvPr id="50" name="Picture 49"/>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737140" y="3673638"/>
            <a:ext cx="910872" cy="753980"/>
          </a:xfrm>
          <a:prstGeom prst="rect">
            <a:avLst/>
          </a:prstGeom>
        </p:spPr>
      </p:pic>
      <p:pic>
        <p:nvPicPr>
          <p:cNvPr id="51" name="Picture 50"/>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622050" y="5630776"/>
            <a:ext cx="910872" cy="753980"/>
          </a:xfrm>
          <a:prstGeom prst="rect">
            <a:avLst/>
          </a:prstGeom>
        </p:spPr>
      </p:pic>
      <p:pic>
        <p:nvPicPr>
          <p:cNvPr id="52" name="Picture 51"/>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7698080" y="1836109"/>
            <a:ext cx="437658" cy="362274"/>
          </a:xfrm>
          <a:prstGeom prst="rect">
            <a:avLst/>
          </a:prstGeom>
        </p:spPr>
      </p:pic>
      <p:pic>
        <p:nvPicPr>
          <p:cNvPr id="53" name="Picture 5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ackgroundRemoval t="4883" b="95117" l="9961" r="89844">
                        <a14:foregroundMark x1="48633" y1="26953" x2="48633" y2="26953"/>
                        <a14:foregroundMark x1="36719" y1="24219" x2="36719" y2="24219"/>
                        <a14:foregroundMark x1="67383" y1="23633" x2="67383" y2="23633"/>
                        <a14:foregroundMark x1="72266" y1="42188" x2="72266" y2="42188"/>
                        <a14:foregroundMark x1="28906" y1="40234" x2="28906" y2="40234"/>
                        <a14:foregroundMark x1="50195" y1="89258" x2="50195" y2="89258"/>
                        <a14:foregroundMark x1="49805" y1="85352" x2="49805" y2="85352"/>
                        <a14:foregroundMark x1="31250" y1="87305" x2="31250" y2="87305"/>
                        <a14:foregroundMark x1="72461" y1="72461" x2="72461" y2="72461"/>
                        <a14:foregroundMark x1="35742" y1="24414" x2="35742" y2="24414"/>
                        <a14:foregroundMark x1="37305" y1="22266" x2="37305" y2="22266"/>
                        <a14:backgroundMark x1="37109" y1="24219" x2="37109" y2="24219"/>
                        <a14:backgroundMark x1="36523" y1="24609" x2="36523" y2="24609"/>
                        <a14:backgroundMark x1="36719" y1="24414" x2="36719" y2="24414"/>
                        <a14:backgroundMark x1="36719" y1="24414" x2="36719" y2="24414"/>
                        <a14:backgroundMark x1="36719" y1="24023" x2="36719" y2="24023"/>
                      </a14:backgroundRemoval>
                    </a14:imgEffect>
                  </a14:imgLayer>
                </a14:imgProps>
              </a:ext>
            </a:extLst>
          </a:blip>
          <a:stretch>
            <a:fillRect/>
          </a:stretch>
        </p:blipFill>
        <p:spPr>
          <a:xfrm>
            <a:off x="6042329" y="1853533"/>
            <a:ext cx="437658" cy="362274"/>
          </a:xfrm>
          <a:prstGeom prst="rect">
            <a:avLst/>
          </a:prstGeom>
        </p:spPr>
      </p:pic>
      <p:pic>
        <p:nvPicPr>
          <p:cNvPr id="54" name="Picture 53"/>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sharpenSoften amount="-50000"/>
                    </a14:imgEffect>
                    <a14:imgEffect>
                      <a14:colorTemperature colorTemp="7200"/>
                    </a14:imgEffect>
                  </a14:imgLayer>
                </a14:imgProps>
              </a:ext>
            </a:extLst>
          </a:blip>
          <a:stretch>
            <a:fillRect/>
          </a:stretch>
        </p:blipFill>
        <p:spPr>
          <a:xfrm>
            <a:off x="9681211" y="1783485"/>
            <a:ext cx="462477" cy="462477"/>
          </a:xfrm>
          <a:prstGeom prst="rect">
            <a:avLst/>
          </a:prstGeom>
        </p:spPr>
      </p:pic>
      <p:sp>
        <p:nvSpPr>
          <p:cNvPr id="55" name="TextBox 54"/>
          <p:cNvSpPr txBox="1"/>
          <p:nvPr/>
        </p:nvSpPr>
        <p:spPr>
          <a:xfrm>
            <a:off x="4775857" y="1830058"/>
            <a:ext cx="5514130" cy="369332"/>
          </a:xfrm>
          <a:prstGeom prst="rect">
            <a:avLst/>
          </a:prstGeom>
          <a:noFill/>
        </p:spPr>
        <p:txBody>
          <a:bodyPr wrap="square" rtlCol="0">
            <a:spAutoFit/>
          </a:bodyPr>
          <a:lstStyle/>
          <a:p>
            <a:r>
              <a:rPr lang="en-US" dirty="0"/>
              <a:t>s</a:t>
            </a:r>
            <a:r>
              <a:rPr lang="en-US" dirty="0" smtClean="0"/>
              <a:t>usceptible	resistant		beneficial</a:t>
            </a:r>
            <a:endParaRPr lang="en-US" dirty="0"/>
          </a:p>
        </p:txBody>
      </p:sp>
    </p:spTree>
    <p:extLst>
      <p:ext uri="{BB962C8B-B14F-4D97-AF65-F5344CB8AC3E}">
        <p14:creationId xmlns:p14="http://schemas.microsoft.com/office/powerpoint/2010/main" val="218563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317" y="1897814"/>
            <a:ext cx="11123430" cy="4351338"/>
          </a:xfrm>
        </p:spPr>
        <p:txBody>
          <a:bodyPr>
            <a:normAutofit/>
          </a:bodyPr>
          <a:lstStyle/>
          <a:p>
            <a:r>
              <a:rPr lang="en-US" dirty="0"/>
              <a:t>u</a:t>
            </a:r>
            <a:r>
              <a:rPr lang="en-US" dirty="0" smtClean="0"/>
              <a:t>se </a:t>
            </a:r>
            <a:r>
              <a:rPr lang="en-US" dirty="0" smtClean="0"/>
              <a:t>appropriate local economic thresholds and spray intervals</a:t>
            </a:r>
          </a:p>
          <a:p>
            <a:r>
              <a:rPr lang="en-US" dirty="0"/>
              <a:t>f</a:t>
            </a:r>
            <a:r>
              <a:rPr lang="en-US" dirty="0" smtClean="0"/>
              <a:t>ollow </a:t>
            </a:r>
            <a:r>
              <a:rPr lang="en-US" dirty="0" smtClean="0"/>
              <a:t>label or extension recommendations on rotating different classes (MoA’s of </a:t>
            </a:r>
            <a:r>
              <a:rPr lang="en-US" dirty="0" smtClean="0"/>
              <a:t>insecticides)</a:t>
            </a:r>
            <a:endParaRPr lang="en-US" dirty="0" smtClean="0"/>
          </a:p>
          <a:p>
            <a:r>
              <a:rPr lang="en-US" dirty="0"/>
              <a:t>w</a:t>
            </a:r>
            <a:r>
              <a:rPr lang="en-US" dirty="0" smtClean="0"/>
              <a:t>hen </a:t>
            </a:r>
            <a:r>
              <a:rPr lang="en-US" dirty="0" smtClean="0"/>
              <a:t>multiple applications per year are needed rotate different MoA’s</a:t>
            </a:r>
          </a:p>
          <a:p>
            <a:r>
              <a:rPr lang="en-US" dirty="0"/>
              <a:t>i</a:t>
            </a:r>
            <a:r>
              <a:rPr lang="en-US" dirty="0" smtClean="0"/>
              <a:t>f </a:t>
            </a:r>
            <a:r>
              <a:rPr lang="en-US" dirty="0" smtClean="0"/>
              <a:t>control is not achieved do NOT spray the same insecticide, switch to one with a different MoA</a:t>
            </a:r>
          </a:p>
          <a:p>
            <a:r>
              <a:rPr lang="en-US" dirty="0"/>
              <a:t>d</a:t>
            </a:r>
            <a:r>
              <a:rPr lang="en-US" dirty="0" smtClean="0"/>
              <a:t>o </a:t>
            </a:r>
            <a:r>
              <a:rPr lang="en-US" dirty="0" smtClean="0"/>
              <a:t>NOT mix chemicals for use against one target pest</a:t>
            </a:r>
          </a:p>
          <a:p>
            <a:r>
              <a:rPr lang="en-US" dirty="0"/>
              <a:t>u</a:t>
            </a:r>
            <a:r>
              <a:rPr lang="en-US" dirty="0" smtClean="0"/>
              <a:t>se </a:t>
            </a:r>
            <a:r>
              <a:rPr lang="en-US" dirty="0" smtClean="0"/>
              <a:t>insecticides that are specific to your target pests</a:t>
            </a:r>
            <a:endParaRPr lang="en-US" dirty="0"/>
          </a:p>
        </p:txBody>
      </p:sp>
      <p:sp>
        <p:nvSpPr>
          <p:cNvPr id="5" name="Title 1"/>
          <p:cNvSpPr>
            <a:spLocks noGrp="1"/>
          </p:cNvSpPr>
          <p:nvPr>
            <p:ph type="title"/>
          </p:nvPr>
        </p:nvSpPr>
        <p:spPr>
          <a:xfrm>
            <a:off x="116959" y="365125"/>
            <a:ext cx="11844670" cy="1325563"/>
          </a:xfrm>
        </p:spPr>
        <p:txBody>
          <a:bodyPr>
            <a:normAutofit/>
          </a:bodyPr>
          <a:lstStyle/>
          <a:p>
            <a:pPr algn="ctr"/>
            <a:r>
              <a:rPr lang="en-US" sz="4200" dirty="0" smtClean="0">
                <a:latin typeface="Century Gothic" panose="020B0502020202020204" pitchFamily="34" charset="0"/>
              </a:rPr>
              <a:t>How to reduce pest resistance to insecticide</a:t>
            </a:r>
            <a:endParaRPr lang="en-US" sz="4200" dirty="0">
              <a:latin typeface="Century Gothic" panose="020B0502020202020204" pitchFamily="34" charset="0"/>
            </a:endParaRPr>
          </a:p>
        </p:txBody>
      </p:sp>
      <p:sp>
        <p:nvSpPr>
          <p:cNvPr id="6" name="TextBox 5"/>
          <p:cNvSpPr txBox="1"/>
          <p:nvPr/>
        </p:nvSpPr>
        <p:spPr>
          <a:xfrm>
            <a:off x="9101138" y="6643895"/>
            <a:ext cx="3035998" cy="184666"/>
          </a:xfrm>
          <a:prstGeom prst="rect">
            <a:avLst/>
          </a:prstGeom>
          <a:noFill/>
        </p:spPr>
        <p:txBody>
          <a:bodyPr wrap="square" rtlCol="0">
            <a:spAutoFit/>
          </a:bodyPr>
          <a:lstStyle/>
          <a:p>
            <a:pPr algn="r"/>
            <a:r>
              <a:rPr lang="en-US" sz="600" dirty="0" smtClean="0"/>
              <a:t>R</a:t>
            </a:r>
            <a:r>
              <a:rPr lang="en-US" sz="600" dirty="0" smtClean="0"/>
              <a:t>. </a:t>
            </a:r>
            <a:r>
              <a:rPr lang="en-US" sz="600" dirty="0" smtClean="0"/>
              <a:t>Davis</a:t>
            </a:r>
            <a:r>
              <a:rPr lang="en-US" sz="600" dirty="0" smtClean="0"/>
              <a:t>, Insecticide Mode of Resistance Presentation, Utah Pests In-Service Training, 2009</a:t>
            </a:r>
            <a:endParaRPr lang="en-US" sz="600" dirty="0"/>
          </a:p>
        </p:txBody>
      </p:sp>
    </p:spTree>
    <p:extLst>
      <p:ext uri="{BB962C8B-B14F-4D97-AF65-F5344CB8AC3E}">
        <p14:creationId xmlns:p14="http://schemas.microsoft.com/office/powerpoint/2010/main" val="22441885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2711" y="192413"/>
            <a:ext cx="10515600" cy="1325563"/>
          </a:xfrm>
        </p:spPr>
        <p:txBody>
          <a:bodyPr/>
          <a:lstStyle/>
          <a:p>
            <a:pPr algn="ctr"/>
            <a:r>
              <a:rPr lang="en-US" dirty="0" smtClean="0">
                <a:latin typeface="Century Gothic" panose="020B0502020202020204" pitchFamily="34" charset="0"/>
              </a:rPr>
              <a:t>Resources</a:t>
            </a:r>
            <a:endParaRPr lang="en-US" dirty="0">
              <a:latin typeface="Century Gothic" panose="020B0502020202020204" pitchFamily="34" charset="0"/>
            </a:endParaRPr>
          </a:p>
        </p:txBody>
      </p:sp>
      <p:pic>
        <p:nvPicPr>
          <p:cNvPr id="6" name="Picture 5"/>
          <p:cNvPicPr>
            <a:picLocks noChangeAspect="1"/>
          </p:cNvPicPr>
          <p:nvPr/>
        </p:nvPicPr>
        <p:blipFill rotWithShape="1">
          <a:blip r:embed="rId2"/>
          <a:srcRect l="10396" t="17619" r="62135" b="19308"/>
          <a:stretch/>
        </p:blipFill>
        <p:spPr>
          <a:xfrm>
            <a:off x="5890511" y="2286000"/>
            <a:ext cx="6220144" cy="4572000"/>
          </a:xfrm>
          <a:prstGeom prst="rect">
            <a:avLst/>
          </a:prstGeom>
        </p:spPr>
      </p:pic>
      <p:pic>
        <p:nvPicPr>
          <p:cNvPr id="7" name="Picture 6"/>
          <p:cNvPicPr>
            <a:picLocks noChangeAspect="1"/>
          </p:cNvPicPr>
          <p:nvPr/>
        </p:nvPicPr>
        <p:blipFill rotWithShape="1">
          <a:blip r:embed="rId3"/>
          <a:srcRect l="11657" t="19710" r="63453" b="18722"/>
          <a:stretch/>
        </p:blipFill>
        <p:spPr>
          <a:xfrm>
            <a:off x="37118" y="2286000"/>
            <a:ext cx="5773882" cy="4572000"/>
          </a:xfrm>
          <a:prstGeom prst="rect">
            <a:avLst/>
          </a:prstGeom>
        </p:spPr>
      </p:pic>
      <p:pic>
        <p:nvPicPr>
          <p:cNvPr id="4" name="Picture 3"/>
          <p:cNvPicPr>
            <a:picLocks noChangeAspect="1"/>
          </p:cNvPicPr>
          <p:nvPr/>
        </p:nvPicPr>
        <p:blipFill rotWithShape="1">
          <a:blip r:embed="rId4"/>
          <a:srcRect l="29500" t="23320" r="58942" b="30130"/>
          <a:stretch/>
        </p:blipFill>
        <p:spPr>
          <a:xfrm>
            <a:off x="2045518" y="0"/>
            <a:ext cx="1757082" cy="2265578"/>
          </a:xfrm>
          <a:prstGeom prst="rect">
            <a:avLst/>
          </a:prstGeom>
          <a:ln>
            <a:solidFill>
              <a:schemeClr val="bg1"/>
            </a:solidFill>
          </a:ln>
        </p:spPr>
      </p:pic>
      <p:pic>
        <p:nvPicPr>
          <p:cNvPr id="5" name="Picture 4"/>
          <p:cNvPicPr>
            <a:picLocks noChangeAspect="1"/>
          </p:cNvPicPr>
          <p:nvPr/>
        </p:nvPicPr>
        <p:blipFill rotWithShape="1">
          <a:blip r:embed="rId5"/>
          <a:srcRect l="17851" t="15106" r="69620" b="34240"/>
          <a:stretch/>
        </p:blipFill>
        <p:spPr>
          <a:xfrm>
            <a:off x="8125221" y="20422"/>
            <a:ext cx="1750723" cy="2265578"/>
          </a:xfrm>
          <a:prstGeom prst="rect">
            <a:avLst/>
          </a:prstGeom>
        </p:spPr>
      </p:pic>
    </p:spTree>
    <p:extLst>
      <p:ext uri="{BB962C8B-B14F-4D97-AF65-F5344CB8AC3E}">
        <p14:creationId xmlns:p14="http://schemas.microsoft.com/office/powerpoint/2010/main" val="51144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68873"/>
            <a:ext cx="10515600" cy="1325563"/>
          </a:xfrm>
        </p:spPr>
        <p:txBody>
          <a:bodyPr>
            <a:normAutofit/>
          </a:bodyPr>
          <a:lstStyle/>
          <a:p>
            <a:pPr algn="ctr"/>
            <a:r>
              <a:rPr lang="en-US" sz="7200" dirty="0" smtClean="0">
                <a:latin typeface="Century Gothic" panose="020B0502020202020204" pitchFamily="34" charset="0"/>
              </a:rPr>
              <a:t>Contact</a:t>
            </a:r>
            <a:r>
              <a:rPr lang="en-US" sz="6600" dirty="0" smtClean="0">
                <a:latin typeface="Century Gothic" panose="020B0502020202020204" pitchFamily="34" charset="0"/>
              </a:rPr>
              <a:t> Me</a:t>
            </a:r>
            <a:endParaRPr lang="en-US" sz="6600" dirty="0">
              <a:latin typeface="Century Gothic" panose="020B0502020202020204" pitchFamily="34" charset="0"/>
            </a:endParaRPr>
          </a:p>
        </p:txBody>
      </p:sp>
      <p:sp>
        <p:nvSpPr>
          <p:cNvPr id="3" name="Content Placeholder 2"/>
          <p:cNvSpPr>
            <a:spLocks noGrp="1"/>
          </p:cNvSpPr>
          <p:nvPr>
            <p:ph idx="1"/>
          </p:nvPr>
        </p:nvSpPr>
        <p:spPr>
          <a:xfrm>
            <a:off x="4588041" y="2711114"/>
            <a:ext cx="7243011" cy="3368843"/>
          </a:xfrm>
        </p:spPr>
        <p:txBody>
          <a:bodyPr>
            <a:normAutofit fontScale="85000" lnSpcReduction="20000"/>
          </a:bodyPr>
          <a:lstStyle/>
          <a:p>
            <a:pPr marL="0" indent="0">
              <a:buNone/>
            </a:pPr>
            <a:r>
              <a:rPr lang="en-US" sz="4800" dirty="0" smtClean="0">
                <a:latin typeface="Century Gothic" panose="020B0502020202020204" pitchFamily="34" charset="0"/>
              </a:rPr>
              <a:t>☏	435.797.0319</a:t>
            </a:r>
            <a:br>
              <a:rPr lang="en-US" sz="4800" dirty="0" smtClean="0">
                <a:latin typeface="Century Gothic" panose="020B0502020202020204" pitchFamily="34" charset="0"/>
              </a:rPr>
            </a:br>
            <a:r>
              <a:rPr lang="en-US" sz="4800" dirty="0" smtClean="0">
                <a:latin typeface="Century Gothic" panose="020B0502020202020204" pitchFamily="34" charset="0"/>
              </a:rPr>
              <a:t> </a:t>
            </a:r>
          </a:p>
          <a:p>
            <a:pPr marL="0" indent="0">
              <a:buNone/>
            </a:pPr>
            <a:r>
              <a:rPr lang="en-US" sz="4800" dirty="0" smtClean="0">
                <a:latin typeface="Century Gothic" panose="020B0502020202020204" pitchFamily="34" charset="0"/>
              </a:rPr>
              <a:t>✉	nick.volesky@usu.edu</a:t>
            </a:r>
          </a:p>
          <a:p>
            <a:pPr marL="0" indent="0">
              <a:buNone/>
            </a:pPr>
            <a:endParaRPr lang="en-US" sz="4800" dirty="0">
              <a:latin typeface="Century Gothic" panose="020B0502020202020204" pitchFamily="34" charset="0"/>
            </a:endParaRPr>
          </a:p>
          <a:p>
            <a:pPr marL="0" indent="0">
              <a:buNone/>
            </a:pPr>
            <a:r>
              <a:rPr lang="en-US" sz="4800" dirty="0" smtClean="0">
                <a:latin typeface="Century Gothic" panose="020B0502020202020204" pitchFamily="34" charset="0"/>
              </a:rPr>
              <a:t>💻	utahpests.usu.edu/</a:t>
            </a:r>
            <a:r>
              <a:rPr lang="en-US" sz="4800" dirty="0" err="1" smtClean="0">
                <a:latin typeface="Century Gothic" panose="020B0502020202020204" pitchFamily="34" charset="0"/>
              </a:rPr>
              <a:t>ipm</a:t>
            </a:r>
            <a:r>
              <a:rPr lang="en-US" sz="4800" dirty="0" smtClean="0">
                <a:latin typeface="Century Gothic" panose="020B0502020202020204" pitchFamily="34" charset="0"/>
              </a:rPr>
              <a:t/>
            </a:r>
            <a:br>
              <a:rPr lang="en-US" sz="4800" dirty="0" smtClean="0">
                <a:latin typeface="Century Gothic" panose="020B0502020202020204" pitchFamily="34" charset="0"/>
              </a:rPr>
            </a:br>
            <a:endParaRPr lang="en-US" sz="4800" dirty="0">
              <a:latin typeface="Century Gothic" panose="020B0502020202020204" pitchFamily="34" charset="0"/>
            </a:endParaRPr>
          </a:p>
        </p:txBody>
      </p:sp>
      <p:pic>
        <p:nvPicPr>
          <p:cNvPr id="4" name="Picture 3"/>
          <p:cNvPicPr>
            <a:picLocks noChangeAspect="1"/>
          </p:cNvPicPr>
          <p:nvPr/>
        </p:nvPicPr>
        <p:blipFill>
          <a:blip r:embed="rId2"/>
          <a:stretch>
            <a:fillRect/>
          </a:stretch>
        </p:blipFill>
        <p:spPr>
          <a:xfrm>
            <a:off x="497085" y="1690688"/>
            <a:ext cx="3545525" cy="4719216"/>
          </a:xfrm>
          <a:prstGeom prst="rect">
            <a:avLst/>
          </a:prstGeom>
        </p:spPr>
      </p:pic>
    </p:spTree>
    <p:extLst>
      <p:ext uri="{BB962C8B-B14F-4D97-AF65-F5344CB8AC3E}">
        <p14:creationId xmlns:p14="http://schemas.microsoft.com/office/powerpoint/2010/main" val="365305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4" name="Rectangle 3"/>
          <p:cNvSpPr/>
          <p:nvPr/>
        </p:nvSpPr>
        <p:spPr>
          <a:xfrm>
            <a:off x="132349" y="390748"/>
            <a:ext cx="11863136" cy="861774"/>
          </a:xfrm>
          <a:prstGeom prst="rect">
            <a:avLst/>
          </a:prstGeom>
          <a:noFill/>
        </p:spPr>
        <p:txBody>
          <a:bodyPr wrap="square" lIns="91440" tIns="45720" rIns="91440" bIns="45720">
            <a:spAutoFit/>
          </a:bodyPr>
          <a:lstStyle/>
          <a:p>
            <a:pPr algn="ctr"/>
            <a:r>
              <a:rPr lang="en-US" sz="5000" cap="none" spc="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Identifying Windows of Opportunity</a:t>
            </a:r>
            <a:endParaRPr lang="en-US" sz="5000" cap="none" spc="0" dirty="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sp>
        <p:nvSpPr>
          <p:cNvPr id="3" name="TextBox 2"/>
          <p:cNvSpPr txBox="1"/>
          <p:nvPr/>
        </p:nvSpPr>
        <p:spPr>
          <a:xfrm>
            <a:off x="5396277" y="2736687"/>
            <a:ext cx="818148" cy="369332"/>
          </a:xfrm>
          <a:prstGeom prst="rect">
            <a:avLst/>
          </a:prstGeom>
          <a:noFill/>
        </p:spPr>
        <p:txBody>
          <a:bodyPr wrap="square" rtlCol="0">
            <a:spAutoFit/>
          </a:bodyPr>
          <a:lstStyle/>
          <a:p>
            <a:pPr algn="ctr"/>
            <a:r>
              <a:rPr lang="en-US" dirty="0" smtClean="0">
                <a:latin typeface="Century Gothic" panose="020B0502020202020204" pitchFamily="34" charset="0"/>
              </a:rPr>
              <a:t>Adult</a:t>
            </a:r>
            <a:endParaRPr lang="en-US" dirty="0">
              <a:latin typeface="Century Gothic" panose="020B0502020202020204" pitchFamily="34" charset="0"/>
            </a:endParaRPr>
          </a:p>
        </p:txBody>
      </p:sp>
      <p:sp>
        <p:nvSpPr>
          <p:cNvPr id="5" name="TextBox 4"/>
          <p:cNvSpPr txBox="1"/>
          <p:nvPr/>
        </p:nvSpPr>
        <p:spPr>
          <a:xfrm>
            <a:off x="6803119" y="3739399"/>
            <a:ext cx="818148" cy="369332"/>
          </a:xfrm>
          <a:prstGeom prst="rect">
            <a:avLst/>
          </a:prstGeom>
          <a:noFill/>
        </p:spPr>
        <p:txBody>
          <a:bodyPr wrap="square" rtlCol="0">
            <a:spAutoFit/>
          </a:bodyPr>
          <a:lstStyle/>
          <a:p>
            <a:pPr algn="ctr"/>
            <a:r>
              <a:rPr lang="en-US" dirty="0" smtClean="0">
                <a:latin typeface="Century Gothic" panose="020B0502020202020204" pitchFamily="34" charset="0"/>
              </a:rPr>
              <a:t>Egg</a:t>
            </a:r>
            <a:endParaRPr lang="en-US" dirty="0">
              <a:latin typeface="Century Gothic" panose="020B0502020202020204" pitchFamily="34" charset="0"/>
            </a:endParaRPr>
          </a:p>
        </p:txBody>
      </p:sp>
      <p:sp>
        <p:nvSpPr>
          <p:cNvPr id="6" name="TextBox 5"/>
          <p:cNvSpPr txBox="1"/>
          <p:nvPr/>
        </p:nvSpPr>
        <p:spPr>
          <a:xfrm>
            <a:off x="4549707" y="4648414"/>
            <a:ext cx="2456772" cy="553998"/>
          </a:xfrm>
          <a:prstGeom prst="rect">
            <a:avLst/>
          </a:prstGeom>
          <a:noFill/>
        </p:spPr>
        <p:txBody>
          <a:bodyPr wrap="square" rtlCol="0">
            <a:spAutoFit/>
          </a:bodyPr>
          <a:lstStyle/>
          <a:p>
            <a:pPr algn="ctr"/>
            <a:r>
              <a:rPr lang="en-US" dirty="0" smtClean="0">
                <a:latin typeface="Century Gothic" panose="020B0502020202020204" pitchFamily="34" charset="0"/>
              </a:rPr>
              <a:t>Immature</a:t>
            </a:r>
          </a:p>
          <a:p>
            <a:pPr algn="ctr"/>
            <a:r>
              <a:rPr lang="en-US" sz="1100" dirty="0" smtClean="0">
                <a:latin typeface="Century Gothic" panose="020B0502020202020204" pitchFamily="34" charset="0"/>
              </a:rPr>
              <a:t>(Nymph </a:t>
            </a:r>
            <a:r>
              <a:rPr lang="en-US" sz="1100" b="1" dirty="0" smtClean="0">
                <a:latin typeface="Century Gothic" panose="020B0502020202020204" pitchFamily="34" charset="0"/>
              </a:rPr>
              <a:t>or</a:t>
            </a:r>
            <a:r>
              <a:rPr lang="en-US" sz="1100" dirty="0" smtClean="0">
                <a:latin typeface="Century Gothic" panose="020B0502020202020204" pitchFamily="34" charset="0"/>
              </a:rPr>
              <a:t> Larvae)</a:t>
            </a:r>
            <a:endParaRPr lang="en-US" sz="1100" dirty="0">
              <a:latin typeface="Century Gothic" panose="020B0502020202020204" pitchFamily="34" charset="0"/>
            </a:endParaRPr>
          </a:p>
        </p:txBody>
      </p:sp>
      <p:sp>
        <p:nvSpPr>
          <p:cNvPr id="7" name="TextBox 6"/>
          <p:cNvSpPr txBox="1"/>
          <p:nvPr/>
        </p:nvSpPr>
        <p:spPr>
          <a:xfrm>
            <a:off x="3940102" y="3741464"/>
            <a:ext cx="818148" cy="369332"/>
          </a:xfrm>
          <a:prstGeom prst="rect">
            <a:avLst/>
          </a:prstGeom>
          <a:noFill/>
        </p:spPr>
        <p:txBody>
          <a:bodyPr wrap="square" rtlCol="0">
            <a:spAutoFit/>
          </a:bodyPr>
          <a:lstStyle/>
          <a:p>
            <a:pPr algn="ctr"/>
            <a:r>
              <a:rPr lang="en-US" dirty="0" smtClean="0">
                <a:latin typeface="Century Gothic" panose="020B0502020202020204" pitchFamily="34" charset="0"/>
              </a:rPr>
              <a:t>Pupa</a:t>
            </a:r>
            <a:endParaRPr lang="en-US" dirty="0">
              <a:latin typeface="Century Gothic" panose="020B0502020202020204" pitchFamily="34" charset="0"/>
            </a:endParaRPr>
          </a:p>
        </p:txBody>
      </p:sp>
      <p:sp>
        <p:nvSpPr>
          <p:cNvPr id="10" name="Bent Arrow 9"/>
          <p:cNvSpPr/>
          <p:nvPr/>
        </p:nvSpPr>
        <p:spPr>
          <a:xfrm>
            <a:off x="4306481" y="2802931"/>
            <a:ext cx="823454" cy="846569"/>
          </a:xfrm>
          <a:prstGeom prst="bentArrow">
            <a:avLst>
              <a:gd name="adj1" fmla="val 9524"/>
              <a:gd name="adj2" fmla="val 13119"/>
              <a:gd name="adj3" fmla="val 17078"/>
              <a:gd name="adj4" fmla="val 6300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5400000">
            <a:off x="6484734" y="2877024"/>
            <a:ext cx="823454" cy="846569"/>
          </a:xfrm>
          <a:prstGeom prst="bentArrow">
            <a:avLst>
              <a:gd name="adj1" fmla="val 9524"/>
              <a:gd name="adj2" fmla="val 13119"/>
              <a:gd name="adj3" fmla="val 17078"/>
              <a:gd name="adj4" fmla="val 6300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16200000">
            <a:off x="4248741" y="4151826"/>
            <a:ext cx="823454" cy="846569"/>
          </a:xfrm>
          <a:prstGeom prst="bentArrow">
            <a:avLst>
              <a:gd name="adj1" fmla="val 9524"/>
              <a:gd name="adj2" fmla="val 13119"/>
              <a:gd name="adj3" fmla="val 17078"/>
              <a:gd name="adj4" fmla="val 6300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rot="10800000">
            <a:off x="6426994" y="4194347"/>
            <a:ext cx="823454" cy="846569"/>
          </a:xfrm>
          <a:prstGeom prst="bentArrow">
            <a:avLst>
              <a:gd name="adj1" fmla="val 9524"/>
              <a:gd name="adj2" fmla="val 13119"/>
              <a:gd name="adj3" fmla="val 17078"/>
              <a:gd name="adj4" fmla="val 63000"/>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wn Arrow 10"/>
          <p:cNvSpPr/>
          <p:nvPr/>
        </p:nvSpPr>
        <p:spPr>
          <a:xfrm rot="10800000">
            <a:off x="5698076" y="3156466"/>
            <a:ext cx="176443" cy="1442474"/>
          </a:xfrm>
          <a:prstGeom prst="downArrow">
            <a:avLst>
              <a:gd name="adj1" fmla="val 33804"/>
              <a:gd name="adj2" fmla="val 71593"/>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ross 30"/>
          <p:cNvSpPr/>
          <p:nvPr/>
        </p:nvSpPr>
        <p:spPr>
          <a:xfrm rot="18811633">
            <a:off x="5261069" y="2412640"/>
            <a:ext cx="1034048" cy="1017427"/>
          </a:xfrm>
          <a:prstGeom prst="plus">
            <a:avLst>
              <a:gd name="adj" fmla="val 473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p:cNvSpPr/>
          <p:nvPr/>
        </p:nvSpPr>
        <p:spPr>
          <a:xfrm rot="18811633">
            <a:off x="6676464" y="3477506"/>
            <a:ext cx="1034048" cy="1017427"/>
          </a:xfrm>
          <a:prstGeom prst="plus">
            <a:avLst>
              <a:gd name="adj" fmla="val 473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ross 34"/>
          <p:cNvSpPr/>
          <p:nvPr/>
        </p:nvSpPr>
        <p:spPr>
          <a:xfrm rot="18811633">
            <a:off x="5267580" y="4498744"/>
            <a:ext cx="1034048" cy="1017427"/>
          </a:xfrm>
          <a:prstGeom prst="plus">
            <a:avLst>
              <a:gd name="adj" fmla="val 4736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79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4" name="Rectangle 3"/>
          <p:cNvSpPr/>
          <p:nvPr/>
        </p:nvSpPr>
        <p:spPr>
          <a:xfrm>
            <a:off x="3032676" y="174173"/>
            <a:ext cx="6126648" cy="1015663"/>
          </a:xfrm>
          <a:prstGeom prst="rect">
            <a:avLst/>
          </a:prstGeom>
          <a:noFill/>
        </p:spPr>
        <p:txBody>
          <a:bodyPr wrap="square" lIns="91440" tIns="45720" rIns="91440" bIns="45720">
            <a:spAutoFit/>
          </a:bodyPr>
          <a:lstStyle/>
          <a:p>
            <a:pPr algn="ctr"/>
            <a:r>
              <a:rPr lang="en-US" sz="6000" cap="none" spc="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Cultural Control</a:t>
            </a:r>
            <a:endParaRPr lang="en-US" sz="6000" cap="none" spc="0" dirty="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51315978"/>
              </p:ext>
            </p:extLst>
          </p:nvPr>
        </p:nvGraphicFramePr>
        <p:xfrm>
          <a:off x="394268" y="1571970"/>
          <a:ext cx="11356455" cy="4631081"/>
        </p:xfrm>
        <a:graphic>
          <a:graphicData uri="http://schemas.openxmlformats.org/drawingml/2006/table">
            <a:tbl>
              <a:tblPr firstRow="1" bandRow="1">
                <a:tableStyleId>{5C22544A-7EE6-4342-B048-85BDC9FD1C3A}</a:tableStyleId>
              </a:tblPr>
              <a:tblGrid>
                <a:gridCol w="2271291">
                  <a:extLst>
                    <a:ext uri="{9D8B030D-6E8A-4147-A177-3AD203B41FA5}">
                      <a16:colId xmlns:a16="http://schemas.microsoft.com/office/drawing/2014/main" val="109883945"/>
                    </a:ext>
                  </a:extLst>
                </a:gridCol>
                <a:gridCol w="2271291">
                  <a:extLst>
                    <a:ext uri="{9D8B030D-6E8A-4147-A177-3AD203B41FA5}">
                      <a16:colId xmlns:a16="http://schemas.microsoft.com/office/drawing/2014/main" val="1215597587"/>
                    </a:ext>
                  </a:extLst>
                </a:gridCol>
                <a:gridCol w="2271291">
                  <a:extLst>
                    <a:ext uri="{9D8B030D-6E8A-4147-A177-3AD203B41FA5}">
                      <a16:colId xmlns:a16="http://schemas.microsoft.com/office/drawing/2014/main" val="4281156819"/>
                    </a:ext>
                  </a:extLst>
                </a:gridCol>
                <a:gridCol w="2271291">
                  <a:extLst>
                    <a:ext uri="{9D8B030D-6E8A-4147-A177-3AD203B41FA5}">
                      <a16:colId xmlns:a16="http://schemas.microsoft.com/office/drawing/2014/main" val="1122618614"/>
                    </a:ext>
                  </a:extLst>
                </a:gridCol>
                <a:gridCol w="2271291">
                  <a:extLst>
                    <a:ext uri="{9D8B030D-6E8A-4147-A177-3AD203B41FA5}">
                      <a16:colId xmlns:a16="http://schemas.microsoft.com/office/drawing/2014/main" val="614442283"/>
                    </a:ext>
                  </a:extLst>
                </a:gridCol>
              </a:tblGrid>
              <a:tr h="809723">
                <a:tc>
                  <a:txBody>
                    <a:bodyPr/>
                    <a:lstStyle/>
                    <a:p>
                      <a:pPr algn="ctr"/>
                      <a:r>
                        <a:rPr lang="en-US" dirty="0" smtClean="0">
                          <a:solidFill>
                            <a:schemeClr val="tx1"/>
                          </a:solidFill>
                          <a:latin typeface="Century Gothic" panose="020B0502020202020204" pitchFamily="34" charset="0"/>
                        </a:rPr>
                        <a:t>Land + Water</a:t>
                      </a:r>
                    </a:p>
                    <a:p>
                      <a:pPr algn="ctr"/>
                      <a:r>
                        <a:rPr lang="en-US" dirty="0" smtClean="0">
                          <a:solidFill>
                            <a:schemeClr val="tx1"/>
                          </a:solidFill>
                          <a:latin typeface="Century Gothic" panose="020B0502020202020204" pitchFamily="34" charset="0"/>
                        </a:rPr>
                        <a:t>Management</a:t>
                      </a:r>
                      <a:endParaRPr lang="en-US"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Sanitation</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Habitat Diversification</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Tolerant      Species +</a:t>
                      </a:r>
                      <a:r>
                        <a:rPr lang="en-US" baseline="0" dirty="0" smtClean="0">
                          <a:solidFill>
                            <a:schemeClr val="tx1"/>
                          </a:solidFill>
                          <a:latin typeface="Century Gothic" panose="020B0502020202020204" pitchFamily="34" charset="0"/>
                        </a:rPr>
                        <a:t> Cultivars</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Soils &amp; Nutrition</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1642418"/>
                  </a:ext>
                </a:extLst>
              </a:tr>
              <a:tr h="3821358">
                <a:tc>
                  <a:txBody>
                    <a:bodyPr/>
                    <a:lstStyle/>
                    <a:p>
                      <a:pPr marL="285750" indent="-285750">
                        <a:buFont typeface="Courier New" panose="02070309020205020404" pitchFamily="49" charset="0"/>
                        <a:buChar char="o"/>
                      </a:pPr>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Maintain the ecosystem</a:t>
                      </a:r>
                      <a:r>
                        <a:rPr lang="en-US" sz="1600" baseline="0" dirty="0" smtClean="0">
                          <a:solidFill>
                            <a:schemeClr val="tx1"/>
                          </a:solidFill>
                        </a:rPr>
                        <a:t> in a healthy state to minimize competitiveness of pests.</a:t>
                      </a:r>
                    </a:p>
                    <a:p>
                      <a:pPr marL="285750" indent="-285750">
                        <a:buFont typeface="Courier New" panose="02070309020205020404" pitchFamily="49" charset="0"/>
                        <a:buChar char="o"/>
                      </a:pPr>
                      <a:r>
                        <a:rPr lang="en-US" sz="1600" baseline="0" dirty="0" smtClean="0">
                          <a:solidFill>
                            <a:schemeClr val="tx1"/>
                          </a:solidFill>
                        </a:rPr>
                        <a:t>Avoid over/under watering to reduce plant stress</a:t>
                      </a:r>
                    </a:p>
                    <a:p>
                      <a:pPr marL="285750" indent="-285750">
                        <a:buFont typeface="Courier New" panose="02070309020205020404" pitchFamily="49" charset="0"/>
                        <a:buChar char="o"/>
                      </a:pPr>
                      <a:r>
                        <a:rPr lang="en-US" sz="1600" baseline="0" dirty="0" smtClean="0">
                          <a:solidFill>
                            <a:schemeClr val="tx1"/>
                          </a:solidFill>
                        </a:rPr>
                        <a:t>Control water levels (diseases, mosquitos, aquatic weeds, etc.). </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Courier New" panose="02070309020205020404" pitchFamily="49" charset="0"/>
                        <a:buChar char="o"/>
                      </a:pPr>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Remove plants and debris that can serve as protective or overwintering sites for</a:t>
                      </a:r>
                      <a:r>
                        <a:rPr lang="en-US" sz="1600" baseline="0" dirty="0" smtClean="0">
                          <a:solidFill>
                            <a:schemeClr val="tx1"/>
                          </a:solidFill>
                        </a:rPr>
                        <a:t> pests</a:t>
                      </a:r>
                      <a:br>
                        <a:rPr lang="en-US" sz="1600" baseline="0" dirty="0" smtClean="0">
                          <a:solidFill>
                            <a:schemeClr val="tx1"/>
                          </a:solidFill>
                        </a:rPr>
                      </a:br>
                      <a:r>
                        <a:rPr lang="en-US" sz="1600" baseline="0" dirty="0" smtClean="0">
                          <a:solidFill>
                            <a:schemeClr val="tx1"/>
                          </a:solidFill>
                        </a:rPr>
                        <a:t>e.g. pruning, burning, etc.</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indent="-285750">
                        <a:buFont typeface="Courier New" panose="02070309020205020404" pitchFamily="49" charset="0"/>
                        <a:buChar char="o"/>
                      </a:pPr>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In monoculture situations (e.g.</a:t>
                      </a:r>
                      <a:r>
                        <a:rPr lang="en-US" sz="1600" baseline="0" dirty="0" smtClean="0">
                          <a:solidFill>
                            <a:schemeClr val="tx1"/>
                          </a:solidFill>
                        </a:rPr>
                        <a:t> agricultural fields, orchards, landscapes, etc.) diversification of vegetation may increase the presence of beneficial and pest organisms.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Select insect and disease resistant species and cultivars of plants whenever they are available.</a:t>
                      </a:r>
                    </a:p>
                    <a:p>
                      <a:pPr marL="285750" indent="-285750">
                        <a:buFont typeface="Courier New" panose="02070309020205020404" pitchFamily="49" charset="0"/>
                        <a:buChar char="o"/>
                      </a:pPr>
                      <a:r>
                        <a:rPr lang="en-US" sz="1600" dirty="0" smtClean="0">
                          <a:solidFill>
                            <a:schemeClr val="tx1"/>
                          </a:solidFill>
                        </a:rPr>
                        <a:t>Grow</a:t>
                      </a:r>
                      <a:r>
                        <a:rPr lang="en-US" sz="1600" baseline="0" dirty="0" smtClean="0">
                          <a:solidFill>
                            <a:schemeClr val="tx1"/>
                          </a:solidFill>
                        </a:rPr>
                        <a:t> cold hardy perennials, as winter damaged plants are more susceptible to pest attacks.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Monitor</a:t>
                      </a:r>
                      <a:r>
                        <a:rPr lang="en-US" sz="1600" baseline="0" dirty="0" smtClean="0">
                          <a:solidFill>
                            <a:schemeClr val="tx1"/>
                          </a:solidFill>
                        </a:rPr>
                        <a:t> soil nutrient levels.</a:t>
                      </a:r>
                    </a:p>
                    <a:p>
                      <a:pPr marL="285750" indent="-285750">
                        <a:buFont typeface="Courier New" panose="02070309020205020404" pitchFamily="49" charset="0"/>
                        <a:buChar char="o"/>
                      </a:pPr>
                      <a:r>
                        <a:rPr lang="en-US" sz="1600" baseline="0" dirty="0" smtClean="0">
                          <a:solidFill>
                            <a:schemeClr val="tx1"/>
                          </a:solidFill>
                        </a:rPr>
                        <a:t>Over or under fertilization can be attractive to aphids and other foliage pests.</a:t>
                      </a:r>
                    </a:p>
                    <a:p>
                      <a:pPr marL="285750" indent="-285750">
                        <a:buFont typeface="Courier New" panose="02070309020205020404" pitchFamily="49" charset="0"/>
                        <a:buChar char="o"/>
                      </a:pPr>
                      <a:r>
                        <a:rPr lang="en-US" sz="1600" baseline="0" dirty="0" smtClean="0">
                          <a:solidFill>
                            <a:schemeClr val="tx1"/>
                          </a:solidFill>
                        </a:rPr>
                        <a:t>Increasing organic matter of soil can improve the growth and health of plants.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8023581"/>
                  </a:ext>
                </a:extLst>
              </a:tr>
            </a:tbl>
          </a:graphicData>
        </a:graphic>
      </p:graphicFrame>
      <p:sp>
        <p:nvSpPr>
          <p:cNvPr id="2" name="TextBox 1"/>
          <p:cNvSpPr txBox="1"/>
          <p:nvPr/>
        </p:nvSpPr>
        <p:spPr>
          <a:xfrm>
            <a:off x="8503920" y="6620256"/>
            <a:ext cx="3633216" cy="184666"/>
          </a:xfrm>
          <a:prstGeom prst="rect">
            <a:avLst/>
          </a:prstGeom>
          <a:noFill/>
        </p:spPr>
        <p:txBody>
          <a:bodyPr wrap="square" rtlCol="0">
            <a:spAutoFit/>
          </a:bodyPr>
          <a:lstStyle/>
          <a:p>
            <a:pPr algn="r"/>
            <a:r>
              <a:rPr lang="en-US" sz="600" dirty="0" smtClean="0">
                <a:solidFill>
                  <a:schemeClr val="bg1"/>
                </a:solidFill>
              </a:rPr>
              <a:t>D. G. Alston, Important Components of a Successful Pest Management Program, USU Fact Sheet, July 2011</a:t>
            </a:r>
            <a:endParaRPr lang="en-US" sz="600" dirty="0">
              <a:solidFill>
                <a:schemeClr val="bg1"/>
              </a:solidFill>
            </a:endParaRPr>
          </a:p>
        </p:txBody>
      </p:sp>
      <p:sp>
        <p:nvSpPr>
          <p:cNvPr id="6" name="TextBox 5"/>
          <p:cNvSpPr txBox="1"/>
          <p:nvPr/>
        </p:nvSpPr>
        <p:spPr>
          <a:xfrm>
            <a:off x="8475565" y="6666329"/>
            <a:ext cx="3633216" cy="184666"/>
          </a:xfrm>
          <a:prstGeom prst="rect">
            <a:avLst/>
          </a:prstGeom>
          <a:noFill/>
        </p:spPr>
        <p:txBody>
          <a:bodyPr wrap="square" rtlCol="0">
            <a:spAutoFit/>
          </a:bodyPr>
          <a:lstStyle/>
          <a:p>
            <a:pPr algn="r"/>
            <a:r>
              <a:rPr lang="en-US" sz="600" dirty="0" smtClean="0"/>
              <a:t>D. G. Alston, Important Components of a Successful Pest Management Program, USU Fact Sheet, July 2011</a:t>
            </a:r>
            <a:endParaRPr lang="en-US" sz="600" dirty="0"/>
          </a:p>
        </p:txBody>
      </p:sp>
    </p:spTree>
    <p:extLst>
      <p:ext uri="{BB962C8B-B14F-4D97-AF65-F5344CB8AC3E}">
        <p14:creationId xmlns:p14="http://schemas.microsoft.com/office/powerpoint/2010/main" val="2423825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3291"/>
          <a:stretch/>
        </p:blipFill>
        <p:spPr>
          <a:xfrm>
            <a:off x="446656" y="313697"/>
            <a:ext cx="5296418" cy="6246248"/>
          </a:xfrm>
          <a:prstGeom prst="rect">
            <a:avLst/>
          </a:prstGeom>
        </p:spPr>
      </p:pic>
      <p:pic>
        <p:nvPicPr>
          <p:cNvPr id="2" name="Picture 1"/>
          <p:cNvPicPr>
            <a:picLocks noChangeAspect="1"/>
          </p:cNvPicPr>
          <p:nvPr/>
        </p:nvPicPr>
        <p:blipFill rotWithShape="1">
          <a:blip r:embed="rId3"/>
          <a:srcRect l="17480" r="35658"/>
          <a:stretch/>
        </p:blipFill>
        <p:spPr>
          <a:xfrm>
            <a:off x="6192252" y="313697"/>
            <a:ext cx="5203738" cy="6246248"/>
          </a:xfrm>
          <a:prstGeom prst="rect">
            <a:avLst/>
          </a:prstGeom>
        </p:spPr>
      </p:pic>
    </p:spTree>
    <p:extLst>
      <p:ext uri="{BB962C8B-B14F-4D97-AF65-F5344CB8AC3E}">
        <p14:creationId xmlns:p14="http://schemas.microsoft.com/office/powerpoint/2010/main" val="15215255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4" name="Rectangle 3"/>
          <p:cNvSpPr/>
          <p:nvPr/>
        </p:nvSpPr>
        <p:spPr>
          <a:xfrm>
            <a:off x="2021305" y="174173"/>
            <a:ext cx="8422106" cy="1015663"/>
          </a:xfrm>
          <a:prstGeom prst="rect">
            <a:avLst/>
          </a:prstGeom>
          <a:noFill/>
        </p:spPr>
        <p:txBody>
          <a:bodyPr wrap="square" lIns="91440" tIns="45720" rIns="91440" bIns="45720">
            <a:spAutoFit/>
          </a:bodyPr>
          <a:lstStyle/>
          <a:p>
            <a:pPr algn="ctr"/>
            <a:r>
              <a:rPr lang="en-US" sz="6000" cap="none" spc="0" dirty="0" smtClean="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rPr>
              <a:t>Mechanical Control</a:t>
            </a:r>
            <a:endParaRPr lang="en-US" sz="6000" cap="none" spc="0" dirty="0">
              <a:ln w="10160">
                <a:noFill/>
                <a:prstDash val="solid"/>
              </a:ln>
              <a:solidFill>
                <a:srgbClr val="FFFFFF"/>
              </a:solidFill>
              <a:effectLst>
                <a:outerShdw blurRad="38100" dist="22860" dir="5400000" algn="tl" rotWithShape="0">
                  <a:srgbClr val="000000">
                    <a:alpha val="30000"/>
                  </a:srgbClr>
                </a:outerShdw>
              </a:effectLst>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721557936"/>
              </p:ext>
            </p:extLst>
          </p:nvPr>
        </p:nvGraphicFramePr>
        <p:xfrm>
          <a:off x="394266" y="1571970"/>
          <a:ext cx="11097148" cy="4637746"/>
        </p:xfrm>
        <a:graphic>
          <a:graphicData uri="http://schemas.openxmlformats.org/drawingml/2006/table">
            <a:tbl>
              <a:tblPr firstRow="1" bandRow="1">
                <a:tableStyleId>{5C22544A-7EE6-4342-B048-85BDC9FD1C3A}</a:tableStyleId>
              </a:tblPr>
              <a:tblGrid>
                <a:gridCol w="2774287">
                  <a:extLst>
                    <a:ext uri="{9D8B030D-6E8A-4147-A177-3AD203B41FA5}">
                      <a16:colId xmlns:a16="http://schemas.microsoft.com/office/drawing/2014/main" val="109883945"/>
                    </a:ext>
                  </a:extLst>
                </a:gridCol>
                <a:gridCol w="2774287">
                  <a:extLst>
                    <a:ext uri="{9D8B030D-6E8A-4147-A177-3AD203B41FA5}">
                      <a16:colId xmlns:a16="http://schemas.microsoft.com/office/drawing/2014/main" val="1215597587"/>
                    </a:ext>
                  </a:extLst>
                </a:gridCol>
                <a:gridCol w="2774287">
                  <a:extLst>
                    <a:ext uri="{9D8B030D-6E8A-4147-A177-3AD203B41FA5}">
                      <a16:colId xmlns:a16="http://schemas.microsoft.com/office/drawing/2014/main" val="4281156819"/>
                    </a:ext>
                  </a:extLst>
                </a:gridCol>
                <a:gridCol w="2774287">
                  <a:extLst>
                    <a:ext uri="{9D8B030D-6E8A-4147-A177-3AD203B41FA5}">
                      <a16:colId xmlns:a16="http://schemas.microsoft.com/office/drawing/2014/main" val="1122618614"/>
                    </a:ext>
                  </a:extLst>
                </a:gridCol>
              </a:tblGrid>
              <a:tr h="816388">
                <a:tc>
                  <a:txBody>
                    <a:bodyPr/>
                    <a:lstStyle/>
                    <a:p>
                      <a:pPr algn="ctr"/>
                      <a:r>
                        <a:rPr lang="en-US" dirty="0" smtClean="0">
                          <a:latin typeface="Century Gothic" panose="020B0502020202020204" pitchFamily="34" charset="0"/>
                        </a:rPr>
                        <a:t>Hand Removal</a:t>
                      </a:r>
                      <a:endParaRPr lang="en-US" dirty="0">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latin typeface="Century Gothic" panose="020B0502020202020204" pitchFamily="34" charset="0"/>
                        </a:rPr>
                        <a:t>Mowing</a:t>
                      </a:r>
                      <a:endParaRPr lang="en-US"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latin typeface="Century Gothic" panose="020B0502020202020204" pitchFamily="34" charset="0"/>
                        </a:rPr>
                        <a:t>Traps</a:t>
                      </a:r>
                      <a:endParaRPr lang="en-US"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latin typeface="Century Gothic" panose="020B0502020202020204" pitchFamily="34" charset="0"/>
                        </a:rPr>
                        <a:t>Physical Barriers</a:t>
                      </a:r>
                      <a:endParaRPr lang="en-US" dirty="0">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1642418"/>
                  </a:ext>
                </a:extLst>
              </a:tr>
              <a:tr h="3821358">
                <a:tc>
                  <a:txBody>
                    <a:bodyPr/>
                    <a:lstStyle/>
                    <a:p>
                      <a:pPr marL="285750" indent="-285750">
                        <a:buFont typeface="Arial" panose="020B0604020202020204" pitchFamily="34" charset="0"/>
                        <a:buChar char="•"/>
                      </a:pPr>
                      <a:endParaRPr lang="en-US"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Hand</a:t>
                      </a:r>
                      <a:r>
                        <a:rPr lang="en-US" sz="1600" baseline="0" dirty="0" smtClean="0">
                          <a:solidFill>
                            <a:schemeClr val="tx1"/>
                          </a:solidFill>
                        </a:rPr>
                        <a:t> pull weeds.</a:t>
                      </a:r>
                    </a:p>
                    <a:p>
                      <a:pPr marL="285750" indent="-285750">
                        <a:buFont typeface="Courier New" panose="02070309020205020404" pitchFamily="49" charset="0"/>
                        <a:buChar char="o"/>
                      </a:pPr>
                      <a:r>
                        <a:rPr lang="en-US" sz="1600" baseline="0" dirty="0" smtClean="0">
                          <a:solidFill>
                            <a:schemeClr val="tx1"/>
                          </a:solidFill>
                        </a:rPr>
                        <a:t>Physically remove the pest from the plant.</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Mow down weeds</a:t>
                      </a:r>
                      <a:r>
                        <a:rPr lang="en-US" sz="1600" baseline="0" dirty="0" smtClean="0">
                          <a:solidFill>
                            <a:schemeClr val="tx1"/>
                          </a:solidFill>
                        </a:rPr>
                        <a:t> within an area </a:t>
                      </a:r>
                      <a:r>
                        <a:rPr lang="en-US" sz="1600" u="sng" baseline="0" dirty="0" smtClean="0">
                          <a:solidFill>
                            <a:schemeClr val="tx1"/>
                          </a:solidFill>
                        </a:rPr>
                        <a:t>before</a:t>
                      </a:r>
                      <a:r>
                        <a:rPr lang="en-US" sz="1600" baseline="0" dirty="0" smtClean="0">
                          <a:solidFill>
                            <a:schemeClr val="tx1"/>
                          </a:solidFill>
                        </a:rPr>
                        <a:t> they produce seeds.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Traps</a:t>
                      </a:r>
                      <a:r>
                        <a:rPr lang="en-US" sz="1600" baseline="0" dirty="0" smtClean="0">
                          <a:solidFill>
                            <a:schemeClr val="tx1"/>
                          </a:solidFill>
                        </a:rPr>
                        <a:t> are primarily used to monitor and control insect and vertebrate pests.</a:t>
                      </a:r>
                    </a:p>
                    <a:p>
                      <a:pPr marL="285750" indent="-285750">
                        <a:buFont typeface="Courier New" panose="02070309020205020404" pitchFamily="49" charset="0"/>
                        <a:buChar char="o"/>
                      </a:pPr>
                      <a:r>
                        <a:rPr lang="en-US" sz="1600" baseline="0" dirty="0" smtClean="0">
                          <a:solidFill>
                            <a:schemeClr val="tx1"/>
                          </a:solidFill>
                        </a:rPr>
                        <a:t>Attractive traps usually use visual cues (color) and/or odors (pheromones, food baits) to attract pests to them.</a:t>
                      </a:r>
                    </a:p>
                    <a:p>
                      <a:pPr marL="285750" indent="-285750">
                        <a:buFont typeface="Courier New" panose="02070309020205020404" pitchFamily="49" charset="0"/>
                        <a:buChar char="o"/>
                      </a:pPr>
                      <a:r>
                        <a:rPr lang="en-US" sz="1600" baseline="0" dirty="0" smtClean="0">
                          <a:solidFill>
                            <a:schemeClr val="tx1"/>
                          </a:solidFill>
                        </a:rPr>
                        <a:t>Passive traps are placed in areas with pest activity or use wind currents to catch pest.</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smtClean="0">
                        <a:solidFill>
                          <a:schemeClr val="tx1"/>
                        </a:solidFill>
                      </a:endParaRPr>
                    </a:p>
                    <a:p>
                      <a:pPr marL="285750" indent="-285750">
                        <a:buFont typeface="Courier New" panose="02070309020205020404" pitchFamily="49" charset="0"/>
                        <a:buChar char="o"/>
                      </a:pPr>
                      <a:r>
                        <a:rPr lang="en-US" dirty="0" smtClean="0">
                          <a:solidFill>
                            <a:schemeClr val="tx1"/>
                          </a:solidFill>
                        </a:rPr>
                        <a:t>Floating</a:t>
                      </a:r>
                      <a:r>
                        <a:rPr lang="en-US" baseline="0" dirty="0" smtClean="0">
                          <a:solidFill>
                            <a:schemeClr val="tx1"/>
                          </a:solidFill>
                        </a:rPr>
                        <a:t> Row Covers are used to protect row crops.</a:t>
                      </a:r>
                    </a:p>
                    <a:p>
                      <a:pPr marL="285750" indent="-285750">
                        <a:buFont typeface="Courier New" panose="02070309020205020404" pitchFamily="49" charset="0"/>
                        <a:buChar char="o"/>
                      </a:pPr>
                      <a:r>
                        <a:rPr lang="en-US" baseline="0" dirty="0" smtClean="0">
                          <a:solidFill>
                            <a:schemeClr val="tx1"/>
                          </a:solidFill>
                        </a:rPr>
                        <a:t>Sticky bands can be placed around tree trunks to prevent insects crawling up.</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8023581"/>
                  </a:ext>
                </a:extLst>
              </a:tr>
            </a:tbl>
          </a:graphicData>
        </a:graphic>
      </p:graphicFrame>
      <p:sp>
        <p:nvSpPr>
          <p:cNvPr id="6" name="TextBox 5"/>
          <p:cNvSpPr txBox="1"/>
          <p:nvPr/>
        </p:nvSpPr>
        <p:spPr>
          <a:xfrm>
            <a:off x="8503920" y="6620256"/>
            <a:ext cx="3633216" cy="184666"/>
          </a:xfrm>
          <a:prstGeom prst="rect">
            <a:avLst/>
          </a:prstGeom>
          <a:noFill/>
        </p:spPr>
        <p:txBody>
          <a:bodyPr wrap="square" rtlCol="0">
            <a:spAutoFit/>
          </a:bodyPr>
          <a:lstStyle/>
          <a:p>
            <a:pPr algn="r"/>
            <a:r>
              <a:rPr lang="en-US" sz="600" dirty="0" smtClean="0"/>
              <a:t>D. G. Alston, Important Components of a Successful Pest Management Program, USU Fact Sheet, July 2011</a:t>
            </a:r>
            <a:endParaRPr lang="en-US" sz="600" dirty="0"/>
          </a:p>
        </p:txBody>
      </p:sp>
    </p:spTree>
    <p:extLst>
      <p:ext uri="{BB962C8B-B14F-4D97-AF65-F5344CB8AC3E}">
        <p14:creationId xmlns:p14="http://schemas.microsoft.com/office/powerpoint/2010/main" val="16769601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287" y="0"/>
            <a:ext cx="9144000" cy="6858000"/>
          </a:xfrm>
          <a:prstGeom prst="rect">
            <a:avLst/>
          </a:prstGeom>
        </p:spPr>
      </p:pic>
      <p:sp>
        <p:nvSpPr>
          <p:cNvPr id="5" name="TextBox 4"/>
          <p:cNvSpPr txBox="1"/>
          <p:nvPr/>
        </p:nvSpPr>
        <p:spPr>
          <a:xfrm>
            <a:off x="8596829" y="3558448"/>
            <a:ext cx="1439537" cy="369332"/>
          </a:xfrm>
          <a:prstGeom prst="rect">
            <a:avLst/>
          </a:prstGeom>
          <a:solidFill>
            <a:schemeClr val="bg1"/>
          </a:solidFill>
          <a:effectLst>
            <a:softEdge rad="63500"/>
          </a:effectLst>
        </p:spPr>
        <p:txBody>
          <a:bodyPr wrap="square" rtlCol="0">
            <a:spAutoFit/>
          </a:bodyPr>
          <a:lstStyle/>
          <a:p>
            <a:pPr algn="ctr"/>
            <a:r>
              <a:rPr lang="en-US" b="1" dirty="0" smtClean="0"/>
              <a:t>ROW COVER</a:t>
            </a:r>
            <a:endParaRPr lang="en-US" b="1" dirty="0"/>
          </a:p>
        </p:txBody>
      </p:sp>
      <p:sp>
        <p:nvSpPr>
          <p:cNvPr id="6" name="TextBox 5"/>
          <p:cNvSpPr txBox="1"/>
          <p:nvPr/>
        </p:nvSpPr>
        <p:spPr>
          <a:xfrm>
            <a:off x="2734019" y="5374395"/>
            <a:ext cx="2375971" cy="646331"/>
          </a:xfrm>
          <a:prstGeom prst="rect">
            <a:avLst/>
          </a:prstGeom>
          <a:solidFill>
            <a:schemeClr val="bg1"/>
          </a:solidFill>
          <a:effectLst>
            <a:softEdge rad="63500"/>
          </a:effectLst>
        </p:spPr>
        <p:txBody>
          <a:bodyPr wrap="square" rtlCol="0">
            <a:spAutoFit/>
          </a:bodyPr>
          <a:lstStyle/>
          <a:p>
            <a:pPr algn="ctr"/>
            <a:r>
              <a:rPr lang="en-US" b="1" dirty="0" smtClean="0"/>
              <a:t>PLASTIC “MULCH”</a:t>
            </a:r>
            <a:br>
              <a:rPr lang="en-US" b="1" dirty="0" smtClean="0"/>
            </a:br>
            <a:r>
              <a:rPr lang="en-US" b="1" dirty="0" smtClean="0"/>
              <a:t>WEED BARRIER</a:t>
            </a:r>
            <a:endParaRPr lang="en-US" b="1" dirty="0"/>
          </a:p>
        </p:txBody>
      </p:sp>
      <p:sp>
        <p:nvSpPr>
          <p:cNvPr id="7" name="TextBox 6"/>
          <p:cNvSpPr txBox="1"/>
          <p:nvPr/>
        </p:nvSpPr>
        <p:spPr>
          <a:xfrm>
            <a:off x="3496019" y="2519324"/>
            <a:ext cx="2375971" cy="369332"/>
          </a:xfrm>
          <a:prstGeom prst="rect">
            <a:avLst/>
          </a:prstGeom>
          <a:solidFill>
            <a:schemeClr val="bg1"/>
          </a:solidFill>
          <a:effectLst>
            <a:softEdge rad="63500"/>
          </a:effectLst>
        </p:spPr>
        <p:txBody>
          <a:bodyPr wrap="square" rtlCol="0">
            <a:spAutoFit/>
          </a:bodyPr>
          <a:lstStyle/>
          <a:p>
            <a:pPr algn="ctr"/>
            <a:r>
              <a:rPr lang="en-US" b="1" dirty="0" smtClean="0"/>
              <a:t>YELLOW STICKY TRAP</a:t>
            </a:r>
            <a:endParaRPr lang="en-US" b="1" dirty="0"/>
          </a:p>
        </p:txBody>
      </p:sp>
    </p:spTree>
    <p:extLst>
      <p:ext uri="{BB962C8B-B14F-4D97-AF65-F5344CB8AC3E}">
        <p14:creationId xmlns:p14="http://schemas.microsoft.com/office/powerpoint/2010/main" val="2046293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sp>
        <p:nvSpPr>
          <p:cNvPr id="4" name="Rectangle 3"/>
          <p:cNvSpPr/>
          <p:nvPr/>
        </p:nvSpPr>
        <p:spPr>
          <a:xfrm>
            <a:off x="2671011" y="174173"/>
            <a:ext cx="6942221" cy="1015663"/>
          </a:xfrm>
          <a:prstGeom prst="rect">
            <a:avLst/>
          </a:prstGeom>
          <a:noFill/>
        </p:spPr>
        <p:txBody>
          <a:bodyPr wrap="square" lIns="91440" tIns="45720" rIns="91440" bIns="45720">
            <a:spAutoFit/>
          </a:bodyPr>
          <a:lstStyle/>
          <a:p>
            <a:pPr algn="ctr"/>
            <a:r>
              <a:rPr lang="en-US" sz="6000" cap="none" spc="0" dirty="0" smtClean="0">
                <a:ln w="10160">
                  <a:noFill/>
                  <a:prstDash val="solid"/>
                </a:ln>
                <a:effectLst>
                  <a:outerShdw blurRad="38100" dist="22860" dir="5400000" algn="tl" rotWithShape="0">
                    <a:srgbClr val="000000">
                      <a:alpha val="30000"/>
                    </a:srgbClr>
                  </a:outerShdw>
                </a:effectLst>
                <a:latin typeface="Century Gothic" panose="020B0502020202020204" pitchFamily="34" charset="0"/>
              </a:rPr>
              <a:t>Biological Control</a:t>
            </a:r>
            <a:endParaRPr lang="en-US" sz="6000" cap="none" spc="0" dirty="0">
              <a:ln w="10160">
                <a:noFill/>
                <a:prstDash val="solid"/>
              </a:ln>
              <a:effectLst>
                <a:outerShdw blurRad="38100" dist="22860" dir="5400000" algn="tl" rotWithShape="0">
                  <a:srgbClr val="000000">
                    <a:alpha val="30000"/>
                  </a:srgbClr>
                </a:outerShdw>
              </a:effectLst>
              <a:latin typeface="Century Gothic" panose="020B0502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28248408"/>
              </p:ext>
            </p:extLst>
          </p:nvPr>
        </p:nvGraphicFramePr>
        <p:xfrm>
          <a:off x="395784" y="1571970"/>
          <a:ext cx="11300348" cy="4637746"/>
        </p:xfrm>
        <a:graphic>
          <a:graphicData uri="http://schemas.openxmlformats.org/drawingml/2006/table">
            <a:tbl>
              <a:tblPr firstRow="1" bandRow="1">
                <a:tableStyleId>{5C22544A-7EE6-4342-B048-85BDC9FD1C3A}</a:tableStyleId>
              </a:tblPr>
              <a:tblGrid>
                <a:gridCol w="2825087">
                  <a:extLst>
                    <a:ext uri="{9D8B030D-6E8A-4147-A177-3AD203B41FA5}">
                      <a16:colId xmlns:a16="http://schemas.microsoft.com/office/drawing/2014/main" val="109883945"/>
                    </a:ext>
                  </a:extLst>
                </a:gridCol>
                <a:gridCol w="2825087">
                  <a:extLst>
                    <a:ext uri="{9D8B030D-6E8A-4147-A177-3AD203B41FA5}">
                      <a16:colId xmlns:a16="http://schemas.microsoft.com/office/drawing/2014/main" val="1215597587"/>
                    </a:ext>
                  </a:extLst>
                </a:gridCol>
                <a:gridCol w="2825087">
                  <a:extLst>
                    <a:ext uri="{9D8B030D-6E8A-4147-A177-3AD203B41FA5}">
                      <a16:colId xmlns:a16="http://schemas.microsoft.com/office/drawing/2014/main" val="4281156819"/>
                    </a:ext>
                  </a:extLst>
                </a:gridCol>
                <a:gridCol w="2825087">
                  <a:extLst>
                    <a:ext uri="{9D8B030D-6E8A-4147-A177-3AD203B41FA5}">
                      <a16:colId xmlns:a16="http://schemas.microsoft.com/office/drawing/2014/main" val="1122618614"/>
                    </a:ext>
                  </a:extLst>
                </a:gridCol>
              </a:tblGrid>
              <a:tr h="816388">
                <a:tc>
                  <a:txBody>
                    <a:bodyPr/>
                    <a:lstStyle/>
                    <a:p>
                      <a:pPr algn="ctr"/>
                      <a:r>
                        <a:rPr lang="en-US" dirty="0" smtClean="0">
                          <a:solidFill>
                            <a:schemeClr val="tx1"/>
                          </a:solidFill>
                          <a:latin typeface="Century Gothic" panose="020B0502020202020204" pitchFamily="34" charset="0"/>
                        </a:rPr>
                        <a:t>Predators</a:t>
                      </a:r>
                      <a:endParaRPr lang="en-US" dirty="0">
                        <a:solidFill>
                          <a:schemeClr val="tx1"/>
                        </a:solidFill>
                        <a:latin typeface="Century Gothic" panose="020B0502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Parasites</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Pathogens</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smtClean="0">
                          <a:solidFill>
                            <a:schemeClr val="tx1"/>
                          </a:solidFill>
                          <a:latin typeface="Century Gothic" panose="020B0502020202020204" pitchFamily="34" charset="0"/>
                        </a:rPr>
                        <a:t>Herbivorous Insects of Weeds</a:t>
                      </a:r>
                      <a:endParaRPr lang="en-US" dirty="0">
                        <a:solidFill>
                          <a:schemeClr val="tx1"/>
                        </a:solidFill>
                        <a:latin typeface="Century Gothic" panose="020B0502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1642418"/>
                  </a:ext>
                </a:extLst>
              </a:tr>
              <a:tr h="3821358">
                <a:tc>
                  <a:txBody>
                    <a:bodyPr/>
                    <a:lstStyle/>
                    <a:p>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Organisms</a:t>
                      </a:r>
                      <a:r>
                        <a:rPr lang="en-US" sz="1600" baseline="0" dirty="0" smtClean="0">
                          <a:solidFill>
                            <a:schemeClr val="tx1"/>
                          </a:solidFill>
                        </a:rPr>
                        <a:t> that eats or kills another (e.g. predatory insects, mites, birds, mammals, reptiles, etc.).</a:t>
                      </a:r>
                      <a:endParaRPr lang="en-US" sz="16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Organism</a:t>
                      </a:r>
                      <a:r>
                        <a:rPr lang="en-US" sz="1600" baseline="0" dirty="0" smtClean="0">
                          <a:solidFill>
                            <a:schemeClr val="tx1"/>
                          </a:solidFill>
                        </a:rPr>
                        <a:t> that lives in or on another and kills it while completing its life cycle (e.g., parasitoid).</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Microbial agent that attacks and invades another organism (e.g. bacteria, virus, nematode).</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smtClean="0">
                        <a:solidFill>
                          <a:schemeClr val="tx1"/>
                        </a:solidFill>
                      </a:endParaRPr>
                    </a:p>
                    <a:p>
                      <a:pPr marL="285750" indent="-285750">
                        <a:buFont typeface="Courier New" panose="02070309020205020404" pitchFamily="49" charset="0"/>
                        <a:buChar char="o"/>
                      </a:pPr>
                      <a:r>
                        <a:rPr lang="en-US" sz="1600" dirty="0" smtClean="0">
                          <a:solidFill>
                            <a:schemeClr val="tx1"/>
                          </a:solidFill>
                        </a:rPr>
                        <a:t>Plant feeding insect tat attacks weeds.</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8023581"/>
                  </a:ext>
                </a:extLst>
              </a:tr>
            </a:tbl>
          </a:graphicData>
        </a:graphic>
      </p:graphicFrame>
      <p:sp>
        <p:nvSpPr>
          <p:cNvPr id="6" name="TextBox 5"/>
          <p:cNvSpPr txBox="1"/>
          <p:nvPr/>
        </p:nvSpPr>
        <p:spPr>
          <a:xfrm>
            <a:off x="8503920" y="6620256"/>
            <a:ext cx="3633216" cy="184666"/>
          </a:xfrm>
          <a:prstGeom prst="rect">
            <a:avLst/>
          </a:prstGeom>
          <a:noFill/>
        </p:spPr>
        <p:txBody>
          <a:bodyPr wrap="square" rtlCol="0">
            <a:spAutoFit/>
          </a:bodyPr>
          <a:lstStyle/>
          <a:p>
            <a:pPr algn="r"/>
            <a:r>
              <a:rPr lang="en-US" sz="600" dirty="0" smtClean="0"/>
              <a:t>D. G. Alston, Important Components of a Successful Pest Management Program, USU Fact Sheet, July 2011</a:t>
            </a:r>
            <a:endParaRPr lang="en-US" sz="600" dirty="0"/>
          </a:p>
        </p:txBody>
      </p:sp>
    </p:spTree>
    <p:extLst>
      <p:ext uri="{BB962C8B-B14F-4D97-AF65-F5344CB8AC3E}">
        <p14:creationId xmlns:p14="http://schemas.microsoft.com/office/powerpoint/2010/main" val="2659259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72949"/>
        </a:solidFill>
        <a:effectLst/>
      </p:bgPr>
    </p:bg>
    <p:spTree>
      <p:nvGrpSpPr>
        <p:cNvPr id="1" name=""/>
        <p:cNvGrpSpPr/>
        <p:nvPr/>
      </p:nvGrpSpPr>
      <p:grpSpPr>
        <a:xfrm>
          <a:off x="0" y="0"/>
          <a:ext cx="0" cy="0"/>
          <a:chOff x="0" y="0"/>
          <a:chExt cx="0" cy="0"/>
        </a:xfrm>
      </p:grpSpPr>
      <p:pic>
        <p:nvPicPr>
          <p:cNvPr id="4098" name="Picture 2" descr="Image result for lacewing eating pes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72" y="1039481"/>
            <a:ext cx="5699315" cy="4430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010524" y="1039481"/>
            <a:ext cx="5876676" cy="4430268"/>
          </a:xfrm>
          <a:prstGeom prst="rect">
            <a:avLst/>
          </a:prstGeom>
        </p:spPr>
      </p:pic>
    </p:spTree>
    <p:extLst>
      <p:ext uri="{BB962C8B-B14F-4D97-AF65-F5344CB8AC3E}">
        <p14:creationId xmlns:p14="http://schemas.microsoft.com/office/powerpoint/2010/main" val="2721022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637</TotalTime>
  <Words>1082</Words>
  <Application>Microsoft Office PowerPoint</Application>
  <PresentationFormat>Widescreen</PresentationFormat>
  <Paragraphs>164</Paragraphs>
  <Slides>24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Century Gothic</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 of Action (MoA)</vt:lpstr>
      <vt:lpstr>MoA Organization Example</vt:lpstr>
      <vt:lpstr>How to reduce pest resistance to insecticide</vt:lpstr>
      <vt:lpstr>Insect Resistance Stage I</vt:lpstr>
      <vt:lpstr>Insect Resistance Stage II</vt:lpstr>
      <vt:lpstr>Insect Resistance Stage III</vt:lpstr>
      <vt:lpstr>Insect Resistance Stage IV</vt:lpstr>
      <vt:lpstr>How to reduce pest resistance to insecticide</vt:lpstr>
      <vt:lpstr>Resources</vt:lpstr>
      <vt:lpstr>Contact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Volesky</dc:creator>
  <cp:lastModifiedBy>Nick Volesky</cp:lastModifiedBy>
  <cp:revision>35</cp:revision>
  <dcterms:created xsi:type="dcterms:W3CDTF">2019-10-16T20:38:31Z</dcterms:created>
  <dcterms:modified xsi:type="dcterms:W3CDTF">2019-11-04T18:06:38Z</dcterms:modified>
</cp:coreProperties>
</file>