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42"/>
  </p:notesMasterIdLst>
  <p:handoutMasterIdLst>
    <p:handoutMasterId r:id="rId43"/>
  </p:handoutMasterIdLst>
  <p:sldIdLst>
    <p:sldId id="256" r:id="rId2"/>
    <p:sldId id="257" r:id="rId3"/>
    <p:sldId id="270" r:id="rId4"/>
    <p:sldId id="286" r:id="rId5"/>
    <p:sldId id="271" r:id="rId6"/>
    <p:sldId id="258" r:id="rId7"/>
    <p:sldId id="265" r:id="rId8"/>
    <p:sldId id="266" r:id="rId9"/>
    <p:sldId id="268" r:id="rId10"/>
    <p:sldId id="267" r:id="rId11"/>
    <p:sldId id="269" r:id="rId12"/>
    <p:sldId id="273" r:id="rId13"/>
    <p:sldId id="274" r:id="rId14"/>
    <p:sldId id="302" r:id="rId15"/>
    <p:sldId id="303" r:id="rId16"/>
    <p:sldId id="304" r:id="rId17"/>
    <p:sldId id="296" r:id="rId18"/>
    <p:sldId id="259" r:id="rId19"/>
    <p:sldId id="275" r:id="rId20"/>
    <p:sldId id="305" r:id="rId21"/>
    <p:sldId id="298" r:id="rId22"/>
    <p:sldId id="295" r:id="rId23"/>
    <p:sldId id="301" r:id="rId24"/>
    <p:sldId id="261" r:id="rId25"/>
    <p:sldId id="281" r:id="rId26"/>
    <p:sldId id="282" r:id="rId27"/>
    <p:sldId id="287" r:id="rId28"/>
    <p:sldId id="288" r:id="rId29"/>
    <p:sldId id="289" r:id="rId30"/>
    <p:sldId id="290" r:id="rId31"/>
    <p:sldId id="291" r:id="rId32"/>
    <p:sldId id="292" r:id="rId33"/>
    <p:sldId id="293" r:id="rId34"/>
    <p:sldId id="283" r:id="rId35"/>
    <p:sldId id="284" r:id="rId36"/>
    <p:sldId id="297" r:id="rId37"/>
    <p:sldId id="262" r:id="rId38"/>
    <p:sldId id="299" r:id="rId39"/>
    <p:sldId id="300" r:id="rId40"/>
    <p:sldId id="272" r:id="rId41"/>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78941" autoAdjust="0"/>
  </p:normalViewPr>
  <p:slideViewPr>
    <p:cSldViewPr snapToGrid="0">
      <p:cViewPr varScale="1">
        <p:scale>
          <a:sx n="93" d="100"/>
          <a:sy n="93" d="100"/>
        </p:scale>
        <p:origin x="-163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536-staff01\staff$\GS009903\My%20Documents\SLCSD\Environmental\IPM\iPestManager\Reports\iPest%20Sighting%20Report%20Mas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en-US" dirty="0"/>
              <a:t>Seasonal Pest Trends</a:t>
            </a:r>
          </a:p>
          <a:p>
            <a:pPr>
              <a:defRPr sz="2000" b="0" i="0" u="none" strike="noStrike" kern="1200" cap="none" spc="0" normalizeH="0" baseline="0">
                <a:solidFill>
                  <a:schemeClr val="tx1">
                    <a:lumMod val="65000"/>
                    <a:lumOff val="35000"/>
                  </a:schemeClr>
                </a:solidFill>
                <a:latin typeface="+mj-lt"/>
                <a:ea typeface="+mj-ea"/>
                <a:cs typeface="+mj-cs"/>
              </a:defRPr>
            </a:pPr>
            <a:r>
              <a:rPr lang="en-US" dirty="0"/>
              <a:t>2010-2012</a:t>
            </a:r>
          </a:p>
        </c:rich>
      </c:tx>
      <c:layout/>
      <c:overlay val="0"/>
      <c:spPr>
        <a:noFill/>
        <a:ln>
          <a:noFill/>
        </a:ln>
        <a:effectLst/>
      </c:spPr>
    </c:title>
    <c:autoTitleDeleted val="0"/>
    <c:plotArea>
      <c:layout/>
      <c:lineChart>
        <c:grouping val="standard"/>
        <c:varyColors val="0"/>
        <c:ser>
          <c:idx val="1"/>
          <c:order val="0"/>
          <c:tx>
            <c:strRef>
              <c:f>'Seasonal Data'!$A$6</c:f>
              <c:strCache>
                <c:ptCount val="1"/>
                <c:pt idx="0">
                  <c:v>Cockroaches</c:v>
                </c:pt>
              </c:strCache>
            </c:strRef>
          </c:tx>
          <c:spPr>
            <a:ln w="38100" cap="rnd">
              <a:solidFill>
                <a:schemeClr val="accent2"/>
              </a:solidFill>
              <a:round/>
            </a:ln>
            <a:effectLst/>
          </c:spPr>
          <c:marker>
            <c:symbol val="none"/>
          </c:marker>
          <c:dLbls>
            <c:delete val="1"/>
          </c:dLbls>
          <c:trendline>
            <c:name>Trendline</c:name>
            <c:spPr>
              <a:ln w="19050" cap="rnd">
                <a:solidFill>
                  <a:srgbClr val="FF0000"/>
                </a:solidFill>
                <a:round/>
              </a:ln>
              <a:effectLst/>
            </c:spPr>
            <c:trendlineType val="linear"/>
            <c:dispRSqr val="0"/>
            <c:dispEq val="0"/>
          </c:trendline>
          <c:cat>
            <c:numRef>
              <c:f>'Seasonal Data'!$B$4:$AK$4</c:f>
              <c:numCache>
                <c:formatCode>mmm\-yy</c:formatCode>
                <c:ptCount val="36"/>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numCache>
            </c:numRef>
          </c:cat>
          <c:val>
            <c:numRef>
              <c:f>'Seasonal Data'!$B$6:$AK$6</c:f>
              <c:numCache>
                <c:formatCode>General</c:formatCode>
                <c:ptCount val="36"/>
                <c:pt idx="0">
                  <c:v>2</c:v>
                </c:pt>
                <c:pt idx="1">
                  <c:v>7</c:v>
                </c:pt>
                <c:pt idx="2">
                  <c:v>16</c:v>
                </c:pt>
                <c:pt idx="3">
                  <c:v>18</c:v>
                </c:pt>
                <c:pt idx="4">
                  <c:v>12</c:v>
                </c:pt>
                <c:pt idx="5">
                  <c:v>12</c:v>
                </c:pt>
                <c:pt idx="6">
                  <c:v>5</c:v>
                </c:pt>
                <c:pt idx="7">
                  <c:v>31</c:v>
                </c:pt>
                <c:pt idx="8">
                  <c:v>24</c:v>
                </c:pt>
                <c:pt idx="9">
                  <c:v>24</c:v>
                </c:pt>
                <c:pt idx="10">
                  <c:v>11</c:v>
                </c:pt>
                <c:pt idx="11">
                  <c:v>8</c:v>
                </c:pt>
                <c:pt idx="12">
                  <c:v>6</c:v>
                </c:pt>
                <c:pt idx="13">
                  <c:v>3</c:v>
                </c:pt>
                <c:pt idx="14">
                  <c:v>13</c:v>
                </c:pt>
                <c:pt idx="15">
                  <c:v>5</c:v>
                </c:pt>
                <c:pt idx="16">
                  <c:v>9</c:v>
                </c:pt>
                <c:pt idx="17">
                  <c:v>1</c:v>
                </c:pt>
                <c:pt idx="18">
                  <c:v>3</c:v>
                </c:pt>
                <c:pt idx="19">
                  <c:v>6</c:v>
                </c:pt>
                <c:pt idx="20">
                  <c:v>3</c:v>
                </c:pt>
                <c:pt idx="21">
                  <c:v>20</c:v>
                </c:pt>
                <c:pt idx="22">
                  <c:v>11</c:v>
                </c:pt>
                <c:pt idx="23">
                  <c:v>10</c:v>
                </c:pt>
                <c:pt idx="24">
                  <c:v>5</c:v>
                </c:pt>
                <c:pt idx="25">
                  <c:v>5</c:v>
                </c:pt>
                <c:pt idx="26">
                  <c:v>10</c:v>
                </c:pt>
                <c:pt idx="27">
                  <c:v>6</c:v>
                </c:pt>
                <c:pt idx="28">
                  <c:v>4</c:v>
                </c:pt>
                <c:pt idx="29">
                  <c:v>3</c:v>
                </c:pt>
                <c:pt idx="30">
                  <c:v>2</c:v>
                </c:pt>
                <c:pt idx="31">
                  <c:v>9</c:v>
                </c:pt>
                <c:pt idx="32">
                  <c:v>6</c:v>
                </c:pt>
                <c:pt idx="33">
                  <c:v>9</c:v>
                </c:pt>
                <c:pt idx="34">
                  <c:v>3</c:v>
                </c:pt>
                <c:pt idx="35">
                  <c:v>4</c:v>
                </c:pt>
              </c:numCache>
            </c:numRef>
          </c:val>
          <c:smooth val="0"/>
        </c:ser>
        <c:dLbls>
          <c:dLblPos val="ctr"/>
          <c:showLegendKey val="0"/>
          <c:showVal val="1"/>
          <c:showCatName val="0"/>
          <c:showSerName val="0"/>
          <c:showPercent val="0"/>
          <c:showBubbleSize val="0"/>
        </c:dLbls>
        <c:marker val="1"/>
        <c:smooth val="0"/>
        <c:axId val="103602432"/>
        <c:axId val="106696704"/>
        <c:extLst>
          <c:ext xmlns:c15="http://schemas.microsoft.com/office/drawing/2012/chart" uri="{02D57815-91ED-43cb-92C2-25804820EDAC}">
            <c15:filteredLineSeries>
              <c15:ser>
                <c:idx val="0"/>
                <c:order val="0"/>
                <c:tx>
                  <c:strRef>
                    <c:extLst>
                      <c:ext uri="{02D57815-91ED-43cb-92C2-25804820EDAC}">
                        <c15:formulaRef>
                          <c15:sqref>'Seasonal Data'!$A$5</c15:sqref>
                        </c15:formulaRef>
                      </c:ext>
                    </c:extLst>
                    <c:strCache>
                      <c:ptCount val="1"/>
                      <c:pt idx="0">
                        <c:v>Ants</c:v>
                      </c:pt>
                    </c:strCache>
                  </c:strRef>
                </c:tx>
                <c:spPr>
                  <a:ln w="38100" cap="rnd">
                    <a:solidFill>
                      <a:schemeClr val="accent2">
                        <a:tint val="6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numRef>
                    <c:extLst>
                      <c:ext uri="{02D57815-91ED-43cb-92C2-25804820EDAC}">
                        <c15:formulaRef>
                          <c15:sqref>'Seasonal Data'!$B$4:$AK$4</c15:sqref>
                        </c15:formulaRef>
                      </c:ext>
                    </c:extLst>
                    <c:numCache>
                      <c:formatCode>mmm\-yy</c:formatCode>
                      <c:ptCount val="36"/>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numCache>
                  </c:numRef>
                </c:cat>
                <c:val>
                  <c:numRef>
                    <c:extLst>
                      <c:ext uri="{02D57815-91ED-43cb-92C2-25804820EDAC}">
                        <c15:formulaRef>
                          <c15:sqref>'Seasonal Data'!$B$5:$AK$5</c15:sqref>
                        </c15:formulaRef>
                      </c:ext>
                    </c:extLst>
                    <c:numCache>
                      <c:formatCode>General</c:formatCode>
                      <c:ptCount val="36"/>
                      <c:pt idx="0">
                        <c:v>4</c:v>
                      </c:pt>
                      <c:pt idx="1">
                        <c:v>3</c:v>
                      </c:pt>
                      <c:pt idx="2">
                        <c:v>35</c:v>
                      </c:pt>
                      <c:pt idx="3">
                        <c:v>20</c:v>
                      </c:pt>
                      <c:pt idx="4">
                        <c:v>14</c:v>
                      </c:pt>
                      <c:pt idx="5">
                        <c:v>10</c:v>
                      </c:pt>
                      <c:pt idx="6">
                        <c:v>3</c:v>
                      </c:pt>
                      <c:pt idx="7">
                        <c:v>14</c:v>
                      </c:pt>
                      <c:pt idx="8">
                        <c:v>4</c:v>
                      </c:pt>
                      <c:pt idx="9">
                        <c:v>1</c:v>
                      </c:pt>
                      <c:pt idx="10">
                        <c:v>5</c:v>
                      </c:pt>
                      <c:pt idx="11">
                        <c:v>2</c:v>
                      </c:pt>
                      <c:pt idx="12">
                        <c:v>2</c:v>
                      </c:pt>
                      <c:pt idx="13">
                        <c:v>2</c:v>
                      </c:pt>
                      <c:pt idx="14">
                        <c:v>15</c:v>
                      </c:pt>
                      <c:pt idx="15">
                        <c:v>11</c:v>
                      </c:pt>
                      <c:pt idx="16">
                        <c:v>5</c:v>
                      </c:pt>
                      <c:pt idx="17">
                        <c:v>6</c:v>
                      </c:pt>
                      <c:pt idx="18">
                        <c:v>1</c:v>
                      </c:pt>
                      <c:pt idx="19">
                        <c:v>2</c:v>
                      </c:pt>
                      <c:pt idx="20">
                        <c:v>4</c:v>
                      </c:pt>
                      <c:pt idx="21">
                        <c:v>3</c:v>
                      </c:pt>
                      <c:pt idx="22">
                        <c:v>1</c:v>
                      </c:pt>
                      <c:pt idx="24">
                        <c:v>1</c:v>
                      </c:pt>
                      <c:pt idx="25">
                        <c:v>3</c:v>
                      </c:pt>
                      <c:pt idx="26">
                        <c:v>10</c:v>
                      </c:pt>
                      <c:pt idx="27">
                        <c:v>4</c:v>
                      </c:pt>
                      <c:pt idx="28">
                        <c:v>1</c:v>
                      </c:pt>
                      <c:pt idx="29">
                        <c:v>3</c:v>
                      </c:pt>
                      <c:pt idx="30">
                        <c:v>2</c:v>
                      </c:pt>
                      <c:pt idx="31">
                        <c:v>2</c:v>
                      </c:pt>
                      <c:pt idx="32">
                        <c:v>2</c:v>
                      </c:pt>
                      <c:pt idx="33">
                        <c:v>2</c:v>
                      </c:pt>
                      <c:pt idx="34">
                        <c:v>2</c:v>
                      </c:pt>
                    </c:numCache>
                  </c:numRef>
                </c:val>
                <c:smooth val="0"/>
              </c15:ser>
            </c15:filteredLineSeries>
            <c15:filteredLineSeries>
              <c15:ser>
                <c:idx val="2"/>
                <c:order val="2"/>
                <c:tx>
                  <c:strRef>
                    <c:extLst xmlns:c15="http://schemas.microsoft.com/office/drawing/2012/chart">
                      <c:ext xmlns:c15="http://schemas.microsoft.com/office/drawing/2012/chart" uri="{02D57815-91ED-43cb-92C2-25804820EDAC}">
                        <c15:formulaRef>
                          <c15:sqref>'Seasonal Data'!$A$7</c15:sqref>
                        </c15:formulaRef>
                      </c:ext>
                    </c:extLst>
                    <c:strCache>
                      <c:ptCount val="1"/>
                      <c:pt idx="0">
                        <c:v>Rodents</c:v>
                      </c:pt>
                    </c:strCache>
                  </c:strRef>
                </c:tx>
                <c:spPr>
                  <a:ln w="38100" cap="rnd">
                    <a:solidFill>
                      <a:schemeClr val="accent2">
                        <a:shade val="65000"/>
                      </a:schemeClr>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extLst xmlns:c15="http://schemas.microsoft.com/office/drawing/2012/chart">
                      <c:ext xmlns:c15="http://schemas.microsoft.com/office/drawing/2012/chart" uri="{02D57815-91ED-43cb-92C2-25804820EDAC}">
                        <c15:formulaRef>
                          <c15:sqref>'Seasonal Data'!$B$4:$AK$4</c15:sqref>
                        </c15:formulaRef>
                      </c:ext>
                    </c:extLst>
                    <c:numCache>
                      <c:formatCode>mmm\-yy</c:formatCode>
                      <c:ptCount val="36"/>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numCache>
                  </c:numRef>
                </c:cat>
                <c:val>
                  <c:numRef>
                    <c:extLst xmlns:c15="http://schemas.microsoft.com/office/drawing/2012/chart">
                      <c:ext xmlns:c15="http://schemas.microsoft.com/office/drawing/2012/chart" uri="{02D57815-91ED-43cb-92C2-25804820EDAC}">
                        <c15:formulaRef>
                          <c15:sqref>'Seasonal Data'!$B$7:$AK$7</c15:sqref>
                        </c15:formulaRef>
                      </c:ext>
                    </c:extLst>
                    <c:numCache>
                      <c:formatCode>General</c:formatCode>
                      <c:ptCount val="36"/>
                      <c:pt idx="0">
                        <c:v>1</c:v>
                      </c:pt>
                      <c:pt idx="1">
                        <c:v>7</c:v>
                      </c:pt>
                      <c:pt idx="2">
                        <c:v>16</c:v>
                      </c:pt>
                      <c:pt idx="3">
                        <c:v>23</c:v>
                      </c:pt>
                      <c:pt idx="4">
                        <c:v>10</c:v>
                      </c:pt>
                      <c:pt idx="5">
                        <c:v>7</c:v>
                      </c:pt>
                      <c:pt idx="6">
                        <c:v>4</c:v>
                      </c:pt>
                      <c:pt idx="7">
                        <c:v>7</c:v>
                      </c:pt>
                      <c:pt idx="8">
                        <c:v>7</c:v>
                      </c:pt>
                      <c:pt idx="9">
                        <c:v>11</c:v>
                      </c:pt>
                      <c:pt idx="10">
                        <c:v>20</c:v>
                      </c:pt>
                      <c:pt idx="11">
                        <c:v>5</c:v>
                      </c:pt>
                      <c:pt idx="12">
                        <c:v>13</c:v>
                      </c:pt>
                      <c:pt idx="13">
                        <c:v>6</c:v>
                      </c:pt>
                      <c:pt idx="14">
                        <c:v>8</c:v>
                      </c:pt>
                      <c:pt idx="15">
                        <c:v>14</c:v>
                      </c:pt>
                      <c:pt idx="16">
                        <c:v>4</c:v>
                      </c:pt>
                      <c:pt idx="17">
                        <c:v>5</c:v>
                      </c:pt>
                      <c:pt idx="18">
                        <c:v>1</c:v>
                      </c:pt>
                      <c:pt idx="19">
                        <c:v>5</c:v>
                      </c:pt>
                      <c:pt idx="20">
                        <c:v>3</c:v>
                      </c:pt>
                      <c:pt idx="21">
                        <c:v>13</c:v>
                      </c:pt>
                      <c:pt idx="22">
                        <c:v>12</c:v>
                      </c:pt>
                      <c:pt idx="23">
                        <c:v>8</c:v>
                      </c:pt>
                      <c:pt idx="24">
                        <c:v>15</c:v>
                      </c:pt>
                      <c:pt idx="25">
                        <c:v>16</c:v>
                      </c:pt>
                      <c:pt idx="26">
                        <c:v>8</c:v>
                      </c:pt>
                      <c:pt idx="27">
                        <c:v>8</c:v>
                      </c:pt>
                      <c:pt idx="28">
                        <c:v>2</c:v>
                      </c:pt>
                      <c:pt idx="29">
                        <c:v>1</c:v>
                      </c:pt>
                      <c:pt idx="30">
                        <c:v>1</c:v>
                      </c:pt>
                      <c:pt idx="31">
                        <c:v>3</c:v>
                      </c:pt>
                      <c:pt idx="32">
                        <c:v>5</c:v>
                      </c:pt>
                      <c:pt idx="33">
                        <c:v>3</c:v>
                      </c:pt>
                      <c:pt idx="34">
                        <c:v>4</c:v>
                      </c:pt>
                    </c:numCache>
                  </c:numRef>
                </c:val>
                <c:smooth val="0"/>
              </c15:ser>
            </c15:filteredLineSeries>
          </c:ext>
        </c:extLst>
      </c:lineChart>
      <c:dateAx>
        <c:axId val="103602432"/>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n-US"/>
          </a:p>
        </c:txPr>
        <c:crossAx val="106696704"/>
        <c:crosses val="autoZero"/>
        <c:auto val="1"/>
        <c:lblOffset val="100"/>
        <c:baseTimeUnit val="months"/>
      </c:dateAx>
      <c:valAx>
        <c:axId val="1066967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60243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B5432AFC-9B9B-42C6-939A-64CBF4EBB6FF}" type="datetimeFigureOut">
              <a:rPr lang="en-US" smtClean="0"/>
              <a:t>1/6/2014</a:t>
            </a:fld>
            <a:endParaRPr lang="en-US"/>
          </a:p>
        </p:txBody>
      </p:sp>
      <p:sp>
        <p:nvSpPr>
          <p:cNvPr id="4" name="Footer Placeholder 3"/>
          <p:cNvSpPr>
            <a:spLocks noGrp="1"/>
          </p:cNvSpPr>
          <p:nvPr>
            <p:ph type="ftr" sz="quarter" idx="2"/>
          </p:nvPr>
        </p:nvSpPr>
        <p:spPr>
          <a:xfrm>
            <a:off x="2"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F202069F-CE55-4BF9-A5AB-1AC975507009}" type="slidenum">
              <a:rPr lang="en-US" smtClean="0"/>
              <a:t>‹#›</a:t>
            </a:fld>
            <a:endParaRPr lang="en-US"/>
          </a:p>
        </p:txBody>
      </p:sp>
    </p:spTree>
    <p:extLst>
      <p:ext uri="{BB962C8B-B14F-4D97-AF65-F5344CB8AC3E}">
        <p14:creationId xmlns:p14="http://schemas.microsoft.com/office/powerpoint/2010/main" val="3428884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28440" cy="351737"/>
          </a:xfrm>
          <a:prstGeom prst="rect">
            <a:avLst/>
          </a:prstGeom>
        </p:spPr>
        <p:txBody>
          <a:bodyPr vert="horz" lIns="93169" tIns="46584" rIns="93169" bIns="46584" rtlCol="0"/>
          <a:lstStyle>
            <a:lvl1pPr algn="l">
              <a:defRPr sz="1200"/>
            </a:lvl1pPr>
          </a:lstStyle>
          <a:p>
            <a:endParaRPr lang="en-US" dirty="0"/>
          </a:p>
        </p:txBody>
      </p:sp>
      <p:sp>
        <p:nvSpPr>
          <p:cNvPr id="3" name="Date Placeholder 2"/>
          <p:cNvSpPr>
            <a:spLocks noGrp="1"/>
          </p:cNvSpPr>
          <p:nvPr>
            <p:ph type="dt" idx="1"/>
          </p:nvPr>
        </p:nvSpPr>
        <p:spPr>
          <a:xfrm>
            <a:off x="5265810" y="2"/>
            <a:ext cx="4028440" cy="351737"/>
          </a:xfrm>
          <a:prstGeom prst="rect">
            <a:avLst/>
          </a:prstGeom>
        </p:spPr>
        <p:txBody>
          <a:bodyPr vert="horz" lIns="93169" tIns="46584" rIns="93169" bIns="46584" rtlCol="0"/>
          <a:lstStyle>
            <a:lvl1pPr algn="r">
              <a:defRPr sz="1200"/>
            </a:lvl1pPr>
          </a:lstStyle>
          <a:p>
            <a:fld id="{3CDDDBBF-B770-43AA-84DE-C87E8A07BF37}" type="datetimeFigureOut">
              <a:rPr lang="en-US" smtClean="0"/>
              <a:t>1/6/2014</a:t>
            </a:fld>
            <a:endParaRPr lang="en-US" dirty="0"/>
          </a:p>
        </p:txBody>
      </p:sp>
      <p:sp>
        <p:nvSpPr>
          <p:cNvPr id="4" name="Slide Image Placeholder 3"/>
          <p:cNvSpPr>
            <a:spLocks noGrp="1" noRot="1" noChangeAspect="1"/>
          </p:cNvSpPr>
          <p:nvPr>
            <p:ph type="sldImg" idx="2"/>
          </p:nvPr>
        </p:nvSpPr>
        <p:spPr>
          <a:xfrm>
            <a:off x="3070225" y="876300"/>
            <a:ext cx="3155950" cy="2366963"/>
          </a:xfrm>
          <a:prstGeom prst="rect">
            <a:avLst/>
          </a:prstGeom>
          <a:noFill/>
          <a:ln w="12700">
            <a:solidFill>
              <a:prstClr val="black"/>
            </a:solidFill>
          </a:ln>
        </p:spPr>
        <p:txBody>
          <a:bodyPr vert="horz" lIns="93169" tIns="46584" rIns="93169" bIns="46584"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69" tIns="46584" rIns="93169" bIns="465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58664"/>
            <a:ext cx="4028440" cy="351736"/>
          </a:xfrm>
          <a:prstGeom prst="rect">
            <a:avLst/>
          </a:prstGeom>
        </p:spPr>
        <p:txBody>
          <a:bodyPr vert="horz" lIns="93169" tIns="46584" rIns="93169"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10" y="6658664"/>
            <a:ext cx="4028440" cy="351736"/>
          </a:xfrm>
          <a:prstGeom prst="rect">
            <a:avLst/>
          </a:prstGeom>
        </p:spPr>
        <p:txBody>
          <a:bodyPr vert="horz" lIns="93169" tIns="46584" rIns="93169" bIns="46584" rtlCol="0" anchor="b"/>
          <a:lstStyle>
            <a:lvl1pPr algn="r">
              <a:defRPr sz="1200"/>
            </a:lvl1pPr>
          </a:lstStyle>
          <a:p>
            <a:fld id="{E5066C29-FFE0-47AD-83CF-AE156E3019A2}" type="slidenum">
              <a:rPr lang="en-US" smtClean="0"/>
              <a:t>‹#›</a:t>
            </a:fld>
            <a:endParaRPr lang="en-US" dirty="0"/>
          </a:p>
        </p:txBody>
      </p:sp>
    </p:spTree>
    <p:extLst>
      <p:ext uri="{BB962C8B-B14F-4D97-AF65-F5344CB8AC3E}">
        <p14:creationId xmlns:p14="http://schemas.microsoft.com/office/powerpoint/2010/main" val="2320657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a:t>
            </a:fld>
            <a:endParaRPr lang="en-US" dirty="0"/>
          </a:p>
        </p:txBody>
      </p:sp>
    </p:spTree>
    <p:extLst>
      <p:ext uri="{BB962C8B-B14F-4D97-AF65-F5344CB8AC3E}">
        <p14:creationId xmlns:p14="http://schemas.microsoft.com/office/powerpoint/2010/main" val="277929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 Press documents are commonly used by the IPM community to provide quick and easy</a:t>
            </a:r>
            <a:r>
              <a:rPr lang="en-US" baseline="0" dirty="0" smtClean="0"/>
              <a:t> information about pests, their behavior and how to manage them.  Pest Press content can be downloaded from a number of Internet sites and incorporated into school district publications.  </a:t>
            </a:r>
            <a:endParaRPr lang="en-US" dirty="0" smtClean="0"/>
          </a:p>
          <a:p>
            <a:endParaRPr lang="en-US" dirty="0" smtClean="0"/>
          </a:p>
          <a:p>
            <a:r>
              <a:rPr lang="en-US" dirty="0" smtClean="0"/>
              <a:t>We</a:t>
            </a:r>
            <a:r>
              <a:rPr lang="en-US" baseline="0" dirty="0" smtClean="0"/>
              <a:t> also feature a regular “Bug Off” column in Fresh Paint, our bi-monthly Department newsletter.</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10</a:t>
            </a:fld>
            <a:endParaRPr lang="en-US" dirty="0"/>
          </a:p>
        </p:txBody>
      </p:sp>
    </p:spTree>
    <p:extLst>
      <p:ext uri="{BB962C8B-B14F-4D97-AF65-F5344CB8AC3E}">
        <p14:creationId xmlns:p14="http://schemas.microsoft.com/office/powerpoint/2010/main" val="4010551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track HOW</a:t>
            </a:r>
            <a:r>
              <a:rPr lang="en-US" baseline="0" dirty="0" smtClean="0"/>
              <a:t> each pest problem was eventually resolved.  Without fail, housekeeping and sanitation are the number one reasons and means by which pest problems are solved.</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11</a:t>
            </a:fld>
            <a:endParaRPr lang="en-US" dirty="0"/>
          </a:p>
        </p:txBody>
      </p:sp>
    </p:spTree>
    <p:extLst>
      <p:ext uri="{BB962C8B-B14F-4D97-AF65-F5344CB8AC3E}">
        <p14:creationId xmlns:p14="http://schemas.microsoft.com/office/powerpoint/2010/main" val="1991760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however, that we found no statistical correlation between the age of the building</a:t>
            </a:r>
            <a:r>
              <a:rPr lang="en-US" baseline="0" dirty="0" smtClean="0"/>
              <a:t> and pest problems.  A new building can have just as many pest issues and an older building.</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12</a:t>
            </a:fld>
            <a:endParaRPr lang="en-US" dirty="0"/>
          </a:p>
        </p:txBody>
      </p:sp>
    </p:spTree>
    <p:extLst>
      <p:ext uri="{BB962C8B-B14F-4D97-AF65-F5344CB8AC3E}">
        <p14:creationId xmlns:p14="http://schemas.microsoft.com/office/powerpoint/2010/main" val="2194972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the bullets beginning with “Require…” are recommendations.  School districts should consult State laws and rules for specific requirements. We have incorporated these two requirements into our IPM program as a matter of best practice, safety and to minimize the risks associated with the improper use of pesticides.  </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13</a:t>
            </a:fld>
            <a:endParaRPr lang="en-US" dirty="0"/>
          </a:p>
        </p:txBody>
      </p:sp>
    </p:spTree>
    <p:extLst>
      <p:ext uri="{BB962C8B-B14F-4D97-AF65-F5344CB8AC3E}">
        <p14:creationId xmlns:p14="http://schemas.microsoft.com/office/powerpoint/2010/main" val="30693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other classes</a:t>
            </a:r>
            <a:r>
              <a:rPr lang="en-US" baseline="0" dirty="0" smtClean="0"/>
              <a:t> of chemicals, known as pesticides, including: acaricides, algicides, avicides, bactericides, biocides, miticides, molluscicides, nematicides, virucides, etc.</a:t>
            </a:r>
          </a:p>
          <a:p>
            <a:endParaRPr lang="en-US" u="none" baseline="0" dirty="0" smtClean="0"/>
          </a:p>
          <a:p>
            <a:r>
              <a:rPr lang="en-US" u="none" baseline="0" dirty="0" smtClean="0"/>
              <a:t>Herbicides will likely account for the greatest </a:t>
            </a:r>
            <a:r>
              <a:rPr lang="en-US" u="sng" baseline="0" dirty="0" smtClean="0"/>
              <a:t>quantity</a:t>
            </a:r>
            <a:r>
              <a:rPr lang="en-US" u="none" baseline="0" dirty="0" smtClean="0"/>
              <a:t> (measured in pounds or gallons) of any pesticide used by a school district.  The indoor environment receives all the attention but is the easiest to control without pesticides while the outdoor environment receives no attention but is routinely and unknowingly inundated with pesticides.  </a:t>
            </a:r>
          </a:p>
          <a:p>
            <a:endParaRPr lang="en-US" u="none" baseline="0" dirty="0" smtClean="0"/>
          </a:p>
          <a:p>
            <a:endParaRPr lang="en-US" u="none" dirty="0"/>
          </a:p>
        </p:txBody>
      </p:sp>
      <p:sp>
        <p:nvSpPr>
          <p:cNvPr id="5" name="Slide Number Placeholder 4"/>
          <p:cNvSpPr>
            <a:spLocks noGrp="1"/>
          </p:cNvSpPr>
          <p:nvPr>
            <p:ph type="sldNum" sz="quarter" idx="10"/>
          </p:nvPr>
        </p:nvSpPr>
        <p:spPr/>
        <p:txBody>
          <a:bodyPr/>
          <a:lstStyle/>
          <a:p>
            <a:fld id="{E5066C29-FFE0-47AD-83CF-AE156E3019A2}" type="slidenum">
              <a:rPr lang="en-US" smtClean="0"/>
              <a:t>14</a:t>
            </a:fld>
            <a:endParaRPr lang="en-US" dirty="0"/>
          </a:p>
        </p:txBody>
      </p:sp>
    </p:spTree>
    <p:extLst>
      <p:ext uri="{BB962C8B-B14F-4D97-AF65-F5344CB8AC3E}">
        <p14:creationId xmlns:p14="http://schemas.microsoft.com/office/powerpoint/2010/main" val="1422515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class III CAUTION label pesticides are dangerous.  Typically</a:t>
            </a:r>
            <a:r>
              <a:rPr lang="en-US" baseline="0" dirty="0" smtClean="0"/>
              <a:t> the signal word is followed by “Harmful if swallowed”, “May be harmful if absorbed through the skin”, “May be harmful in inhaled”, or “May irritate eyes, nose, throat and skin”.  Class III materials are estimated to be fatal to an adult human at some doses in excess of 30 grams.</a:t>
            </a:r>
          </a:p>
          <a:p>
            <a:endParaRPr lang="en-US" baseline="0" dirty="0" smtClean="0"/>
          </a:p>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15</a:t>
            </a:fld>
            <a:endParaRPr lang="en-US" dirty="0"/>
          </a:p>
        </p:txBody>
      </p:sp>
    </p:spTree>
    <p:extLst>
      <p:ext uri="{BB962C8B-B14F-4D97-AF65-F5344CB8AC3E}">
        <p14:creationId xmlns:p14="http://schemas.microsoft.com/office/powerpoint/2010/main" val="3293667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fifteen</a:t>
            </a:r>
            <a:r>
              <a:rPr lang="en-US" baseline="0" dirty="0" smtClean="0"/>
              <a:t> classifications of Commercial and Non-Commercial pesticide applicators in Utah.  Applicators most commonly found in the school environment will be licensed in Ornamental and Turf Pest Control, Structural and Health-Related Pest Control and Vertebrate Animal Control.</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16</a:t>
            </a:fld>
            <a:endParaRPr lang="en-US" dirty="0"/>
          </a:p>
        </p:txBody>
      </p:sp>
    </p:spTree>
    <p:extLst>
      <p:ext uri="{BB962C8B-B14F-4D97-AF65-F5344CB8AC3E}">
        <p14:creationId xmlns:p14="http://schemas.microsoft.com/office/powerpoint/2010/main" val="3932868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question on everyone’s mind.</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17</a:t>
            </a:fld>
            <a:endParaRPr lang="en-US" dirty="0"/>
          </a:p>
        </p:txBody>
      </p:sp>
    </p:spTree>
    <p:extLst>
      <p:ext uri="{BB962C8B-B14F-4D97-AF65-F5344CB8AC3E}">
        <p14:creationId xmlns:p14="http://schemas.microsoft.com/office/powerpoint/2010/main" val="3503781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18</a:t>
            </a:fld>
            <a:endParaRPr lang="en-US" dirty="0"/>
          </a:p>
        </p:txBody>
      </p:sp>
    </p:spTree>
    <p:extLst>
      <p:ext uri="{BB962C8B-B14F-4D97-AF65-F5344CB8AC3E}">
        <p14:creationId xmlns:p14="http://schemas.microsoft.com/office/powerpoint/2010/main" val="3707279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up costs included $2,400 for tools and training</a:t>
            </a:r>
            <a:r>
              <a:rPr lang="en-US" baseline="0" dirty="0" smtClean="0"/>
              <a:t> and an initial expenditure of $2,000 to fix known exclusion issues.</a:t>
            </a:r>
          </a:p>
          <a:p>
            <a:endParaRPr lang="en-US" baseline="0" dirty="0" smtClean="0"/>
          </a:p>
          <a:p>
            <a:r>
              <a:rPr lang="en-US" baseline="0" dirty="0" smtClean="0"/>
              <a:t>In 2010, we estimated our on-going costs for IPM to range from $1,500-$1,800/year for monitoring supplies (sticky traps) and $1,000-$2,000 for occasional exclusion issues handled as Work Orders.  These costs continue to decline.</a:t>
            </a:r>
            <a:endParaRPr lang="en-US" dirty="0" smtClean="0"/>
          </a:p>
          <a:p>
            <a:endParaRPr lang="en-US" dirty="0" smtClean="0"/>
          </a:p>
          <a:p>
            <a:r>
              <a:rPr lang="en-US" dirty="0" smtClean="0"/>
              <a:t>We no longer budget</a:t>
            </a:r>
            <a:r>
              <a:rPr lang="en-US" baseline="0" dirty="0" smtClean="0"/>
              <a:t> for pesticides for indoor use.  Herbicide expenditures have remained about the same.</a:t>
            </a:r>
          </a:p>
          <a:p>
            <a:endParaRPr lang="en-US" dirty="0" smtClean="0"/>
          </a:p>
          <a:p>
            <a:r>
              <a:rPr lang="en-US" dirty="0" smtClean="0"/>
              <a:t>IPM has increased the responsibilities, knowledge</a:t>
            </a:r>
            <a:r>
              <a:rPr lang="en-US" baseline="0" dirty="0" smtClean="0"/>
              <a:t> and learning expectations and added some new tasks for our</a:t>
            </a:r>
            <a:r>
              <a:rPr lang="en-US" dirty="0" smtClean="0"/>
              <a:t> supervisors and to a lesser degree to our staff</a:t>
            </a:r>
            <a:r>
              <a:rPr lang="en-US" baseline="0" dirty="0" smtClean="0"/>
              <a:t> but overall the program has not been burdensome.  </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19</a:t>
            </a:fld>
            <a:endParaRPr lang="en-US" dirty="0"/>
          </a:p>
        </p:txBody>
      </p:sp>
    </p:spTree>
    <p:extLst>
      <p:ext uri="{BB962C8B-B14F-4D97-AF65-F5344CB8AC3E}">
        <p14:creationId xmlns:p14="http://schemas.microsoft.com/office/powerpoint/2010/main" val="3269848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Caveat – The compliance suggestions offered herein are based</a:t>
            </a:r>
            <a:r>
              <a:rPr lang="en-US" baseline="0" dirty="0" smtClean="0"/>
              <a:t> on the presenter’s reading and interpretation of the Administrative Rule and the experiences of Salt Lake City School District in implementing and operating a successful IPM program.  School districts are encouraged to understand the requirements of the rule and to determine how they will ensure compliance accordingly.  Local Health Departments will be responsible for determining if the districts in their enforcement area are in compliance with the rule.</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a:t>
            </a:fld>
            <a:endParaRPr lang="en-US" dirty="0"/>
          </a:p>
        </p:txBody>
      </p:sp>
    </p:spTree>
    <p:extLst>
      <p:ext uri="{BB962C8B-B14F-4D97-AF65-F5344CB8AC3E}">
        <p14:creationId xmlns:p14="http://schemas.microsoft.com/office/powerpoint/2010/main" val="244946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pests exhibit</a:t>
            </a:r>
            <a:r>
              <a:rPr lang="en-US" baseline="0" dirty="0" smtClean="0"/>
              <a:t> seasonal trends, i.e., they tend to be in our buildings in warmer or colder weather or when food sources from kids and kitchens (crumbs) are at their peak.  </a:t>
            </a:r>
          </a:p>
          <a:p>
            <a:endParaRPr lang="en-US" baseline="0" dirty="0" smtClean="0"/>
          </a:p>
          <a:p>
            <a:r>
              <a:rPr lang="en-US" baseline="0" dirty="0" smtClean="0"/>
              <a:t>This chart also shows the overall downward trend in cockroaches found in our buildings. IPM gives our staff the knowledge to recognize problem areas and how take effective action to prevent or eliminate these pests.  </a:t>
            </a:r>
          </a:p>
          <a:p>
            <a:endParaRPr lang="en-US" baseline="0" dirty="0" smtClean="0"/>
          </a:p>
          <a:p>
            <a:r>
              <a:rPr lang="en-US" baseline="0" dirty="0" smtClean="0"/>
              <a:t>Ants and mice are the other pests most commonly sighted in our schools and they also show a similar downward trend in sighting numbers.</a:t>
            </a:r>
          </a:p>
          <a:p>
            <a:endParaRPr lang="en-US" baseline="0" dirty="0" smtClean="0"/>
          </a:p>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20</a:t>
            </a:fld>
            <a:endParaRPr lang="en-US" dirty="0"/>
          </a:p>
        </p:txBody>
      </p:sp>
    </p:spTree>
    <p:extLst>
      <p:ext uri="{BB962C8B-B14F-4D97-AF65-F5344CB8AC3E}">
        <p14:creationId xmlns:p14="http://schemas.microsoft.com/office/powerpoint/2010/main" val="3671922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excellent document that discusses the</a:t>
            </a:r>
            <a:r>
              <a:rPr lang="en-US" baseline="0" dirty="0" smtClean="0"/>
              <a:t> dangers of pesticides and lists those states that have enacted school IPM laws and rules.</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21</a:t>
            </a:fld>
            <a:endParaRPr lang="en-US" dirty="0"/>
          </a:p>
        </p:txBody>
      </p:sp>
    </p:spTree>
    <p:extLst>
      <p:ext uri="{BB962C8B-B14F-4D97-AF65-F5344CB8AC3E}">
        <p14:creationId xmlns:p14="http://schemas.microsoft.com/office/powerpoint/2010/main" val="363811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R392 - Health, Disease Control and Prevention, Environmental Services is the main title, under which R392-200 is found.  It’s not likely you’d think to look there.</a:t>
            </a:r>
          </a:p>
          <a:p>
            <a:endParaRPr lang="en-US" baseline="0" dirty="0" smtClean="0"/>
          </a:p>
          <a:p>
            <a:pPr defTabSz="905256"/>
            <a:r>
              <a:rPr lang="en-US" baseline="0" dirty="0" smtClean="0"/>
              <a:t>The latest version of R392-200 is a substantive amendment to a rule that has been around for many years.  </a:t>
            </a:r>
          </a:p>
          <a:p>
            <a:endParaRPr lang="en-US" baseline="0" dirty="0" smtClean="0"/>
          </a:p>
          <a:p>
            <a:r>
              <a:rPr lang="en-US" baseline="0" dirty="0" smtClean="0"/>
              <a:t>Other sections of this rule cover topics such as:</a:t>
            </a:r>
          </a:p>
          <a:p>
            <a:endParaRPr lang="en-US" baseline="0" dirty="0" smtClean="0"/>
          </a:p>
          <a:p>
            <a:r>
              <a:rPr lang="en-US" baseline="0" dirty="0" smtClean="0"/>
              <a:t>Site Standards</a:t>
            </a:r>
          </a:p>
          <a:p>
            <a:r>
              <a:rPr lang="en-US" baseline="0" dirty="0" smtClean="0"/>
              <a:t>School Grounds</a:t>
            </a:r>
          </a:p>
          <a:p>
            <a:r>
              <a:rPr lang="en-US" baseline="0" dirty="0" smtClean="0"/>
              <a:t>Food Service</a:t>
            </a:r>
          </a:p>
          <a:p>
            <a:r>
              <a:rPr lang="en-US" baseline="0" dirty="0" smtClean="0"/>
              <a:t>Sanitary Facilities and Controls</a:t>
            </a:r>
          </a:p>
          <a:p>
            <a:r>
              <a:rPr lang="en-US" baseline="0" dirty="0" smtClean="0"/>
              <a:t>Construction and Maintenance</a:t>
            </a:r>
          </a:p>
          <a:p>
            <a:r>
              <a:rPr lang="en-US" baseline="0" dirty="0" smtClean="0"/>
              <a:t>Health and Safety</a:t>
            </a:r>
          </a:p>
          <a:p>
            <a:r>
              <a:rPr lang="en-US" baseline="0" dirty="0" smtClean="0"/>
              <a:t>Access</a:t>
            </a:r>
          </a:p>
          <a:p>
            <a:endParaRPr lang="en-US" baseline="0" dirty="0" smtClean="0"/>
          </a:p>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22</a:t>
            </a:fld>
            <a:endParaRPr lang="en-US" dirty="0"/>
          </a:p>
        </p:txBody>
      </p:sp>
    </p:spTree>
    <p:extLst>
      <p:ext uri="{BB962C8B-B14F-4D97-AF65-F5344CB8AC3E}">
        <p14:creationId xmlns:p14="http://schemas.microsoft.com/office/powerpoint/2010/main" val="717228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section/paragraph dealing with </a:t>
            </a:r>
            <a:r>
              <a:rPr lang="en-US" baseline="0" dirty="0" smtClean="0"/>
              <a:t>pests from the previous version of R392.</a:t>
            </a:r>
          </a:p>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23</a:t>
            </a:fld>
            <a:endParaRPr lang="en-US" dirty="0"/>
          </a:p>
        </p:txBody>
      </p:sp>
    </p:spTree>
    <p:extLst>
      <p:ext uri="{BB962C8B-B14F-4D97-AF65-F5344CB8AC3E}">
        <p14:creationId xmlns:p14="http://schemas.microsoft.com/office/powerpoint/2010/main" val="3405094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paragraph 12 of section 7 of the new rule that deals with IPM.  We’ll cover</a:t>
            </a:r>
            <a:r>
              <a:rPr lang="en-US" baseline="0" dirty="0" smtClean="0"/>
              <a:t> each of the five sub-sections of the paragraph individually and discus options and possible suggestions for compliance.</a:t>
            </a:r>
          </a:p>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24</a:t>
            </a:fld>
            <a:endParaRPr lang="en-US" dirty="0"/>
          </a:p>
        </p:txBody>
      </p:sp>
    </p:spTree>
    <p:extLst>
      <p:ext uri="{BB962C8B-B14F-4D97-AF65-F5344CB8AC3E}">
        <p14:creationId xmlns:p14="http://schemas.microsoft.com/office/powerpoint/2010/main" val="2526372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25</a:t>
            </a:fld>
            <a:endParaRPr lang="en-US" dirty="0"/>
          </a:p>
        </p:txBody>
      </p:sp>
    </p:spTree>
    <p:extLst>
      <p:ext uri="{BB962C8B-B14F-4D97-AF65-F5344CB8AC3E}">
        <p14:creationId xmlns:p14="http://schemas.microsoft.com/office/powerpoint/2010/main" val="3333012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26</a:t>
            </a:fld>
            <a:endParaRPr lang="en-US" dirty="0"/>
          </a:p>
        </p:txBody>
      </p:sp>
    </p:spTree>
    <p:extLst>
      <p:ext uri="{BB962C8B-B14F-4D97-AF65-F5344CB8AC3E}">
        <p14:creationId xmlns:p14="http://schemas.microsoft.com/office/powerpoint/2010/main" val="3660800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27</a:t>
            </a:fld>
            <a:endParaRPr lang="en-US" dirty="0"/>
          </a:p>
        </p:txBody>
      </p:sp>
    </p:spTree>
    <p:extLst>
      <p:ext uri="{BB962C8B-B14F-4D97-AF65-F5344CB8AC3E}">
        <p14:creationId xmlns:p14="http://schemas.microsoft.com/office/powerpoint/2010/main" val="4749747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28</a:t>
            </a:fld>
            <a:endParaRPr lang="en-US" dirty="0"/>
          </a:p>
        </p:txBody>
      </p:sp>
    </p:spTree>
    <p:extLst>
      <p:ext uri="{BB962C8B-B14F-4D97-AF65-F5344CB8AC3E}">
        <p14:creationId xmlns:p14="http://schemas.microsoft.com/office/powerpoint/2010/main" val="2518077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29</a:t>
            </a:fld>
            <a:endParaRPr lang="en-US" dirty="0"/>
          </a:p>
        </p:txBody>
      </p:sp>
    </p:spTree>
    <p:extLst>
      <p:ext uri="{BB962C8B-B14F-4D97-AF65-F5344CB8AC3E}">
        <p14:creationId xmlns:p14="http://schemas.microsoft.com/office/powerpoint/2010/main" val="257035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month, a middle school student in Texas</a:t>
            </a:r>
            <a:r>
              <a:rPr lang="en-US" baseline="0" dirty="0" smtClean="0"/>
              <a:t> died from an allergic reaction to fire ant bites.  The adults in charge did all the WRONG things in responding to this incident, including; 1) trying to eliminate the fire ants when it was convenient for the grounds staff instead of when the ants were most vulnerable to effective treatment, 2) ignoring warnings about the student’s allergies, and 3) trying to wash the ants off the student with water which only caused them to hang on for survival and exacerbate their bite.</a:t>
            </a:r>
          </a:p>
          <a:p>
            <a:endParaRPr lang="en-US" baseline="0" dirty="0" smtClean="0"/>
          </a:p>
          <a:p>
            <a:r>
              <a:rPr lang="en-US" baseline="0" dirty="0" smtClean="0"/>
              <a:t>IPM training may have prevented this tragedy.  </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3</a:t>
            </a:fld>
            <a:endParaRPr lang="en-US" dirty="0"/>
          </a:p>
        </p:txBody>
      </p:sp>
    </p:spTree>
    <p:extLst>
      <p:ext uri="{BB962C8B-B14F-4D97-AF65-F5344CB8AC3E}">
        <p14:creationId xmlns:p14="http://schemas.microsoft.com/office/powerpoint/2010/main" val="1035242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30</a:t>
            </a:fld>
            <a:endParaRPr lang="en-US" dirty="0"/>
          </a:p>
        </p:txBody>
      </p:sp>
    </p:spTree>
    <p:extLst>
      <p:ext uri="{BB962C8B-B14F-4D97-AF65-F5344CB8AC3E}">
        <p14:creationId xmlns:p14="http://schemas.microsoft.com/office/powerpoint/2010/main" val="885355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31</a:t>
            </a:fld>
            <a:endParaRPr lang="en-US" dirty="0"/>
          </a:p>
        </p:txBody>
      </p:sp>
    </p:spTree>
    <p:extLst>
      <p:ext uri="{BB962C8B-B14F-4D97-AF65-F5344CB8AC3E}">
        <p14:creationId xmlns:p14="http://schemas.microsoft.com/office/powerpoint/2010/main" val="1508600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32</a:t>
            </a:fld>
            <a:endParaRPr lang="en-US" dirty="0"/>
          </a:p>
        </p:txBody>
      </p:sp>
    </p:spTree>
    <p:extLst>
      <p:ext uri="{BB962C8B-B14F-4D97-AF65-F5344CB8AC3E}">
        <p14:creationId xmlns:p14="http://schemas.microsoft.com/office/powerpoint/2010/main" val="2716234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89">
              <a:defRPr/>
            </a:pPr>
            <a:r>
              <a:rPr lang="en-US" dirty="0" smtClean="0"/>
              <a:t>Under current laws in Utah, anyone can apply off-the-shelf (General use) pesticides.  Because of our commitment to IPM we believe our Custodial supervisors and Grounds staff must have a higher level of knowledge of pesticides and herbicides.  The ironic thing is, by following IPM principles</a:t>
            </a:r>
            <a:r>
              <a:rPr lang="en-US" baseline="0" dirty="0" smtClean="0"/>
              <a:t> </a:t>
            </a:r>
            <a:r>
              <a:rPr lang="en-US" dirty="0" smtClean="0"/>
              <a:t>we don’t expect to ever need to apply pesticides! </a:t>
            </a:r>
          </a:p>
          <a:p>
            <a:pPr defTabSz="931689">
              <a:defRPr/>
            </a:pPr>
            <a:endParaRPr lang="en-US" dirty="0" smtClean="0"/>
          </a:p>
          <a:p>
            <a:pPr defTabSz="931689">
              <a:defRPr/>
            </a:pPr>
            <a:r>
              <a:rPr lang="en-US" dirty="0" smtClean="0"/>
              <a:t>Contact Utah Department of Agriculture</a:t>
            </a:r>
            <a:r>
              <a:rPr lang="en-US" baseline="0" dirty="0" smtClean="0"/>
              <a:t> and Food, Licensing and Regulation for information on pesticide applicator training and licensing.  </a:t>
            </a:r>
            <a:r>
              <a:rPr lang="en-US" dirty="0" smtClean="0"/>
              <a:t> </a:t>
            </a:r>
          </a:p>
          <a:p>
            <a:pPr defTabSz="931689">
              <a:defRPr/>
            </a:pPr>
            <a:endParaRPr lang="en-US" dirty="0" smtClean="0"/>
          </a:p>
          <a:p>
            <a:pPr defTabSz="931689">
              <a:defRPr/>
            </a:pPr>
            <a:r>
              <a:rPr lang="en-US" dirty="0" smtClean="0"/>
              <a:t>Because weeds are pests</a:t>
            </a:r>
            <a:r>
              <a:rPr lang="en-US" baseline="0" dirty="0" smtClean="0"/>
              <a:t> too, h</a:t>
            </a:r>
            <a:r>
              <a:rPr lang="en-US" dirty="0" smtClean="0"/>
              <a:t>erbicides are applied more routinely. </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33</a:t>
            </a:fld>
            <a:endParaRPr lang="en-US" dirty="0"/>
          </a:p>
        </p:txBody>
      </p:sp>
    </p:spTree>
    <p:extLst>
      <p:ext uri="{BB962C8B-B14F-4D97-AF65-F5344CB8AC3E}">
        <p14:creationId xmlns:p14="http://schemas.microsoft.com/office/powerpoint/2010/main" val="990998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34</a:t>
            </a:fld>
            <a:endParaRPr lang="en-US" dirty="0"/>
          </a:p>
        </p:txBody>
      </p:sp>
    </p:spTree>
    <p:extLst>
      <p:ext uri="{BB962C8B-B14F-4D97-AF65-F5344CB8AC3E}">
        <p14:creationId xmlns:p14="http://schemas.microsoft.com/office/powerpoint/2010/main" val="1338094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35</a:t>
            </a:fld>
            <a:endParaRPr lang="en-US" dirty="0"/>
          </a:p>
        </p:txBody>
      </p:sp>
    </p:spTree>
    <p:extLst>
      <p:ext uri="{BB962C8B-B14F-4D97-AF65-F5344CB8AC3E}">
        <p14:creationId xmlns:p14="http://schemas.microsoft.com/office/powerpoint/2010/main" val="1186704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36</a:t>
            </a:fld>
            <a:endParaRPr lang="en-US" dirty="0"/>
          </a:p>
        </p:txBody>
      </p:sp>
    </p:spTree>
    <p:extLst>
      <p:ext uri="{BB962C8B-B14F-4D97-AF65-F5344CB8AC3E}">
        <p14:creationId xmlns:p14="http://schemas.microsoft.com/office/powerpoint/2010/main" val="25218131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37</a:t>
            </a:fld>
            <a:endParaRPr lang="en-US" dirty="0"/>
          </a:p>
        </p:txBody>
      </p:sp>
    </p:spTree>
    <p:extLst>
      <p:ext uri="{BB962C8B-B14F-4D97-AF65-F5344CB8AC3E}">
        <p14:creationId xmlns:p14="http://schemas.microsoft.com/office/powerpoint/2010/main" val="2684909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38</a:t>
            </a:fld>
            <a:endParaRPr lang="en-US" dirty="0"/>
          </a:p>
        </p:txBody>
      </p:sp>
    </p:spTree>
    <p:extLst>
      <p:ext uri="{BB962C8B-B14F-4D97-AF65-F5344CB8AC3E}">
        <p14:creationId xmlns:p14="http://schemas.microsoft.com/office/powerpoint/2010/main" val="2271391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been remiss over</a:t>
            </a:r>
            <a:r>
              <a:rPr lang="en-US" baseline="0" dirty="0" smtClean="0"/>
              <a:t> the past year or so in holding meetings but the new rule has created need to reinvigorate the Coalition.</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39</a:t>
            </a:fld>
            <a:endParaRPr lang="en-US" dirty="0"/>
          </a:p>
        </p:txBody>
      </p:sp>
    </p:spTree>
    <p:extLst>
      <p:ext uri="{BB962C8B-B14F-4D97-AF65-F5344CB8AC3E}">
        <p14:creationId xmlns:p14="http://schemas.microsoft.com/office/powerpoint/2010/main" val="654619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4</a:t>
            </a:fld>
            <a:endParaRPr lang="en-US" dirty="0"/>
          </a:p>
        </p:txBody>
      </p:sp>
    </p:spTree>
    <p:extLst>
      <p:ext uri="{BB962C8B-B14F-4D97-AF65-F5344CB8AC3E}">
        <p14:creationId xmlns:p14="http://schemas.microsoft.com/office/powerpoint/2010/main" val="1064458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E5066C29-FFE0-47AD-83CF-AE156E3019A2}" type="slidenum">
              <a:rPr lang="en-US" smtClean="0"/>
              <a:t>40</a:t>
            </a:fld>
            <a:endParaRPr lang="en-US" dirty="0"/>
          </a:p>
        </p:txBody>
      </p:sp>
    </p:spTree>
    <p:extLst>
      <p:ext uri="{BB962C8B-B14F-4D97-AF65-F5344CB8AC3E}">
        <p14:creationId xmlns:p14="http://schemas.microsoft.com/office/powerpoint/2010/main" val="91455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will not be discussing the health and safety risks associated with pesticides.  Refer to the various references at the end of this presentation for more information.</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5</a:t>
            </a:fld>
            <a:endParaRPr lang="en-US" dirty="0"/>
          </a:p>
        </p:txBody>
      </p:sp>
    </p:spTree>
    <p:extLst>
      <p:ext uri="{BB962C8B-B14F-4D97-AF65-F5344CB8AC3E}">
        <p14:creationId xmlns:p14="http://schemas.microsoft.com/office/powerpoint/2010/main" val="325730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four basic principles of IPM.  </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6</a:t>
            </a:fld>
            <a:endParaRPr lang="en-US" dirty="0"/>
          </a:p>
        </p:txBody>
      </p:sp>
    </p:spTree>
    <p:extLst>
      <p:ext uri="{BB962C8B-B14F-4D97-AF65-F5344CB8AC3E}">
        <p14:creationId xmlns:p14="http://schemas.microsoft.com/office/powerpoint/2010/main" val="156118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Education, training and communication are the foundation</a:t>
            </a:r>
            <a:r>
              <a:rPr lang="en-US" baseline="0" dirty="0" smtClean="0"/>
              <a:t> of any program, including IPM. </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7</a:t>
            </a:fld>
            <a:endParaRPr lang="en-US" dirty="0"/>
          </a:p>
        </p:txBody>
      </p:sp>
    </p:spTree>
    <p:extLst>
      <p:ext uri="{BB962C8B-B14F-4D97-AF65-F5344CB8AC3E}">
        <p14:creationId xmlns:p14="http://schemas.microsoft.com/office/powerpoint/2010/main" val="226284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8</a:t>
            </a:fld>
            <a:endParaRPr lang="en-US" dirty="0"/>
          </a:p>
        </p:txBody>
      </p:sp>
    </p:spTree>
    <p:extLst>
      <p:ext uri="{BB962C8B-B14F-4D97-AF65-F5344CB8AC3E}">
        <p14:creationId xmlns:p14="http://schemas.microsoft.com/office/powerpoint/2010/main" val="477019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examples of how we have communicated</a:t>
            </a:r>
            <a:r>
              <a:rPr lang="en-US" baseline="0" dirty="0" smtClean="0"/>
              <a:t> our IPM program.  They help to create awareness about pests, their behavior and how the occupants of our buildings have a huge role in preventing and controlling them in our buildings.</a:t>
            </a:r>
            <a:endParaRPr lang="en-US" dirty="0"/>
          </a:p>
        </p:txBody>
      </p:sp>
      <p:sp>
        <p:nvSpPr>
          <p:cNvPr id="5" name="Slide Number Placeholder 4"/>
          <p:cNvSpPr>
            <a:spLocks noGrp="1"/>
          </p:cNvSpPr>
          <p:nvPr>
            <p:ph type="sldNum" sz="quarter" idx="10"/>
          </p:nvPr>
        </p:nvSpPr>
        <p:spPr/>
        <p:txBody>
          <a:bodyPr/>
          <a:lstStyle/>
          <a:p>
            <a:fld id="{E5066C29-FFE0-47AD-83CF-AE156E3019A2}" type="slidenum">
              <a:rPr lang="en-US" smtClean="0"/>
              <a:t>9</a:t>
            </a:fld>
            <a:endParaRPr lang="en-US" dirty="0"/>
          </a:p>
        </p:txBody>
      </p:sp>
    </p:spTree>
    <p:extLst>
      <p:ext uri="{BB962C8B-B14F-4D97-AF65-F5344CB8AC3E}">
        <p14:creationId xmlns:p14="http://schemas.microsoft.com/office/powerpoint/2010/main" val="2621897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marL="38404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2pPr>
            <a:lvl3pPr marL="56692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3pPr>
            <a:lvl4pPr marL="74980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93268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822959" y="1771650"/>
            <a:ext cx="75438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7"/>
          <p:cNvSpPr>
            <a:spLocks noGrp="1"/>
          </p:cNvSpPr>
          <p:nvPr>
            <p:ph type="sldNum" sz="quarter" idx="4"/>
          </p:nvPr>
        </p:nvSpPr>
        <p:spPr>
          <a:xfrm>
            <a:off x="6457950" y="6437990"/>
            <a:ext cx="2057400" cy="365125"/>
          </a:xfrm>
          <a:prstGeom prst="rect">
            <a:avLst/>
          </a:prstGeom>
        </p:spPr>
        <p:txBody>
          <a:bodyPr vert="horz" lIns="91440" tIns="45720" rIns="91440" bIns="45720" rtlCol="0" anchor="ctr"/>
          <a:lstStyle>
            <a:lvl1pPr algn="r">
              <a:defRPr sz="1200">
                <a:solidFill>
                  <a:schemeClr val="bg2"/>
                </a:solidFill>
              </a:defRPr>
            </a:lvl1pPr>
          </a:lstStyle>
          <a:p>
            <a:fld id="{921DB3B5-3482-42AC-853E-255DF30D18B1}"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28916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5"/>
            <a:ext cx="3703320" cy="4023359"/>
          </a:xfrm>
        </p:spPr>
        <p:txBody>
          <a:bodyPr/>
          <a:lstStyle>
            <a:lvl2pPr marL="38404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2pPr>
            <a:lvl3pPr marL="56692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3pPr>
            <a:lvl4pPr marL="74980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93268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lvl2pPr marL="48691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2pPr>
            <a:lvl3pPr marL="66979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3pPr>
            <a:lvl4pPr marL="85267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smtClean="0">
                <a:solidFill>
                  <a:schemeClr val="tx1">
                    <a:lumMod val="75000"/>
                    <a:lumOff val="25000"/>
                  </a:schemeClr>
                </a:solidFill>
                <a:latin typeface="+mn-lt"/>
                <a:ea typeface="+mn-ea"/>
                <a:cs typeface="+mn-cs"/>
              </a:defRPr>
            </a:lvl4pPr>
            <a:lvl5pPr marL="1035558" indent="-28575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lang="en-US" sz="1800" kern="1200" dirty="0">
                <a:solidFill>
                  <a:schemeClr val="tx1">
                    <a:lumMod val="75000"/>
                    <a:lumOff val="25000"/>
                  </a:schemeClr>
                </a:solidFill>
                <a:latin typeface="+mn-lt"/>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822959" y="1771650"/>
            <a:ext cx="75438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a:xfrm>
            <a:off x="822960" y="244927"/>
            <a:ext cx="7543800" cy="1450757"/>
          </a:xfrm>
        </p:spPr>
        <p:txBody>
          <a:bodyPr/>
          <a:lstStyle/>
          <a:p>
            <a:r>
              <a:rPr lang="en-US" smtClean="0"/>
              <a:t>Click to edit Master title style</a:t>
            </a:r>
            <a:endParaRPr lang="en-US"/>
          </a:p>
        </p:txBody>
      </p:sp>
      <p:sp>
        <p:nvSpPr>
          <p:cNvPr id="6" name="Slide Number Placeholder 7"/>
          <p:cNvSpPr>
            <a:spLocks noGrp="1"/>
          </p:cNvSpPr>
          <p:nvPr>
            <p:ph type="sldNum" sz="quarter" idx="4"/>
          </p:nvPr>
        </p:nvSpPr>
        <p:spPr>
          <a:xfrm>
            <a:off x="6457950" y="6437990"/>
            <a:ext cx="2057400" cy="365125"/>
          </a:xfrm>
          <a:prstGeom prst="rect">
            <a:avLst/>
          </a:prstGeom>
        </p:spPr>
        <p:txBody>
          <a:bodyPr vert="horz" lIns="91440" tIns="45720" rIns="91440" bIns="45720" rtlCol="0" anchor="ctr"/>
          <a:lstStyle>
            <a:lvl1pPr algn="r">
              <a:defRPr sz="1200">
                <a:solidFill>
                  <a:schemeClr val="bg2"/>
                </a:solidFill>
              </a:defRPr>
            </a:lvl1pPr>
          </a:lstStyle>
          <a:p>
            <a:fld id="{921DB3B5-3482-42AC-853E-255DF30D18B1}" type="slidenum">
              <a:rPr lang="en-US" smtClean="0"/>
              <a:pPr/>
              <a:t>‹#›</a:t>
            </a:fld>
            <a:endParaRPr lang="en-US" dirty="0"/>
          </a:p>
        </p:txBody>
      </p:sp>
    </p:spTree>
    <p:extLst>
      <p:ext uri="{BB962C8B-B14F-4D97-AF65-F5344CB8AC3E}">
        <p14:creationId xmlns:p14="http://schemas.microsoft.com/office/powerpoint/2010/main" val="40071414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Slide Number Placeholder 7"/>
          <p:cNvSpPr>
            <a:spLocks noGrp="1"/>
          </p:cNvSpPr>
          <p:nvPr>
            <p:ph type="sldNum" sz="quarter" idx="4"/>
          </p:nvPr>
        </p:nvSpPr>
        <p:spPr>
          <a:xfrm>
            <a:off x="6457950" y="6437990"/>
            <a:ext cx="2057400" cy="365125"/>
          </a:xfrm>
          <a:prstGeom prst="rect">
            <a:avLst/>
          </a:prstGeom>
        </p:spPr>
        <p:txBody>
          <a:bodyPr vert="horz" lIns="91440" tIns="45720" rIns="91440" bIns="45720" rtlCol="0" anchor="ctr"/>
          <a:lstStyle>
            <a:lvl1pPr algn="r">
              <a:defRPr sz="1200">
                <a:solidFill>
                  <a:schemeClr val="bg2"/>
                </a:solidFill>
              </a:defRPr>
            </a:lvl1pPr>
          </a:lstStyle>
          <a:p>
            <a:fld id="{921DB3B5-3482-42AC-853E-255DF30D18B1}" type="slidenum">
              <a:rPr lang="en-US" smtClean="0"/>
              <a:pPr/>
              <a:t>‹#›</a:t>
            </a:fld>
            <a:endParaRPr lang="en-US" dirty="0"/>
          </a:p>
        </p:txBody>
      </p:sp>
    </p:spTree>
    <p:extLst>
      <p:ext uri="{BB962C8B-B14F-4D97-AF65-F5344CB8AC3E}">
        <p14:creationId xmlns:p14="http://schemas.microsoft.com/office/powerpoint/2010/main" val="15811113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7"/>
          <p:cNvSpPr>
            <a:spLocks noGrp="1"/>
          </p:cNvSpPr>
          <p:nvPr>
            <p:ph type="sldNum" sz="quarter" idx="4"/>
          </p:nvPr>
        </p:nvSpPr>
        <p:spPr>
          <a:xfrm>
            <a:off x="6457950" y="6437990"/>
            <a:ext cx="2057400" cy="365125"/>
          </a:xfrm>
          <a:prstGeom prst="rect">
            <a:avLst/>
          </a:prstGeom>
        </p:spPr>
        <p:txBody>
          <a:bodyPr vert="horz" lIns="91440" tIns="45720" rIns="91440" bIns="45720" rtlCol="0" anchor="ctr"/>
          <a:lstStyle>
            <a:lvl1pPr algn="r">
              <a:defRPr sz="1200">
                <a:solidFill>
                  <a:schemeClr val="bg2"/>
                </a:solidFill>
              </a:defRPr>
            </a:lvl1pPr>
          </a:lstStyle>
          <a:p>
            <a:fld id="{921DB3B5-3482-42AC-853E-255DF30D18B1}" type="slidenum">
              <a:rPr lang="en-US" smtClean="0"/>
              <a:pPr/>
              <a:t>‹#›</a:t>
            </a:fld>
            <a:endParaRPr lang="en-US" dirty="0"/>
          </a:p>
        </p:txBody>
      </p:sp>
    </p:spTree>
    <p:extLst>
      <p:ext uri="{BB962C8B-B14F-4D97-AF65-F5344CB8AC3E}">
        <p14:creationId xmlns:p14="http://schemas.microsoft.com/office/powerpoint/2010/main" val="11179455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20435"/>
            <a:ext cx="7543800" cy="145075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smtClean="0"/>
          </a:p>
        </p:txBody>
      </p:sp>
    </p:spTree>
    <p:extLst>
      <p:ext uri="{BB962C8B-B14F-4D97-AF65-F5344CB8AC3E}">
        <p14:creationId xmlns:p14="http://schemas.microsoft.com/office/powerpoint/2010/main" val="3868555195"/>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7" r:id="rId3"/>
    <p:sldLayoutId id="2147483662" r:id="rId4"/>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486918" indent="-285750" algn="l" defTabSz="914400" rtl="0" eaLnBrk="1" latinLnBrk="0" hangingPunct="1">
        <a:lnSpc>
          <a:spcPct val="90000"/>
        </a:lnSpc>
        <a:spcBef>
          <a:spcPts val="200"/>
        </a:spcBef>
        <a:spcAft>
          <a:spcPts val="400"/>
        </a:spcAft>
        <a:buClr>
          <a:schemeClr val="accent1"/>
        </a:buClr>
        <a:buSzPct val="130000"/>
        <a:buFont typeface="Arial" panose="020B0604020202020204" pitchFamily="34" charset="0"/>
        <a:buChar char="•"/>
        <a:defRPr sz="1800" kern="1200">
          <a:solidFill>
            <a:schemeClr val="tx1">
              <a:lumMod val="75000"/>
              <a:lumOff val="25000"/>
            </a:schemeClr>
          </a:solidFill>
          <a:latin typeface="+mn-lt"/>
          <a:ea typeface="+mn-ea"/>
          <a:cs typeface="+mn-cs"/>
        </a:defRPr>
      </a:lvl2pPr>
      <a:lvl3pPr marL="669798" indent="-285750" algn="l" defTabSz="914400" rtl="0" eaLnBrk="1" latinLnBrk="0" hangingPunct="1">
        <a:lnSpc>
          <a:spcPct val="90000"/>
        </a:lnSpc>
        <a:spcBef>
          <a:spcPts val="200"/>
        </a:spcBef>
        <a:spcAft>
          <a:spcPts val="400"/>
        </a:spcAft>
        <a:buClr>
          <a:schemeClr val="accent1"/>
        </a:buClr>
        <a:buSzPct val="125000"/>
        <a:buFont typeface="Arial" panose="020B0604020202020204" pitchFamily="34" charset="0"/>
        <a:buChar char="•"/>
        <a:defRPr sz="1400" kern="1200">
          <a:solidFill>
            <a:schemeClr val="tx1">
              <a:lumMod val="75000"/>
              <a:lumOff val="25000"/>
            </a:schemeClr>
          </a:solidFill>
          <a:latin typeface="+mn-lt"/>
          <a:ea typeface="+mn-ea"/>
          <a:cs typeface="+mn-cs"/>
        </a:defRPr>
      </a:lvl3pPr>
      <a:lvl4pPr marL="852678" indent="-285750" algn="l" defTabSz="914400" rtl="0" eaLnBrk="1" latinLnBrk="0" hangingPunct="1">
        <a:lnSpc>
          <a:spcPct val="90000"/>
        </a:lnSpc>
        <a:spcBef>
          <a:spcPts val="200"/>
        </a:spcBef>
        <a:spcAft>
          <a:spcPts val="400"/>
        </a:spcAft>
        <a:buClr>
          <a:schemeClr val="accent1"/>
        </a:buClr>
        <a:buSzPct val="125000"/>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035558" indent="-285750" algn="l" defTabSz="914400" rtl="0" eaLnBrk="1" latinLnBrk="0" hangingPunct="1">
        <a:lnSpc>
          <a:spcPct val="90000"/>
        </a:lnSpc>
        <a:spcBef>
          <a:spcPts val="200"/>
        </a:spcBef>
        <a:spcAft>
          <a:spcPts val="400"/>
        </a:spcAft>
        <a:buClr>
          <a:schemeClr val="accent1"/>
        </a:buClr>
        <a:buSzPct val="125000"/>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5.png"/><Relationship Id="rId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4.emf"/><Relationship Id="rId5" Type="http://schemas.openxmlformats.org/officeDocument/2006/relationships/oleObject" Target="../embeddings/Microsoft_Visio_2003-2010_Drawing11.vsd"/><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ules.utah.gov/publicat/code/r392/r392-200.htm"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ag.arizona.edu/urbanipm/" TargetMode="External"/><Relationship Id="rId3" Type="http://schemas.openxmlformats.org/officeDocument/2006/relationships/hyperlink" Target="http://www.epa.gov/pesticides/ipm/" TargetMode="External"/><Relationship Id="rId7" Type="http://schemas.openxmlformats.org/officeDocument/2006/relationships/hyperlink" Target="http://schoolipm.ifas.ufl.edu/" TargetMode="External"/><Relationship Id="rId12" Type="http://schemas.openxmlformats.org/officeDocument/2006/relationships/hyperlink" Target="http://www.beyondpesticides.org/"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www.ipminstitute.org/school_ipm_2015/" TargetMode="External"/><Relationship Id="rId11" Type="http://schemas.openxmlformats.org/officeDocument/2006/relationships/hyperlink" Target="http://www.wrpmc.ucdavis.edu/" TargetMode="External"/><Relationship Id="rId5" Type="http://schemas.openxmlformats.org/officeDocument/2006/relationships/hyperlink" Target="http://npic.orst.edu/" TargetMode="External"/><Relationship Id="rId10" Type="http://schemas.openxmlformats.org/officeDocument/2006/relationships/hyperlink" Target="http://www.ipm.ucdavis.edu/" TargetMode="External"/><Relationship Id="rId4" Type="http://schemas.openxmlformats.org/officeDocument/2006/relationships/hyperlink" Target="http://www.ipminstitute.org/" TargetMode="External"/><Relationship Id="rId9" Type="http://schemas.openxmlformats.org/officeDocument/2006/relationships/hyperlink" Target="http://schoolipm.tamu.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ag.utah.gov/" TargetMode="External"/><Relationship Id="rId7"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mailto:ryan.davis@usu.edu" TargetMode="External"/><Relationship Id="rId5" Type="http://schemas.openxmlformats.org/officeDocument/2006/relationships/hyperlink" Target="http://utahpests.usu.edu/ipm/" TargetMode="External"/><Relationship Id="rId4" Type="http://schemas.openxmlformats.org/officeDocument/2006/relationships/hyperlink" Target="mailto:soldham@utah.gov"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8.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3.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13657" y="433240"/>
            <a:ext cx="7543800" cy="3565525"/>
          </a:xfrm>
          <a:ln>
            <a:noFill/>
          </a:ln>
        </p:spPr>
        <p:txBody>
          <a:bodyPr>
            <a:normAutofit/>
          </a:bodyPr>
          <a:lstStyle/>
          <a:p>
            <a:pPr algn="ctr"/>
            <a:r>
              <a:rPr lang="en-US" dirty="0" smtClean="0"/>
              <a:t>Administrative Rule 392-200</a:t>
            </a:r>
            <a:br>
              <a:rPr lang="en-US" dirty="0" smtClean="0"/>
            </a:br>
            <a:r>
              <a:rPr lang="en-US" sz="4000" dirty="0" smtClean="0"/>
              <a:t>and</a:t>
            </a:r>
            <a:r>
              <a:rPr lang="en-US" dirty="0" smtClean="0"/>
              <a:t/>
            </a:r>
            <a:br>
              <a:rPr lang="en-US" dirty="0" smtClean="0"/>
            </a:br>
            <a:r>
              <a:rPr lang="en-US" dirty="0" smtClean="0"/>
              <a:t>Integrated Pest Management</a:t>
            </a:r>
            <a:r>
              <a:rPr lang="en-US" sz="3000" dirty="0"/>
              <a:t/>
            </a:r>
            <a:br>
              <a:rPr lang="en-US" sz="3000" dirty="0"/>
            </a:br>
            <a:r>
              <a:rPr lang="en-US" dirty="0" smtClean="0"/>
              <a:t/>
            </a:r>
            <a:br>
              <a:rPr lang="en-US" dirty="0" smtClean="0"/>
            </a:br>
            <a:r>
              <a:rPr lang="en-US" sz="2200" i="1" dirty="0"/>
              <a:t>An </a:t>
            </a:r>
            <a:r>
              <a:rPr lang="en-US" sz="2200" i="1" dirty="0" smtClean="0"/>
              <a:t>Overview of IPM and Suggestions for Complying with the Rule</a:t>
            </a:r>
            <a:endParaRPr lang="en-US" sz="2200" i="1" dirty="0"/>
          </a:p>
        </p:txBody>
      </p:sp>
      <p:sp>
        <p:nvSpPr>
          <p:cNvPr id="3" name="Subtitle 2"/>
          <p:cNvSpPr>
            <a:spLocks noGrp="1"/>
          </p:cNvSpPr>
          <p:nvPr>
            <p:ph type="subTitle" idx="4294967295"/>
          </p:nvPr>
        </p:nvSpPr>
        <p:spPr>
          <a:xfrm>
            <a:off x="898327" y="4250266"/>
            <a:ext cx="3233406" cy="1944688"/>
          </a:xfrm>
        </p:spPr>
        <p:txBody>
          <a:bodyPr>
            <a:normAutofit/>
          </a:bodyPr>
          <a:lstStyle/>
          <a:p>
            <a:pPr>
              <a:lnSpc>
                <a:spcPct val="120000"/>
              </a:lnSpc>
              <a:spcBef>
                <a:spcPts val="0"/>
              </a:spcBef>
              <a:spcAft>
                <a:spcPts val="0"/>
              </a:spcAft>
            </a:pPr>
            <a:r>
              <a:rPr lang="en-US" sz="1900" b="1" cap="none" dirty="0"/>
              <a:t>UFOMA</a:t>
            </a:r>
          </a:p>
          <a:p>
            <a:pPr>
              <a:lnSpc>
                <a:spcPct val="120000"/>
              </a:lnSpc>
              <a:spcBef>
                <a:spcPts val="0"/>
              </a:spcBef>
              <a:spcAft>
                <a:spcPts val="0"/>
              </a:spcAft>
            </a:pPr>
            <a:r>
              <a:rPr lang="en-US" sz="1350" b="1" cap="none" dirty="0"/>
              <a:t>October 8, 2013</a:t>
            </a:r>
          </a:p>
          <a:p>
            <a:endParaRPr lang="en-US" sz="1350" cap="none" dirty="0"/>
          </a:p>
          <a:p>
            <a:pPr>
              <a:lnSpc>
                <a:spcPct val="120000"/>
              </a:lnSpc>
              <a:spcBef>
                <a:spcPts val="0"/>
              </a:spcBef>
              <a:spcAft>
                <a:spcPts val="0"/>
              </a:spcAft>
            </a:pPr>
            <a:r>
              <a:rPr lang="en-US" sz="1350" cap="none" dirty="0"/>
              <a:t>Gregg Smith, P.E.</a:t>
            </a:r>
          </a:p>
          <a:p>
            <a:pPr>
              <a:lnSpc>
                <a:spcPct val="120000"/>
              </a:lnSpc>
              <a:spcBef>
                <a:spcPts val="0"/>
              </a:spcBef>
              <a:spcAft>
                <a:spcPts val="0"/>
              </a:spcAft>
            </a:pPr>
            <a:r>
              <a:rPr lang="en-US" sz="1350" cap="none" dirty="0"/>
              <a:t>Director of Facility Services</a:t>
            </a:r>
          </a:p>
          <a:p>
            <a:pPr>
              <a:lnSpc>
                <a:spcPct val="120000"/>
              </a:lnSpc>
              <a:spcBef>
                <a:spcPts val="0"/>
              </a:spcBef>
              <a:spcAft>
                <a:spcPts val="0"/>
              </a:spcAft>
            </a:pPr>
            <a:r>
              <a:rPr lang="en-US" sz="1350" cap="none" dirty="0"/>
              <a:t>Salt Lake City School District</a:t>
            </a:r>
          </a:p>
        </p:txBody>
      </p:sp>
      <p:cxnSp>
        <p:nvCxnSpPr>
          <p:cNvPr id="6" name="Straight Connector 5"/>
          <p:cNvCxnSpPr/>
          <p:nvPr/>
        </p:nvCxnSpPr>
        <p:spPr>
          <a:xfrm>
            <a:off x="898327" y="3286897"/>
            <a:ext cx="73473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905" y="4908401"/>
            <a:ext cx="1396588" cy="1232154"/>
          </a:xfrm>
          <a:prstGeom prst="rect">
            <a:avLst/>
          </a:prstGeom>
        </p:spPr>
      </p:pic>
    </p:spTree>
    <p:extLst>
      <p:ext uri="{BB962C8B-B14F-4D97-AF65-F5344CB8AC3E}">
        <p14:creationId xmlns:p14="http://schemas.microsoft.com/office/powerpoint/2010/main" val="41306739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a:bodyPr>
          <a:lstStyle/>
          <a:p>
            <a:pPr lvl="1"/>
            <a:endParaRPr lang="en-US" dirty="0" smtClean="0"/>
          </a:p>
          <a:p>
            <a:pPr lvl="1"/>
            <a:r>
              <a:rPr lang="en-US" dirty="0"/>
              <a:t>We periodically publish Pest Press topics for educational purposes and distribution to teachers and staff</a:t>
            </a:r>
          </a:p>
          <a:p>
            <a:pPr lvl="1"/>
            <a:r>
              <a:rPr lang="en-US" dirty="0" smtClean="0"/>
              <a:t>Pest Press content is readily available from a variety of sources for use by school districts</a:t>
            </a:r>
          </a:p>
          <a:p>
            <a:pPr lvl="1"/>
            <a:r>
              <a:rPr lang="en-US" dirty="0" smtClean="0"/>
              <a:t>We have relied upon expert content from Universities of Arizona and Florida</a:t>
            </a:r>
          </a:p>
          <a:p>
            <a:pPr lvl="1"/>
            <a:r>
              <a:rPr lang="en-US" dirty="0" smtClean="0"/>
              <a:t>Utah specific content is available from Utah State University Extension</a:t>
            </a:r>
          </a:p>
          <a:p>
            <a:pPr lvl="1"/>
            <a:r>
              <a:rPr lang="en-US" dirty="0" smtClean="0"/>
              <a:t>Our Pest Presses are available </a:t>
            </a:r>
            <a:r>
              <a:rPr lang="en-US" dirty="0"/>
              <a:t>on </a:t>
            </a:r>
            <a:r>
              <a:rPr lang="en-US" dirty="0" smtClean="0"/>
              <a:t>our </a:t>
            </a:r>
            <a:r>
              <a:rPr lang="en-US" dirty="0"/>
              <a:t>Department </a:t>
            </a:r>
            <a:r>
              <a:rPr lang="en-US" dirty="0" smtClean="0"/>
              <a:t>website</a:t>
            </a:r>
          </a:p>
          <a:p>
            <a:pPr marL="0" indent="0">
              <a:buNone/>
            </a:pPr>
            <a:endParaRPr lang="en-US" dirty="0" smtClean="0"/>
          </a:p>
        </p:txBody>
      </p:sp>
      <p:sp>
        <p:nvSpPr>
          <p:cNvPr id="10" name="Content Placeholder 9"/>
          <p:cNvSpPr>
            <a:spLocks noGrp="1"/>
          </p:cNvSpPr>
          <p:nvPr>
            <p:ph sz="half" idx="2"/>
          </p:nvPr>
        </p:nvSpPr>
        <p:spPr/>
        <p:txBody>
          <a:bodyPr/>
          <a:lstStyle/>
          <a:p>
            <a:endParaRPr lang="en-US" dirty="0"/>
          </a:p>
        </p:txBody>
      </p:sp>
      <p:sp>
        <p:nvSpPr>
          <p:cNvPr id="2" name="Title 1"/>
          <p:cNvSpPr>
            <a:spLocks noGrp="1"/>
          </p:cNvSpPr>
          <p:nvPr>
            <p:ph type="title"/>
          </p:nvPr>
        </p:nvSpPr>
        <p:spPr/>
        <p:txBody>
          <a:bodyPr/>
          <a:lstStyle/>
          <a:p>
            <a:r>
              <a:rPr lang="en-US" dirty="0" smtClean="0"/>
              <a:t>Communication</a:t>
            </a:r>
            <a:endParaRPr lang="en-US" dirty="0"/>
          </a:p>
        </p:txBody>
      </p:sp>
      <p:graphicFrame>
        <p:nvGraphicFramePr>
          <p:cNvPr id="5" name="Object 8"/>
          <p:cNvGraphicFramePr>
            <a:graphicFrameLocks noChangeAspect="1"/>
          </p:cNvGraphicFramePr>
          <p:nvPr>
            <p:extLst>
              <p:ext uri="{D42A27DB-BD31-4B8C-83A1-F6EECF244321}">
                <p14:modId xmlns:p14="http://schemas.microsoft.com/office/powerpoint/2010/main" val="3068257124"/>
              </p:ext>
            </p:extLst>
          </p:nvPr>
        </p:nvGraphicFramePr>
        <p:xfrm>
          <a:off x="4930176" y="840259"/>
          <a:ext cx="3753449" cy="5035079"/>
        </p:xfrm>
        <a:graphic>
          <a:graphicData uri="http://schemas.openxmlformats.org/presentationml/2006/ole">
            <mc:AlternateContent xmlns:mc="http://schemas.openxmlformats.org/markup-compatibility/2006">
              <mc:Choice xmlns:v="urn:schemas-microsoft-com:vml" Requires="v">
                <p:oleObj spid="_x0000_s3259" name="Acrobat Document" r:id="rId4" imgW="5830114" imgH="7542857" progId="AcroExch.Document.7">
                  <p:embed/>
                </p:oleObj>
              </mc:Choice>
              <mc:Fallback>
                <p:oleObj name="Acrobat Document" r:id="rId4" imgW="5830114" imgH="7542857"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0176" y="840259"/>
                        <a:ext cx="3753449" cy="5035079"/>
                      </a:xfrm>
                      <a:prstGeom prst="rect">
                        <a:avLst/>
                      </a:prstGeom>
                      <a:noFill/>
                      <a:ln w="9525">
                        <a:solidFill>
                          <a:schemeClr val="tx1"/>
                        </a:solidFill>
                        <a:miter lim="800000"/>
                        <a:headEnd/>
                        <a:tailEnd/>
                      </a:ln>
                    </p:spPr>
                  </p:pic>
                </p:oleObj>
              </mc:Fallback>
            </mc:AlternateContent>
          </a:graphicData>
        </a:graphic>
      </p:graphicFrame>
    </p:spTree>
    <p:extLst>
      <p:ext uri="{BB962C8B-B14F-4D97-AF65-F5344CB8AC3E}">
        <p14:creationId xmlns:p14="http://schemas.microsoft.com/office/powerpoint/2010/main" val="2748051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5"/>
            <a:ext cx="3703320" cy="4380894"/>
          </a:xfrm>
        </p:spPr>
        <p:txBody>
          <a:bodyPr>
            <a:normAutofit fontScale="85000" lnSpcReduction="20000"/>
          </a:bodyPr>
          <a:lstStyle/>
          <a:p>
            <a:endParaRPr lang="en-US" dirty="0" smtClean="0"/>
          </a:p>
          <a:p>
            <a:pPr>
              <a:lnSpc>
                <a:spcPct val="110000"/>
              </a:lnSpc>
              <a:spcBef>
                <a:spcPts val="0"/>
              </a:spcBef>
              <a:spcAft>
                <a:spcPts val="0"/>
              </a:spcAft>
            </a:pPr>
            <a:r>
              <a:rPr lang="en-US" dirty="0" smtClean="0"/>
              <a:t>Eliminate </a:t>
            </a:r>
            <a:r>
              <a:rPr lang="en-US" b="1" dirty="0" smtClean="0"/>
              <a:t>Pest Conducive Conditions</a:t>
            </a:r>
            <a:r>
              <a:rPr lang="en-US" dirty="0" smtClean="0"/>
              <a:t> where pests can find:</a:t>
            </a:r>
            <a:br>
              <a:rPr lang="en-US" dirty="0" smtClean="0"/>
            </a:br>
            <a:endParaRPr lang="en-US" dirty="0" smtClean="0"/>
          </a:p>
          <a:p>
            <a:pPr lvl="2">
              <a:lnSpc>
                <a:spcPct val="110000"/>
              </a:lnSpc>
              <a:spcBef>
                <a:spcPts val="0"/>
              </a:spcBef>
              <a:spcAft>
                <a:spcPts val="0"/>
              </a:spcAft>
            </a:pPr>
            <a:r>
              <a:rPr lang="en-US" dirty="0" smtClean="0"/>
              <a:t>Food</a:t>
            </a:r>
          </a:p>
          <a:p>
            <a:pPr lvl="2">
              <a:lnSpc>
                <a:spcPct val="110000"/>
              </a:lnSpc>
              <a:spcBef>
                <a:spcPts val="0"/>
              </a:spcBef>
              <a:spcAft>
                <a:spcPts val="0"/>
              </a:spcAft>
            </a:pPr>
            <a:r>
              <a:rPr lang="en-US" dirty="0" smtClean="0"/>
              <a:t>Shelter</a:t>
            </a:r>
          </a:p>
          <a:p>
            <a:pPr lvl="2">
              <a:lnSpc>
                <a:spcPct val="110000"/>
              </a:lnSpc>
              <a:spcBef>
                <a:spcPts val="0"/>
              </a:spcBef>
              <a:spcAft>
                <a:spcPts val="0"/>
              </a:spcAft>
            </a:pPr>
            <a:r>
              <a:rPr lang="en-US" dirty="0" smtClean="0"/>
              <a:t>Water</a:t>
            </a:r>
            <a:br>
              <a:rPr lang="en-US" dirty="0" smtClean="0"/>
            </a:br>
            <a:endParaRPr lang="en-US" dirty="0" smtClean="0"/>
          </a:p>
          <a:p>
            <a:pPr>
              <a:lnSpc>
                <a:spcPct val="110000"/>
              </a:lnSpc>
              <a:spcBef>
                <a:spcPts val="0"/>
              </a:spcBef>
              <a:spcAft>
                <a:spcPts val="0"/>
              </a:spcAft>
            </a:pPr>
            <a:r>
              <a:rPr lang="en-US" dirty="0" smtClean="0"/>
              <a:t>Pay attention to </a:t>
            </a:r>
            <a:r>
              <a:rPr lang="en-US" b="1" dirty="0" smtClean="0"/>
              <a:t>Pest Vulnerable Areas</a:t>
            </a:r>
            <a:r>
              <a:rPr lang="en-US" dirty="0" smtClean="0"/>
              <a:t> where such Pest Conducive Conditions are typically found:</a:t>
            </a:r>
            <a:br>
              <a:rPr lang="en-US" dirty="0" smtClean="0"/>
            </a:br>
            <a:endParaRPr lang="en-US" dirty="0" smtClean="0"/>
          </a:p>
          <a:p>
            <a:pPr lvl="2">
              <a:lnSpc>
                <a:spcPct val="110000"/>
              </a:lnSpc>
              <a:spcBef>
                <a:spcPts val="0"/>
              </a:spcBef>
              <a:spcAft>
                <a:spcPts val="0"/>
              </a:spcAft>
            </a:pPr>
            <a:r>
              <a:rPr lang="en-US" dirty="0" smtClean="0"/>
              <a:t>Kitchen, pantry and cafeteria</a:t>
            </a:r>
          </a:p>
          <a:p>
            <a:pPr lvl="2">
              <a:lnSpc>
                <a:spcPct val="110000"/>
              </a:lnSpc>
              <a:spcBef>
                <a:spcPts val="0"/>
              </a:spcBef>
              <a:spcAft>
                <a:spcPts val="0"/>
              </a:spcAft>
            </a:pPr>
            <a:r>
              <a:rPr lang="en-US" dirty="0" smtClean="0"/>
              <a:t>Dumpsters</a:t>
            </a:r>
          </a:p>
          <a:p>
            <a:pPr lvl="2">
              <a:lnSpc>
                <a:spcPct val="110000"/>
              </a:lnSpc>
              <a:spcBef>
                <a:spcPts val="0"/>
              </a:spcBef>
              <a:spcAft>
                <a:spcPts val="0"/>
              </a:spcAft>
            </a:pPr>
            <a:r>
              <a:rPr lang="en-US" dirty="0" smtClean="0"/>
              <a:t>Teacher’s Lounge</a:t>
            </a:r>
          </a:p>
          <a:p>
            <a:pPr lvl="2">
              <a:lnSpc>
                <a:spcPct val="110000"/>
              </a:lnSpc>
              <a:spcBef>
                <a:spcPts val="0"/>
              </a:spcBef>
              <a:spcAft>
                <a:spcPts val="0"/>
              </a:spcAft>
            </a:pPr>
            <a:r>
              <a:rPr lang="en-US" dirty="0" smtClean="0"/>
              <a:t>Custodial closets</a:t>
            </a:r>
          </a:p>
          <a:p>
            <a:pPr lvl="2">
              <a:lnSpc>
                <a:spcPct val="110000"/>
              </a:lnSpc>
              <a:spcBef>
                <a:spcPts val="0"/>
              </a:spcBef>
              <a:spcAft>
                <a:spcPts val="0"/>
              </a:spcAft>
            </a:pPr>
            <a:r>
              <a:rPr lang="en-US" dirty="0" smtClean="0"/>
              <a:t>Special Ed / Classrooms / Nursery</a:t>
            </a:r>
          </a:p>
          <a:p>
            <a:pPr lvl="2">
              <a:lnSpc>
                <a:spcPct val="110000"/>
              </a:lnSpc>
              <a:spcBef>
                <a:spcPts val="0"/>
              </a:spcBef>
              <a:spcAft>
                <a:spcPts val="0"/>
              </a:spcAft>
            </a:pPr>
            <a:r>
              <a:rPr lang="en-US" dirty="0" smtClean="0"/>
              <a:t>Restrooms</a:t>
            </a:r>
          </a:p>
          <a:p>
            <a:pPr lvl="2">
              <a:lnSpc>
                <a:spcPct val="110000"/>
              </a:lnSpc>
              <a:spcBef>
                <a:spcPts val="0"/>
              </a:spcBef>
              <a:spcAft>
                <a:spcPts val="0"/>
              </a:spcAft>
            </a:pPr>
            <a:r>
              <a:rPr lang="en-US" dirty="0" smtClean="0"/>
              <a:t>Grounds</a:t>
            </a:r>
          </a:p>
          <a:p>
            <a:endParaRPr lang="en-US" dirty="0"/>
          </a:p>
        </p:txBody>
      </p:sp>
      <p:sp>
        <p:nvSpPr>
          <p:cNvPr id="17" name="Content Placeholder 16"/>
          <p:cNvSpPr>
            <a:spLocks noGrp="1"/>
          </p:cNvSpPr>
          <p:nvPr>
            <p:ph sz="half" idx="2"/>
          </p:nvPr>
        </p:nvSpPr>
        <p:spPr/>
        <p:txBody>
          <a:bodyPr/>
          <a:lstStyle/>
          <a:p>
            <a:endParaRPr lang="en-US" dirty="0"/>
          </a:p>
        </p:txBody>
      </p:sp>
      <p:sp>
        <p:nvSpPr>
          <p:cNvPr id="2" name="Title 1"/>
          <p:cNvSpPr>
            <a:spLocks noGrp="1"/>
          </p:cNvSpPr>
          <p:nvPr>
            <p:ph type="title"/>
          </p:nvPr>
        </p:nvSpPr>
        <p:spPr/>
        <p:txBody>
          <a:bodyPr/>
          <a:lstStyle/>
          <a:p>
            <a:r>
              <a:rPr lang="en-US" dirty="0" smtClean="0"/>
              <a:t>Behavior Changes and Housekeeping Practices</a:t>
            </a:r>
            <a:endParaRPr lang="en-US" dirty="0"/>
          </a:p>
        </p:txBody>
      </p:sp>
      <p:pic>
        <p:nvPicPr>
          <p:cNvPr id="7" name="Picture 7"/>
          <p:cNvPicPr>
            <a:picLocks noChangeAspect="1" noChangeArrowheads="1"/>
          </p:cNvPicPr>
          <p:nvPr/>
        </p:nvPicPr>
        <p:blipFill>
          <a:blip r:embed="rId3" cstate="print"/>
          <a:stretch>
            <a:fillRect/>
          </a:stretch>
        </p:blipFill>
        <p:spPr>
          <a:xfrm>
            <a:off x="5928360" y="2057400"/>
            <a:ext cx="2438400" cy="1828800"/>
          </a:xfrm>
          <a:prstGeom prst="rect">
            <a:avLst/>
          </a:prstGeom>
          <a:ln w="3175">
            <a:solidFill>
              <a:schemeClr val="tx1"/>
            </a:solidFill>
          </a:ln>
          <a:effectLst>
            <a:outerShdw blurRad="50800" dist="38100" dir="2700000" algn="tl" rotWithShape="0">
              <a:prstClr val="black">
                <a:alpha val="40000"/>
              </a:prstClr>
            </a:outerShdw>
          </a:effectLst>
        </p:spPr>
      </p:pic>
      <p:pic>
        <p:nvPicPr>
          <p:cNvPr id="8" name="Picture 7" descr="100_0049"/>
          <p:cNvPicPr>
            <a:picLocks noChangeArrowheads="1"/>
          </p:cNvPicPr>
          <p:nvPr/>
        </p:nvPicPr>
        <p:blipFill>
          <a:blip r:embed="rId4" cstate="print"/>
          <a:srcRect b="12727"/>
          <a:stretch>
            <a:fillRect/>
          </a:stretch>
        </p:blipFill>
        <p:spPr bwMode="auto">
          <a:xfrm>
            <a:off x="5928360" y="4040294"/>
            <a:ext cx="2441448" cy="1828800"/>
          </a:xfrm>
          <a:prstGeom prst="rect">
            <a:avLst/>
          </a:prstGeom>
          <a:ln w="3175">
            <a:solidFill>
              <a:schemeClr val="tx1"/>
            </a:solidFill>
          </a:ln>
          <a:effectLst>
            <a:outerShdw blurRad="50800" dist="38100" dir="2700000" algn="tl" rotWithShape="0">
              <a:prstClr val="black">
                <a:alpha val="40000"/>
              </a:prstClr>
            </a:outerShdw>
          </a:effectLst>
        </p:spPr>
      </p:pic>
      <p:sp>
        <p:nvSpPr>
          <p:cNvPr id="9" name="AutoShape 9"/>
          <p:cNvSpPr>
            <a:spLocks noChangeArrowheads="1"/>
          </p:cNvSpPr>
          <p:nvPr/>
        </p:nvSpPr>
        <p:spPr bwMode="auto">
          <a:xfrm rot="20220662">
            <a:off x="6026943" y="3046827"/>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r>
              <a:rPr lang="en-US" dirty="0" smtClean="0"/>
              <a:t>Food</a:t>
            </a:r>
            <a:endParaRPr lang="en-US" dirty="0"/>
          </a:p>
        </p:txBody>
      </p:sp>
      <p:sp>
        <p:nvSpPr>
          <p:cNvPr id="10" name="Left Arrow 9"/>
          <p:cNvSpPr/>
          <p:nvPr/>
        </p:nvSpPr>
        <p:spPr>
          <a:xfrm rot="20161759">
            <a:off x="6979240" y="4991180"/>
            <a:ext cx="990600" cy="533400"/>
          </a:xfrm>
          <a:prstGeom prst="leftArrow">
            <a:avLst/>
          </a:prstGeom>
          <a:solidFill>
            <a:schemeClr val="accent1"/>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r>
              <a:rPr lang="en-US" dirty="0" smtClean="0">
                <a:solidFill>
                  <a:schemeClr val="tx1"/>
                </a:solidFill>
              </a:rPr>
              <a:t>Shelter</a:t>
            </a:r>
          </a:p>
        </p:txBody>
      </p:sp>
    </p:spTree>
    <p:extLst>
      <p:ext uri="{BB962C8B-B14F-4D97-AF65-F5344CB8AC3E}">
        <p14:creationId xmlns:p14="http://schemas.microsoft.com/office/powerpoint/2010/main" val="38106699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Bef>
                <a:spcPts val="0"/>
              </a:spcBef>
              <a:spcAft>
                <a:spcPts val="0"/>
              </a:spcAft>
            </a:pPr>
            <a:endParaRPr lang="en-US" dirty="0" smtClean="0"/>
          </a:p>
          <a:p>
            <a:pPr>
              <a:spcBef>
                <a:spcPts val="0"/>
              </a:spcBef>
              <a:spcAft>
                <a:spcPts val="0"/>
              </a:spcAft>
            </a:pPr>
            <a:r>
              <a:rPr lang="en-US" dirty="0" smtClean="0"/>
              <a:t>The goal is to seal the building from pests. The level of effort and the associated costs will vary greatly depending upon:</a:t>
            </a:r>
            <a:br>
              <a:rPr lang="en-US" dirty="0" smtClean="0"/>
            </a:br>
            <a:endParaRPr lang="en-US" dirty="0" smtClean="0"/>
          </a:p>
          <a:p>
            <a:pPr lvl="2">
              <a:spcBef>
                <a:spcPts val="0"/>
              </a:spcBef>
              <a:spcAft>
                <a:spcPts val="0"/>
              </a:spcAft>
            </a:pPr>
            <a:r>
              <a:rPr lang="en-US" dirty="0" smtClean="0"/>
              <a:t>Age and condition of the building</a:t>
            </a:r>
          </a:p>
          <a:p>
            <a:pPr lvl="2">
              <a:spcBef>
                <a:spcPts val="0"/>
              </a:spcBef>
              <a:spcAft>
                <a:spcPts val="0"/>
              </a:spcAft>
            </a:pPr>
            <a:r>
              <a:rPr lang="en-US" dirty="0" smtClean="0"/>
              <a:t>Severity of the pest problem</a:t>
            </a:r>
          </a:p>
          <a:p>
            <a:pPr lvl="2">
              <a:spcBef>
                <a:spcPts val="0"/>
              </a:spcBef>
              <a:spcAft>
                <a:spcPts val="0"/>
              </a:spcAft>
            </a:pPr>
            <a:r>
              <a:rPr lang="en-US" dirty="0" smtClean="0"/>
              <a:t>Level of maintenance</a:t>
            </a:r>
          </a:p>
          <a:p>
            <a:pPr lvl="2">
              <a:spcBef>
                <a:spcPts val="0"/>
              </a:spcBef>
              <a:spcAft>
                <a:spcPts val="0"/>
              </a:spcAft>
            </a:pPr>
            <a:r>
              <a:rPr lang="en-US" dirty="0" smtClean="0"/>
              <a:t>Maintenance budget</a:t>
            </a:r>
          </a:p>
          <a:p>
            <a:pPr lvl="1">
              <a:spcBef>
                <a:spcPts val="0"/>
              </a:spcBef>
              <a:spcAft>
                <a:spcPts val="0"/>
              </a:spcAft>
            </a:pPr>
            <a:endParaRPr lang="en-US" dirty="0"/>
          </a:p>
        </p:txBody>
      </p:sp>
      <p:sp>
        <p:nvSpPr>
          <p:cNvPr id="15" name="Content Placeholder 14"/>
          <p:cNvSpPr>
            <a:spLocks noGrp="1"/>
          </p:cNvSpPr>
          <p:nvPr>
            <p:ph sz="half" idx="2"/>
          </p:nvPr>
        </p:nvSpPr>
        <p:spPr/>
        <p:txBody>
          <a:bodyPr/>
          <a:lstStyle/>
          <a:p>
            <a:endParaRPr lang="en-US" dirty="0"/>
          </a:p>
        </p:txBody>
      </p:sp>
      <p:sp>
        <p:nvSpPr>
          <p:cNvPr id="4" name="Title 3"/>
          <p:cNvSpPr>
            <a:spLocks noGrp="1"/>
          </p:cNvSpPr>
          <p:nvPr>
            <p:ph type="title"/>
          </p:nvPr>
        </p:nvSpPr>
        <p:spPr/>
        <p:txBody>
          <a:bodyPr/>
          <a:lstStyle/>
          <a:p>
            <a:r>
              <a:rPr lang="en-US" dirty="0" smtClean="0"/>
              <a:t>Exclusion and Mechanical Controls</a:t>
            </a:r>
            <a:endParaRPr lang="en-US" dirty="0"/>
          </a:p>
        </p:txBody>
      </p:sp>
      <p:grpSp>
        <p:nvGrpSpPr>
          <p:cNvPr id="5" name="Group 4"/>
          <p:cNvGrpSpPr/>
          <p:nvPr/>
        </p:nvGrpSpPr>
        <p:grpSpPr>
          <a:xfrm>
            <a:off x="5626333" y="2057400"/>
            <a:ext cx="2743200" cy="1828800"/>
            <a:chOff x="5791200" y="1371600"/>
            <a:chExt cx="2743200" cy="2057400"/>
          </a:xfrm>
          <a:effectLst>
            <a:outerShdw blurRad="50800" dist="38100" dir="2700000" algn="tl" rotWithShape="0">
              <a:prstClr val="black">
                <a:alpha val="40000"/>
              </a:prstClr>
            </a:outerShdw>
          </a:effectLst>
        </p:grpSpPr>
        <p:pic>
          <p:nvPicPr>
            <p:cNvPr id="6" name="Picture 7" descr="100_0070"/>
            <p:cNvPicPr>
              <a:picLocks noChangeArrowheads="1"/>
            </p:cNvPicPr>
            <p:nvPr/>
          </p:nvPicPr>
          <p:blipFill>
            <a:blip r:embed="rId3" cstate="print"/>
            <a:srcRect r="19540"/>
            <a:stretch>
              <a:fillRect/>
            </a:stretch>
          </p:blipFill>
          <p:spPr>
            <a:xfrm>
              <a:off x="5791200" y="1371600"/>
              <a:ext cx="2743200" cy="2057400"/>
            </a:xfrm>
            <a:prstGeom prst="rect">
              <a:avLst/>
            </a:prstGeom>
            <a:noFill/>
            <a:ln w="3175">
              <a:solidFill>
                <a:schemeClr val="tx1"/>
              </a:solidFill>
            </a:ln>
          </p:spPr>
        </p:pic>
        <p:sp>
          <p:nvSpPr>
            <p:cNvPr id="7" name="AutoShape 9"/>
            <p:cNvSpPr>
              <a:spLocks noChangeArrowheads="1"/>
            </p:cNvSpPr>
            <p:nvPr/>
          </p:nvSpPr>
          <p:spPr bwMode="auto">
            <a:xfrm rot="2376525">
              <a:off x="6367378" y="1703257"/>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p>
          </p:txBody>
        </p:sp>
      </p:grpSp>
      <p:grpSp>
        <p:nvGrpSpPr>
          <p:cNvPr id="8" name="Group 7"/>
          <p:cNvGrpSpPr/>
          <p:nvPr/>
        </p:nvGrpSpPr>
        <p:grpSpPr>
          <a:xfrm>
            <a:off x="5618205" y="4035474"/>
            <a:ext cx="2743200" cy="1828800"/>
            <a:chOff x="5791200" y="3813048"/>
            <a:chExt cx="2743200" cy="2057400"/>
          </a:xfrm>
          <a:effectLst>
            <a:outerShdw blurRad="50800" dist="38100" dir="2700000" algn="tl" rotWithShape="0">
              <a:prstClr val="black">
                <a:alpha val="40000"/>
              </a:prstClr>
            </a:outerShdw>
          </a:effectLst>
        </p:grpSpPr>
        <p:pic>
          <p:nvPicPr>
            <p:cNvPr id="9" name="Picture 4" descr="DSCN0119"/>
            <p:cNvPicPr>
              <a:picLocks noChangeArrowheads="1"/>
            </p:cNvPicPr>
            <p:nvPr/>
          </p:nvPicPr>
          <p:blipFill>
            <a:blip r:embed="rId4" cstate="print"/>
            <a:srcRect/>
            <a:stretch>
              <a:fillRect/>
            </a:stretch>
          </p:blipFill>
          <p:spPr>
            <a:xfrm>
              <a:off x="5791200" y="3813048"/>
              <a:ext cx="2743200" cy="2057400"/>
            </a:xfrm>
            <a:prstGeom prst="rect">
              <a:avLst/>
            </a:prstGeom>
            <a:noFill/>
            <a:ln w="3175">
              <a:solidFill>
                <a:schemeClr val="tx1"/>
              </a:solidFill>
            </a:ln>
          </p:spPr>
        </p:pic>
        <p:sp>
          <p:nvSpPr>
            <p:cNvPr id="10" name="AutoShape 9"/>
            <p:cNvSpPr>
              <a:spLocks noChangeArrowheads="1"/>
            </p:cNvSpPr>
            <p:nvPr/>
          </p:nvSpPr>
          <p:spPr bwMode="auto">
            <a:xfrm rot="13323620">
              <a:off x="7209556" y="5193360"/>
              <a:ext cx="976313"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US" dirty="0"/>
            </a:p>
          </p:txBody>
        </p:sp>
      </p:grpSp>
    </p:spTree>
    <p:extLst>
      <p:ext uri="{BB962C8B-B14F-4D97-AF65-F5344CB8AC3E}">
        <p14:creationId xmlns:p14="http://schemas.microsoft.com/office/powerpoint/2010/main" val="1870133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a:bodyPr>
          <a:lstStyle/>
          <a:p>
            <a:pPr lvl="1"/>
            <a:endParaRPr lang="en-US" dirty="0" smtClean="0"/>
          </a:p>
          <a:p>
            <a:pPr lvl="1"/>
            <a:r>
              <a:rPr lang="en-US" dirty="0" smtClean="0"/>
              <a:t>Use only when appropriate and after all other options have been tried</a:t>
            </a:r>
          </a:p>
          <a:p>
            <a:pPr lvl="1"/>
            <a:r>
              <a:rPr lang="en-US" dirty="0" smtClean="0"/>
              <a:t>Apply the least toxic pesticide available</a:t>
            </a:r>
          </a:p>
          <a:p>
            <a:pPr lvl="1"/>
            <a:r>
              <a:rPr lang="en-US" dirty="0" smtClean="0"/>
              <a:t>Use the absolute minimum required</a:t>
            </a:r>
          </a:p>
          <a:p>
            <a:pPr lvl="1"/>
            <a:r>
              <a:rPr lang="en-US" dirty="0" smtClean="0"/>
              <a:t>Base the timing and coverage on the targeted pest</a:t>
            </a:r>
          </a:p>
          <a:p>
            <a:pPr lvl="1"/>
            <a:r>
              <a:rPr lang="en-US" dirty="0" smtClean="0"/>
              <a:t>Require pre-application notification</a:t>
            </a:r>
          </a:p>
          <a:p>
            <a:pPr lvl="1"/>
            <a:r>
              <a:rPr lang="en-US" dirty="0" smtClean="0"/>
              <a:t>Require all in-house applicators to be trained and licensed</a:t>
            </a:r>
          </a:p>
          <a:p>
            <a:pPr lvl="1"/>
            <a:r>
              <a:rPr lang="en-US" dirty="0" smtClean="0"/>
              <a:t>Treat every pesticide like it might be banned tomorrow… be cautious!</a:t>
            </a:r>
          </a:p>
          <a:p>
            <a:pPr lvl="1"/>
            <a:endParaRPr lang="en-US" dirty="0"/>
          </a:p>
        </p:txBody>
      </p:sp>
      <p:pic>
        <p:nvPicPr>
          <p:cNvPr id="6" name="Content Placeholder 5" descr="Bee Suit 001.jpg"/>
          <p:cNvPicPr>
            <a:picLocks noGrp="1" noChangeAspect="1"/>
          </p:cNvPicPr>
          <p:nvPr>
            <p:ph sz="half" idx="2"/>
          </p:nvPr>
        </p:nvPicPr>
        <p:blipFill>
          <a:blip r:embed="rId3" cstate="print"/>
          <a:stretch>
            <a:fillRect/>
          </a:stretch>
        </p:blipFill>
        <p:spPr>
          <a:xfrm>
            <a:off x="5483243" y="1951933"/>
            <a:ext cx="2859578" cy="3811385"/>
          </a:xfrm>
          <a:ln w="6350">
            <a:solidFill>
              <a:schemeClr val="tx1"/>
            </a:solidFill>
          </a:ln>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Pesticides</a:t>
            </a:r>
            <a:endParaRPr lang="en-US" dirty="0"/>
          </a:p>
        </p:txBody>
      </p:sp>
    </p:spTree>
    <p:extLst>
      <p:ext uri="{BB962C8B-B14F-4D97-AF65-F5344CB8AC3E}">
        <p14:creationId xmlns:p14="http://schemas.microsoft.com/office/powerpoint/2010/main" val="2028960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822960" y="1845735"/>
            <a:ext cx="3703320" cy="4424436"/>
          </a:xfrm>
        </p:spPr>
        <p:txBody>
          <a:bodyPr>
            <a:normAutofit/>
          </a:bodyPr>
          <a:lstStyle/>
          <a:p>
            <a:pPr marL="98298" lvl="1" indent="0">
              <a:spcBef>
                <a:spcPts val="0"/>
              </a:spcBef>
              <a:spcAft>
                <a:spcPts val="0"/>
              </a:spcAft>
              <a:buNone/>
            </a:pPr>
            <a:endParaRPr lang="en-US" dirty="0" smtClean="0"/>
          </a:p>
          <a:p>
            <a:pPr marL="98298" lvl="1" indent="0">
              <a:spcBef>
                <a:spcPts val="0"/>
              </a:spcBef>
              <a:spcAft>
                <a:spcPts val="0"/>
              </a:spcAft>
              <a:buNone/>
            </a:pPr>
            <a:r>
              <a:rPr lang="en-US" dirty="0" smtClean="0"/>
              <a:t>The general term “pesticides” applies to a large group of chemicals that are used to control different types of pests, including weeds and noxious plants.  The four groups of chemicals typically used in schools include:</a:t>
            </a:r>
            <a:br>
              <a:rPr lang="en-US" dirty="0" smtClean="0"/>
            </a:br>
            <a:endParaRPr lang="en-US" dirty="0" smtClean="0"/>
          </a:p>
          <a:p>
            <a:pPr lvl="1"/>
            <a:r>
              <a:rPr lang="en-US" dirty="0" smtClean="0"/>
              <a:t>Insecticides – Raid, Bug-B-Gon, Maxforce, Sevin</a:t>
            </a:r>
          </a:p>
          <a:p>
            <a:pPr lvl="1"/>
            <a:r>
              <a:rPr lang="en-US" dirty="0" smtClean="0"/>
              <a:t>Rodenticides – Tomcat, d-CON, Warfarin, Revolver</a:t>
            </a:r>
          </a:p>
          <a:p>
            <a:pPr lvl="1"/>
            <a:r>
              <a:rPr lang="en-US" dirty="0" smtClean="0"/>
              <a:t>Herbicides – Roundup, Crossbow, Milestone, Weed-B-Gon</a:t>
            </a:r>
          </a:p>
          <a:p>
            <a:pPr lvl="1"/>
            <a:r>
              <a:rPr lang="en-US" dirty="0" smtClean="0"/>
              <a:t>Fungicides – Headway, Heritage</a:t>
            </a:r>
            <a:endParaRPr lang="en-US" dirty="0"/>
          </a:p>
        </p:txBody>
      </p:sp>
      <p:pic>
        <p:nvPicPr>
          <p:cNvPr id="2" name="Content Placeholder 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202089"/>
            <a:ext cx="3702050" cy="2776537"/>
          </a:xfrm>
          <a:ln w="6350">
            <a:solidFill>
              <a:schemeClr val="tx1"/>
            </a:solidFill>
          </a:ln>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What are Pesticides?</a:t>
            </a:r>
            <a:endParaRPr lang="en-US" dirty="0"/>
          </a:p>
        </p:txBody>
      </p:sp>
    </p:spTree>
    <p:extLst>
      <p:ext uri="{BB962C8B-B14F-4D97-AF65-F5344CB8AC3E}">
        <p14:creationId xmlns:p14="http://schemas.microsoft.com/office/powerpoint/2010/main" val="26465446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822960" y="1845735"/>
            <a:ext cx="3703320" cy="4391779"/>
          </a:xfrm>
        </p:spPr>
        <p:txBody>
          <a:bodyPr>
            <a:normAutofit lnSpcReduction="10000"/>
          </a:bodyPr>
          <a:lstStyle/>
          <a:p>
            <a:pPr>
              <a:lnSpc>
                <a:spcPct val="100000"/>
              </a:lnSpc>
              <a:spcBef>
                <a:spcPts val="0"/>
              </a:spcBef>
              <a:spcAft>
                <a:spcPts val="0"/>
              </a:spcAft>
            </a:pPr>
            <a:endParaRPr lang="en-US" sz="1800" dirty="0" smtClean="0"/>
          </a:p>
          <a:p>
            <a:pPr>
              <a:lnSpc>
                <a:spcPct val="100000"/>
              </a:lnSpc>
              <a:spcBef>
                <a:spcPts val="0"/>
              </a:spcBef>
              <a:spcAft>
                <a:spcPts val="0"/>
              </a:spcAft>
            </a:pPr>
            <a:r>
              <a:rPr lang="en-US" sz="1800" dirty="0" smtClean="0"/>
              <a:t>Pesticides </a:t>
            </a:r>
            <a:r>
              <a:rPr lang="en-US" sz="1800" dirty="0"/>
              <a:t>are also labeled according to their toxicity.  In the US, the EPA uses four toxicity classes – I thru IV.  </a:t>
            </a:r>
            <a:r>
              <a:rPr lang="en-US" sz="1800" dirty="0" smtClean="0"/>
              <a:t>“Signal words” </a:t>
            </a:r>
            <a:r>
              <a:rPr lang="en-US" sz="1800" dirty="0"/>
              <a:t>are used to identify these classes as follows:</a:t>
            </a:r>
          </a:p>
          <a:p>
            <a:pPr>
              <a:lnSpc>
                <a:spcPct val="100000"/>
              </a:lnSpc>
              <a:spcBef>
                <a:spcPts val="0"/>
              </a:spcBef>
              <a:spcAft>
                <a:spcPts val="0"/>
              </a:spcAft>
            </a:pPr>
            <a:endParaRPr lang="en-US" sz="1800" dirty="0"/>
          </a:p>
          <a:p>
            <a:pPr lvl="1">
              <a:lnSpc>
                <a:spcPct val="100000"/>
              </a:lnSpc>
            </a:pPr>
            <a:r>
              <a:rPr lang="en-US" dirty="0"/>
              <a:t>Class I – Most toxic, </a:t>
            </a:r>
            <a:r>
              <a:rPr lang="en-US" b="1" dirty="0"/>
              <a:t>DANGER-POISON</a:t>
            </a:r>
            <a:r>
              <a:rPr lang="en-US" dirty="0"/>
              <a:t> label </a:t>
            </a:r>
            <a:endParaRPr lang="en-US" dirty="0" smtClean="0"/>
          </a:p>
          <a:p>
            <a:pPr lvl="1">
              <a:lnSpc>
                <a:spcPct val="100000"/>
              </a:lnSpc>
            </a:pPr>
            <a:r>
              <a:rPr lang="en-US" dirty="0"/>
              <a:t>Class II – Moderately toxic, </a:t>
            </a:r>
            <a:r>
              <a:rPr lang="en-US" b="1" dirty="0"/>
              <a:t>WARNING</a:t>
            </a:r>
            <a:r>
              <a:rPr lang="en-US" dirty="0"/>
              <a:t> label</a:t>
            </a:r>
          </a:p>
          <a:p>
            <a:pPr lvl="1">
              <a:lnSpc>
                <a:spcPct val="100000"/>
              </a:lnSpc>
            </a:pPr>
            <a:r>
              <a:rPr lang="en-US" dirty="0"/>
              <a:t>Class III – Slightly toxic, </a:t>
            </a:r>
            <a:r>
              <a:rPr lang="en-US" b="1" dirty="0"/>
              <a:t>CAUTION</a:t>
            </a:r>
            <a:r>
              <a:rPr lang="en-US" dirty="0"/>
              <a:t> label</a:t>
            </a:r>
          </a:p>
          <a:p>
            <a:pPr lvl="1">
              <a:lnSpc>
                <a:spcPct val="100000"/>
              </a:lnSpc>
            </a:pPr>
            <a:r>
              <a:rPr lang="en-US" dirty="0" smtClean="0"/>
              <a:t>Class </a:t>
            </a:r>
            <a:r>
              <a:rPr lang="en-US" dirty="0"/>
              <a:t>IV – Least toxic, no signal </a:t>
            </a:r>
            <a:r>
              <a:rPr lang="en-US" dirty="0" smtClean="0"/>
              <a:t>word required</a:t>
            </a:r>
            <a:endParaRPr lang="en-US" dirty="0"/>
          </a:p>
          <a:p>
            <a:pPr lvl="1">
              <a:lnSpc>
                <a:spcPct val="100000"/>
              </a:lnSpc>
            </a:pP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146945"/>
            <a:ext cx="3702050" cy="2766408"/>
          </a:xfrm>
          <a:ln w="6350">
            <a:solidFill>
              <a:schemeClr val="tx1"/>
            </a:solidFill>
          </a:ln>
          <a:effectLst>
            <a:outerShdw blurRad="50800" dist="38100" dir="2700000" algn="tl" rotWithShape="0">
              <a:schemeClr val="tx1">
                <a:alpha val="40000"/>
              </a:schemeClr>
            </a:outerShdw>
          </a:effectLst>
        </p:spPr>
      </p:pic>
      <p:sp>
        <p:nvSpPr>
          <p:cNvPr id="4" name="Title 3"/>
          <p:cNvSpPr>
            <a:spLocks noGrp="1"/>
          </p:cNvSpPr>
          <p:nvPr>
            <p:ph type="title"/>
          </p:nvPr>
        </p:nvSpPr>
        <p:spPr/>
        <p:txBody>
          <a:bodyPr/>
          <a:lstStyle/>
          <a:p>
            <a:r>
              <a:rPr lang="en-US" dirty="0" smtClean="0"/>
              <a:t>Pesticide Labeling</a:t>
            </a:r>
            <a:endParaRPr lang="en-US" dirty="0"/>
          </a:p>
        </p:txBody>
      </p:sp>
      <p:sp>
        <p:nvSpPr>
          <p:cNvPr id="7" name="Oval 6"/>
          <p:cNvSpPr/>
          <p:nvPr/>
        </p:nvSpPr>
        <p:spPr>
          <a:xfrm>
            <a:off x="6003471" y="3905578"/>
            <a:ext cx="908958" cy="540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63270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Bef>
                <a:spcPts val="0"/>
              </a:spcBef>
              <a:spcAft>
                <a:spcPts val="0"/>
              </a:spcAft>
            </a:pPr>
            <a:endParaRPr lang="en-US" dirty="0" smtClean="0"/>
          </a:p>
          <a:p>
            <a:pPr>
              <a:spcBef>
                <a:spcPts val="0"/>
              </a:spcBef>
              <a:spcAft>
                <a:spcPts val="0"/>
              </a:spcAft>
            </a:pPr>
            <a:r>
              <a:rPr lang="en-US" dirty="0" smtClean="0"/>
              <a:t>The EPA also restricts who can apply pesticides.  </a:t>
            </a:r>
          </a:p>
          <a:p>
            <a:pPr>
              <a:spcBef>
                <a:spcPts val="0"/>
              </a:spcBef>
              <a:spcAft>
                <a:spcPts val="0"/>
              </a:spcAft>
            </a:pPr>
            <a:endParaRPr lang="en-US" dirty="0" smtClean="0"/>
          </a:p>
          <a:p>
            <a:pPr lvl="1">
              <a:spcBef>
                <a:spcPts val="0"/>
              </a:spcBef>
              <a:spcAft>
                <a:spcPts val="0"/>
              </a:spcAft>
            </a:pPr>
            <a:r>
              <a:rPr lang="en-US" dirty="0" smtClean="0"/>
              <a:t>General use – A </a:t>
            </a:r>
            <a:r>
              <a:rPr lang="en-US" dirty="0"/>
              <a:t>license is not </a:t>
            </a:r>
            <a:r>
              <a:rPr lang="en-US" dirty="0" smtClean="0"/>
              <a:t>required for these “over-the-counter” retail products</a:t>
            </a:r>
            <a:br>
              <a:rPr lang="en-US" dirty="0" smtClean="0"/>
            </a:br>
            <a:endParaRPr lang="en-US" dirty="0" smtClean="0"/>
          </a:p>
          <a:p>
            <a:pPr lvl="1">
              <a:spcBef>
                <a:spcPts val="0"/>
              </a:spcBef>
              <a:spcAft>
                <a:spcPts val="0"/>
              </a:spcAft>
            </a:pPr>
            <a:r>
              <a:rPr lang="en-US" dirty="0" smtClean="0"/>
              <a:t>Restricted use – Only a licensed applicator can purchase and apply these products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64075" y="2662195"/>
            <a:ext cx="3702050" cy="2390860"/>
          </a:xfrm>
        </p:spPr>
      </p:pic>
      <p:sp>
        <p:nvSpPr>
          <p:cNvPr id="4" name="Title 3"/>
          <p:cNvSpPr>
            <a:spLocks noGrp="1"/>
          </p:cNvSpPr>
          <p:nvPr>
            <p:ph type="title"/>
          </p:nvPr>
        </p:nvSpPr>
        <p:spPr/>
        <p:txBody>
          <a:bodyPr/>
          <a:lstStyle/>
          <a:p>
            <a:r>
              <a:rPr lang="en-US" dirty="0" smtClean="0"/>
              <a:t>Pesticide Restrictions</a:t>
            </a:r>
            <a:endParaRPr lang="en-US" dirty="0"/>
          </a:p>
        </p:txBody>
      </p:sp>
    </p:spTree>
    <p:extLst>
      <p:ext uri="{BB962C8B-B14F-4D97-AF65-F5344CB8AC3E}">
        <p14:creationId xmlns:p14="http://schemas.microsoft.com/office/powerpoint/2010/main" val="38042766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2960" y="1820635"/>
            <a:ext cx="7543800" cy="1450757"/>
          </a:xfrm>
        </p:spPr>
        <p:txBody>
          <a:bodyPr/>
          <a:lstStyle/>
          <a:p>
            <a:pPr algn="ctr"/>
            <a:r>
              <a:rPr lang="en-US" dirty="0" smtClean="0"/>
              <a:t>But… does IPM work?</a:t>
            </a:r>
            <a:endParaRPr lang="en-US" dirty="0"/>
          </a:p>
        </p:txBody>
      </p:sp>
    </p:spTree>
    <p:extLst>
      <p:ext uri="{BB962C8B-B14F-4D97-AF65-F5344CB8AC3E}">
        <p14:creationId xmlns:p14="http://schemas.microsoft.com/office/powerpoint/2010/main" val="2324046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4927"/>
            <a:ext cx="7543800" cy="1450757"/>
          </a:xfrm>
        </p:spPr>
        <p:txBody>
          <a:bodyPr/>
          <a:lstStyle/>
          <a:p>
            <a:r>
              <a:rPr lang="en-US" dirty="0" smtClean="0"/>
              <a:t>Our Experience with IPM</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510869237"/>
              </p:ext>
            </p:extLst>
          </p:nvPr>
        </p:nvGraphicFramePr>
        <p:xfrm>
          <a:off x="68263" y="228600"/>
          <a:ext cx="8986837" cy="5638800"/>
        </p:xfrm>
        <a:graphic>
          <a:graphicData uri="http://schemas.openxmlformats.org/presentationml/2006/ole">
            <mc:AlternateContent xmlns:mc="http://schemas.openxmlformats.org/markup-compatibility/2006">
              <mc:Choice xmlns:v="urn:schemas-microsoft-com:vml" Requires="v">
                <p:oleObj spid="_x0000_s5293" name="Visio" r:id="rId5" imgW="9382257" imgH="5886540" progId="Visio.Drawing.11">
                  <p:embed/>
                </p:oleObj>
              </mc:Choice>
              <mc:Fallback>
                <p:oleObj name="Visio" r:id="rId5" imgW="9382257" imgH="5886540" progId="Visio.Drawing.11">
                  <p:embed/>
                  <p:pic>
                    <p:nvPicPr>
                      <p:cNvPr id="0" name=""/>
                      <p:cNvPicPr>
                        <a:picLocks noChangeAspect="1" noChangeArrowheads="1"/>
                      </p:cNvPicPr>
                      <p:nvPr/>
                    </p:nvPicPr>
                    <p:blipFill>
                      <a:blip r:embed="rId6"/>
                      <a:srcRect/>
                      <a:stretch>
                        <a:fillRect/>
                      </a:stretch>
                    </p:blipFill>
                    <p:spPr bwMode="auto">
                      <a:xfrm>
                        <a:off x="68263" y="228600"/>
                        <a:ext cx="8986837" cy="563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88077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22959" y="1845734"/>
            <a:ext cx="7543801" cy="4402666"/>
          </a:xfrm>
        </p:spPr>
        <p:txBody>
          <a:bodyPr>
            <a:normAutofit/>
          </a:bodyPr>
          <a:lstStyle/>
          <a:p>
            <a:pPr lvl="1"/>
            <a:endParaRPr lang="en-US" dirty="0" smtClean="0"/>
          </a:p>
          <a:p>
            <a:pPr lvl="1"/>
            <a:r>
              <a:rPr lang="en-US" dirty="0" smtClean="0"/>
              <a:t>No additional personnel were required to implement IPM</a:t>
            </a:r>
          </a:p>
          <a:p>
            <a:pPr lvl="1"/>
            <a:r>
              <a:rPr lang="en-US" dirty="0" smtClean="0"/>
              <a:t>Completely eliminated the need for a contracted Pest </a:t>
            </a:r>
            <a:r>
              <a:rPr lang="en-US" dirty="0"/>
              <a:t>Management Professional or PMP </a:t>
            </a:r>
            <a:r>
              <a:rPr lang="en-US" dirty="0" smtClean="0"/>
              <a:t>saving $28,000 per year</a:t>
            </a:r>
          </a:p>
          <a:p>
            <a:pPr lvl="1"/>
            <a:r>
              <a:rPr lang="en-US" dirty="0" smtClean="0"/>
              <a:t>On-going IPM program costs range from $2,500-$4,000 per year</a:t>
            </a:r>
          </a:p>
          <a:p>
            <a:pPr lvl="1"/>
            <a:r>
              <a:rPr lang="en-US" dirty="0" smtClean="0"/>
              <a:t>Pesticide use has dropped significantly – Less than 1 oz of pesticide was used in the ENTIRE District </a:t>
            </a:r>
            <a:r>
              <a:rPr lang="en-US" dirty="0"/>
              <a:t>in </a:t>
            </a:r>
            <a:r>
              <a:rPr lang="en-US" dirty="0" smtClean="0"/>
              <a:t>FY 2011-12*</a:t>
            </a:r>
          </a:p>
          <a:p>
            <a:pPr lvl="1"/>
            <a:r>
              <a:rPr lang="en-US" dirty="0" smtClean="0"/>
              <a:t>IPM education and training efforts (initial and on-going) are REQUIRED</a:t>
            </a:r>
          </a:p>
          <a:p>
            <a:pPr lvl="1"/>
            <a:r>
              <a:rPr lang="en-US" dirty="0" smtClean="0"/>
              <a:t>The level of expertise of our </a:t>
            </a:r>
            <a:r>
              <a:rPr lang="en-US" dirty="0"/>
              <a:t>IPM program personnel </a:t>
            </a:r>
            <a:r>
              <a:rPr lang="en-US" dirty="0" smtClean="0"/>
              <a:t>continues to increase</a:t>
            </a:r>
          </a:p>
          <a:p>
            <a:pPr lvl="1"/>
            <a:r>
              <a:rPr lang="en-US" dirty="0" smtClean="0"/>
              <a:t>Overall </a:t>
            </a:r>
            <a:r>
              <a:rPr lang="en-US" dirty="0"/>
              <a:t>pest control has been equal to or better than when </a:t>
            </a:r>
            <a:r>
              <a:rPr lang="en-US" dirty="0" smtClean="0"/>
              <a:t>we </a:t>
            </a:r>
            <a:r>
              <a:rPr lang="en-US" dirty="0"/>
              <a:t>contracted </a:t>
            </a:r>
            <a:r>
              <a:rPr lang="en-US" dirty="0" smtClean="0"/>
              <a:t>a PMP to routinely spray </a:t>
            </a:r>
            <a:r>
              <a:rPr lang="en-US" dirty="0"/>
              <a:t>our buildings on a monthly </a:t>
            </a:r>
            <a:r>
              <a:rPr lang="en-US" dirty="0" smtClean="0"/>
              <a:t>basis</a:t>
            </a:r>
          </a:p>
          <a:p>
            <a:pPr lvl="1"/>
            <a:r>
              <a:rPr lang="en-US" dirty="0"/>
              <a:t>Pest numbers based on monitoring and reporting continue to </a:t>
            </a:r>
            <a:r>
              <a:rPr lang="en-US" dirty="0" smtClean="0"/>
              <a:t>decline</a:t>
            </a:r>
          </a:p>
          <a:p>
            <a:pPr lvl="1"/>
            <a:endParaRPr lang="en-US" dirty="0"/>
          </a:p>
          <a:p>
            <a:pPr marL="403225" lvl="1" indent="-306388">
              <a:buNone/>
            </a:pPr>
            <a:r>
              <a:rPr lang="en-US" dirty="0" smtClean="0"/>
              <a:t>	* Indoors</a:t>
            </a:r>
            <a:endParaRPr lang="en-US" dirty="0"/>
          </a:p>
          <a:p>
            <a:pPr lvl="1"/>
            <a:endParaRPr lang="en-US" dirty="0" smtClean="0"/>
          </a:p>
          <a:p>
            <a:pPr lvl="1"/>
            <a:endParaRPr lang="en-US" dirty="0" smtClean="0"/>
          </a:p>
        </p:txBody>
      </p:sp>
      <p:sp>
        <p:nvSpPr>
          <p:cNvPr id="5" name="Title 4"/>
          <p:cNvSpPr>
            <a:spLocks noGrp="1"/>
          </p:cNvSpPr>
          <p:nvPr>
            <p:ph type="title"/>
          </p:nvPr>
        </p:nvSpPr>
        <p:spPr/>
        <p:txBody>
          <a:bodyPr/>
          <a:lstStyle/>
          <a:p>
            <a:r>
              <a:rPr lang="en-US" dirty="0" smtClean="0"/>
              <a:t>What We Have </a:t>
            </a:r>
            <a:r>
              <a:rPr lang="en-US" dirty="0"/>
              <a:t>L</a:t>
            </a:r>
            <a:r>
              <a:rPr lang="en-US" dirty="0" smtClean="0"/>
              <a:t>earned</a:t>
            </a:r>
            <a:endParaRPr lang="en-US" dirty="0"/>
          </a:p>
        </p:txBody>
      </p:sp>
    </p:spTree>
    <p:extLst>
      <p:ext uri="{BB962C8B-B14F-4D97-AF65-F5344CB8AC3E}">
        <p14:creationId xmlns:p14="http://schemas.microsoft.com/office/powerpoint/2010/main" val="4037551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lvl="1"/>
            <a:r>
              <a:rPr lang="en-US" dirty="0"/>
              <a:t>What</a:t>
            </a:r>
            <a:r>
              <a:rPr lang="en-US" dirty="0" smtClean="0"/>
              <a:t> is Integrated Pest Management</a:t>
            </a:r>
          </a:p>
          <a:p>
            <a:pPr lvl="1"/>
            <a:r>
              <a:rPr lang="en-US" dirty="0" smtClean="0"/>
              <a:t>Our Experience with IPM</a:t>
            </a:r>
          </a:p>
          <a:p>
            <a:pPr lvl="1"/>
            <a:r>
              <a:rPr lang="en-US" dirty="0" smtClean="0"/>
              <a:t>State Laws and Rules</a:t>
            </a:r>
          </a:p>
          <a:p>
            <a:pPr lvl="1"/>
            <a:r>
              <a:rPr lang="en-US" dirty="0" smtClean="0"/>
              <a:t>Suggestions for Complying with R392-200</a:t>
            </a:r>
          </a:p>
          <a:p>
            <a:pPr lvl="1"/>
            <a:r>
              <a:rPr lang="en-US" dirty="0" smtClean="0"/>
              <a:t>Resources</a:t>
            </a:r>
          </a:p>
          <a:p>
            <a:pPr lvl="1"/>
            <a:r>
              <a:rPr lang="en-US" dirty="0" smtClean="0"/>
              <a:t>Questions</a:t>
            </a:r>
            <a:endParaRPr lang="en-US" dirty="0"/>
          </a:p>
        </p:txBody>
      </p:sp>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6998527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ext uri="{D42A27DB-BD31-4B8C-83A1-F6EECF244321}">
                <p14:modId xmlns:p14="http://schemas.microsoft.com/office/powerpoint/2010/main" val="2486474175"/>
              </p:ext>
            </p:extLst>
          </p:nvPr>
        </p:nvGraphicFramePr>
        <p:xfrm>
          <a:off x="458303" y="480051"/>
          <a:ext cx="8274762" cy="56486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58936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285750" lvl="1">
              <a:spcBef>
                <a:spcPts val="0"/>
              </a:spcBef>
              <a:spcAft>
                <a:spcPts val="0"/>
              </a:spcAft>
              <a:buSzPct val="100000"/>
            </a:pPr>
            <a:endParaRPr lang="en-US" dirty="0" smtClean="0"/>
          </a:p>
          <a:p>
            <a:pPr marL="0" lvl="1" indent="0">
              <a:spcBef>
                <a:spcPts val="0"/>
              </a:spcBef>
              <a:spcAft>
                <a:spcPts val="0"/>
              </a:spcAft>
              <a:buSzPct val="100000"/>
              <a:buNone/>
            </a:pPr>
            <a:r>
              <a:rPr lang="en-US" dirty="0" smtClean="0"/>
              <a:t>Utah </a:t>
            </a:r>
            <a:r>
              <a:rPr lang="en-US" dirty="0"/>
              <a:t>is now one of 34 states that have school IPM </a:t>
            </a:r>
            <a:r>
              <a:rPr lang="en-US" dirty="0" smtClean="0"/>
              <a:t>laws/rules</a:t>
            </a:r>
          </a:p>
          <a:p>
            <a:pPr marL="0" lvl="1" indent="0">
              <a:spcBef>
                <a:spcPts val="0"/>
              </a:spcBef>
              <a:spcAft>
                <a:spcPts val="0"/>
              </a:spcAft>
              <a:buSzPct val="100000"/>
              <a:buNone/>
            </a:pPr>
            <a:endParaRPr lang="en-US" dirty="0"/>
          </a:p>
          <a:p>
            <a:pPr>
              <a:spcBef>
                <a:spcPts val="0"/>
              </a:spcBef>
              <a:spcAft>
                <a:spcPts val="0"/>
              </a:spcAft>
            </a:pPr>
            <a:endParaRPr lang="en-US" dirty="0"/>
          </a:p>
        </p:txBody>
      </p:sp>
      <p:pic>
        <p:nvPicPr>
          <p:cNvPr id="6" name="Content Placeholder 5"/>
          <p:cNvPicPr>
            <a:picLocks noGrp="1" noChangeAspect="1"/>
          </p:cNvPicPr>
          <p:nvPr>
            <p:ph sz="half" idx="2"/>
          </p:nvPr>
        </p:nvPicPr>
        <p:blipFill>
          <a:blip r:embed="rId3"/>
          <a:stretch>
            <a:fillRect/>
          </a:stretch>
        </p:blipFill>
        <p:spPr>
          <a:xfrm>
            <a:off x="5266820" y="1846263"/>
            <a:ext cx="3106154" cy="4022725"/>
          </a:xfrm>
          <a:prstGeom prst="rect">
            <a:avLst/>
          </a:prstGeom>
          <a:ln w="6350">
            <a:solidFill>
              <a:schemeClr val="tx1"/>
            </a:solidFill>
          </a:ln>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dirty="0" smtClean="0"/>
              <a:t>State Laws and Rules</a:t>
            </a:r>
            <a:endParaRPr lang="en-US" dirty="0"/>
          </a:p>
        </p:txBody>
      </p:sp>
    </p:spTree>
    <p:extLst>
      <p:ext uri="{BB962C8B-B14F-4D97-AF65-F5344CB8AC3E}">
        <p14:creationId xmlns:p14="http://schemas.microsoft.com/office/powerpoint/2010/main" val="144535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pPr marL="98298" lvl="1" indent="0">
              <a:buNone/>
            </a:pPr>
            <a:r>
              <a:rPr lang="en-US" b="1" dirty="0" smtClean="0"/>
              <a:t>R392-200 Design, Construction, Operation, Sanitation, and Safety of Schools</a:t>
            </a:r>
          </a:p>
          <a:p>
            <a:pPr lvl="1"/>
            <a:r>
              <a:rPr lang="en-US" dirty="0" smtClean="0"/>
              <a:t>In </a:t>
            </a:r>
            <a:r>
              <a:rPr lang="en-US" dirty="0"/>
              <a:t>Utah, Administrative Rules are “the law”</a:t>
            </a:r>
          </a:p>
          <a:p>
            <a:pPr lvl="1"/>
            <a:r>
              <a:rPr lang="en-US" dirty="0" smtClean="0"/>
              <a:t>Last </a:t>
            </a:r>
            <a:r>
              <a:rPr lang="en-US" dirty="0"/>
              <a:t>s</a:t>
            </a:r>
            <a:r>
              <a:rPr lang="en-US" dirty="0" smtClean="0"/>
              <a:t>ubstantive amendment to R392 was August 26, 2013</a:t>
            </a:r>
          </a:p>
          <a:p>
            <a:pPr lvl="1"/>
            <a:r>
              <a:rPr lang="en-US" dirty="0" smtClean="0"/>
              <a:t>Entire Rule includes ten sections that cover a wide range of topics</a:t>
            </a:r>
          </a:p>
          <a:p>
            <a:pPr lvl="1"/>
            <a:r>
              <a:rPr lang="en-US" dirty="0" smtClean="0"/>
              <a:t>IPM is found under section R392-200-7 paragraph 12</a:t>
            </a:r>
          </a:p>
          <a:p>
            <a:pPr lvl="1"/>
            <a:r>
              <a:rPr lang="en-US" dirty="0" smtClean="0"/>
              <a:t>Compliance is easier than you might think</a:t>
            </a:r>
          </a:p>
          <a:p>
            <a:pPr lvl="1"/>
            <a:r>
              <a:rPr lang="en-US" dirty="0" smtClean="0"/>
              <a:t>You </a:t>
            </a:r>
            <a:r>
              <a:rPr lang="en-US" dirty="0"/>
              <a:t>have options </a:t>
            </a:r>
            <a:r>
              <a:rPr lang="en-US" dirty="0" smtClean="0"/>
              <a:t>because the Rule on IPM </a:t>
            </a:r>
            <a:r>
              <a:rPr lang="en-US" dirty="0"/>
              <a:t>is </a:t>
            </a:r>
            <a:r>
              <a:rPr lang="en-US" dirty="0" smtClean="0"/>
              <a:t>flexible</a:t>
            </a:r>
          </a:p>
          <a:p>
            <a:pPr lvl="1"/>
            <a:r>
              <a:rPr lang="en-US" dirty="0" smtClean="0"/>
              <a:t>The entire Rule can be found at:</a:t>
            </a:r>
            <a:r>
              <a:rPr lang="en-US" dirty="0"/>
              <a:t/>
            </a:r>
            <a:br>
              <a:rPr lang="en-US" dirty="0"/>
            </a:br>
            <a:r>
              <a:rPr lang="en-US" dirty="0"/>
              <a:t/>
            </a:r>
            <a:br>
              <a:rPr lang="en-US" dirty="0"/>
            </a:br>
            <a:r>
              <a:rPr lang="en-US" dirty="0" smtClean="0">
                <a:hlinkClick r:id="rId3"/>
              </a:rPr>
              <a:t>http</a:t>
            </a:r>
            <a:r>
              <a:rPr lang="en-US" dirty="0">
                <a:hlinkClick r:id="rId3"/>
              </a:rPr>
              <a:t>://</a:t>
            </a:r>
            <a:r>
              <a:rPr lang="en-US" dirty="0" smtClean="0">
                <a:hlinkClick r:id="rId3"/>
              </a:rPr>
              <a:t>www.rules.utah.gov/publicat/code/r392/r392-200.htm</a:t>
            </a:r>
            <a:endParaRPr lang="en-US" dirty="0" smtClean="0"/>
          </a:p>
          <a:p>
            <a:pPr lvl="1"/>
            <a:endParaRPr lang="en-US" dirty="0"/>
          </a:p>
          <a:p>
            <a:pPr lvl="1"/>
            <a:endParaRPr lang="en-US" dirty="0" smtClean="0"/>
          </a:p>
          <a:p>
            <a:pPr lvl="1"/>
            <a:endParaRPr lang="en-US" dirty="0" smtClean="0"/>
          </a:p>
        </p:txBody>
      </p:sp>
      <p:sp>
        <p:nvSpPr>
          <p:cNvPr id="2" name="Title 1"/>
          <p:cNvSpPr>
            <a:spLocks noGrp="1"/>
          </p:cNvSpPr>
          <p:nvPr>
            <p:ph type="title"/>
          </p:nvPr>
        </p:nvSpPr>
        <p:spPr/>
        <p:txBody>
          <a:bodyPr>
            <a:normAutofit/>
          </a:bodyPr>
          <a:lstStyle/>
          <a:p>
            <a:r>
              <a:rPr lang="en-US" dirty="0" smtClean="0"/>
              <a:t>Administrative Rule R392-200</a:t>
            </a:r>
            <a:endParaRPr lang="en-US" dirty="0"/>
          </a:p>
        </p:txBody>
      </p:sp>
    </p:spTree>
    <p:extLst>
      <p:ext uri="{BB962C8B-B14F-4D97-AF65-F5344CB8AC3E}">
        <p14:creationId xmlns:p14="http://schemas.microsoft.com/office/powerpoint/2010/main" val="7714186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22959" y="1845734"/>
            <a:ext cx="7543801" cy="4250266"/>
          </a:xfrm>
        </p:spPr>
        <p:txBody>
          <a:bodyPr>
            <a:normAutofit/>
          </a:bodyPr>
          <a:lstStyle/>
          <a:p>
            <a:r>
              <a:rPr lang="en-US" sz="1600" dirty="0" smtClean="0"/>
              <a:t>K</a:t>
            </a:r>
            <a:r>
              <a:rPr lang="en-US" sz="1600" dirty="0"/>
              <a:t>.  Insect and Rodent Control</a:t>
            </a:r>
          </a:p>
          <a:p>
            <a:r>
              <a:rPr lang="en-US" sz="1600" dirty="0"/>
              <a:t>	1.  General.  Effective measures intended to minimize the presence of rodents, flies, cockroaches, bedbugs, lice, or other vermin on the premises shall be utilized.  The premises shall be maintained so that propagation, harborage, or feeding of vermin is prevented.</a:t>
            </a:r>
          </a:p>
          <a:p>
            <a:r>
              <a:rPr lang="en-US" sz="1600" dirty="0"/>
              <a:t>	2.  Openings.  Openings to the outside shall be effectively protected against the entrance of insects, rodents, and other animals.  Screens for windows, doors, skylights, intake and exhaust air ducts, and other openings to the outside shall be tight fitting and free of breaks.  Screening material shall not be less than sixteen mesh to the inch.</a:t>
            </a:r>
          </a:p>
          <a:p>
            <a:r>
              <a:rPr lang="en-US" sz="1600" dirty="0"/>
              <a:t>	3.  Pesticide Application.  Restricted-use pesticides shall not be used within buildings or on the grounds unless formulated and dispensed by a pesticide applicator certified by the Utah State Department of Agriculture.  All labeled directions for use shall be specifically followed, and products without label directions are prohibited from use.</a:t>
            </a:r>
          </a:p>
          <a:p>
            <a:endParaRPr lang="en-US" sz="1600" dirty="0"/>
          </a:p>
        </p:txBody>
      </p:sp>
      <p:sp>
        <p:nvSpPr>
          <p:cNvPr id="6" name="Title 5"/>
          <p:cNvSpPr>
            <a:spLocks noGrp="1"/>
          </p:cNvSpPr>
          <p:nvPr>
            <p:ph type="title"/>
          </p:nvPr>
        </p:nvSpPr>
        <p:spPr/>
        <p:txBody>
          <a:bodyPr/>
          <a:lstStyle/>
          <a:p>
            <a:r>
              <a:rPr lang="en-US" dirty="0" smtClean="0"/>
              <a:t>Previous Version</a:t>
            </a:r>
            <a:endParaRPr lang="en-US" dirty="0"/>
          </a:p>
        </p:txBody>
      </p:sp>
    </p:spTree>
    <p:extLst>
      <p:ext uri="{BB962C8B-B14F-4D97-AF65-F5344CB8AC3E}">
        <p14:creationId xmlns:p14="http://schemas.microsoft.com/office/powerpoint/2010/main" val="33424002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smtClean="0"/>
              <a:t>(12) Pest Management.</a:t>
            </a:r>
          </a:p>
          <a:p>
            <a:pPr algn="just">
              <a:spcBef>
                <a:spcPts val="0"/>
              </a:spcBef>
              <a:spcAft>
                <a:spcPts val="0"/>
              </a:spcAft>
            </a:pPr>
            <a:r>
              <a:rPr lang="en-US" sz="1400" dirty="0" smtClean="0"/>
              <a:t>a) </a:t>
            </a:r>
            <a:r>
              <a:rPr lang="en-US" sz="1400" i="1" dirty="0" smtClean="0"/>
              <a:t>“The governing body shall </a:t>
            </a:r>
            <a:r>
              <a:rPr lang="en-US" sz="1400" b="1" i="1" dirty="0" smtClean="0">
                <a:solidFill>
                  <a:srgbClr val="FF0000"/>
                </a:solidFill>
              </a:rPr>
              <a:t>minimize in school buildings or on school grounds the presence of pests</a:t>
            </a:r>
            <a:r>
              <a:rPr lang="en-US" sz="1400" i="1" dirty="0" smtClean="0"/>
              <a:t> that are vectors for disease, carry allergens that are likely to affect individuals with allergies or respiratory problems, or may sting or bite causing mild to serious reactions in some individuals.”</a:t>
            </a:r>
          </a:p>
          <a:p>
            <a:pPr algn="just">
              <a:spcBef>
                <a:spcPts val="0"/>
              </a:spcBef>
              <a:spcAft>
                <a:spcPts val="0"/>
              </a:spcAft>
            </a:pPr>
            <a:endParaRPr lang="en-US" sz="1400" i="1" dirty="0" smtClean="0"/>
          </a:p>
          <a:p>
            <a:r>
              <a:rPr lang="en-US" dirty="0" smtClean="0"/>
              <a:t>Options/Suggestions:</a:t>
            </a:r>
          </a:p>
          <a:p>
            <a:pPr lvl="1"/>
            <a:r>
              <a:rPr lang="en-US" dirty="0" smtClean="0"/>
              <a:t>Contract with a Pest Management Professional or PMP to handle all or some inside and/or outside* pest related problems</a:t>
            </a:r>
          </a:p>
          <a:p>
            <a:pPr lvl="1"/>
            <a:r>
              <a:rPr lang="en-US" dirty="0" smtClean="0"/>
              <a:t>Handle some or all inside and outside pest related problems with in-house personnel</a:t>
            </a:r>
            <a:br>
              <a:rPr lang="en-US" dirty="0" smtClean="0"/>
            </a:br>
            <a:r>
              <a:rPr lang="en-US" dirty="0" smtClean="0"/>
              <a:t/>
            </a:r>
            <a:br>
              <a:rPr lang="en-US" dirty="0" smtClean="0"/>
            </a:br>
            <a:r>
              <a:rPr lang="en-US" dirty="0" smtClean="0"/>
              <a:t/>
            </a:r>
            <a:br>
              <a:rPr lang="en-US" dirty="0" smtClean="0"/>
            </a:br>
            <a:r>
              <a:rPr lang="en-US" dirty="0" smtClean="0"/>
              <a:t>* Contracted landscaping services must be licensed to apply restricted use herbicides for weed control</a:t>
            </a:r>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3012066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a:t>b) “The governing body shall </a:t>
            </a:r>
            <a:r>
              <a:rPr lang="en-US" sz="1400" b="1" i="1" dirty="0">
                <a:solidFill>
                  <a:srgbClr val="FF0000"/>
                </a:solidFill>
              </a:rPr>
              <a:t>adopt integrated pest management</a:t>
            </a:r>
            <a:r>
              <a:rPr lang="en-US" sz="1400" i="1" dirty="0"/>
              <a:t> (IPM) practices and principles to prevent unacceptable levels of pest activity with the least possible hazard to people, property, and the environment</a:t>
            </a:r>
            <a:r>
              <a:rPr lang="en-US" sz="1400" i="1" dirty="0" smtClean="0"/>
              <a:t>.”</a:t>
            </a:r>
          </a:p>
          <a:p>
            <a:pPr algn="just">
              <a:spcBef>
                <a:spcPts val="0"/>
              </a:spcBef>
              <a:spcAft>
                <a:spcPts val="0"/>
              </a:spcAft>
            </a:pPr>
            <a:endParaRPr lang="en-US" sz="1400" i="1" dirty="0"/>
          </a:p>
          <a:p>
            <a:r>
              <a:rPr lang="en-US" dirty="0" smtClean="0"/>
              <a:t>Options/Suggestions:</a:t>
            </a:r>
          </a:p>
          <a:p>
            <a:pPr lvl="1"/>
            <a:r>
              <a:rPr lang="en-US" dirty="0" smtClean="0"/>
              <a:t>Contract with a PMP who understands and practices IPM and can implement and manage a comprehensive program that meets all the requirements of the Rule</a:t>
            </a:r>
          </a:p>
          <a:p>
            <a:pPr lvl="1"/>
            <a:r>
              <a:rPr lang="en-US" dirty="0" smtClean="0"/>
              <a:t>Develop, implement and manage an in-house </a:t>
            </a:r>
            <a:r>
              <a:rPr lang="en-US" dirty="0"/>
              <a:t>IPM program that meets all the requirements of the </a:t>
            </a:r>
            <a:r>
              <a:rPr lang="en-US" dirty="0" smtClean="0"/>
              <a:t>Rule</a:t>
            </a: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2134272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a:t>c) “The governing body shall have a </a:t>
            </a:r>
            <a:r>
              <a:rPr lang="en-US" sz="1400" b="1" i="1" dirty="0">
                <a:solidFill>
                  <a:srgbClr val="FF0000"/>
                </a:solidFill>
              </a:rPr>
              <a:t>written integrated pest management plan</a:t>
            </a:r>
            <a:r>
              <a:rPr lang="en-US" sz="1400" i="1" dirty="0"/>
              <a:t>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pest identification, monitoring procedures, reporting and control practices; approved pesticides;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r>
              <a:rPr lang="en-US" sz="1400" i="1" dirty="0" smtClean="0"/>
              <a:t>.”</a:t>
            </a:r>
          </a:p>
          <a:p>
            <a:pPr algn="just">
              <a:spcBef>
                <a:spcPts val="0"/>
              </a:spcBef>
              <a:spcAft>
                <a:spcPts val="0"/>
              </a:spcAft>
            </a:pPr>
            <a:endParaRPr lang="en-US" sz="1400" i="1" dirty="0"/>
          </a:p>
          <a:p>
            <a:r>
              <a:rPr lang="en-US" dirty="0" smtClean="0"/>
              <a:t>Options/Suggestions: </a:t>
            </a:r>
          </a:p>
          <a:p>
            <a:pPr lvl="1"/>
            <a:r>
              <a:rPr lang="en-US" dirty="0" smtClean="0"/>
              <a:t>Sample plans are available from Internet resources</a:t>
            </a:r>
          </a:p>
          <a:p>
            <a:pPr lvl="1"/>
            <a:r>
              <a:rPr lang="en-US" dirty="0" smtClean="0"/>
              <a:t>A written plan is required for in-house or contracted IPM programs</a:t>
            </a:r>
          </a:p>
          <a:p>
            <a:pPr lvl="1"/>
            <a:r>
              <a:rPr lang="en-US" dirty="0" smtClean="0"/>
              <a:t>The written plan needs to address each of the elements described above</a:t>
            </a:r>
          </a:p>
          <a:p>
            <a:r>
              <a:rPr lang="en-US" dirty="0" smtClean="0"/>
              <a:t> </a:t>
            </a:r>
          </a:p>
          <a:p>
            <a:pPr lvl="1"/>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950697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3"/>
            <a:ext cx="7543801" cy="4444999"/>
          </a:xfrm>
        </p:spPr>
        <p:txBody>
          <a:bodyPr>
            <a:noAutofit/>
          </a:bodyPr>
          <a:lstStyle/>
          <a:p>
            <a:pPr algn="just">
              <a:spcBef>
                <a:spcPts val="0"/>
              </a:spcBef>
              <a:spcAft>
                <a:spcPts val="0"/>
              </a:spcAft>
            </a:pPr>
            <a:r>
              <a:rPr lang="en-US" sz="1400" i="1" dirty="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a:t>
            </a:r>
            <a:r>
              <a:rPr lang="en-US" sz="1400" b="1" i="1" dirty="0">
                <a:solidFill>
                  <a:srgbClr val="FF0000"/>
                </a:solidFill>
              </a:rPr>
              <a:t>IPM policy statement</a:t>
            </a:r>
            <a:r>
              <a:rPr lang="en-US" sz="1400" i="1" dirty="0"/>
              <a:t>; IPM implementation and education; pest identification, monitoring procedures, reporting and control practices; approved pesticides;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br>
              <a:rPr lang="en-US" sz="1400" i="1" dirty="0"/>
            </a:br>
            <a:endParaRPr lang="en-US" sz="1400" i="1" dirty="0"/>
          </a:p>
          <a:p>
            <a:r>
              <a:rPr lang="en-US" dirty="0" smtClean="0"/>
              <a:t>Options/Suggestions:</a:t>
            </a:r>
          </a:p>
          <a:p>
            <a:pPr lvl="1"/>
            <a:r>
              <a:rPr lang="en-US" dirty="0" smtClean="0"/>
              <a:t>Sample policy statements are available from Internet resources</a:t>
            </a:r>
          </a:p>
          <a:p>
            <a:pPr lvl="1"/>
            <a:r>
              <a:rPr lang="en-US" dirty="0" smtClean="0"/>
              <a:t>A policy statement conveys the “intent” of your IPM program</a:t>
            </a:r>
          </a:p>
          <a:p>
            <a:pPr lvl="1"/>
            <a:r>
              <a:rPr lang="en-US" dirty="0"/>
              <a:t>A policy statement typically references the procedures to be followed</a:t>
            </a:r>
          </a:p>
          <a:p>
            <a:pPr lvl="1"/>
            <a:r>
              <a:rPr lang="en-US" dirty="0" smtClean="0"/>
              <a:t>Procedures describe the details of “how” your IPM program will accomplish your intent</a:t>
            </a: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1736951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3"/>
            <a:ext cx="7543801" cy="4368799"/>
          </a:xfrm>
        </p:spPr>
        <p:txBody>
          <a:bodyPr>
            <a:noAutofit/>
          </a:bodyPr>
          <a:lstStyle/>
          <a:p>
            <a:pPr algn="just">
              <a:spcBef>
                <a:spcPts val="0"/>
              </a:spcBef>
              <a:spcAft>
                <a:spcPts val="0"/>
              </a:spcAft>
            </a:pPr>
            <a:r>
              <a:rPr lang="en-US" sz="1400" i="1" dirty="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a:t>
            </a:r>
            <a:r>
              <a:rPr lang="en-US" sz="1400" b="1" i="1" dirty="0">
                <a:solidFill>
                  <a:srgbClr val="FF0000"/>
                </a:solidFill>
              </a:rPr>
              <a:t>IPM implementation and education</a:t>
            </a:r>
            <a:r>
              <a:rPr lang="en-US" sz="1400" i="1" dirty="0"/>
              <a:t>; pest identification, monitoring procedures, reporting and control practices; approved pesticides;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r>
              <a:rPr lang="en-US" sz="1400" i="1" dirty="0" smtClean="0"/>
              <a:t>.”</a:t>
            </a:r>
          </a:p>
          <a:p>
            <a:pPr algn="just">
              <a:spcBef>
                <a:spcPts val="0"/>
              </a:spcBef>
              <a:spcAft>
                <a:spcPts val="0"/>
              </a:spcAft>
            </a:pPr>
            <a:endParaRPr lang="en-US" sz="1400" i="1" dirty="0"/>
          </a:p>
          <a:p>
            <a:r>
              <a:rPr lang="en-US" dirty="0" smtClean="0"/>
              <a:t>Options/Suggestions:</a:t>
            </a:r>
            <a:endParaRPr lang="en-US" i="1" dirty="0" smtClean="0"/>
          </a:p>
          <a:p>
            <a:pPr lvl="1"/>
            <a:r>
              <a:rPr lang="en-US" dirty="0" smtClean="0"/>
              <a:t>Describe a general overview of your IPM program</a:t>
            </a:r>
          </a:p>
          <a:p>
            <a:pPr lvl="1"/>
            <a:r>
              <a:rPr lang="en-US" dirty="0" smtClean="0"/>
              <a:t>Describe by who and how your IPM program will be managed</a:t>
            </a:r>
          </a:p>
          <a:p>
            <a:pPr lvl="1"/>
            <a:r>
              <a:rPr lang="en-US" dirty="0" smtClean="0"/>
              <a:t>Describe the roles, responsibilities and expectations for teachers and staff</a:t>
            </a:r>
          </a:p>
          <a:p>
            <a:pPr lvl="1"/>
            <a:r>
              <a:rPr lang="en-US" dirty="0" smtClean="0"/>
              <a:t>Describe how you will train and educate administrators, teachers and staff both initially and on-going into the future </a:t>
            </a:r>
          </a:p>
          <a:p>
            <a:pPr lvl="1"/>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18349116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428066"/>
          </a:xfrm>
        </p:spPr>
        <p:txBody>
          <a:bodyPr>
            <a:noAutofit/>
          </a:bodyPr>
          <a:lstStyle/>
          <a:p>
            <a:pPr algn="just">
              <a:spcBef>
                <a:spcPts val="0"/>
              </a:spcBef>
              <a:spcAft>
                <a:spcPts val="0"/>
              </a:spcAft>
            </a:pPr>
            <a:r>
              <a:rPr lang="en-US" sz="1400" i="1" dirty="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a:t>
            </a:r>
            <a:r>
              <a:rPr lang="en-US" sz="1400" b="1" i="1" dirty="0">
                <a:solidFill>
                  <a:srgbClr val="FF0000"/>
                </a:solidFill>
              </a:rPr>
              <a:t>pest identification, monitoring procedures, reporting and control practices</a:t>
            </a:r>
            <a:r>
              <a:rPr lang="en-US" sz="1400" i="1" dirty="0"/>
              <a:t>; approved pesticides;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r>
              <a:rPr lang="en-US" sz="1400" i="1" dirty="0" smtClean="0"/>
              <a:t>.”</a:t>
            </a:r>
          </a:p>
          <a:p>
            <a:pPr algn="just">
              <a:spcBef>
                <a:spcPts val="0"/>
              </a:spcBef>
              <a:spcAft>
                <a:spcPts val="0"/>
              </a:spcAft>
            </a:pPr>
            <a:endParaRPr lang="en-US" sz="1400" i="1" dirty="0"/>
          </a:p>
          <a:p>
            <a:r>
              <a:rPr lang="en-US" dirty="0" smtClean="0"/>
              <a:t>Options/Suggestions:</a:t>
            </a:r>
          </a:p>
          <a:p>
            <a:pPr lvl="1"/>
            <a:r>
              <a:rPr lang="en-US" dirty="0" smtClean="0"/>
              <a:t>Describe how your IPM program will educate teachers and staff about pests, their habits/to properly identify </a:t>
            </a:r>
          </a:p>
          <a:p>
            <a:pPr lvl="1"/>
            <a:r>
              <a:rPr lang="en-US" dirty="0"/>
              <a:t>Describe how your </a:t>
            </a:r>
            <a:r>
              <a:rPr lang="en-US" dirty="0" smtClean="0"/>
              <a:t>IPM program </a:t>
            </a:r>
            <a:r>
              <a:rPr lang="en-US" dirty="0"/>
              <a:t>will monitor </a:t>
            </a:r>
            <a:r>
              <a:rPr lang="en-US" dirty="0" smtClean="0"/>
              <a:t>for pests or pest activity, how this information will be used and how it will be reported to a contracted PMP or to in-house personnel, e.g., IPM Coordinator</a:t>
            </a:r>
          </a:p>
          <a:p>
            <a:pPr lvl="1"/>
            <a:r>
              <a:rPr lang="en-US" dirty="0" smtClean="0"/>
              <a:t>Describe the steps your IPM program will use to control pests</a:t>
            </a:r>
          </a:p>
          <a:p>
            <a:pPr lvl="1"/>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4183618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4927"/>
            <a:ext cx="7543800" cy="1450757"/>
          </a:xfrm>
        </p:spPr>
        <p:txBody>
          <a:bodyPr/>
          <a:lstStyle/>
          <a:p>
            <a:r>
              <a:rPr lang="en-US" dirty="0" smtClean="0"/>
              <a:t>Integrated Pest Management</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1054441" y="1911176"/>
            <a:ext cx="7076303" cy="4221892"/>
            <a:chOff x="1143000" y="838200"/>
            <a:chExt cx="7816060" cy="5162550"/>
          </a:xfrm>
        </p:grpSpPr>
        <p:pic>
          <p:nvPicPr>
            <p:cNvPr id="5" name="Picture 3"/>
            <p:cNvPicPr>
              <a:picLocks noChangeAspect="1" noChangeArrowheads="1"/>
            </p:cNvPicPr>
            <p:nvPr/>
          </p:nvPicPr>
          <p:blipFill>
            <a:blip r:embed="rId4" cstate="print"/>
            <a:srcRect/>
            <a:stretch>
              <a:fillRect/>
            </a:stretch>
          </p:blipFill>
          <p:spPr bwMode="auto">
            <a:xfrm>
              <a:off x="1333090" y="838200"/>
              <a:ext cx="4913728" cy="2747574"/>
            </a:xfrm>
            <a:prstGeom prst="rect">
              <a:avLst/>
            </a:prstGeom>
            <a:noFill/>
            <a:ln w="57150">
              <a:solidFill>
                <a:schemeClr val="tx1"/>
              </a:solidFill>
              <a:miter lim="800000"/>
              <a:headEnd/>
              <a:tailEnd/>
            </a:ln>
          </p:spPr>
        </p:pic>
        <p:pic>
          <p:nvPicPr>
            <p:cNvPr id="6" name="Picture 4"/>
            <p:cNvPicPr>
              <a:picLocks noChangeAspect="1" noChangeArrowheads="1"/>
            </p:cNvPicPr>
            <p:nvPr/>
          </p:nvPicPr>
          <p:blipFill>
            <a:blip r:embed="rId5" cstate="print"/>
            <a:srcRect/>
            <a:stretch>
              <a:fillRect/>
            </a:stretch>
          </p:blipFill>
          <p:spPr bwMode="auto">
            <a:xfrm>
              <a:off x="1676400" y="2133600"/>
              <a:ext cx="4236714" cy="1242950"/>
            </a:xfrm>
            <a:prstGeom prst="rect">
              <a:avLst/>
            </a:prstGeom>
            <a:noFill/>
            <a:ln w="57150">
              <a:solidFill>
                <a:schemeClr val="tx1"/>
              </a:solidFill>
              <a:miter lim="800000"/>
              <a:headEnd/>
              <a:tailEnd/>
            </a:ln>
          </p:spPr>
        </p:pic>
        <p:pic>
          <p:nvPicPr>
            <p:cNvPr id="7" name="Picture 6"/>
            <p:cNvPicPr>
              <a:picLocks noChangeAspect="1" noChangeArrowheads="1"/>
            </p:cNvPicPr>
            <p:nvPr/>
          </p:nvPicPr>
          <p:blipFill>
            <a:blip r:embed="rId6" cstate="print"/>
            <a:srcRect/>
            <a:stretch>
              <a:fillRect/>
            </a:stretch>
          </p:blipFill>
          <p:spPr bwMode="auto">
            <a:xfrm>
              <a:off x="5823284" y="1604211"/>
              <a:ext cx="3135776" cy="3246390"/>
            </a:xfrm>
            <a:prstGeom prst="rect">
              <a:avLst/>
            </a:prstGeom>
            <a:noFill/>
            <a:ln w="57150">
              <a:solidFill>
                <a:schemeClr val="tx1"/>
              </a:solidFill>
              <a:miter lim="800000"/>
              <a:headEnd/>
              <a:tailEnd/>
            </a:ln>
          </p:spPr>
        </p:pic>
        <p:graphicFrame>
          <p:nvGraphicFramePr>
            <p:cNvPr id="8" name="Object 7"/>
            <p:cNvGraphicFramePr>
              <a:graphicFrameLocks noChangeAspect="1"/>
            </p:cNvGraphicFramePr>
            <p:nvPr/>
          </p:nvGraphicFramePr>
          <p:xfrm>
            <a:off x="1143000" y="3124200"/>
            <a:ext cx="4610100" cy="2876550"/>
          </p:xfrm>
          <a:graphic>
            <a:graphicData uri="http://schemas.openxmlformats.org/presentationml/2006/ole">
              <mc:AlternateContent xmlns:mc="http://schemas.openxmlformats.org/markup-compatibility/2006">
                <mc:Choice xmlns:v="urn:schemas-microsoft-com:vml" Requires="v">
                  <p:oleObj spid="_x0000_s4279" name="Acrobat Document" r:id="rId7" imgW="4610744" imgH="2876190" progId="AcroExch.Document.7">
                    <p:embed/>
                  </p:oleObj>
                </mc:Choice>
                <mc:Fallback>
                  <p:oleObj name="Acrobat Document" r:id="rId7" imgW="4610744" imgH="2876190"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3124200"/>
                          <a:ext cx="4610100" cy="28765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7"/>
            <p:cNvPicPr>
              <a:picLocks noChangeAspect="1" noChangeArrowheads="1"/>
            </p:cNvPicPr>
            <p:nvPr/>
          </p:nvPicPr>
          <p:blipFill>
            <a:blip r:embed="rId9" cstate="print"/>
            <a:srcRect/>
            <a:stretch>
              <a:fillRect/>
            </a:stretch>
          </p:blipFill>
          <p:spPr bwMode="auto">
            <a:xfrm>
              <a:off x="4343400" y="4495800"/>
              <a:ext cx="4294925" cy="1357432"/>
            </a:xfrm>
            <a:prstGeom prst="rect">
              <a:avLst/>
            </a:prstGeom>
            <a:noFill/>
            <a:ln w="38100">
              <a:solidFill>
                <a:srgbClr val="000000"/>
              </a:solidFill>
              <a:miter lim="800000"/>
              <a:headEnd/>
              <a:tailEnd/>
            </a:ln>
          </p:spPr>
        </p:pic>
      </p:grpSp>
      <p:sp>
        <p:nvSpPr>
          <p:cNvPr id="11" name="Slide Number Placeholder 10"/>
          <p:cNvSpPr>
            <a:spLocks noGrp="1"/>
          </p:cNvSpPr>
          <p:nvPr>
            <p:ph type="sldNum" sz="quarter" idx="4"/>
          </p:nvPr>
        </p:nvSpPr>
        <p:spPr/>
        <p:txBody>
          <a:bodyPr/>
          <a:lstStyle/>
          <a:p>
            <a:fld id="{921DB3B5-3482-42AC-853E-255DF30D18B1}" type="slidenum">
              <a:rPr lang="en-US" smtClean="0"/>
              <a:pPr/>
              <a:t>3</a:t>
            </a:fld>
            <a:endParaRPr lang="en-US" dirty="0"/>
          </a:p>
        </p:txBody>
      </p:sp>
    </p:spTree>
    <p:extLst>
      <p:ext uri="{BB962C8B-B14F-4D97-AF65-F5344CB8AC3E}">
        <p14:creationId xmlns:p14="http://schemas.microsoft.com/office/powerpoint/2010/main" val="2243487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pest identification, monitoring procedures, reporting and control practices; </a:t>
            </a:r>
            <a:r>
              <a:rPr lang="en-US" sz="1400" b="1" i="1" dirty="0">
                <a:solidFill>
                  <a:srgbClr val="FF0000"/>
                </a:solidFill>
              </a:rPr>
              <a:t>approved pesticides</a:t>
            </a:r>
            <a:r>
              <a:rPr lang="en-US" sz="1400" i="1" dirty="0"/>
              <a:t>;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r>
              <a:rPr lang="en-US" sz="1400" i="1" dirty="0" smtClean="0"/>
              <a:t>.”</a:t>
            </a:r>
          </a:p>
          <a:p>
            <a:pPr algn="just">
              <a:lnSpc>
                <a:spcPct val="100000"/>
              </a:lnSpc>
              <a:spcBef>
                <a:spcPts val="0"/>
              </a:spcBef>
              <a:spcAft>
                <a:spcPts val="0"/>
              </a:spcAft>
            </a:pPr>
            <a:endParaRPr lang="en-US" sz="1400" i="1" dirty="0"/>
          </a:p>
          <a:p>
            <a:r>
              <a:rPr lang="en-US" dirty="0" smtClean="0"/>
              <a:t>Options/ Suggestions:</a:t>
            </a:r>
          </a:p>
          <a:p>
            <a:pPr lvl="1"/>
            <a:r>
              <a:rPr lang="en-US" dirty="0" smtClean="0"/>
              <a:t>Develop and list those pesticides, including insecticides, rodenticides, herbicides and fungicides that your District will approve for application either by a contracted PMP or in-house personnel</a:t>
            </a:r>
          </a:p>
          <a:p>
            <a:pPr lvl="1"/>
            <a:r>
              <a:rPr lang="en-US" dirty="0" smtClean="0"/>
              <a:t>Minimize risk by selecting only pesticides with the lowest level of toxicity for the intended application</a:t>
            </a: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2676881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smtClean="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pest identification, monitoring procedures, reporting and control practices; approved pesticides; </a:t>
            </a:r>
            <a:r>
              <a:rPr lang="en-US" sz="1400" b="1" i="1" dirty="0" smtClean="0">
                <a:solidFill>
                  <a:srgbClr val="FF0000"/>
                </a:solidFill>
              </a:rPr>
              <a:t>procedures for pesticide use</a:t>
            </a:r>
            <a:r>
              <a:rPr lang="en-US" sz="1400" i="1" dirty="0" smtClean="0"/>
              <a:t>;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p>
          <a:p>
            <a:pPr algn="just">
              <a:spcBef>
                <a:spcPts val="0"/>
              </a:spcBef>
              <a:spcAft>
                <a:spcPts val="0"/>
              </a:spcAft>
            </a:pPr>
            <a:endParaRPr lang="en-US" sz="1400" dirty="0" smtClean="0"/>
          </a:p>
          <a:p>
            <a:r>
              <a:rPr lang="en-US" dirty="0" smtClean="0"/>
              <a:t>Options/Suggestions:</a:t>
            </a:r>
          </a:p>
          <a:p>
            <a:pPr lvl="1"/>
            <a:r>
              <a:rPr lang="en-US" dirty="0" smtClean="0"/>
              <a:t>Describe how pesticides will be stored, used, applied, who applies and how they are accounted for in your District</a:t>
            </a: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2410188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4927"/>
            <a:ext cx="7543800" cy="1450757"/>
          </a:xfrm>
        </p:spPr>
        <p:txBody>
          <a:bodyPr/>
          <a:lstStyle/>
          <a:p>
            <a:r>
              <a:rPr lang="en-US" dirty="0" smtClean="0"/>
              <a:t>Compliance Suggestions</a:t>
            </a:r>
            <a:endParaRPr lang="en-US" dirty="0"/>
          </a:p>
        </p:txBody>
      </p:sp>
      <p:sp>
        <p:nvSpPr>
          <p:cNvPr id="3" name="Content Placeholder 2"/>
          <p:cNvSpPr>
            <a:spLocks noGrp="1"/>
          </p:cNvSpPr>
          <p:nvPr>
            <p:ph idx="1"/>
          </p:nvPr>
        </p:nvSpPr>
        <p:spPr>
          <a:noFill/>
        </p:spPr>
        <p:txBody>
          <a:bodyPr>
            <a:noAutofit/>
          </a:bodyPr>
          <a:lstStyle/>
          <a:p>
            <a:pPr algn="just">
              <a:spcBef>
                <a:spcPts val="0"/>
              </a:spcBef>
              <a:spcAft>
                <a:spcPts val="0"/>
              </a:spcAft>
            </a:pPr>
            <a:r>
              <a:rPr lang="en-US" sz="1400" i="1" dirty="0"/>
              <a:t>c) “The governing body shall have a written integrated pest management plan written by the </a:t>
            </a:r>
            <a:r>
              <a:rPr lang="en-US" sz="1400" i="1" dirty="0" smtClean="0"/>
              <a:t>governing body </a:t>
            </a:r>
            <a:r>
              <a:rPr lang="en-US" sz="1400" i="1" dirty="0"/>
              <a:t>or provided by the contracted pest management contractor whether IPM is implemented as an </a:t>
            </a:r>
            <a:r>
              <a:rPr lang="en-US" sz="1400" i="1" dirty="0" smtClean="0"/>
              <a:t>internal process </a:t>
            </a:r>
            <a:r>
              <a:rPr lang="en-US" sz="1400" i="1" dirty="0"/>
              <a:t>or contracted to a pest management professional. The plan shall include sections that cover </a:t>
            </a:r>
            <a:r>
              <a:rPr lang="en-US" sz="1400" i="1" dirty="0" smtClean="0"/>
              <a:t>the following </a:t>
            </a:r>
            <a:r>
              <a:rPr lang="en-US" sz="1400" i="1" dirty="0"/>
              <a:t>topics: </a:t>
            </a:r>
            <a:r>
              <a:rPr lang="en-US" sz="1400" i="1" dirty="0">
                <a:solidFill>
                  <a:schemeClr val="tx1"/>
                </a:solidFill>
              </a:rPr>
              <a:t>an IPM policy statement</a:t>
            </a:r>
            <a:r>
              <a:rPr lang="en-US" sz="1400" i="1" dirty="0"/>
              <a:t>;</a:t>
            </a:r>
            <a:r>
              <a:rPr lang="en-US" sz="1400" i="1" dirty="0">
                <a:solidFill>
                  <a:schemeClr val="tx1"/>
                </a:solidFill>
              </a:rPr>
              <a:t> IPM implementation and education</a:t>
            </a:r>
            <a:r>
              <a:rPr lang="en-US" sz="1400" i="1" dirty="0"/>
              <a:t>; </a:t>
            </a:r>
            <a:r>
              <a:rPr lang="en-US" sz="1400" i="1" dirty="0">
                <a:solidFill>
                  <a:schemeClr val="tx1"/>
                </a:solidFill>
              </a:rPr>
              <a:t>pest identification, monitoring procedures, reporting and control practices</a:t>
            </a:r>
            <a:r>
              <a:rPr lang="en-US" sz="1400" i="1" dirty="0"/>
              <a:t>; </a:t>
            </a:r>
            <a:r>
              <a:rPr lang="en-US" sz="1400" i="1" dirty="0">
                <a:solidFill>
                  <a:schemeClr val="tx1"/>
                </a:solidFill>
              </a:rPr>
              <a:t>approved pesticides; procedures for pesticide use</a:t>
            </a:r>
            <a:r>
              <a:rPr lang="en-US" sz="1400" i="1" dirty="0"/>
              <a:t>; </a:t>
            </a:r>
            <a:r>
              <a:rPr lang="en-US" sz="1400" b="1" i="1" dirty="0">
                <a:solidFill>
                  <a:srgbClr val="FF0000"/>
                </a:solidFill>
              </a:rPr>
              <a:t>a policy for the notification of students, parents, and staff</a:t>
            </a:r>
            <a:r>
              <a:rPr lang="en-US" sz="1400" i="1" dirty="0"/>
              <a:t>; and applicator requirements. Guidance for an </a:t>
            </a:r>
            <a:r>
              <a:rPr lang="en-US" sz="1400" i="1" dirty="0" smtClean="0"/>
              <a:t>IPM plan </a:t>
            </a:r>
            <a:r>
              <a:rPr lang="en-US" sz="1400" i="1" dirty="0"/>
              <a:t>can be found in publications of the IPM Institute of North America. The Department or the </a:t>
            </a:r>
            <a:r>
              <a:rPr lang="en-US" sz="1400" i="1" dirty="0" smtClean="0"/>
              <a:t>Local Health </a:t>
            </a:r>
            <a:r>
              <a:rPr lang="en-US" sz="1400" i="1" dirty="0"/>
              <a:t>Officer may require changes in a school's IPM plan if the plan neglects or causes a threat to </a:t>
            </a:r>
            <a:r>
              <a:rPr lang="en-US" sz="1400" i="1" dirty="0" smtClean="0"/>
              <a:t>the health </a:t>
            </a:r>
            <a:r>
              <a:rPr lang="en-US" sz="1400" i="1" dirty="0"/>
              <a:t>or safety of the occupants of a school</a:t>
            </a:r>
            <a:r>
              <a:rPr lang="en-US" sz="1400" i="1" dirty="0" smtClean="0"/>
              <a:t>.”</a:t>
            </a:r>
          </a:p>
          <a:p>
            <a:pPr algn="just">
              <a:spcBef>
                <a:spcPts val="0"/>
              </a:spcBef>
              <a:spcAft>
                <a:spcPts val="0"/>
              </a:spcAft>
            </a:pPr>
            <a:endParaRPr lang="en-US" i="1" dirty="0"/>
          </a:p>
          <a:p>
            <a:pPr algn="just">
              <a:spcBef>
                <a:spcPts val="0"/>
              </a:spcBef>
              <a:spcAft>
                <a:spcPts val="0"/>
              </a:spcAft>
            </a:pPr>
            <a:r>
              <a:rPr lang="en-US" dirty="0" smtClean="0"/>
              <a:t>Options/Suggestions:</a:t>
            </a:r>
          </a:p>
          <a:p>
            <a:pPr lvl="1" algn="just">
              <a:spcBef>
                <a:spcPts val="0"/>
              </a:spcBef>
              <a:spcAft>
                <a:spcPts val="0"/>
              </a:spcAft>
            </a:pPr>
            <a:r>
              <a:rPr lang="en-US" dirty="0" smtClean="0"/>
              <a:t>Describe where, how and when students, parents and staff will be notified prior to the application of pesticides by either a contracted PMP or in-house personnel</a:t>
            </a:r>
            <a:endParaRPr lang="en-US" dirty="0"/>
          </a:p>
        </p:txBody>
      </p:sp>
    </p:spTree>
    <p:extLst>
      <p:ext uri="{BB962C8B-B14F-4D97-AF65-F5344CB8AC3E}">
        <p14:creationId xmlns:p14="http://schemas.microsoft.com/office/powerpoint/2010/main" val="1695196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smtClean="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pest identification, monitoring procedures, reporting and control practices; approved pesticides; procedures for pesticide use; a policy for the notification of students, parents, and staff; and </a:t>
            </a:r>
            <a:r>
              <a:rPr lang="en-US" sz="1400" b="1" i="1" dirty="0" smtClean="0">
                <a:solidFill>
                  <a:srgbClr val="FF0000"/>
                </a:solidFill>
              </a:rPr>
              <a:t>applicator requirements</a:t>
            </a:r>
            <a:r>
              <a:rPr lang="en-US" sz="1400" i="1" dirty="0" smtClean="0"/>
              <a:t>. Guidance for an IPM plan can be found in publications of the IPM Institute of North America. The Department or the Local Health Officer may require changes in a school's IPM plan if the plan neglects or causes a threat to the health or safety of the occupants of a school.”</a:t>
            </a:r>
          </a:p>
          <a:p>
            <a:pPr algn="just">
              <a:spcBef>
                <a:spcPts val="0"/>
              </a:spcBef>
              <a:spcAft>
                <a:spcPts val="0"/>
              </a:spcAft>
            </a:pPr>
            <a:endParaRPr lang="en-US" sz="1400" i="1" dirty="0"/>
          </a:p>
          <a:p>
            <a:pPr algn="just">
              <a:spcBef>
                <a:spcPts val="0"/>
              </a:spcBef>
              <a:spcAft>
                <a:spcPts val="0"/>
              </a:spcAft>
            </a:pPr>
            <a:r>
              <a:rPr lang="en-US" dirty="0" smtClean="0"/>
              <a:t>Options/Suggestions:</a:t>
            </a:r>
          </a:p>
          <a:p>
            <a:pPr lvl="1" algn="just">
              <a:spcBef>
                <a:spcPts val="0"/>
              </a:spcBef>
              <a:spcAft>
                <a:spcPts val="0"/>
              </a:spcAft>
            </a:pPr>
            <a:r>
              <a:rPr lang="en-US" dirty="0" smtClean="0"/>
              <a:t>Describe licensing requirements, if any, for in-house pesticide applicators</a:t>
            </a:r>
          </a:p>
          <a:p>
            <a:pPr lvl="1" algn="just">
              <a:spcBef>
                <a:spcPts val="0"/>
              </a:spcBef>
              <a:spcAft>
                <a:spcPts val="0"/>
              </a:spcAft>
            </a:pPr>
            <a:r>
              <a:rPr lang="en-US" dirty="0" smtClean="0"/>
              <a:t>However:</a:t>
            </a:r>
          </a:p>
          <a:p>
            <a:pPr lvl="2" algn="just">
              <a:spcBef>
                <a:spcPts val="0"/>
              </a:spcBef>
              <a:spcAft>
                <a:spcPts val="0"/>
              </a:spcAft>
            </a:pPr>
            <a:r>
              <a:rPr lang="en-US" dirty="0" smtClean="0"/>
              <a:t>Licensing is recommend to ensure applicators are knowledgeable and competent </a:t>
            </a:r>
          </a:p>
          <a:p>
            <a:pPr lvl="2" algn="just">
              <a:spcBef>
                <a:spcPts val="0"/>
              </a:spcBef>
              <a:spcAft>
                <a:spcPts val="0"/>
              </a:spcAft>
            </a:pPr>
            <a:r>
              <a:rPr lang="en-US" dirty="0" smtClean="0"/>
              <a:t>Costs $20/person for initial training and licensing examination</a:t>
            </a:r>
          </a:p>
          <a:p>
            <a:pPr lvl="2" algn="just">
              <a:spcBef>
                <a:spcPts val="0"/>
              </a:spcBef>
              <a:spcAft>
                <a:spcPts val="0"/>
              </a:spcAft>
            </a:pPr>
            <a:r>
              <a:rPr lang="en-US" dirty="0" smtClean="0"/>
              <a:t>Requires 24 hours of CEU credit during the 3 year term or re-examination</a:t>
            </a:r>
          </a:p>
          <a:p>
            <a:pPr lvl="2" algn="just">
              <a:spcBef>
                <a:spcPts val="0"/>
              </a:spcBef>
              <a:spcAft>
                <a:spcPts val="0"/>
              </a:spcAft>
            </a:pPr>
            <a:r>
              <a:rPr lang="en-US" dirty="0" smtClean="0"/>
              <a:t>Requires license renewal every three years</a:t>
            </a: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4121094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3"/>
            <a:ext cx="7543801" cy="4360333"/>
          </a:xfrm>
        </p:spPr>
        <p:txBody>
          <a:bodyPr>
            <a:noAutofit/>
          </a:bodyPr>
          <a:lstStyle/>
          <a:p>
            <a:pPr algn="just">
              <a:spcBef>
                <a:spcPts val="0"/>
              </a:spcBef>
              <a:spcAft>
                <a:spcPts val="0"/>
              </a:spcAft>
            </a:pPr>
            <a:r>
              <a:rPr lang="en-US" sz="1400" i="1" dirty="0" smtClean="0"/>
              <a:t>d) “The governing body shall use non-chemical management methods whenever possible to provide the desired control. The governing body shall </a:t>
            </a:r>
            <a:r>
              <a:rPr lang="en-US" sz="1400" b="1" i="1" dirty="0" smtClean="0">
                <a:solidFill>
                  <a:srgbClr val="FF0000"/>
                </a:solidFill>
              </a:rPr>
              <a:t>use a full range of control alternatives</a:t>
            </a:r>
            <a:r>
              <a:rPr lang="en-US" sz="1400" i="1" dirty="0" smtClean="0"/>
              <a:t> including: identification and removal or repair of conditions that are conducive to pests; structural repair and sealing; improved sanitation; removal of clutter or harborage; elimination of food sources; exclusionary measures to protect doors, windows and any other opening to the outside against the entrance of insects, rodents, and other animals. A no-action alternative shall also be considered in cases where the pest has no public health or property damage significance.”</a:t>
            </a:r>
          </a:p>
          <a:p>
            <a:pPr algn="just">
              <a:spcBef>
                <a:spcPts val="0"/>
              </a:spcBef>
              <a:spcAft>
                <a:spcPts val="0"/>
              </a:spcAft>
            </a:pPr>
            <a:endParaRPr lang="en-US" sz="1400" dirty="0" smtClean="0"/>
          </a:p>
          <a:p>
            <a:pPr algn="just">
              <a:spcBef>
                <a:spcPts val="0"/>
              </a:spcBef>
              <a:spcAft>
                <a:spcPts val="0"/>
              </a:spcAft>
            </a:pPr>
            <a:r>
              <a:rPr lang="en-US" dirty="0" smtClean="0"/>
              <a:t>Options/Suggestions:</a:t>
            </a:r>
          </a:p>
          <a:p>
            <a:pPr lvl="1" algn="just">
              <a:spcBef>
                <a:spcPts val="0"/>
              </a:spcBef>
              <a:spcAft>
                <a:spcPts val="0"/>
              </a:spcAft>
            </a:pPr>
            <a:r>
              <a:rPr lang="en-US" dirty="0" smtClean="0"/>
              <a:t>A full range of control alternatives includes the basic IPM principles:</a:t>
            </a:r>
          </a:p>
          <a:p>
            <a:pPr lvl="2" algn="just">
              <a:spcBef>
                <a:spcPts val="0"/>
              </a:spcBef>
              <a:spcAft>
                <a:spcPts val="0"/>
              </a:spcAft>
            </a:pPr>
            <a:r>
              <a:rPr lang="en-US" dirty="0" smtClean="0"/>
              <a:t>Educational efforts – Communicate how reducing pest conducive conditions reduces pest problems in pest vulnerable areas</a:t>
            </a:r>
          </a:p>
          <a:p>
            <a:pPr lvl="2" algn="just">
              <a:spcBef>
                <a:spcPts val="0"/>
              </a:spcBef>
              <a:spcAft>
                <a:spcPts val="0"/>
              </a:spcAft>
            </a:pPr>
            <a:r>
              <a:rPr lang="en-US" dirty="0" smtClean="0"/>
              <a:t>Behavior/cultural changes – Focus on better housekeeping, improved sanitation and less clutter, particularly in pest venerable areas</a:t>
            </a:r>
          </a:p>
          <a:p>
            <a:pPr lvl="2" algn="just">
              <a:spcBef>
                <a:spcPts val="0"/>
              </a:spcBef>
              <a:spcAft>
                <a:spcPts val="0"/>
              </a:spcAft>
            </a:pPr>
            <a:r>
              <a:rPr lang="en-US" dirty="0" smtClean="0"/>
              <a:t>Mechanical controls – Install screens, door sweeps and caulking as needed</a:t>
            </a:r>
          </a:p>
          <a:p>
            <a:pPr lvl="2" algn="just">
              <a:spcBef>
                <a:spcPts val="0"/>
              </a:spcBef>
              <a:spcAft>
                <a:spcPts val="0"/>
              </a:spcAft>
            </a:pPr>
            <a:r>
              <a:rPr lang="en-US" dirty="0" smtClean="0"/>
              <a:t>Pesticides – Use the least toxic available, targeted to the specific pest and used in the least amount possible after all other controls have be tried</a:t>
            </a:r>
          </a:p>
          <a:p>
            <a:pPr lvl="2" algn="just">
              <a:spcBef>
                <a:spcPts val="0"/>
              </a:spcBef>
              <a:spcAft>
                <a:spcPts val="0"/>
              </a:spcAft>
            </a:pPr>
            <a:r>
              <a:rPr lang="en-US" dirty="0" smtClean="0"/>
              <a:t>Develop tolerance for incidental pests</a:t>
            </a:r>
          </a:p>
          <a:p>
            <a:pPr lvl="1" algn="just">
              <a:spcBef>
                <a:spcPts val="0"/>
              </a:spcBef>
              <a:spcAft>
                <a:spcPts val="0"/>
              </a:spcAft>
            </a:pP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1829941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lgn="just">
              <a:spcBef>
                <a:spcPts val="0"/>
              </a:spcBef>
              <a:spcAft>
                <a:spcPts val="0"/>
              </a:spcAft>
            </a:pPr>
            <a:r>
              <a:rPr lang="en-US" sz="1400" i="1" dirty="0" smtClean="0"/>
              <a:t>e) “If the governing body chooses to not use a contracted pest control contractor, school personnel who apply pesticides shall </a:t>
            </a:r>
            <a:r>
              <a:rPr lang="en-US" sz="1400" b="1" i="1" dirty="0" smtClean="0">
                <a:solidFill>
                  <a:srgbClr val="FF0000"/>
                </a:solidFill>
              </a:rPr>
              <a:t>follow the Utah Dept. of Agriculture pesticide regulation R68-7</a:t>
            </a:r>
            <a:r>
              <a:rPr lang="en-US" sz="1400" i="1" dirty="0" smtClean="0"/>
              <a:t>. The applicator shall apply all products according to the pesticide label directions.”</a:t>
            </a:r>
          </a:p>
          <a:p>
            <a:pPr algn="just">
              <a:spcBef>
                <a:spcPts val="0"/>
              </a:spcBef>
              <a:spcAft>
                <a:spcPts val="0"/>
              </a:spcAft>
            </a:pPr>
            <a:endParaRPr lang="en-US" sz="1400" dirty="0"/>
          </a:p>
          <a:p>
            <a:pPr algn="just">
              <a:spcBef>
                <a:spcPts val="0"/>
              </a:spcBef>
              <a:spcAft>
                <a:spcPts val="0"/>
              </a:spcAft>
            </a:pPr>
            <a:r>
              <a:rPr lang="en-US" dirty="0" smtClean="0"/>
              <a:t>Options/Suggestions:</a:t>
            </a:r>
          </a:p>
          <a:p>
            <a:pPr lvl="1" algn="just">
              <a:spcBef>
                <a:spcPts val="0"/>
              </a:spcBef>
              <a:spcAft>
                <a:spcPts val="0"/>
              </a:spcAft>
            </a:pPr>
            <a:r>
              <a:rPr lang="en-US" dirty="0" smtClean="0"/>
              <a:t>R68-7 does NOT require in-house personnel to be licensed unless applying </a:t>
            </a:r>
            <a:r>
              <a:rPr lang="en-US" b="1" dirty="0" smtClean="0"/>
              <a:t>Restricted </a:t>
            </a:r>
            <a:r>
              <a:rPr lang="en-US" b="1" dirty="0"/>
              <a:t>U</a:t>
            </a:r>
            <a:r>
              <a:rPr lang="en-US" b="1" dirty="0" smtClean="0"/>
              <a:t>se</a:t>
            </a:r>
            <a:r>
              <a:rPr lang="en-US" dirty="0" smtClean="0"/>
              <a:t> pesticides</a:t>
            </a:r>
          </a:p>
          <a:p>
            <a:pPr lvl="1" algn="just">
              <a:spcBef>
                <a:spcPts val="0"/>
              </a:spcBef>
              <a:spcAft>
                <a:spcPts val="0"/>
              </a:spcAft>
            </a:pPr>
            <a:r>
              <a:rPr lang="en-US" dirty="0" smtClean="0"/>
              <a:t>R68-7 does require that anyone applying a </a:t>
            </a:r>
            <a:r>
              <a:rPr lang="en-US" b="1" dirty="0" smtClean="0"/>
              <a:t>Restricted Use</a:t>
            </a:r>
            <a:r>
              <a:rPr lang="en-US" dirty="0" smtClean="0"/>
              <a:t> pesticide is licensed</a:t>
            </a:r>
          </a:p>
          <a:p>
            <a:pPr lvl="1" algn="just">
              <a:spcBef>
                <a:spcPts val="0"/>
              </a:spcBef>
              <a:spcAft>
                <a:spcPts val="0"/>
              </a:spcAft>
            </a:pPr>
            <a:endParaRPr lang="en-US" dirty="0"/>
          </a:p>
        </p:txBody>
      </p:sp>
      <p:sp>
        <p:nvSpPr>
          <p:cNvPr id="2" name="Title 1"/>
          <p:cNvSpPr>
            <a:spLocks noGrp="1"/>
          </p:cNvSpPr>
          <p:nvPr>
            <p:ph type="title"/>
          </p:nvPr>
        </p:nvSpPr>
        <p:spPr/>
        <p:txBody>
          <a:bodyPr/>
          <a:lstStyle/>
          <a:p>
            <a:r>
              <a:rPr lang="en-US" dirty="0" smtClean="0"/>
              <a:t>Compliance Suggestions</a:t>
            </a:r>
            <a:endParaRPr lang="en-US" dirty="0"/>
          </a:p>
        </p:txBody>
      </p:sp>
    </p:spTree>
    <p:extLst>
      <p:ext uri="{BB962C8B-B14F-4D97-AF65-F5344CB8AC3E}">
        <p14:creationId xmlns:p14="http://schemas.microsoft.com/office/powerpoint/2010/main" val="3627457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22959" y="1845734"/>
            <a:ext cx="7543801" cy="4391780"/>
          </a:xfrm>
        </p:spPr>
        <p:txBody>
          <a:bodyPr>
            <a:normAutofit/>
          </a:bodyPr>
          <a:lstStyle/>
          <a:p>
            <a:endParaRPr lang="en-US" dirty="0" smtClean="0"/>
          </a:p>
          <a:p>
            <a:pPr lvl="1"/>
            <a:r>
              <a:rPr lang="en-US" dirty="0" smtClean="0"/>
              <a:t>Find a “champion” to lead your program</a:t>
            </a:r>
          </a:p>
          <a:p>
            <a:pPr lvl="1"/>
            <a:r>
              <a:rPr lang="en-US" dirty="0" smtClean="0"/>
              <a:t>Ensure the administration is aware of the new Rule and the requirements</a:t>
            </a:r>
          </a:p>
          <a:p>
            <a:pPr lvl="1"/>
            <a:r>
              <a:rPr lang="en-US" dirty="0" smtClean="0"/>
              <a:t>Decide how to approach the rule requirements – “Top down/Bottom up” </a:t>
            </a:r>
          </a:p>
          <a:p>
            <a:pPr lvl="1"/>
            <a:r>
              <a:rPr lang="en-US" dirty="0" smtClean="0"/>
              <a:t>Gain “buy in” and cooperation from </a:t>
            </a:r>
            <a:r>
              <a:rPr lang="en-US" dirty="0"/>
              <a:t>other departments</a:t>
            </a:r>
          </a:p>
          <a:p>
            <a:pPr lvl="1"/>
            <a:r>
              <a:rPr lang="en-US" dirty="0" smtClean="0"/>
              <a:t>Reach out and communicate your message and goals to teachers and staff</a:t>
            </a:r>
          </a:p>
          <a:p>
            <a:pPr lvl="1"/>
            <a:r>
              <a:rPr lang="en-US" dirty="0" smtClean="0"/>
              <a:t>Sustain </a:t>
            </a:r>
            <a:r>
              <a:rPr lang="en-US" dirty="0"/>
              <a:t>your on-going educational and training efforts</a:t>
            </a:r>
          </a:p>
          <a:p>
            <a:pPr lvl="1"/>
            <a:r>
              <a:rPr lang="en-US" dirty="0" smtClean="0"/>
              <a:t>Track </a:t>
            </a:r>
            <a:r>
              <a:rPr lang="en-US" dirty="0"/>
              <a:t>and </a:t>
            </a:r>
            <a:r>
              <a:rPr lang="en-US" dirty="0" smtClean="0"/>
              <a:t>communicate </a:t>
            </a:r>
            <a:r>
              <a:rPr lang="en-US" dirty="0"/>
              <a:t>your results to validate success</a:t>
            </a:r>
          </a:p>
          <a:p>
            <a:pPr lvl="1"/>
            <a:r>
              <a:rPr lang="en-US" dirty="0" smtClean="0"/>
              <a:t>Recognize pest </a:t>
            </a:r>
            <a:r>
              <a:rPr lang="en-US" dirty="0"/>
              <a:t>management expenditures are typically insignificant and receive little or no </a:t>
            </a:r>
            <a:r>
              <a:rPr lang="en-US" dirty="0" smtClean="0"/>
              <a:t>scrutiny during budget preparation</a:t>
            </a:r>
            <a:endParaRPr lang="en-US" dirty="0"/>
          </a:p>
          <a:p>
            <a:pPr lvl="1"/>
            <a:r>
              <a:rPr lang="en-US" dirty="0" smtClean="0"/>
              <a:t>Evaluate your </a:t>
            </a:r>
            <a:r>
              <a:rPr lang="en-US" dirty="0"/>
              <a:t>organizational </a:t>
            </a:r>
            <a:r>
              <a:rPr lang="en-US" dirty="0" smtClean="0"/>
              <a:t>structure</a:t>
            </a:r>
            <a:endParaRPr lang="en-US" dirty="0"/>
          </a:p>
          <a:p>
            <a:pPr lvl="1"/>
            <a:r>
              <a:rPr lang="en-US" dirty="0" smtClean="0"/>
              <a:t>Recognize outdoor pests will be a greater IPM challenge than indoor pests</a:t>
            </a:r>
          </a:p>
          <a:p>
            <a:pPr lvl="1"/>
            <a:r>
              <a:rPr lang="en-US" dirty="0" smtClean="0"/>
              <a:t>Be aware of </a:t>
            </a:r>
            <a:r>
              <a:rPr lang="en-US" dirty="0"/>
              <a:t>y</a:t>
            </a:r>
            <a:r>
              <a:rPr lang="en-US" dirty="0" smtClean="0"/>
              <a:t>our circumstances, e.g., geography, building age, staffing, etc.</a:t>
            </a:r>
          </a:p>
          <a:p>
            <a:pPr lvl="1"/>
            <a:endParaRPr lang="en-US" dirty="0" smtClean="0"/>
          </a:p>
          <a:p>
            <a:pPr lvl="1"/>
            <a:endParaRPr lang="en-US" dirty="0"/>
          </a:p>
        </p:txBody>
      </p:sp>
      <p:sp>
        <p:nvSpPr>
          <p:cNvPr id="6" name="Title 5"/>
          <p:cNvSpPr>
            <a:spLocks noGrp="1"/>
          </p:cNvSpPr>
          <p:nvPr>
            <p:ph type="title"/>
          </p:nvPr>
        </p:nvSpPr>
        <p:spPr/>
        <p:txBody>
          <a:bodyPr/>
          <a:lstStyle/>
          <a:p>
            <a:r>
              <a:rPr lang="en-US" dirty="0" smtClean="0"/>
              <a:t>Challenges to Success</a:t>
            </a:r>
            <a:endParaRPr lang="en-US" dirty="0"/>
          </a:p>
        </p:txBody>
      </p:sp>
    </p:spTree>
    <p:extLst>
      <p:ext uri="{BB962C8B-B14F-4D97-AF65-F5344CB8AC3E}">
        <p14:creationId xmlns:p14="http://schemas.microsoft.com/office/powerpoint/2010/main" val="16248492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4927"/>
            <a:ext cx="7543800" cy="1450757"/>
          </a:xfrm>
        </p:spPr>
        <p:txBody>
          <a:bodyPr/>
          <a:lstStyle/>
          <a:p>
            <a:r>
              <a:rPr lang="en-US" dirty="0" smtClean="0"/>
              <a:t>National Resources</a:t>
            </a:r>
            <a:endParaRPr lang="en-US" dirty="0"/>
          </a:p>
        </p:txBody>
      </p:sp>
      <p:sp>
        <p:nvSpPr>
          <p:cNvPr id="3" name="Content Placeholder 2"/>
          <p:cNvSpPr>
            <a:spLocks noGrp="1"/>
          </p:cNvSpPr>
          <p:nvPr>
            <p:ph idx="1"/>
          </p:nvPr>
        </p:nvSpPr>
        <p:spPr/>
        <p:txBody>
          <a:bodyPr/>
          <a:lstStyle/>
          <a:p>
            <a:pPr lvl="1">
              <a:tabLst>
                <a:tab pos="7315200" algn="r"/>
              </a:tabLst>
            </a:pPr>
            <a:r>
              <a:rPr lang="en-US" dirty="0" smtClean="0"/>
              <a:t>EPA 	</a:t>
            </a:r>
            <a:r>
              <a:rPr lang="en-US" dirty="0" smtClean="0">
                <a:hlinkClick r:id="rId3"/>
              </a:rPr>
              <a:t>http</a:t>
            </a:r>
            <a:r>
              <a:rPr lang="en-US" dirty="0">
                <a:hlinkClick r:id="rId3"/>
              </a:rPr>
              <a:t>://www.epa.gov/pesticides/ipm</a:t>
            </a:r>
            <a:r>
              <a:rPr lang="en-US" dirty="0" smtClean="0">
                <a:hlinkClick r:id="rId3"/>
              </a:rPr>
              <a:t>/</a:t>
            </a:r>
            <a:endParaRPr lang="en-US" dirty="0" smtClean="0"/>
          </a:p>
          <a:p>
            <a:pPr lvl="1">
              <a:tabLst>
                <a:tab pos="7315200" algn="r"/>
              </a:tabLst>
            </a:pPr>
            <a:r>
              <a:rPr lang="en-US" dirty="0" smtClean="0"/>
              <a:t>IPM Institute of North America</a:t>
            </a:r>
            <a:r>
              <a:rPr lang="en-US" dirty="0"/>
              <a:t>	</a:t>
            </a:r>
            <a:r>
              <a:rPr lang="en-US" dirty="0">
                <a:hlinkClick r:id="rId4"/>
              </a:rPr>
              <a:t>http://www.ipminstitute.org</a:t>
            </a:r>
            <a:r>
              <a:rPr lang="en-US" dirty="0" smtClean="0">
                <a:hlinkClick r:id="rId4"/>
              </a:rPr>
              <a:t>/</a:t>
            </a:r>
            <a:endParaRPr lang="en-US" dirty="0" smtClean="0"/>
          </a:p>
          <a:p>
            <a:pPr lvl="1">
              <a:tabLst>
                <a:tab pos="7315200" algn="r"/>
              </a:tabLst>
            </a:pPr>
            <a:r>
              <a:rPr lang="en-US" dirty="0"/>
              <a:t>National Pesticide Information Center	</a:t>
            </a:r>
            <a:r>
              <a:rPr lang="en-US" dirty="0">
                <a:hlinkClick r:id="rId5"/>
              </a:rPr>
              <a:t>http://npic.orst.edu</a:t>
            </a:r>
            <a:r>
              <a:rPr lang="en-US" dirty="0" smtClean="0">
                <a:hlinkClick r:id="rId5"/>
              </a:rPr>
              <a:t>/</a:t>
            </a:r>
            <a:endParaRPr lang="en-US" dirty="0" smtClean="0"/>
          </a:p>
          <a:p>
            <a:pPr lvl="1">
              <a:tabLst>
                <a:tab pos="7315200" algn="r"/>
              </a:tabLst>
            </a:pPr>
            <a:r>
              <a:rPr lang="en-US" dirty="0"/>
              <a:t>School IPM 2015	</a:t>
            </a:r>
            <a:r>
              <a:rPr lang="en-US" dirty="0">
                <a:hlinkClick r:id="rId6"/>
              </a:rPr>
              <a:t>http://www.ipminstitute.org/school_ipm_2015/</a:t>
            </a:r>
            <a:endParaRPr lang="en-US" dirty="0"/>
          </a:p>
          <a:p>
            <a:pPr lvl="1">
              <a:tabLst>
                <a:tab pos="7315200" algn="r"/>
              </a:tabLst>
            </a:pPr>
            <a:r>
              <a:rPr lang="en-US" dirty="0" smtClean="0"/>
              <a:t>University </a:t>
            </a:r>
            <a:r>
              <a:rPr lang="en-US" dirty="0"/>
              <a:t>of Florida	</a:t>
            </a:r>
            <a:r>
              <a:rPr lang="en-US" dirty="0">
                <a:hlinkClick r:id="rId7"/>
              </a:rPr>
              <a:t>http://</a:t>
            </a:r>
            <a:r>
              <a:rPr lang="en-US" dirty="0" smtClean="0">
                <a:hlinkClick r:id="rId7"/>
              </a:rPr>
              <a:t>schoolipm.ifas.ufl.edu/</a:t>
            </a:r>
            <a:endParaRPr lang="en-US" dirty="0" smtClean="0"/>
          </a:p>
          <a:p>
            <a:pPr lvl="1">
              <a:tabLst>
                <a:tab pos="7315200" algn="r"/>
              </a:tabLst>
            </a:pPr>
            <a:r>
              <a:rPr lang="en-US" dirty="0" smtClean="0"/>
              <a:t>University </a:t>
            </a:r>
            <a:r>
              <a:rPr lang="en-US" dirty="0"/>
              <a:t>of Arizona	</a:t>
            </a:r>
            <a:r>
              <a:rPr lang="en-US" dirty="0">
                <a:hlinkClick r:id="rId8"/>
              </a:rPr>
              <a:t>http://ag.arizona.edu/urbanipm</a:t>
            </a:r>
            <a:r>
              <a:rPr lang="en-US" dirty="0" smtClean="0">
                <a:hlinkClick r:id="rId8"/>
              </a:rPr>
              <a:t>/</a:t>
            </a:r>
            <a:endParaRPr lang="en-US" dirty="0" smtClean="0"/>
          </a:p>
          <a:p>
            <a:pPr lvl="1">
              <a:tabLst>
                <a:tab pos="7315200" algn="r"/>
              </a:tabLst>
            </a:pPr>
            <a:r>
              <a:rPr lang="en-US" dirty="0" smtClean="0"/>
              <a:t>Texas A&amp;M</a:t>
            </a:r>
            <a:r>
              <a:rPr lang="en-US" dirty="0"/>
              <a:t>	</a:t>
            </a:r>
            <a:r>
              <a:rPr lang="en-US" dirty="0">
                <a:hlinkClick r:id="rId9"/>
              </a:rPr>
              <a:t>http://</a:t>
            </a:r>
            <a:r>
              <a:rPr lang="en-US" dirty="0" smtClean="0">
                <a:hlinkClick r:id="rId9"/>
              </a:rPr>
              <a:t>schoolipm.tamu.edu/</a:t>
            </a:r>
            <a:endParaRPr lang="en-US" dirty="0" smtClean="0"/>
          </a:p>
          <a:p>
            <a:pPr lvl="1">
              <a:tabLst>
                <a:tab pos="7315200" algn="r"/>
              </a:tabLst>
            </a:pPr>
            <a:r>
              <a:rPr lang="en-US" dirty="0" smtClean="0"/>
              <a:t>University </a:t>
            </a:r>
            <a:r>
              <a:rPr lang="en-US" dirty="0"/>
              <a:t>of </a:t>
            </a:r>
            <a:r>
              <a:rPr lang="en-US" dirty="0" smtClean="0"/>
              <a:t>California, Davis</a:t>
            </a:r>
            <a:r>
              <a:rPr lang="en-US" dirty="0"/>
              <a:t>	</a:t>
            </a:r>
            <a:r>
              <a:rPr lang="en-US" dirty="0">
                <a:hlinkClick r:id="rId10"/>
              </a:rPr>
              <a:t>http://www.ipm.ucdavis.edu</a:t>
            </a:r>
            <a:r>
              <a:rPr lang="en-US" dirty="0" smtClean="0">
                <a:hlinkClick r:id="rId10"/>
              </a:rPr>
              <a:t>/</a:t>
            </a:r>
            <a:endParaRPr lang="en-US" dirty="0" smtClean="0"/>
          </a:p>
          <a:p>
            <a:pPr lvl="1">
              <a:tabLst>
                <a:tab pos="7315200" algn="r"/>
              </a:tabLst>
            </a:pPr>
            <a:r>
              <a:rPr lang="en-US" dirty="0" smtClean="0"/>
              <a:t>Western </a:t>
            </a:r>
            <a:r>
              <a:rPr lang="en-US" dirty="0"/>
              <a:t>IPM Center	</a:t>
            </a:r>
            <a:r>
              <a:rPr lang="en-US" dirty="0">
                <a:hlinkClick r:id="rId11"/>
              </a:rPr>
              <a:t>http://www.wrpmc.ucdavis.edu</a:t>
            </a:r>
            <a:r>
              <a:rPr lang="en-US" dirty="0" smtClean="0">
                <a:hlinkClick r:id="rId11"/>
              </a:rPr>
              <a:t>/</a:t>
            </a:r>
            <a:endParaRPr lang="en-US" dirty="0"/>
          </a:p>
          <a:p>
            <a:pPr lvl="1">
              <a:tabLst>
                <a:tab pos="7315200" algn="r"/>
              </a:tabLst>
            </a:pPr>
            <a:r>
              <a:rPr lang="en-US" dirty="0"/>
              <a:t>Beyond Pesticides	</a:t>
            </a:r>
            <a:r>
              <a:rPr lang="en-US" dirty="0">
                <a:hlinkClick r:id="rId12"/>
              </a:rPr>
              <a:t>http://www.beyondpesticides.org</a:t>
            </a:r>
            <a:r>
              <a:rPr lang="en-US" dirty="0" smtClean="0">
                <a:hlinkClick r:id="rId12"/>
              </a:rPr>
              <a:t>/</a:t>
            </a:r>
            <a:endParaRPr lang="en-US" dirty="0" smtClean="0"/>
          </a:p>
          <a:p>
            <a:pPr marL="98298" lvl="1" indent="0">
              <a:buNone/>
              <a:tabLst>
                <a:tab pos="7315200" algn="r"/>
              </a:tabLst>
            </a:pPr>
            <a:endParaRPr lang="en-US" dirty="0" smtClean="0"/>
          </a:p>
          <a:p>
            <a:pPr lvl="1">
              <a:tabLst>
                <a:tab pos="7315200" algn="r"/>
              </a:tabLst>
            </a:pPr>
            <a:endParaRPr lang="en-US" dirty="0" smtClean="0"/>
          </a:p>
          <a:p>
            <a:pPr lvl="1">
              <a:tabLst>
                <a:tab pos="7315200" algn="r"/>
              </a:tabLst>
            </a:pPr>
            <a:endParaRPr lang="en-US" dirty="0" smtClean="0"/>
          </a:p>
          <a:p>
            <a:pPr lvl="1">
              <a:tabLst>
                <a:tab pos="7315200" algn="r"/>
              </a:tabLst>
            </a:pPr>
            <a:endParaRPr lang="en-US" dirty="0" smtClean="0"/>
          </a:p>
          <a:p>
            <a:pPr lvl="1">
              <a:tabLst>
                <a:tab pos="7315200" algn="r"/>
              </a:tabLst>
            </a:pPr>
            <a:endParaRPr lang="en-US" dirty="0" smtClean="0"/>
          </a:p>
          <a:p>
            <a:pPr lvl="1">
              <a:tabLst>
                <a:tab pos="7315200" algn="r"/>
              </a:tabLst>
            </a:pPr>
            <a:endParaRPr lang="en-US" dirty="0"/>
          </a:p>
        </p:txBody>
      </p:sp>
    </p:spTree>
    <p:extLst>
      <p:ext uri="{BB962C8B-B14F-4D97-AF65-F5344CB8AC3E}">
        <p14:creationId xmlns:p14="http://schemas.microsoft.com/office/powerpoint/2010/main" val="1857902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5525588" y="1845735"/>
            <a:ext cx="2841172" cy="4023360"/>
          </a:xfrm>
        </p:spPr>
        <p:txBody>
          <a:bodyPr/>
          <a:lstStyle/>
          <a:p>
            <a:endParaRPr lang="en-US" dirty="0"/>
          </a:p>
        </p:txBody>
      </p:sp>
      <p:sp>
        <p:nvSpPr>
          <p:cNvPr id="2" name="Content Placeholder 1"/>
          <p:cNvSpPr>
            <a:spLocks noGrp="1"/>
          </p:cNvSpPr>
          <p:nvPr>
            <p:ph sz="half" idx="1"/>
          </p:nvPr>
        </p:nvSpPr>
        <p:spPr>
          <a:xfrm>
            <a:off x="822960" y="1845735"/>
            <a:ext cx="4271554" cy="4435322"/>
          </a:xfrm>
        </p:spPr>
        <p:txBody>
          <a:bodyPr>
            <a:normAutofit fontScale="85000" lnSpcReduction="20000"/>
          </a:bodyPr>
          <a:lstStyle/>
          <a:p>
            <a:r>
              <a:rPr lang="en-US" b="1" dirty="0" smtClean="0"/>
              <a:t>Utah Department of Agriculture and Food</a:t>
            </a:r>
          </a:p>
          <a:p>
            <a:r>
              <a:rPr lang="en-US" dirty="0">
                <a:hlinkClick r:id="rId3"/>
              </a:rPr>
              <a:t>http://ag.utah.gov</a:t>
            </a:r>
            <a:r>
              <a:rPr lang="en-US" dirty="0" smtClean="0">
                <a:hlinkClick r:id="rId3"/>
              </a:rPr>
              <a:t>/</a:t>
            </a:r>
            <a:r>
              <a:rPr lang="en-US" dirty="0" smtClean="0"/>
              <a:t/>
            </a:r>
            <a:br>
              <a:rPr lang="en-US" dirty="0" smtClean="0"/>
            </a:br>
            <a:endParaRPr lang="en-US" dirty="0" smtClean="0"/>
          </a:p>
          <a:p>
            <a:pPr marL="281178" lvl="2" indent="0">
              <a:lnSpc>
                <a:spcPct val="100000"/>
              </a:lnSpc>
              <a:spcBef>
                <a:spcPts val="0"/>
              </a:spcBef>
              <a:spcAft>
                <a:spcPts val="0"/>
              </a:spcAft>
              <a:buNone/>
            </a:pPr>
            <a:r>
              <a:rPr lang="en-US" dirty="0"/>
              <a:t>Scott Oldham</a:t>
            </a:r>
          </a:p>
          <a:p>
            <a:pPr marL="281178" lvl="2" indent="0">
              <a:lnSpc>
                <a:spcPct val="100000"/>
              </a:lnSpc>
              <a:spcBef>
                <a:spcPts val="0"/>
              </a:spcBef>
              <a:spcAft>
                <a:spcPts val="0"/>
              </a:spcAft>
              <a:buNone/>
            </a:pPr>
            <a:r>
              <a:rPr lang="en-US" dirty="0"/>
              <a:t>Pesticide Program </a:t>
            </a:r>
            <a:r>
              <a:rPr lang="en-US" dirty="0" smtClean="0"/>
              <a:t>Manager</a:t>
            </a:r>
          </a:p>
          <a:p>
            <a:pPr marL="281178" lvl="2" indent="0">
              <a:lnSpc>
                <a:spcPct val="100000"/>
              </a:lnSpc>
              <a:spcBef>
                <a:spcPts val="0"/>
              </a:spcBef>
              <a:spcAft>
                <a:spcPts val="0"/>
              </a:spcAft>
              <a:buNone/>
            </a:pPr>
            <a:r>
              <a:rPr lang="en-US" dirty="0" smtClean="0">
                <a:hlinkClick r:id="rId4"/>
              </a:rPr>
              <a:t>soldham@utah.gov</a:t>
            </a:r>
            <a:endParaRPr lang="en-US" dirty="0" smtClean="0"/>
          </a:p>
          <a:p>
            <a:pPr marL="281178" lvl="2" indent="0">
              <a:lnSpc>
                <a:spcPct val="100000"/>
              </a:lnSpc>
              <a:spcBef>
                <a:spcPts val="0"/>
              </a:spcBef>
              <a:spcAft>
                <a:spcPts val="0"/>
              </a:spcAft>
              <a:buNone/>
            </a:pPr>
            <a:r>
              <a:rPr lang="en-US" dirty="0" smtClean="0"/>
              <a:t>801 538-7183</a:t>
            </a:r>
          </a:p>
          <a:p>
            <a:pPr marL="281178" lvl="2" indent="0">
              <a:lnSpc>
                <a:spcPct val="100000"/>
              </a:lnSpc>
              <a:spcBef>
                <a:spcPts val="0"/>
              </a:spcBef>
              <a:spcAft>
                <a:spcPts val="0"/>
              </a:spcAft>
              <a:buNone/>
            </a:pPr>
            <a:endParaRPr lang="en-US" dirty="0"/>
          </a:p>
          <a:p>
            <a:r>
              <a:rPr lang="en-US" b="1" dirty="0" smtClean="0"/>
              <a:t>Utah State University Extension</a:t>
            </a:r>
          </a:p>
          <a:p>
            <a:r>
              <a:rPr lang="en-US" dirty="0">
                <a:hlinkClick r:id="rId5"/>
              </a:rPr>
              <a:t>http://</a:t>
            </a:r>
            <a:r>
              <a:rPr lang="en-US" dirty="0" smtClean="0">
                <a:hlinkClick r:id="rId5"/>
              </a:rPr>
              <a:t>utahpests.usu.edu/ipm/</a:t>
            </a:r>
            <a:endParaRPr lang="en-US" dirty="0" smtClean="0"/>
          </a:p>
          <a:p>
            <a:r>
              <a:rPr lang="en-US" dirty="0" smtClean="0"/>
              <a:t>For assistance with your IPM program and pest identification, contact:</a:t>
            </a:r>
            <a:br>
              <a:rPr lang="en-US" dirty="0" smtClean="0"/>
            </a:br>
            <a:endParaRPr lang="en-US" dirty="0" smtClean="0"/>
          </a:p>
          <a:p>
            <a:pPr marL="281178" lvl="2" indent="0">
              <a:lnSpc>
                <a:spcPct val="110000"/>
              </a:lnSpc>
              <a:spcBef>
                <a:spcPts val="0"/>
              </a:spcBef>
              <a:spcAft>
                <a:spcPts val="0"/>
              </a:spcAft>
              <a:buNone/>
            </a:pPr>
            <a:r>
              <a:rPr lang="en-US" dirty="0" smtClean="0"/>
              <a:t>Ryan Davis</a:t>
            </a:r>
          </a:p>
          <a:p>
            <a:pPr marL="281178" lvl="2" indent="0">
              <a:lnSpc>
                <a:spcPct val="110000"/>
              </a:lnSpc>
              <a:spcBef>
                <a:spcPts val="0"/>
              </a:spcBef>
              <a:spcAft>
                <a:spcPts val="0"/>
              </a:spcAft>
              <a:buNone/>
            </a:pPr>
            <a:r>
              <a:rPr lang="en-US" dirty="0"/>
              <a:t>Arthropod Diagnostician</a:t>
            </a:r>
            <a:br>
              <a:rPr lang="en-US" dirty="0"/>
            </a:br>
            <a:r>
              <a:rPr lang="en-US" dirty="0"/>
              <a:t>Utah Plant Pest Diagnostic Lab</a:t>
            </a:r>
            <a:br>
              <a:rPr lang="en-US" dirty="0"/>
            </a:br>
            <a:r>
              <a:rPr lang="en-US" dirty="0" smtClean="0">
                <a:hlinkClick r:id="rId6"/>
              </a:rPr>
              <a:t>ryan.davis@usu.edu</a:t>
            </a:r>
            <a:endParaRPr lang="en-US" dirty="0" smtClean="0"/>
          </a:p>
          <a:p>
            <a:pPr marL="281178" lvl="2" indent="0">
              <a:lnSpc>
                <a:spcPct val="110000"/>
              </a:lnSpc>
              <a:spcBef>
                <a:spcPts val="0"/>
              </a:spcBef>
              <a:spcAft>
                <a:spcPts val="0"/>
              </a:spcAft>
              <a:buNone/>
            </a:pPr>
            <a:r>
              <a:rPr lang="en-US" dirty="0" smtClean="0"/>
              <a:t>(</a:t>
            </a:r>
            <a:r>
              <a:rPr lang="en-US" dirty="0"/>
              <a:t>435) </a:t>
            </a:r>
            <a:r>
              <a:rPr lang="en-US" dirty="0" smtClean="0"/>
              <a:t>797-2435</a:t>
            </a:r>
          </a:p>
        </p:txBody>
      </p:sp>
      <p:sp>
        <p:nvSpPr>
          <p:cNvPr id="4" name="Title 3"/>
          <p:cNvSpPr>
            <a:spLocks noGrp="1"/>
          </p:cNvSpPr>
          <p:nvPr>
            <p:ph type="title"/>
          </p:nvPr>
        </p:nvSpPr>
        <p:spPr/>
        <p:txBody>
          <a:bodyPr/>
          <a:lstStyle/>
          <a:p>
            <a:r>
              <a:rPr lang="en-US" dirty="0" smtClean="0"/>
              <a:t>State and Local Resources</a:t>
            </a:r>
            <a:endParaRPr lang="en-US" dirty="0"/>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26418" r="20611"/>
          <a:stretch/>
        </p:blipFill>
        <p:spPr>
          <a:xfrm>
            <a:off x="5529945" y="1857149"/>
            <a:ext cx="2841173" cy="4022725"/>
          </a:xfrm>
          <a:prstGeom prst="rect">
            <a:avLst/>
          </a:prstGeom>
          <a:ln w="6350">
            <a:solidFill>
              <a:schemeClr val="tx1"/>
            </a:solidFill>
          </a:ln>
          <a:effectLst>
            <a:outerShdw blurRad="50800" dist="38100" dir="2700000" algn="tl" rotWithShape="0">
              <a:prstClr val="black">
                <a:alpha val="40000"/>
              </a:prstClr>
            </a:outerShdw>
          </a:effectLst>
        </p:spPr>
      </p:pic>
      <p:sp>
        <p:nvSpPr>
          <p:cNvPr id="8" name="TextBox 7"/>
          <p:cNvSpPr txBox="1"/>
          <p:nvPr/>
        </p:nvSpPr>
        <p:spPr>
          <a:xfrm>
            <a:off x="7086601" y="1937657"/>
            <a:ext cx="1280160" cy="369332"/>
          </a:xfrm>
          <a:prstGeom prst="rect">
            <a:avLst/>
          </a:prstGeom>
          <a:noFill/>
        </p:spPr>
        <p:txBody>
          <a:bodyPr wrap="square" rtlCol="0">
            <a:spAutoFit/>
          </a:bodyPr>
          <a:lstStyle/>
          <a:p>
            <a:pPr algn="r"/>
            <a:r>
              <a:rPr lang="en-US" dirty="0" smtClean="0"/>
              <a:t>Ryan Davis</a:t>
            </a:r>
            <a:endParaRPr lang="en-US" dirty="0"/>
          </a:p>
        </p:txBody>
      </p:sp>
    </p:spTree>
    <p:extLst>
      <p:ext uri="{BB962C8B-B14F-4D97-AF65-F5344CB8AC3E}">
        <p14:creationId xmlns:p14="http://schemas.microsoft.com/office/powerpoint/2010/main" val="27828645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98298" lvl="1" indent="0">
              <a:lnSpc>
                <a:spcPct val="100000"/>
              </a:lnSpc>
              <a:spcBef>
                <a:spcPts val="0"/>
              </a:spcBef>
              <a:spcAft>
                <a:spcPts val="0"/>
              </a:spcAft>
              <a:buNone/>
            </a:pPr>
            <a:r>
              <a:rPr lang="en-US" dirty="0" smtClean="0"/>
              <a:t/>
            </a:r>
            <a:br>
              <a:rPr lang="en-US" dirty="0" smtClean="0"/>
            </a:br>
            <a:r>
              <a:rPr lang="en-US" dirty="0" smtClean="0"/>
              <a:t>Organized in 2007 by the Salt Lake City School District to share IPM experiences</a:t>
            </a:r>
            <a:br>
              <a:rPr lang="en-US" dirty="0" smtClean="0"/>
            </a:br>
            <a:endParaRPr lang="en-US" dirty="0" smtClean="0"/>
          </a:p>
          <a:p>
            <a:pPr lvl="1">
              <a:lnSpc>
                <a:spcPct val="100000"/>
              </a:lnSpc>
              <a:spcBef>
                <a:spcPts val="0"/>
              </a:spcBef>
              <a:spcAft>
                <a:spcPts val="0"/>
              </a:spcAft>
            </a:pPr>
            <a:r>
              <a:rPr lang="en-US" dirty="0" smtClean="0"/>
              <a:t>The Coalition usually met 1 or 2 times per year</a:t>
            </a:r>
          </a:p>
          <a:p>
            <a:pPr lvl="1">
              <a:lnSpc>
                <a:spcPct val="100000"/>
              </a:lnSpc>
              <a:spcBef>
                <a:spcPts val="0"/>
              </a:spcBef>
              <a:spcAft>
                <a:spcPts val="0"/>
              </a:spcAft>
            </a:pPr>
            <a:r>
              <a:rPr lang="en-US" dirty="0" smtClean="0"/>
              <a:t>Participation was limited to greater Wasatch Front school districts to minimize travel time for others</a:t>
            </a:r>
          </a:p>
          <a:p>
            <a:pPr lvl="1">
              <a:lnSpc>
                <a:spcPct val="100000"/>
              </a:lnSpc>
              <a:spcBef>
                <a:spcPts val="0"/>
              </a:spcBef>
              <a:spcAft>
                <a:spcPts val="0"/>
              </a:spcAft>
            </a:pPr>
            <a:r>
              <a:rPr lang="en-US" dirty="0" smtClean="0"/>
              <a:t>The new rule creates a need to continue the Coalition</a:t>
            </a:r>
          </a:p>
          <a:p>
            <a:pPr lvl="1">
              <a:lnSpc>
                <a:spcPct val="100000"/>
              </a:lnSpc>
              <a:spcBef>
                <a:spcPts val="0"/>
              </a:spcBef>
              <a:spcAft>
                <a:spcPts val="0"/>
              </a:spcAft>
            </a:pPr>
            <a:r>
              <a:rPr lang="en-US" dirty="0" smtClean="0"/>
              <a:t>Possible ideas for improving and perpetuating the Utah IPM coalition:</a:t>
            </a:r>
          </a:p>
          <a:p>
            <a:pPr lvl="2">
              <a:lnSpc>
                <a:spcPct val="100000"/>
              </a:lnSpc>
              <a:spcBef>
                <a:spcPts val="0"/>
              </a:spcBef>
              <a:spcAft>
                <a:spcPts val="0"/>
              </a:spcAft>
            </a:pPr>
            <a:r>
              <a:rPr lang="en-US" dirty="0" smtClean="0"/>
              <a:t>Share hosting and agenda responsibilities</a:t>
            </a:r>
          </a:p>
          <a:p>
            <a:pPr lvl="2">
              <a:lnSpc>
                <a:spcPct val="100000"/>
              </a:lnSpc>
              <a:spcBef>
                <a:spcPts val="0"/>
              </a:spcBef>
              <a:spcAft>
                <a:spcPts val="0"/>
              </a:spcAft>
            </a:pPr>
            <a:r>
              <a:rPr lang="en-US" dirty="0" smtClean="0"/>
              <a:t>Solicit participation and involvement from local health departments</a:t>
            </a:r>
          </a:p>
          <a:p>
            <a:pPr lvl="2">
              <a:lnSpc>
                <a:spcPct val="100000"/>
              </a:lnSpc>
              <a:spcBef>
                <a:spcPts val="0"/>
              </a:spcBef>
              <a:spcAft>
                <a:spcPts val="0"/>
              </a:spcAft>
            </a:pPr>
            <a:r>
              <a:rPr lang="en-US" dirty="0" smtClean="0"/>
              <a:t>Become a regular session at UFOMA meetings</a:t>
            </a:r>
          </a:p>
          <a:p>
            <a:pPr lvl="2">
              <a:lnSpc>
                <a:spcPct val="100000"/>
              </a:lnSpc>
              <a:spcBef>
                <a:spcPts val="0"/>
              </a:spcBef>
              <a:spcAft>
                <a:spcPts val="0"/>
              </a:spcAft>
            </a:pPr>
            <a:r>
              <a:rPr lang="en-US" dirty="0" smtClean="0"/>
              <a:t>Form a southern Utah IPM Coalition</a:t>
            </a:r>
          </a:p>
        </p:txBody>
      </p:sp>
      <p:sp>
        <p:nvSpPr>
          <p:cNvPr id="6" name="Title 5"/>
          <p:cNvSpPr>
            <a:spLocks noGrp="1"/>
          </p:cNvSpPr>
          <p:nvPr>
            <p:ph type="title"/>
          </p:nvPr>
        </p:nvSpPr>
        <p:spPr/>
        <p:txBody>
          <a:bodyPr/>
          <a:lstStyle/>
          <a:p>
            <a:r>
              <a:rPr lang="en-US" dirty="0" smtClean="0"/>
              <a:t>Utah IPM Coalition</a:t>
            </a:r>
            <a:endParaRPr lang="en-US" dirty="0"/>
          </a:p>
        </p:txBody>
      </p:sp>
    </p:spTree>
    <p:extLst>
      <p:ext uri="{BB962C8B-B14F-4D97-AF65-F5344CB8AC3E}">
        <p14:creationId xmlns:p14="http://schemas.microsoft.com/office/powerpoint/2010/main" val="26255164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rmAutofit/>
          </a:bodyPr>
          <a:lstStyle/>
          <a:p>
            <a:pPr marL="450342" indent="-285750" defTabSz="457200">
              <a:lnSpc>
                <a:spcPct val="80000"/>
              </a:lnSpc>
              <a:spcBef>
                <a:spcPct val="20000"/>
              </a:spcBef>
              <a:buSzPct val="75000"/>
              <a:buFont typeface="Wingdings" pitchFamily="2" charset="2"/>
              <a:buChar char="n"/>
            </a:pPr>
            <a:endParaRPr lang="en-US" sz="2300" dirty="0" smtClean="0">
              <a:solidFill>
                <a:schemeClr val="tx1"/>
              </a:solidFill>
            </a:endParaRPr>
          </a:p>
          <a:p>
            <a:pPr lvl="1"/>
            <a:r>
              <a:rPr lang="en-US" dirty="0"/>
              <a:t>A safer, usually less costly option for effective pest management in the school community</a:t>
            </a:r>
          </a:p>
          <a:p>
            <a:pPr lvl="1"/>
            <a:r>
              <a:rPr lang="en-US" dirty="0"/>
              <a:t>Employs common-sense strategies to reduce sources of food, water and shelter for pests in buildings and on </a:t>
            </a:r>
            <a:r>
              <a:rPr lang="en-US" dirty="0" smtClean="0"/>
              <a:t>grounds</a:t>
            </a:r>
            <a:endParaRPr lang="en-US" dirty="0"/>
          </a:p>
          <a:p>
            <a:pPr lvl="1">
              <a:defRPr/>
            </a:pPr>
            <a:r>
              <a:rPr lang="en-US" dirty="0"/>
              <a:t>Manages pests by focusing on eliminating the reasons pests are present</a:t>
            </a:r>
          </a:p>
          <a:p>
            <a:pPr lvl="1">
              <a:defRPr/>
            </a:pPr>
            <a:r>
              <a:rPr lang="en-US" dirty="0"/>
              <a:t>Takes advantage of all pest management strategies, including the judicious use of </a:t>
            </a:r>
            <a:r>
              <a:rPr lang="en-US" dirty="0" smtClean="0"/>
              <a:t>pesticides*</a:t>
            </a:r>
            <a:br>
              <a:rPr lang="en-US" dirty="0" smtClean="0"/>
            </a:br>
            <a:r>
              <a:rPr lang="en-US" dirty="0" smtClean="0"/>
              <a:t/>
            </a:r>
            <a:br>
              <a:rPr lang="en-US" dirty="0" smtClean="0"/>
            </a:br>
            <a:endParaRPr lang="en-US" dirty="0"/>
          </a:p>
          <a:p>
            <a:pPr marL="403225" lvl="1" indent="-306388">
              <a:buNone/>
              <a:defRPr/>
            </a:pPr>
            <a:r>
              <a:rPr lang="en-US" dirty="0" smtClean="0"/>
              <a:t>	* Weeds are also considered pests as part of IPM because </a:t>
            </a:r>
            <a:r>
              <a:rPr lang="en-US" dirty="0"/>
              <a:t>pesticides are often used for </a:t>
            </a:r>
            <a:r>
              <a:rPr lang="en-US" dirty="0" smtClean="0"/>
              <a:t>control</a:t>
            </a:r>
            <a:r>
              <a:rPr lang="en-US" dirty="0"/>
              <a:t>.</a:t>
            </a:r>
          </a:p>
          <a:p>
            <a:pPr marL="0" indent="0">
              <a:buNone/>
            </a:pPr>
            <a:endParaRPr lang="en-US" sz="1800" dirty="0"/>
          </a:p>
        </p:txBody>
      </p:sp>
      <p:sp>
        <p:nvSpPr>
          <p:cNvPr id="6" name="Title 5"/>
          <p:cNvSpPr>
            <a:spLocks noGrp="1"/>
          </p:cNvSpPr>
          <p:nvPr>
            <p:ph type="title"/>
          </p:nvPr>
        </p:nvSpPr>
        <p:spPr/>
        <p:txBody>
          <a:bodyPr/>
          <a:lstStyle/>
          <a:p>
            <a:r>
              <a:rPr lang="en-US" dirty="0" smtClean="0"/>
              <a:t>What is </a:t>
            </a:r>
            <a:br>
              <a:rPr lang="en-US" dirty="0" smtClean="0"/>
            </a:br>
            <a:r>
              <a:rPr lang="en-US" dirty="0" smtClean="0"/>
              <a:t>Integrated Pest Management?</a:t>
            </a:r>
            <a:endParaRPr lang="en-US" dirty="0"/>
          </a:p>
        </p:txBody>
      </p:sp>
    </p:spTree>
    <p:extLst>
      <p:ext uri="{BB962C8B-B14F-4D97-AF65-F5344CB8AC3E}">
        <p14:creationId xmlns:p14="http://schemas.microsoft.com/office/powerpoint/2010/main" val="21155489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09" y="1942144"/>
            <a:ext cx="7543800" cy="1450757"/>
          </a:xfrm>
        </p:spPr>
        <p:txBody>
          <a:bodyPr>
            <a:normAutofit/>
          </a:bodyPr>
          <a:lstStyle/>
          <a:p>
            <a:pPr algn="ctr"/>
            <a:r>
              <a:rPr lang="en-US" sz="7200" dirty="0" smtClean="0"/>
              <a:t>Questions?</a:t>
            </a:r>
            <a:endParaRPr lang="en-US" sz="7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1069" y="5082150"/>
            <a:ext cx="1396588" cy="1232154"/>
          </a:xfrm>
          <a:prstGeom prst="rect">
            <a:avLst/>
          </a:prstGeom>
        </p:spPr>
      </p:pic>
    </p:spTree>
    <p:extLst>
      <p:ext uri="{BB962C8B-B14F-4D97-AF65-F5344CB8AC3E}">
        <p14:creationId xmlns:p14="http://schemas.microsoft.com/office/powerpoint/2010/main" val="1262748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4927"/>
            <a:ext cx="7543800" cy="1450757"/>
          </a:xfrm>
        </p:spPr>
        <p:txBody>
          <a:bodyPr>
            <a:normAutofit fontScale="90000"/>
          </a:bodyPr>
          <a:lstStyle/>
          <a:p>
            <a:r>
              <a:rPr lang="en-US" dirty="0" smtClean="0"/>
              <a:t>It’s what the parents and community wants for their kids</a:t>
            </a:r>
            <a:endParaRPr lang="en-US" dirty="0"/>
          </a:p>
        </p:txBody>
      </p:sp>
      <p:pic>
        <p:nvPicPr>
          <p:cNvPr id="4" name="Picture 6"/>
          <p:cNvPicPr>
            <a:picLocks noGrp="1" noChangeAspect="1" noChangeArrowheads="1"/>
          </p:cNvPicPr>
          <p:nvPr>
            <p:ph idx="1"/>
          </p:nvPr>
        </p:nvPicPr>
        <p:blipFill>
          <a:blip r:embed="rId3" cstate="print"/>
          <a:srcRect/>
          <a:stretch>
            <a:fillRect/>
          </a:stretch>
        </p:blipFill>
        <p:spPr>
          <a:xfrm>
            <a:off x="4153865" y="1916817"/>
            <a:ext cx="4212259" cy="1790210"/>
          </a:xfrm>
          <a:ln w="6350">
            <a:solidFill>
              <a:schemeClr val="tx1"/>
            </a:solidFill>
          </a:ln>
          <a:effectLst>
            <a:outerShdw blurRad="50800" dist="38100" dir="2700000" algn="tl" rotWithShape="0">
              <a:prstClr val="black">
                <a:alpha val="40000"/>
              </a:prstClr>
            </a:outerShdw>
          </a:effectLst>
        </p:spPr>
      </p:pic>
      <p:sp>
        <p:nvSpPr>
          <p:cNvPr id="5" name="Rectangle 7"/>
          <p:cNvSpPr>
            <a:spLocks noChangeArrowheads="1"/>
          </p:cNvSpPr>
          <p:nvPr/>
        </p:nvSpPr>
        <p:spPr bwMode="auto">
          <a:xfrm>
            <a:off x="533400" y="3886200"/>
            <a:ext cx="8001000" cy="2438400"/>
          </a:xfrm>
          <a:prstGeom prst="rect">
            <a:avLst/>
          </a:prstGeom>
          <a:noFill/>
          <a:ln w="9525">
            <a:noFill/>
            <a:miter lim="800000"/>
            <a:headEnd/>
            <a:tailEnd/>
          </a:ln>
          <a:effectLst/>
        </p:spPr>
        <p:txBody>
          <a:bodyPr/>
          <a:lstStyle/>
          <a:p>
            <a:pPr marL="342900" indent="-342900">
              <a:lnSpc>
                <a:spcPct val="80000"/>
              </a:lnSpc>
              <a:spcBef>
                <a:spcPct val="20000"/>
              </a:spcBef>
              <a:buClr>
                <a:schemeClr val="folHlink"/>
              </a:buClr>
              <a:buSzPct val="90000"/>
              <a:buFont typeface="Wingdings" pitchFamily="2" charset="2"/>
              <a:buNone/>
            </a:pPr>
            <a:r>
              <a:rPr lang="en-US" sz="3000" dirty="0" smtClean="0"/>
              <a:t>A Safe    Environment</a:t>
            </a:r>
          </a:p>
          <a:p>
            <a:pPr marL="342900" indent="-342900">
              <a:lnSpc>
                <a:spcPct val="80000"/>
              </a:lnSpc>
              <a:spcBef>
                <a:spcPct val="20000"/>
              </a:spcBef>
              <a:buClr>
                <a:schemeClr val="folHlink"/>
              </a:buClr>
              <a:buSzPct val="90000"/>
              <a:buFont typeface="Wingdings" pitchFamily="2" charset="2"/>
              <a:buNone/>
            </a:pPr>
            <a:endParaRPr lang="en-US" sz="2100" dirty="0" smtClean="0"/>
          </a:p>
          <a:p>
            <a:pPr marL="342900" indent="-342900">
              <a:lnSpc>
                <a:spcPct val="80000"/>
              </a:lnSpc>
              <a:spcBef>
                <a:spcPct val="20000"/>
              </a:spcBef>
              <a:buClr>
                <a:schemeClr val="folHlink"/>
              </a:buClr>
              <a:buSzPct val="90000"/>
              <a:buFont typeface="Wingdings" pitchFamily="2" charset="2"/>
              <a:buNone/>
            </a:pPr>
            <a:r>
              <a:rPr lang="en-US" sz="2300" dirty="0" smtClean="0"/>
              <a:t>Safe </a:t>
            </a:r>
            <a:r>
              <a:rPr lang="en-US" sz="2300" dirty="0"/>
              <a:t>from:</a:t>
            </a:r>
          </a:p>
          <a:p>
            <a:pPr marL="800100" lvl="1" indent="-342900">
              <a:lnSpc>
                <a:spcPct val="80000"/>
              </a:lnSpc>
              <a:spcBef>
                <a:spcPct val="20000"/>
              </a:spcBef>
              <a:buClr>
                <a:schemeClr val="accent1"/>
              </a:buClr>
              <a:buSzPct val="75000"/>
              <a:buFont typeface="Arial" panose="020B0604020202020204" pitchFamily="34" charset="0"/>
              <a:buChar char="•"/>
            </a:pPr>
            <a:r>
              <a:rPr lang="en-US" sz="2100" dirty="0"/>
              <a:t>Pest </a:t>
            </a:r>
            <a:r>
              <a:rPr lang="en-US" sz="2100" dirty="0" smtClean="0"/>
              <a:t>allergens, allergic reactions, bites and stings</a:t>
            </a:r>
            <a:endParaRPr lang="en-US" sz="2100" dirty="0"/>
          </a:p>
          <a:p>
            <a:pPr marL="800100" lvl="1" indent="-342900">
              <a:lnSpc>
                <a:spcPct val="80000"/>
              </a:lnSpc>
              <a:spcBef>
                <a:spcPct val="20000"/>
              </a:spcBef>
              <a:buClr>
                <a:schemeClr val="accent1"/>
              </a:buClr>
              <a:buSzPct val="75000"/>
              <a:buFont typeface="Arial" panose="020B0604020202020204" pitchFamily="34" charset="0"/>
              <a:buChar char="•"/>
            </a:pPr>
            <a:r>
              <a:rPr lang="en-US" sz="2100" dirty="0" smtClean="0"/>
              <a:t>Arthropod and vertebrate vectored </a:t>
            </a:r>
            <a:r>
              <a:rPr lang="en-US" sz="2100" dirty="0"/>
              <a:t>diseases </a:t>
            </a:r>
          </a:p>
          <a:p>
            <a:pPr marL="800100" lvl="1" indent="-342900">
              <a:lnSpc>
                <a:spcPct val="80000"/>
              </a:lnSpc>
              <a:spcBef>
                <a:spcPct val="20000"/>
              </a:spcBef>
              <a:buClr>
                <a:schemeClr val="accent1"/>
              </a:buClr>
              <a:buSzPct val="75000"/>
              <a:buFont typeface="Arial" panose="020B0604020202020204" pitchFamily="34" charset="0"/>
              <a:buChar char="•"/>
            </a:pPr>
            <a:r>
              <a:rPr lang="en-US" sz="2100" dirty="0"/>
              <a:t>Inappropriate </a:t>
            </a:r>
            <a:r>
              <a:rPr lang="en-US" sz="2100" dirty="0" smtClean="0"/>
              <a:t>pesticide </a:t>
            </a:r>
            <a:r>
              <a:rPr lang="en-US" sz="2100" dirty="0"/>
              <a:t>use</a:t>
            </a:r>
          </a:p>
        </p:txBody>
      </p:sp>
      <p:sp>
        <p:nvSpPr>
          <p:cNvPr id="6" name="WordArt 4"/>
          <p:cNvSpPr>
            <a:spLocks noChangeArrowheads="1" noChangeShapeType="1" noTextEdit="1"/>
          </p:cNvSpPr>
          <p:nvPr/>
        </p:nvSpPr>
        <p:spPr bwMode="auto">
          <a:xfrm rot="20922044">
            <a:off x="1427029" y="3163908"/>
            <a:ext cx="780048" cy="642954"/>
          </a:xfrm>
          <a:prstGeom prst="rect">
            <a:avLst/>
          </a:prstGeom>
        </p:spPr>
        <p:txBody>
          <a:bodyPr wrap="none" fromWordArt="1">
            <a:prstTxWarp prst="textPlain">
              <a:avLst>
                <a:gd name="adj" fmla="val 50000"/>
              </a:avLst>
            </a:prstTxWarp>
          </a:bodyPr>
          <a:lstStyle/>
          <a:p>
            <a:pPr algn="ctr"/>
            <a:r>
              <a:rPr lang="en-US" sz="3200" kern="10" dirty="0" smtClean="0">
                <a:ln w="9525">
                  <a:noFill/>
                  <a:round/>
                  <a:headEnd/>
                  <a:tailEnd/>
                </a:ln>
                <a:solidFill>
                  <a:srgbClr val="008000"/>
                </a:solidFill>
                <a:effectLst>
                  <a:outerShdw dist="45791" dir="2021404" algn="ctr" rotWithShape="0">
                    <a:srgbClr val="B2B2B2">
                      <a:alpha val="80000"/>
                    </a:srgbClr>
                  </a:outerShdw>
                </a:effectLst>
                <a:latin typeface="Comic Sans MS"/>
              </a:rPr>
              <a:t>Green</a:t>
            </a:r>
            <a:endParaRPr lang="en-US" sz="3200" kern="10" dirty="0">
              <a:ln w="9525">
                <a:noFill/>
                <a:round/>
                <a:headEnd/>
                <a:tailEnd/>
              </a:ln>
              <a:solidFill>
                <a:srgbClr val="008000"/>
              </a:solidFill>
              <a:effectLst>
                <a:outerShdw dist="45791" dir="2021404" algn="ctr" rotWithShape="0">
                  <a:srgbClr val="B2B2B2">
                    <a:alpha val="80000"/>
                  </a:srgbClr>
                </a:outerShdw>
              </a:effectLst>
              <a:latin typeface="Comic Sans MS"/>
            </a:endParaRPr>
          </a:p>
        </p:txBody>
      </p:sp>
      <p:sp>
        <p:nvSpPr>
          <p:cNvPr id="7" name="Up Arrow 6"/>
          <p:cNvSpPr/>
          <p:nvPr/>
        </p:nvSpPr>
        <p:spPr>
          <a:xfrm>
            <a:off x="1507664" y="4166891"/>
            <a:ext cx="534572" cy="3657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3558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44927"/>
            <a:ext cx="7543800" cy="1450757"/>
          </a:xfrm>
        </p:spPr>
        <p:txBody>
          <a:bodyPr/>
          <a:lstStyle/>
          <a:p>
            <a:r>
              <a:rPr lang="en-US" dirty="0" smtClean="0"/>
              <a:t>Integrated Pest Management</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408602458"/>
              </p:ext>
            </p:extLst>
          </p:nvPr>
        </p:nvGraphicFramePr>
        <p:xfrm>
          <a:off x="3432807" y="2241551"/>
          <a:ext cx="2668329" cy="3015757"/>
        </p:xfrm>
        <a:graphic>
          <a:graphicData uri="http://schemas.openxmlformats.org/presentationml/2006/ole">
            <mc:AlternateContent xmlns:mc="http://schemas.openxmlformats.org/markup-compatibility/2006">
              <mc:Choice xmlns:v="urn:schemas-microsoft-com:vml" Requires="v">
                <p:oleObj spid="_x0000_s1219" name="CorelDRAW" r:id="rId4" imgW="2453760" imgH="2772720" progId="">
                  <p:embed/>
                </p:oleObj>
              </mc:Choice>
              <mc:Fallback>
                <p:oleObj name="CorelDRAW" r:id="rId4" imgW="2453760" imgH="2772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2807" y="2241551"/>
                        <a:ext cx="2668329" cy="3015757"/>
                      </a:xfrm>
                      <a:prstGeom prst="rect">
                        <a:avLst/>
                      </a:prstGeom>
                      <a:noFill/>
                      <a:ln>
                        <a:noFill/>
                      </a:ln>
                      <a:effectLst/>
                    </p:spPr>
                  </p:pic>
                </p:oleObj>
              </mc:Fallback>
            </mc:AlternateContent>
          </a:graphicData>
        </a:graphic>
      </p:graphicFrame>
      <p:sp>
        <p:nvSpPr>
          <p:cNvPr id="5" name="Text Box 4"/>
          <p:cNvSpPr txBox="1">
            <a:spLocks noChangeArrowheads="1"/>
          </p:cNvSpPr>
          <p:nvPr/>
        </p:nvSpPr>
        <p:spPr bwMode="auto">
          <a:xfrm>
            <a:off x="3339062" y="2618424"/>
            <a:ext cx="1108830" cy="369332"/>
          </a:xfrm>
          <a:prstGeom prst="rect">
            <a:avLst/>
          </a:prstGeom>
          <a:noFill/>
          <a:ln w="12700">
            <a:noFill/>
            <a:miter lim="800000"/>
            <a:headEnd type="none" w="sm" len="sm"/>
            <a:tailEnd type="none" w="sm" len="sm"/>
          </a:ln>
        </p:spPr>
        <p:txBody>
          <a:bodyPr wrap="none">
            <a:spAutoFit/>
          </a:bodyPr>
          <a:lstStyle/>
          <a:p>
            <a:r>
              <a:rPr lang="en-US" dirty="0"/>
              <a:t>Pesticides</a:t>
            </a:r>
          </a:p>
        </p:txBody>
      </p:sp>
      <p:sp>
        <p:nvSpPr>
          <p:cNvPr id="6" name="Text Box 5"/>
          <p:cNvSpPr txBox="1">
            <a:spLocks noChangeArrowheads="1"/>
          </p:cNvSpPr>
          <p:nvPr/>
        </p:nvSpPr>
        <p:spPr bwMode="auto">
          <a:xfrm>
            <a:off x="1367481" y="3176119"/>
            <a:ext cx="2836909" cy="646331"/>
          </a:xfrm>
          <a:prstGeom prst="rect">
            <a:avLst/>
          </a:prstGeom>
          <a:noFill/>
          <a:ln w="12700">
            <a:noFill/>
            <a:miter lim="800000"/>
            <a:headEnd type="none" w="sm" len="sm"/>
            <a:tailEnd type="none" w="sm" len="sm"/>
          </a:ln>
        </p:spPr>
        <p:txBody>
          <a:bodyPr wrap="none"/>
          <a:lstStyle>
            <a:defPPr>
              <a:defRPr lang="en-US"/>
            </a:defPPr>
            <a:lvl1pPr algn="r"/>
          </a:lstStyle>
          <a:p>
            <a:r>
              <a:rPr lang="en-US" dirty="0"/>
              <a:t>Exclusion &amp;</a:t>
            </a:r>
          </a:p>
          <a:p>
            <a:r>
              <a:rPr lang="en-US" dirty="0"/>
              <a:t>Mechanical Controls   </a:t>
            </a:r>
          </a:p>
        </p:txBody>
      </p:sp>
      <p:sp>
        <p:nvSpPr>
          <p:cNvPr id="7" name="Text Box 6"/>
          <p:cNvSpPr txBox="1">
            <a:spLocks noChangeArrowheads="1"/>
          </p:cNvSpPr>
          <p:nvPr/>
        </p:nvSpPr>
        <p:spPr bwMode="auto">
          <a:xfrm>
            <a:off x="103909" y="3857414"/>
            <a:ext cx="3760295" cy="742950"/>
          </a:xfrm>
          <a:prstGeom prst="rect">
            <a:avLst/>
          </a:prstGeom>
          <a:noFill/>
          <a:ln w="12700">
            <a:noFill/>
            <a:miter lim="800000"/>
            <a:headEnd type="none" w="sm" len="sm"/>
            <a:tailEnd type="none" w="sm" len="sm"/>
          </a:ln>
        </p:spPr>
        <p:txBody>
          <a:bodyPr wrap="none"/>
          <a:lstStyle/>
          <a:p>
            <a:pPr algn="r"/>
            <a:r>
              <a:rPr lang="en-US" dirty="0" smtClean="0"/>
              <a:t>Behavior Changes </a:t>
            </a:r>
            <a:endParaRPr lang="en-US" dirty="0"/>
          </a:p>
          <a:p>
            <a:r>
              <a:rPr lang="en-US" dirty="0"/>
              <a:t> </a:t>
            </a:r>
            <a:r>
              <a:rPr lang="en-US" dirty="0" smtClean="0"/>
              <a:t>                 &amp; Housekeeping Practices</a:t>
            </a:r>
            <a:endParaRPr lang="en-US" dirty="0">
              <a:solidFill>
                <a:srgbClr val="FF66FF"/>
              </a:solidFill>
            </a:endParaRPr>
          </a:p>
        </p:txBody>
      </p:sp>
      <p:sp>
        <p:nvSpPr>
          <p:cNvPr id="8" name="Text Box 7"/>
          <p:cNvSpPr txBox="1">
            <a:spLocks noChangeArrowheads="1"/>
          </p:cNvSpPr>
          <p:nvPr/>
        </p:nvSpPr>
        <p:spPr bwMode="auto">
          <a:xfrm>
            <a:off x="1117870" y="4548831"/>
            <a:ext cx="2520553" cy="583857"/>
          </a:xfrm>
          <a:prstGeom prst="rect">
            <a:avLst/>
          </a:prstGeom>
          <a:noFill/>
          <a:ln w="12700">
            <a:noFill/>
            <a:miter lim="800000"/>
            <a:headEnd type="none" w="sm" len="sm"/>
            <a:tailEnd type="none" w="sm" len="sm"/>
          </a:ln>
        </p:spPr>
        <p:txBody>
          <a:bodyPr wrap="none"/>
          <a:lstStyle/>
          <a:p>
            <a:pPr algn="r"/>
            <a:r>
              <a:rPr lang="en-US" dirty="0" smtClean="0"/>
              <a:t>Education, Training </a:t>
            </a:r>
            <a:r>
              <a:rPr lang="en-US" dirty="0"/>
              <a:t>&amp; </a:t>
            </a:r>
            <a:br>
              <a:rPr lang="en-US" dirty="0"/>
            </a:br>
            <a:r>
              <a:rPr lang="en-US" dirty="0"/>
              <a:t>Communication    </a:t>
            </a:r>
          </a:p>
        </p:txBody>
      </p:sp>
      <p:sp>
        <p:nvSpPr>
          <p:cNvPr id="9" name="TextBox 8"/>
          <p:cNvSpPr txBox="1"/>
          <p:nvPr/>
        </p:nvSpPr>
        <p:spPr>
          <a:xfrm>
            <a:off x="5929530" y="2133178"/>
            <a:ext cx="2335427" cy="507831"/>
          </a:xfrm>
          <a:prstGeom prst="rect">
            <a:avLst/>
          </a:prstGeom>
          <a:noFill/>
        </p:spPr>
        <p:txBody>
          <a:bodyPr wrap="square" rtlCol="0">
            <a:spAutoFit/>
          </a:bodyPr>
          <a:lstStyle/>
          <a:p>
            <a:r>
              <a:rPr lang="en-US" sz="1350" b="1" dirty="0" smtClean="0"/>
              <a:t>You are </a:t>
            </a:r>
            <a:r>
              <a:rPr lang="en-US" sz="1350" b="1" dirty="0"/>
              <a:t>already doing </a:t>
            </a:r>
            <a:r>
              <a:rPr lang="en-US" sz="1350" b="1" dirty="0" smtClean="0"/>
              <a:t>most, </a:t>
            </a:r>
            <a:r>
              <a:rPr lang="en-US" sz="1350" b="1" dirty="0"/>
              <a:t>if not </a:t>
            </a:r>
            <a:r>
              <a:rPr lang="en-US" sz="1350" b="1" dirty="0" smtClean="0"/>
              <a:t>all, </a:t>
            </a:r>
            <a:r>
              <a:rPr lang="en-US" sz="1350" b="1" dirty="0"/>
              <a:t>of these things… </a:t>
            </a:r>
          </a:p>
        </p:txBody>
      </p:sp>
      <p:sp>
        <p:nvSpPr>
          <p:cNvPr id="10" name="TextBox 9"/>
          <p:cNvSpPr txBox="1"/>
          <p:nvPr/>
        </p:nvSpPr>
        <p:spPr>
          <a:xfrm>
            <a:off x="5929530" y="3044404"/>
            <a:ext cx="2341259" cy="923330"/>
          </a:xfrm>
          <a:prstGeom prst="rect">
            <a:avLst/>
          </a:prstGeom>
          <a:noFill/>
        </p:spPr>
        <p:txBody>
          <a:bodyPr wrap="square" rtlCol="0">
            <a:spAutoFit/>
          </a:bodyPr>
          <a:lstStyle/>
          <a:p>
            <a:r>
              <a:rPr lang="en-US" sz="1350" dirty="0" smtClean="0"/>
              <a:t>Now, if </a:t>
            </a:r>
            <a:r>
              <a:rPr lang="en-US" sz="1350" dirty="0"/>
              <a:t>you change the level of effort and the order in which </a:t>
            </a:r>
            <a:r>
              <a:rPr lang="en-US" sz="1350" dirty="0" smtClean="0"/>
              <a:t>things </a:t>
            </a:r>
            <a:r>
              <a:rPr lang="en-US" sz="1350" dirty="0"/>
              <a:t>happen – it becomes </a:t>
            </a:r>
            <a:r>
              <a:rPr lang="en-US" sz="1350" b="1" dirty="0"/>
              <a:t>IPM</a:t>
            </a:r>
            <a:r>
              <a:rPr lang="en-US" sz="1350" dirty="0"/>
              <a:t>!</a:t>
            </a:r>
          </a:p>
        </p:txBody>
      </p:sp>
    </p:spTree>
    <p:extLst>
      <p:ext uri="{BB962C8B-B14F-4D97-AF65-F5344CB8AC3E}">
        <p14:creationId xmlns:p14="http://schemas.microsoft.com/office/powerpoint/2010/main" val="1766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5"/>
            <a:ext cx="3703320" cy="4304694"/>
          </a:xfrm>
        </p:spPr>
        <p:txBody>
          <a:bodyPr>
            <a:normAutofit/>
          </a:bodyPr>
          <a:lstStyle/>
          <a:p>
            <a:pPr>
              <a:lnSpc>
                <a:spcPct val="100000"/>
              </a:lnSpc>
              <a:spcBef>
                <a:spcPts val="0"/>
              </a:spcBef>
              <a:spcAft>
                <a:spcPts val="0"/>
              </a:spcAft>
            </a:pPr>
            <a:endParaRPr lang="en-US" dirty="0" smtClean="0"/>
          </a:p>
          <a:p>
            <a:pPr>
              <a:lnSpc>
                <a:spcPct val="100000"/>
              </a:lnSpc>
              <a:spcBef>
                <a:spcPts val="0"/>
              </a:spcBef>
              <a:spcAft>
                <a:spcPts val="0"/>
              </a:spcAft>
            </a:pPr>
            <a:r>
              <a:rPr lang="en-US" dirty="0" smtClean="0"/>
              <a:t>IPM is a cooperative effort that requires  sustained public relations for success. In order for IPM to work, EVERYONE…</a:t>
            </a:r>
          </a:p>
          <a:p>
            <a:pPr>
              <a:lnSpc>
                <a:spcPct val="100000"/>
              </a:lnSpc>
              <a:spcBef>
                <a:spcPts val="0"/>
              </a:spcBef>
              <a:spcAft>
                <a:spcPts val="0"/>
              </a:spcAft>
            </a:pPr>
            <a:endParaRPr lang="en-US" dirty="0" smtClean="0"/>
          </a:p>
          <a:p>
            <a:pPr lvl="2">
              <a:lnSpc>
                <a:spcPct val="100000"/>
              </a:lnSpc>
              <a:spcBef>
                <a:spcPts val="0"/>
              </a:spcBef>
              <a:spcAft>
                <a:spcPts val="0"/>
              </a:spcAft>
            </a:pPr>
            <a:r>
              <a:rPr lang="en-US" dirty="0" smtClean="0"/>
              <a:t>Custodians</a:t>
            </a:r>
          </a:p>
          <a:p>
            <a:pPr lvl="2">
              <a:lnSpc>
                <a:spcPct val="100000"/>
              </a:lnSpc>
              <a:spcBef>
                <a:spcPts val="0"/>
              </a:spcBef>
              <a:spcAft>
                <a:spcPts val="0"/>
              </a:spcAft>
            </a:pPr>
            <a:r>
              <a:rPr lang="en-US" dirty="0" smtClean="0"/>
              <a:t>Kitchen personnel</a:t>
            </a:r>
          </a:p>
          <a:p>
            <a:pPr lvl="2">
              <a:lnSpc>
                <a:spcPct val="100000"/>
              </a:lnSpc>
              <a:spcBef>
                <a:spcPts val="0"/>
              </a:spcBef>
              <a:spcAft>
                <a:spcPts val="0"/>
              </a:spcAft>
            </a:pPr>
            <a:r>
              <a:rPr lang="en-US" dirty="0" smtClean="0"/>
              <a:t>Maintenance and Grounds personnel</a:t>
            </a:r>
          </a:p>
          <a:p>
            <a:pPr lvl="2">
              <a:lnSpc>
                <a:spcPct val="100000"/>
              </a:lnSpc>
              <a:spcBef>
                <a:spcPts val="0"/>
              </a:spcBef>
              <a:spcAft>
                <a:spcPts val="0"/>
              </a:spcAft>
            </a:pPr>
            <a:r>
              <a:rPr lang="en-US" dirty="0" smtClean="0"/>
              <a:t>Teachers and Principals</a:t>
            </a:r>
          </a:p>
          <a:p>
            <a:pPr marL="281178" lvl="2" indent="0">
              <a:lnSpc>
                <a:spcPct val="100000"/>
              </a:lnSpc>
              <a:spcBef>
                <a:spcPts val="0"/>
              </a:spcBef>
              <a:spcAft>
                <a:spcPts val="0"/>
              </a:spcAft>
              <a:buNone/>
            </a:pPr>
            <a:endParaRPr lang="en-US" dirty="0" smtClean="0"/>
          </a:p>
          <a:p>
            <a:pPr marL="281178" lvl="2" indent="0">
              <a:lnSpc>
                <a:spcPct val="100000"/>
              </a:lnSpc>
              <a:spcBef>
                <a:spcPts val="0"/>
              </a:spcBef>
              <a:spcAft>
                <a:spcPts val="0"/>
              </a:spcAft>
              <a:buNone/>
            </a:pPr>
            <a:r>
              <a:rPr lang="en-US" dirty="0" smtClean="0"/>
              <a:t>must </a:t>
            </a:r>
            <a:r>
              <a:rPr lang="en-US" dirty="0"/>
              <a:t>understand the basic concepts and receive on-going </a:t>
            </a:r>
            <a:r>
              <a:rPr lang="en-US" dirty="0" smtClean="0"/>
              <a:t>training</a:t>
            </a:r>
          </a:p>
          <a:p>
            <a:endParaRPr lang="en-US" dirty="0" smtClean="0"/>
          </a:p>
          <a:p>
            <a:endParaRPr lang="en-US" dirty="0" smtClean="0"/>
          </a:p>
          <a:p>
            <a:endParaRPr lang="en-US" dirty="0" smtClean="0"/>
          </a:p>
          <a:p>
            <a:endParaRPr lang="en-US" dirty="0"/>
          </a:p>
        </p:txBody>
      </p:sp>
      <p:sp>
        <p:nvSpPr>
          <p:cNvPr id="11" name="Content Placeholder 10"/>
          <p:cNvSpPr>
            <a:spLocks noGrp="1"/>
          </p:cNvSpPr>
          <p:nvPr>
            <p:ph sz="half" idx="2"/>
          </p:nvPr>
        </p:nvSpPr>
        <p:spPr/>
        <p:txBody>
          <a:bodyPr/>
          <a:lstStyle/>
          <a:p>
            <a:endParaRPr lang="en-US" dirty="0"/>
          </a:p>
        </p:txBody>
      </p:sp>
      <p:sp>
        <p:nvSpPr>
          <p:cNvPr id="2" name="Title 1"/>
          <p:cNvSpPr>
            <a:spLocks noGrp="1"/>
          </p:cNvSpPr>
          <p:nvPr>
            <p:ph type="title"/>
          </p:nvPr>
        </p:nvSpPr>
        <p:spPr/>
        <p:txBody>
          <a:bodyPr/>
          <a:lstStyle/>
          <a:p>
            <a:r>
              <a:rPr lang="en-US" dirty="0" smtClean="0"/>
              <a:t>Education</a:t>
            </a:r>
            <a:endParaRPr lang="en-US" dirty="0"/>
          </a:p>
        </p:txBody>
      </p:sp>
      <p:pic>
        <p:nvPicPr>
          <p:cNvPr id="5" name="Picture 7"/>
          <p:cNvPicPr>
            <a:picLocks noChangeArrowheads="1"/>
          </p:cNvPicPr>
          <p:nvPr/>
        </p:nvPicPr>
        <p:blipFill>
          <a:blip r:embed="rId3" cstate="print"/>
          <a:srcRect/>
          <a:stretch>
            <a:fillRect/>
          </a:stretch>
        </p:blipFill>
        <p:spPr>
          <a:xfrm>
            <a:off x="5985681" y="2057400"/>
            <a:ext cx="2379911" cy="1828800"/>
          </a:xfrm>
          <a:prstGeom prst="rect">
            <a:avLst/>
          </a:prstGeom>
          <a:ln w="3175">
            <a:solidFill>
              <a:schemeClr val="tx1"/>
            </a:solidFill>
          </a:ln>
          <a:effectLst>
            <a:outerShdw blurRad="50800" dist="38100" dir="2700000" algn="tl" rotWithShape="0">
              <a:prstClr val="black">
                <a:alpha val="40000"/>
              </a:prstClr>
            </a:outerShdw>
          </a:effectLst>
        </p:spPr>
      </p:pic>
      <p:pic>
        <p:nvPicPr>
          <p:cNvPr id="6" name="Picture 2" descr="\\536-STAFF\DO$\gs009903\My Documents\SLCSD\Environmental\IPM\STAR Certification\2011-13\Slide Show\33.jpg"/>
          <p:cNvPicPr>
            <a:picLocks noChangeAspect="1" noChangeArrowheads="1"/>
          </p:cNvPicPr>
          <p:nvPr/>
        </p:nvPicPr>
        <p:blipFill>
          <a:blip r:embed="rId4" cstate="print"/>
          <a:srcRect/>
          <a:stretch>
            <a:fillRect/>
          </a:stretch>
        </p:blipFill>
        <p:spPr bwMode="auto">
          <a:xfrm>
            <a:off x="5985681" y="4040294"/>
            <a:ext cx="2368447" cy="18288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3520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845735"/>
            <a:ext cx="3703320" cy="4435322"/>
          </a:xfrm>
        </p:spPr>
        <p:txBody>
          <a:bodyPr>
            <a:normAutofit/>
          </a:bodyPr>
          <a:lstStyle/>
          <a:p>
            <a:pPr>
              <a:spcBef>
                <a:spcPts val="0"/>
              </a:spcBef>
              <a:spcAft>
                <a:spcPts val="0"/>
              </a:spcAft>
            </a:pPr>
            <a:endParaRPr lang="en-US" dirty="0" smtClean="0"/>
          </a:p>
          <a:p>
            <a:pPr>
              <a:spcBef>
                <a:spcPts val="0"/>
              </a:spcBef>
              <a:spcAft>
                <a:spcPts val="0"/>
              </a:spcAft>
            </a:pPr>
            <a:r>
              <a:rPr lang="en-US" dirty="0" smtClean="0"/>
              <a:t>Pest identification</a:t>
            </a:r>
          </a:p>
          <a:p>
            <a:pPr lvl="2">
              <a:spcBef>
                <a:spcPts val="0"/>
              </a:spcBef>
              <a:spcAft>
                <a:spcPts val="0"/>
              </a:spcAft>
            </a:pPr>
            <a:r>
              <a:rPr lang="en-US" dirty="0" smtClean="0"/>
              <a:t>Proper identification aids in selecting suitable IPM strategies</a:t>
            </a:r>
            <a:br>
              <a:rPr lang="en-US" dirty="0" smtClean="0"/>
            </a:br>
            <a:endParaRPr lang="en-US" dirty="0" smtClean="0"/>
          </a:p>
          <a:p>
            <a:pPr>
              <a:spcBef>
                <a:spcPts val="0"/>
              </a:spcBef>
              <a:spcAft>
                <a:spcPts val="0"/>
              </a:spcAft>
            </a:pPr>
            <a:r>
              <a:rPr lang="en-US" dirty="0" smtClean="0"/>
              <a:t>Pest biology</a:t>
            </a:r>
          </a:p>
          <a:p>
            <a:pPr lvl="2">
              <a:spcBef>
                <a:spcPts val="0"/>
              </a:spcBef>
              <a:spcAft>
                <a:spcPts val="0"/>
              </a:spcAft>
            </a:pPr>
            <a:r>
              <a:rPr lang="en-US" dirty="0" smtClean="0"/>
              <a:t>Pest behavior</a:t>
            </a:r>
          </a:p>
          <a:p>
            <a:pPr lvl="2">
              <a:spcBef>
                <a:spcPts val="0"/>
              </a:spcBef>
              <a:spcAft>
                <a:spcPts val="0"/>
              </a:spcAft>
            </a:pPr>
            <a:r>
              <a:rPr lang="en-US" dirty="0" smtClean="0"/>
              <a:t>Habitat preferences</a:t>
            </a:r>
          </a:p>
          <a:p>
            <a:pPr lvl="2">
              <a:spcBef>
                <a:spcPts val="0"/>
              </a:spcBef>
              <a:spcAft>
                <a:spcPts val="0"/>
              </a:spcAft>
            </a:pPr>
            <a:r>
              <a:rPr lang="en-US" dirty="0" smtClean="0"/>
              <a:t>Food preferences</a:t>
            </a:r>
          </a:p>
          <a:p>
            <a:pPr lvl="2">
              <a:spcBef>
                <a:spcPts val="0"/>
              </a:spcBef>
              <a:spcAft>
                <a:spcPts val="0"/>
              </a:spcAft>
            </a:pPr>
            <a:r>
              <a:rPr lang="en-US" dirty="0" smtClean="0"/>
              <a:t>Seasonal and reproductive cycles</a:t>
            </a:r>
            <a:br>
              <a:rPr lang="en-US" dirty="0" smtClean="0"/>
            </a:br>
            <a:endParaRPr lang="en-US" dirty="0" smtClean="0"/>
          </a:p>
          <a:p>
            <a:pPr>
              <a:spcBef>
                <a:spcPts val="0"/>
              </a:spcBef>
              <a:spcAft>
                <a:spcPts val="0"/>
              </a:spcAft>
            </a:pPr>
            <a:r>
              <a:rPr lang="en-US" dirty="0" smtClean="0"/>
              <a:t>Monitoring and Reporting Pests</a:t>
            </a:r>
          </a:p>
          <a:p>
            <a:pPr lvl="2">
              <a:spcBef>
                <a:spcPts val="0"/>
              </a:spcBef>
              <a:spcAft>
                <a:spcPts val="0"/>
              </a:spcAft>
            </a:pPr>
            <a:r>
              <a:rPr lang="en-US" dirty="0" smtClean="0"/>
              <a:t>Critical to the success of an IPM program because “</a:t>
            </a:r>
            <a:r>
              <a:rPr lang="en-US" dirty="0"/>
              <a:t>y</a:t>
            </a:r>
            <a:r>
              <a:rPr lang="en-US" dirty="0" smtClean="0"/>
              <a:t>ou can’t manage if you don’t measure”</a:t>
            </a:r>
          </a:p>
          <a:p>
            <a:pPr lvl="2">
              <a:spcBef>
                <a:spcPts val="0"/>
              </a:spcBef>
              <a:spcAft>
                <a:spcPts val="0"/>
              </a:spcAft>
            </a:pPr>
            <a:r>
              <a:rPr lang="en-US" dirty="0" smtClean="0"/>
              <a:t>You need data to evaluate the success of your program</a:t>
            </a:r>
          </a:p>
        </p:txBody>
      </p:sp>
      <p:sp>
        <p:nvSpPr>
          <p:cNvPr id="11" name="Content Placeholder 10"/>
          <p:cNvSpPr>
            <a:spLocks noGrp="1"/>
          </p:cNvSpPr>
          <p:nvPr>
            <p:ph sz="half" idx="2"/>
          </p:nvPr>
        </p:nvSpPr>
        <p:spPr/>
        <p:txBody>
          <a:bodyPr/>
          <a:lstStyle/>
          <a:p>
            <a:endParaRPr lang="en-US" dirty="0"/>
          </a:p>
        </p:txBody>
      </p:sp>
      <p:sp>
        <p:nvSpPr>
          <p:cNvPr id="2" name="Title 1"/>
          <p:cNvSpPr>
            <a:spLocks noGrp="1"/>
          </p:cNvSpPr>
          <p:nvPr>
            <p:ph type="title"/>
          </p:nvPr>
        </p:nvSpPr>
        <p:spPr/>
        <p:txBody>
          <a:bodyPr/>
          <a:lstStyle/>
          <a:p>
            <a:r>
              <a:rPr lang="en-US" dirty="0" smtClean="0"/>
              <a:t>Training</a:t>
            </a:r>
            <a:endParaRPr lang="en-US" dirty="0"/>
          </a:p>
        </p:txBody>
      </p:sp>
      <p:pic>
        <p:nvPicPr>
          <p:cNvPr id="6" name="Picture 5" descr="Oriental Cockroach.jpg"/>
          <p:cNvPicPr>
            <a:picLocks/>
          </p:cNvPicPr>
          <p:nvPr/>
        </p:nvPicPr>
        <p:blipFill>
          <a:blip r:embed="rId3" cstate="print"/>
          <a:stretch>
            <a:fillRect/>
          </a:stretch>
        </p:blipFill>
        <p:spPr>
          <a:xfrm>
            <a:off x="6309360" y="3857414"/>
            <a:ext cx="2057400" cy="1828800"/>
          </a:xfrm>
          <a:prstGeom prst="rect">
            <a:avLst/>
          </a:prstGeom>
          <a:ln w="3175">
            <a:solidFill>
              <a:schemeClr val="tx1"/>
            </a:solidFill>
          </a:ln>
          <a:effectLst>
            <a:outerShdw blurRad="50800" dist="38100" dir="2700000" algn="tl" rotWithShape="0">
              <a:prstClr val="black">
                <a:alpha val="40000"/>
              </a:prstClr>
            </a:outerShdw>
          </a:effectLst>
        </p:spPr>
      </p:pic>
      <p:pic>
        <p:nvPicPr>
          <p:cNvPr id="5" name="Content Placeholder 4" descr="Yellow Jacket2.jpg"/>
          <p:cNvPicPr>
            <a:picLocks noChangeAspect="1"/>
          </p:cNvPicPr>
          <p:nvPr/>
        </p:nvPicPr>
        <p:blipFill>
          <a:blip r:embed="rId4" cstate="print"/>
          <a:stretch>
            <a:fillRect/>
          </a:stretch>
        </p:blipFill>
        <p:spPr>
          <a:xfrm>
            <a:off x="4663440" y="2198302"/>
            <a:ext cx="2057400" cy="1828800"/>
          </a:xfrm>
          <a:prstGeom prst="rect">
            <a:avLst/>
          </a:prstGeom>
          <a:ln w="3175">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34242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sp>
        <p:nvSpPr>
          <p:cNvPr id="2" name="Title 1"/>
          <p:cNvSpPr>
            <a:spLocks noGrp="1"/>
          </p:cNvSpPr>
          <p:nvPr>
            <p:ph type="title"/>
          </p:nvPr>
        </p:nvSpPr>
        <p:spPr>
          <a:xfrm>
            <a:off x="822960" y="253948"/>
            <a:ext cx="7543800" cy="1450757"/>
          </a:xfrm>
        </p:spPr>
        <p:txBody>
          <a:bodyPr/>
          <a:lstStyle/>
          <a:p>
            <a:r>
              <a:rPr lang="en-US" dirty="0" smtClean="0"/>
              <a:t>Communication</a:t>
            </a:r>
            <a:endParaRPr lang="en-US" dirty="0"/>
          </a:p>
        </p:txBody>
      </p:sp>
      <p:graphicFrame>
        <p:nvGraphicFramePr>
          <p:cNvPr id="5" name="Object 2"/>
          <p:cNvGraphicFramePr>
            <a:graphicFrameLocks noChangeAspect="1"/>
          </p:cNvGraphicFramePr>
          <p:nvPr>
            <p:extLst>
              <p:ext uri="{D42A27DB-BD31-4B8C-83A1-F6EECF244321}">
                <p14:modId xmlns:p14="http://schemas.microsoft.com/office/powerpoint/2010/main" val="741702964"/>
              </p:ext>
            </p:extLst>
          </p:nvPr>
        </p:nvGraphicFramePr>
        <p:xfrm>
          <a:off x="5063225" y="455613"/>
          <a:ext cx="3449637" cy="5334000"/>
        </p:xfrm>
        <a:graphic>
          <a:graphicData uri="http://schemas.openxmlformats.org/presentationml/2006/ole">
            <mc:AlternateContent xmlns:mc="http://schemas.openxmlformats.org/markup-compatibility/2006">
              <mc:Choice xmlns:v="urn:schemas-microsoft-com:vml" Requires="v">
                <p:oleObj spid="_x0000_s2414" name="Acrobat Document" r:id="rId4" imgW="7543800" imgH="11658600" progId="AcroExch.Document.7">
                  <p:embed/>
                </p:oleObj>
              </mc:Choice>
              <mc:Fallback>
                <p:oleObj name="Acrobat Document" r:id="rId4" imgW="7543800" imgH="1165860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225" y="455613"/>
                        <a:ext cx="3449637" cy="5334000"/>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3"/>
          <p:cNvGraphicFramePr>
            <a:graphicFrameLocks noChangeAspect="1"/>
          </p:cNvGraphicFramePr>
          <p:nvPr/>
        </p:nvGraphicFramePr>
        <p:xfrm>
          <a:off x="533400" y="2408502"/>
          <a:ext cx="4381500" cy="3385705"/>
        </p:xfrm>
        <a:graphic>
          <a:graphicData uri="http://schemas.openxmlformats.org/presentationml/2006/ole">
            <mc:AlternateContent xmlns:mc="http://schemas.openxmlformats.org/markup-compatibility/2006">
              <mc:Choice xmlns:v="urn:schemas-microsoft-com:vml" Requires="v">
                <p:oleObj spid="_x0000_s2415" name="Acrobat Document" r:id="rId6" imgW="7543800" imgH="5829300" progId="AcroExch.Document.7">
                  <p:embed/>
                </p:oleObj>
              </mc:Choice>
              <mc:Fallback>
                <p:oleObj name="Acrobat Document" r:id="rId6" imgW="7543800" imgH="5829300" progId="AcroExch.Documen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2408502"/>
                        <a:ext cx="4381500" cy="338570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819874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1723</TotalTime>
  <Words>4159</Words>
  <Application>Microsoft Office PowerPoint</Application>
  <PresentationFormat>On-screen Show (4:3)</PresentationFormat>
  <Paragraphs>394</Paragraphs>
  <Slides>40</Slides>
  <Notes>40</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40</vt:i4>
      </vt:variant>
    </vt:vector>
  </HeadingPairs>
  <TitlesOfParts>
    <vt:vector size="44" baseType="lpstr">
      <vt:lpstr>Retrospect</vt:lpstr>
      <vt:lpstr>Acrobat Document</vt:lpstr>
      <vt:lpstr>CorelDRAW</vt:lpstr>
      <vt:lpstr>Visio</vt:lpstr>
      <vt:lpstr>Administrative Rule 392-200 and Integrated Pest Management  An Overview of IPM and Suggestions for Complying with the Rule</vt:lpstr>
      <vt:lpstr>Agenda</vt:lpstr>
      <vt:lpstr>Integrated Pest Management</vt:lpstr>
      <vt:lpstr>What is  Integrated Pest Management?</vt:lpstr>
      <vt:lpstr>It’s what the parents and community wants for their kids</vt:lpstr>
      <vt:lpstr>Integrated Pest Management</vt:lpstr>
      <vt:lpstr>Education</vt:lpstr>
      <vt:lpstr>Training</vt:lpstr>
      <vt:lpstr>Communication</vt:lpstr>
      <vt:lpstr>Communication</vt:lpstr>
      <vt:lpstr>Behavior Changes and Housekeeping Practices</vt:lpstr>
      <vt:lpstr>Exclusion and Mechanical Controls</vt:lpstr>
      <vt:lpstr>Pesticides</vt:lpstr>
      <vt:lpstr>What are Pesticides?</vt:lpstr>
      <vt:lpstr>Pesticide Labeling</vt:lpstr>
      <vt:lpstr>Pesticide Restrictions</vt:lpstr>
      <vt:lpstr>But… does IPM work?</vt:lpstr>
      <vt:lpstr>Our Experience with IPM</vt:lpstr>
      <vt:lpstr>What We Have Learned</vt:lpstr>
      <vt:lpstr>PowerPoint Presentation</vt:lpstr>
      <vt:lpstr>State Laws and Rules</vt:lpstr>
      <vt:lpstr>Administrative Rule R392-200</vt:lpstr>
      <vt:lpstr>Previous Version</vt:lpstr>
      <vt:lpstr>Compliance Suggestions</vt:lpstr>
      <vt:lpstr>Compliance Suggestions</vt:lpstr>
      <vt:lpstr>Compliance Suggestions</vt:lpstr>
      <vt:lpstr>Compliance Suggestions</vt:lpstr>
      <vt:lpstr>Compliance Suggestions</vt:lpstr>
      <vt:lpstr>Compliance Suggestions</vt:lpstr>
      <vt:lpstr>Compliance Suggestions</vt:lpstr>
      <vt:lpstr>Compliance Suggestions</vt:lpstr>
      <vt:lpstr>Compliance Suggestions</vt:lpstr>
      <vt:lpstr>Compliance Suggestions</vt:lpstr>
      <vt:lpstr>Compliance Suggestions</vt:lpstr>
      <vt:lpstr>Compliance Suggestions</vt:lpstr>
      <vt:lpstr>Challenges to Success</vt:lpstr>
      <vt:lpstr>National Resources</vt:lpstr>
      <vt:lpstr>State and Local Resources</vt:lpstr>
      <vt:lpstr>Utah IPM Coalition</vt:lpstr>
      <vt:lpstr>Questions?</vt:lpstr>
    </vt:vector>
  </TitlesOfParts>
  <Company>Salt Lake City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Gregg Smith</dc:creator>
  <cp:lastModifiedBy>Ryan Davis</cp:lastModifiedBy>
  <cp:revision>215</cp:revision>
  <cp:lastPrinted>2013-10-07T22:00:32Z</cp:lastPrinted>
  <dcterms:created xsi:type="dcterms:W3CDTF">2013-09-13T17:43:38Z</dcterms:created>
  <dcterms:modified xsi:type="dcterms:W3CDTF">2014-01-06T20:19:15Z</dcterms:modified>
</cp:coreProperties>
</file>