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30"/>
  </p:notesMasterIdLst>
  <p:handoutMasterIdLst>
    <p:handoutMasterId r:id="rId31"/>
  </p:handoutMasterIdLst>
  <p:sldIdLst>
    <p:sldId id="267" r:id="rId5"/>
    <p:sldId id="278" r:id="rId6"/>
    <p:sldId id="283" r:id="rId7"/>
    <p:sldId id="284" r:id="rId8"/>
    <p:sldId id="286" r:id="rId9"/>
    <p:sldId id="285" r:id="rId10"/>
    <p:sldId id="269" r:id="rId11"/>
    <p:sldId id="287" r:id="rId12"/>
    <p:sldId id="288" r:id="rId13"/>
    <p:sldId id="301" r:id="rId14"/>
    <p:sldId id="290" r:id="rId15"/>
    <p:sldId id="291" r:id="rId16"/>
    <p:sldId id="292" r:id="rId17"/>
    <p:sldId id="273" r:id="rId18"/>
    <p:sldId id="302" r:id="rId19"/>
    <p:sldId id="271" r:id="rId20"/>
    <p:sldId id="289" r:id="rId21"/>
    <p:sldId id="272" r:id="rId22"/>
    <p:sldId id="293" r:id="rId23"/>
    <p:sldId id="300" r:id="rId24"/>
    <p:sldId id="294" r:id="rId25"/>
    <p:sldId id="299" r:id="rId26"/>
    <p:sldId id="295" r:id="rId27"/>
    <p:sldId id="296" r:id="rId28"/>
    <p:sldId id="298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599" autoAdjust="0"/>
  </p:normalViewPr>
  <p:slideViewPr>
    <p:cSldViewPr>
      <p:cViewPr varScale="1">
        <p:scale>
          <a:sx n="99" d="100"/>
          <a:sy n="99" d="100"/>
        </p:scale>
        <p:origin x="90" y="139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9/18/2019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9/18/2019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9/18/2019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Gunnison G-Hill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Observations and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522412" y="2895600"/>
            <a:ext cx="9344765" cy="1219200"/>
          </a:xfrm>
        </p:spPr>
        <p:txBody>
          <a:bodyPr/>
          <a:lstStyle/>
          <a:p>
            <a:r>
              <a:rPr lang="en-US" dirty="0" smtClean="0"/>
              <a:t>Trail user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Hikers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5"/>
          <a:stretch/>
        </p:blipFill>
        <p:spPr>
          <a:xfrm>
            <a:off x="4494212" y="821448"/>
            <a:ext cx="6858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613" y="182193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and Auditory Impact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5613" y="271450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Climate Sensitivity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5613" y="3330079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Trail Slope Sensitivity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613" y="3945652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Preference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5613" y="4561225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Conflict Sensitivity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5613" y="5176798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582" y="2005369"/>
            <a:ext cx="380999" cy="380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814" y="2720472"/>
            <a:ext cx="380999" cy="380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74" y="2720472"/>
            <a:ext cx="380999" cy="380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518" y="2720472"/>
            <a:ext cx="380999" cy="380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17" y="3259849"/>
            <a:ext cx="380999" cy="380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577" y="3259849"/>
            <a:ext cx="380999" cy="380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582" y="3887089"/>
            <a:ext cx="380999" cy="3809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775" y="4514329"/>
            <a:ext cx="380999" cy="3809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735" y="4514329"/>
            <a:ext cx="380999" cy="3809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9" y="4514329"/>
            <a:ext cx="380999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48" r="8870"/>
          <a:stretch/>
        </p:blipFill>
        <p:spPr>
          <a:xfrm>
            <a:off x="4113212" y="857270"/>
            <a:ext cx="6858000" cy="5314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Bikers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5613" y="182193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and Auditory Impact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5613" y="271450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Climate Sensitivity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5613" y="3330079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Trail Slope Sensitivity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613" y="3945652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Preference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5613" y="4561225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Conflict Sensitivity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5613" y="5176798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582" y="2005369"/>
            <a:ext cx="380999" cy="380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814" y="2720472"/>
            <a:ext cx="380999" cy="380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74" y="2720472"/>
            <a:ext cx="380999" cy="380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17" y="3259849"/>
            <a:ext cx="380999" cy="380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577" y="3259849"/>
            <a:ext cx="380999" cy="380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321" y="3259849"/>
            <a:ext cx="380999" cy="380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582" y="3887089"/>
            <a:ext cx="380999" cy="380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542" y="3887089"/>
            <a:ext cx="380999" cy="380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775" y="4514329"/>
            <a:ext cx="380999" cy="380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735" y="4514329"/>
            <a:ext cx="380999" cy="380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9" y="4514329"/>
            <a:ext cx="380999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8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Motorized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19"/>
          <a:stretch/>
        </p:blipFill>
        <p:spPr>
          <a:xfrm>
            <a:off x="4276978" y="617154"/>
            <a:ext cx="6934200" cy="5666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613" y="182193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and Auditory Impact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5613" y="271450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Climate Sensitivity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5613" y="3330079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Trail Slope Sensitivity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5613" y="3945652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Preference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613" y="4561225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Conflict Sensitivity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5613" y="5176798"/>
            <a:ext cx="24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582" y="2005369"/>
            <a:ext cx="380999" cy="380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814" y="2720472"/>
            <a:ext cx="380999" cy="380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17" y="3259849"/>
            <a:ext cx="380999" cy="380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582" y="3887089"/>
            <a:ext cx="380999" cy="380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542" y="3887089"/>
            <a:ext cx="380999" cy="380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286" y="3887089"/>
            <a:ext cx="380999" cy="3809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775" y="4514329"/>
            <a:ext cx="380999" cy="380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48" y="2006601"/>
            <a:ext cx="380999" cy="380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582" y="2005369"/>
            <a:ext cx="380999" cy="380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30" y="3887089"/>
            <a:ext cx="380999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98" t="47936" r="49502" b="9235"/>
          <a:stretch/>
        </p:blipFill>
        <p:spPr>
          <a:xfrm>
            <a:off x="3884612" y="381000"/>
            <a:ext cx="5867400" cy="6058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99212" y="3360018"/>
            <a:ext cx="1371600" cy="2057400"/>
          </a:xfrm>
          <a:prstGeom prst="rect">
            <a:avLst/>
          </a:prstGeom>
          <a:solidFill>
            <a:srgbClr val="B10B0B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05127" y="1752600"/>
            <a:ext cx="717885" cy="2781300"/>
          </a:xfrm>
          <a:prstGeom prst="rect">
            <a:avLst/>
          </a:prstGeom>
          <a:solidFill>
            <a:srgbClr val="92D050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5400000">
            <a:off x="3084512" y="1358975"/>
            <a:ext cx="4953000" cy="3149450"/>
          </a:xfrm>
          <a:custGeom>
            <a:avLst/>
            <a:gdLst>
              <a:gd name="connsiteX0" fmla="*/ 0 w 3657600"/>
              <a:gd name="connsiteY0" fmla="*/ 0 h 3664819"/>
              <a:gd name="connsiteX1" fmla="*/ 1828800 w 3657600"/>
              <a:gd name="connsiteY1" fmla="*/ 0 h 3664819"/>
              <a:gd name="connsiteX2" fmla="*/ 1828800 w 3657600"/>
              <a:gd name="connsiteY2" fmla="*/ 1836019 h 3664819"/>
              <a:gd name="connsiteX3" fmla="*/ 3657600 w 3657600"/>
              <a:gd name="connsiteY3" fmla="*/ 1836019 h 3664819"/>
              <a:gd name="connsiteX4" fmla="*/ 3657600 w 3657600"/>
              <a:gd name="connsiteY4" fmla="*/ 3664819 h 3664819"/>
              <a:gd name="connsiteX5" fmla="*/ 0 w 3657600"/>
              <a:gd name="connsiteY5" fmla="*/ 3664819 h 3664819"/>
              <a:gd name="connsiteX6" fmla="*/ 0 w 3657600"/>
              <a:gd name="connsiteY6" fmla="*/ 0 h 3664819"/>
              <a:gd name="connsiteX0" fmla="*/ 0 w 3657600"/>
              <a:gd name="connsiteY0" fmla="*/ 0 h 3664819"/>
              <a:gd name="connsiteX1" fmla="*/ 1828800 w 3657600"/>
              <a:gd name="connsiteY1" fmla="*/ 0 h 3664819"/>
              <a:gd name="connsiteX2" fmla="*/ 885526 w 3657600"/>
              <a:gd name="connsiteY2" fmla="*/ 1845644 h 3664819"/>
              <a:gd name="connsiteX3" fmla="*/ 3657600 w 3657600"/>
              <a:gd name="connsiteY3" fmla="*/ 1836019 h 3664819"/>
              <a:gd name="connsiteX4" fmla="*/ 3657600 w 3657600"/>
              <a:gd name="connsiteY4" fmla="*/ 3664819 h 3664819"/>
              <a:gd name="connsiteX5" fmla="*/ 0 w 3657600"/>
              <a:gd name="connsiteY5" fmla="*/ 3664819 h 3664819"/>
              <a:gd name="connsiteX6" fmla="*/ 0 w 3657600"/>
              <a:gd name="connsiteY6" fmla="*/ 0 h 3664819"/>
              <a:gd name="connsiteX0" fmla="*/ 0 w 3657600"/>
              <a:gd name="connsiteY0" fmla="*/ 1 h 3664820"/>
              <a:gd name="connsiteX1" fmla="*/ 914403 w 3657600"/>
              <a:gd name="connsiteY1" fmla="*/ 0 h 3664820"/>
              <a:gd name="connsiteX2" fmla="*/ 885526 w 3657600"/>
              <a:gd name="connsiteY2" fmla="*/ 1845645 h 3664820"/>
              <a:gd name="connsiteX3" fmla="*/ 3657600 w 3657600"/>
              <a:gd name="connsiteY3" fmla="*/ 1836020 h 3664820"/>
              <a:gd name="connsiteX4" fmla="*/ 3657600 w 3657600"/>
              <a:gd name="connsiteY4" fmla="*/ 3664820 h 3664820"/>
              <a:gd name="connsiteX5" fmla="*/ 0 w 3657600"/>
              <a:gd name="connsiteY5" fmla="*/ 3664820 h 3664820"/>
              <a:gd name="connsiteX6" fmla="*/ 0 w 3657600"/>
              <a:gd name="connsiteY6" fmla="*/ 1 h 3664820"/>
              <a:gd name="connsiteX0" fmla="*/ 0 w 3657600"/>
              <a:gd name="connsiteY0" fmla="*/ 1 h 3664820"/>
              <a:gd name="connsiteX1" fmla="*/ 914403 w 3657600"/>
              <a:gd name="connsiteY1" fmla="*/ 0 h 3664820"/>
              <a:gd name="connsiteX2" fmla="*/ 885526 w 3657600"/>
              <a:gd name="connsiteY2" fmla="*/ 1845645 h 3664820"/>
              <a:gd name="connsiteX3" fmla="*/ 3657600 w 3657600"/>
              <a:gd name="connsiteY3" fmla="*/ 1836020 h 3664820"/>
              <a:gd name="connsiteX4" fmla="*/ 3657600 w 3657600"/>
              <a:gd name="connsiteY4" fmla="*/ 3664820 h 3664820"/>
              <a:gd name="connsiteX5" fmla="*/ 0 w 3657600"/>
              <a:gd name="connsiteY5" fmla="*/ 3664820 h 3664820"/>
              <a:gd name="connsiteX6" fmla="*/ 0 w 3657600"/>
              <a:gd name="connsiteY6" fmla="*/ 1 h 36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3664820">
                <a:moveTo>
                  <a:pt x="0" y="1"/>
                </a:moveTo>
                <a:lnTo>
                  <a:pt x="914403" y="0"/>
                </a:lnTo>
                <a:lnTo>
                  <a:pt x="885526" y="1845645"/>
                </a:lnTo>
                <a:lnTo>
                  <a:pt x="3657600" y="1836020"/>
                </a:lnTo>
                <a:lnTo>
                  <a:pt x="3657600" y="3664820"/>
                </a:lnTo>
                <a:lnTo>
                  <a:pt x="0" y="36648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05129" y="4584832"/>
            <a:ext cx="717884" cy="825367"/>
          </a:xfrm>
          <a:prstGeom prst="rect">
            <a:avLst/>
          </a:prstGeom>
          <a:solidFill>
            <a:schemeClr val="accent6"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84771" y="2767920"/>
            <a:ext cx="122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Motorized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8142" y="416456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0139" y="276792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5812" y="1130300"/>
            <a:ext cx="9751060" cy="1168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Managing </a:t>
            </a:r>
          </a:p>
          <a:p>
            <a:r>
              <a:rPr lang="en-US" dirty="0" smtClean="0"/>
              <a:t>Conflicting</a:t>
            </a:r>
          </a:p>
          <a:p>
            <a:r>
              <a:rPr lang="en-US" dirty="0" smtClean="0"/>
              <a:t>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598" y="457200"/>
            <a:ext cx="8186389" cy="586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597" y="457200"/>
            <a:ext cx="8186389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062" y="457200"/>
            <a:ext cx="8186389" cy="586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441" y="457200"/>
            <a:ext cx="818638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812" y="533400"/>
            <a:ext cx="8760917" cy="5802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811" y="561474"/>
            <a:ext cx="8760917" cy="58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Access Point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612" y="712924"/>
            <a:ext cx="8382000" cy="555171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1412" y="5029200"/>
            <a:ext cx="9751060" cy="1168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G-Hill Journey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7" t="2660" r="1217" b="3991"/>
          <a:stretch/>
        </p:blipFill>
        <p:spPr>
          <a:xfrm>
            <a:off x="1217611" y="533399"/>
            <a:ext cx="9067799" cy="5762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" t="3325" r="1041" b="3035"/>
          <a:stretch/>
        </p:blipFill>
        <p:spPr>
          <a:xfrm>
            <a:off x="1217612" y="571499"/>
            <a:ext cx="9067799" cy="5780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" t="3447" r="1327" b="3202"/>
          <a:stretch/>
        </p:blipFill>
        <p:spPr>
          <a:xfrm>
            <a:off x="1214034" y="561386"/>
            <a:ext cx="9067800" cy="5762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035" y="5201415"/>
            <a:ext cx="9751060" cy="1168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G-Hill Journey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Role and Mission of USU LAEP Extension</a:t>
            </a:r>
            <a:endParaRPr lang="en-US" dirty="0"/>
          </a:p>
          <a:p>
            <a:r>
              <a:rPr lang="en-US" dirty="0" smtClean="0"/>
              <a:t>Approach to the G-Hill Project</a:t>
            </a:r>
          </a:p>
          <a:p>
            <a:pPr lvl="1"/>
            <a:r>
              <a:rPr lang="en-US" dirty="0" smtClean="0"/>
              <a:t>Observations and </a:t>
            </a:r>
            <a:r>
              <a:rPr lang="en-US" dirty="0" smtClean="0"/>
              <a:t>Impressions</a:t>
            </a:r>
            <a:endParaRPr lang="en-US" dirty="0"/>
          </a:p>
          <a:p>
            <a:pPr lvl="1"/>
            <a:r>
              <a:rPr lang="en-US" dirty="0" smtClean="0"/>
              <a:t>Design Process – Network to Site Scale</a:t>
            </a:r>
          </a:p>
          <a:p>
            <a:pPr marL="30175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612" y="685800"/>
            <a:ext cx="8529917" cy="564968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1412" y="5029200"/>
            <a:ext cx="9751060" cy="1168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Views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827212" y="2667000"/>
            <a:ext cx="4876800" cy="3581400"/>
          </a:xfrm>
          <a:prstGeom prst="straightConnector1">
            <a:avLst/>
          </a:prstGeom>
          <a:ln w="127000">
            <a:solidFill>
              <a:schemeClr val="tx1">
                <a:lumMod val="75000"/>
                <a:alpha val="62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704012" y="1676400"/>
            <a:ext cx="838200" cy="4572000"/>
          </a:xfrm>
          <a:prstGeom prst="straightConnector1">
            <a:avLst/>
          </a:prstGeom>
          <a:ln w="127000">
            <a:solidFill>
              <a:schemeClr val="tx1">
                <a:lumMod val="75000"/>
                <a:alpha val="62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3275012" y="2895600"/>
            <a:ext cx="5029200" cy="3439884"/>
          </a:xfrm>
          <a:prstGeom prst="arc">
            <a:avLst>
              <a:gd name="adj1" fmla="val 9689182"/>
              <a:gd name="adj2" fmla="val 20886056"/>
            </a:avLst>
          </a:prstGeom>
          <a:ln w="127000">
            <a:solidFill>
              <a:schemeClr val="tx1">
                <a:lumMod val="75000"/>
                <a:alpha val="62000"/>
              </a:schemeClr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2"/>
          <a:stretch/>
        </p:blipFill>
        <p:spPr>
          <a:xfrm>
            <a:off x="1293812" y="533400"/>
            <a:ext cx="8958300" cy="581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2"/>
          <a:stretch/>
        </p:blipFill>
        <p:spPr>
          <a:xfrm>
            <a:off x="1293812" y="533400"/>
            <a:ext cx="8958300" cy="58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5105400"/>
            <a:ext cx="9751060" cy="1168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Views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2"/>
          <a:stretch/>
        </p:blipFill>
        <p:spPr>
          <a:xfrm>
            <a:off x="1293812" y="533400"/>
            <a:ext cx="8958300" cy="58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612" y="685800"/>
            <a:ext cx="8529917" cy="564968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1412" y="5029200"/>
            <a:ext cx="9751060" cy="1168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Agricultural Legacy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94212" y="2362200"/>
            <a:ext cx="2362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323012" y="2590800"/>
            <a:ext cx="3424517" cy="304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323012" y="2133600"/>
            <a:ext cx="3424517" cy="457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07880" y="2224315"/>
            <a:ext cx="1815332" cy="1378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62601" y="2324100"/>
            <a:ext cx="1484928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1612" y="2186215"/>
            <a:ext cx="1905000" cy="1070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94212" y="2155372"/>
            <a:ext cx="2438400" cy="2068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18612" y="2198007"/>
            <a:ext cx="528917" cy="263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6412" y="2155372"/>
            <a:ext cx="2243417" cy="571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0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6"/>
          <a:stretch/>
        </p:blipFill>
        <p:spPr>
          <a:xfrm>
            <a:off x="1033634" y="598123"/>
            <a:ext cx="8908060" cy="5786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9"/>
          <a:stretch/>
        </p:blipFill>
        <p:spPr>
          <a:xfrm>
            <a:off x="1033634" y="621076"/>
            <a:ext cx="8908060" cy="574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0"/>
          <a:stretch/>
        </p:blipFill>
        <p:spPr>
          <a:xfrm>
            <a:off x="1033634" y="586646"/>
            <a:ext cx="8908060" cy="5774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5029200"/>
            <a:ext cx="9751060" cy="1168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Agricultural Legacy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2" y="617621"/>
            <a:ext cx="8532317" cy="5651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617621"/>
            <a:ext cx="8532317" cy="5651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617621"/>
            <a:ext cx="8532317" cy="5651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2" y="617621"/>
            <a:ext cx="8532317" cy="5651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0512" y="5715000"/>
            <a:ext cx="5449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Preservation and Enhancement of a Community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con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9266" y="1347355"/>
            <a:ext cx="1111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Overuse?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9266" y="1676400"/>
            <a:ext cx="143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Restoration?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4881" y="777679"/>
            <a:ext cx="297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G-Hill – An opportunity for: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Jake Powell</a:t>
            </a:r>
          </a:p>
          <a:p>
            <a:r>
              <a:rPr lang="en-US" sz="1200" dirty="0" smtClean="0"/>
              <a:t>Extension Specialist</a:t>
            </a:r>
          </a:p>
          <a:p>
            <a:r>
              <a:rPr lang="en-US" sz="1200" dirty="0" smtClean="0"/>
              <a:t>Jake.Powell@usu.edu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12" y="1676400"/>
            <a:ext cx="3751728" cy="1102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707" y="880925"/>
            <a:ext cx="2971800" cy="2236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76" r="23668"/>
          <a:stretch/>
        </p:blipFill>
        <p:spPr>
          <a:xfrm>
            <a:off x="5149532" y="894302"/>
            <a:ext cx="188976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811" y="501732"/>
            <a:ext cx="8763001" cy="58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4458" y="1498269"/>
            <a:ext cx="5715000" cy="3785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812" y="533398"/>
            <a:ext cx="644263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2" y="685800"/>
            <a:ext cx="8382000" cy="5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012" y="685800"/>
            <a:ext cx="8301317" cy="5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Network Concepts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Existing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" y="381000"/>
            <a:ext cx="10058400" cy="6043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" y="381000"/>
            <a:ext cx="10058400" cy="6043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" y="380999"/>
            <a:ext cx="10058400" cy="6043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" y="380998"/>
            <a:ext cx="10058400" cy="6043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" y="380998"/>
            <a:ext cx="10058400" cy="6043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" y="380998"/>
            <a:ext cx="10058400" cy="60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Network Concepts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Proposed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287</TotalTime>
  <Words>129</Words>
  <Application>Microsoft Office PowerPoint</Application>
  <PresentationFormat>Custom</PresentationFormat>
  <Paragraphs>54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Constantia</vt:lpstr>
      <vt:lpstr>Books Classic 16x9</vt:lpstr>
      <vt:lpstr>Gunnison G-Hill</vt:lpstr>
      <vt:lpstr>Presentation Overview</vt:lpstr>
      <vt:lpstr>PowerPoint Presentation</vt:lpstr>
      <vt:lpstr>PowerPoint Presentation</vt:lpstr>
      <vt:lpstr>PowerPoint Presentation</vt:lpstr>
      <vt:lpstr>PowerPoint Presentation</vt:lpstr>
      <vt:lpstr>Trail Network Concepts</vt:lpstr>
      <vt:lpstr>PowerPoint Presentation</vt:lpstr>
      <vt:lpstr>Trail Network Concepts</vt:lpstr>
      <vt:lpstr>PowerPoint Presentation</vt:lpstr>
      <vt:lpstr>Hikers</vt:lpstr>
      <vt:lpstr>Bikers</vt:lpstr>
      <vt:lpstr>Motorized</vt:lpstr>
      <vt:lpstr>PowerPoint Presentation</vt:lpstr>
      <vt:lpstr>PowerPoint Presentation</vt:lpstr>
      <vt:lpstr>PowerPoint Presentation</vt:lpstr>
      <vt:lpstr>Northern Access Point</vt:lpstr>
      <vt:lpstr>G-Hill Journey</vt:lpstr>
      <vt:lpstr>G-Hill Journey</vt:lpstr>
      <vt:lpstr>Views</vt:lpstr>
      <vt:lpstr>Views</vt:lpstr>
      <vt:lpstr>Agricultural Legacy</vt:lpstr>
      <vt:lpstr>Agricultural Legacy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Gunnison G-Hill</dc:title>
  <dc:creator>Jake Powell</dc:creator>
  <cp:lastModifiedBy>Jake Powell</cp:lastModifiedBy>
  <cp:revision>20</cp:revision>
  <dcterms:created xsi:type="dcterms:W3CDTF">2019-09-18T03:51:30Z</dcterms:created>
  <dcterms:modified xsi:type="dcterms:W3CDTF">2019-09-18T19:40:49Z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