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handoutMasterIdLst>
    <p:handoutMasterId r:id="rId12"/>
  </p:handoutMasterIdLst>
  <p:sldIdLst>
    <p:sldId id="256" r:id="rId5"/>
    <p:sldId id="2875" r:id="rId6"/>
    <p:sldId id="2873" r:id="rId7"/>
    <p:sldId id="2831" r:id="rId8"/>
    <p:sldId id="2669" r:id="rId9"/>
    <p:sldId id="287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ren Killian" initials="KK"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538"/>
    <a:srgbClr val="898989"/>
    <a:srgbClr val="003F80"/>
    <a:srgbClr val="007EB4"/>
    <a:srgbClr val="003E7F"/>
    <a:srgbClr val="000000"/>
    <a:srgbClr val="0091C9"/>
    <a:srgbClr val="168E60"/>
    <a:srgbClr val="F5CD00"/>
    <a:srgbClr val="00B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66667" autoAdjust="0"/>
  </p:normalViewPr>
  <p:slideViewPr>
    <p:cSldViewPr snapToGrid="0" snapToObjects="1">
      <p:cViewPr varScale="1">
        <p:scale>
          <a:sx n="67" d="100"/>
          <a:sy n="67" d="100"/>
        </p:scale>
        <p:origin x="1146" y="60"/>
      </p:cViewPr>
      <p:guideLst/>
    </p:cSldViewPr>
  </p:slideViewPr>
  <p:outlineViewPr>
    <p:cViewPr>
      <p:scale>
        <a:sx n="33" d="100"/>
        <a:sy n="33" d="100"/>
      </p:scale>
      <p:origin x="0" y="-5464"/>
    </p:cViewPr>
  </p:outlineViewPr>
  <p:notesTextViewPr>
    <p:cViewPr>
      <p:scale>
        <a:sx n="125" d="100"/>
        <a:sy n="125" d="100"/>
      </p:scale>
      <p:origin x="0" y="0"/>
    </p:cViewPr>
  </p:notesTextViewPr>
  <p:notesViewPr>
    <p:cSldViewPr snapToGrid="0" snapToObjects="1">
      <p:cViewPr varScale="1">
        <p:scale>
          <a:sx n="76" d="100"/>
          <a:sy n="76" d="100"/>
        </p:scale>
        <p:origin x="2100"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7062E8F-0327-1B44-880E-F1AFCA2C073C}" type="datetimeFigureOut">
              <a:rPr lang="en-US" smtClean="0"/>
              <a:t>7/19/2022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21A873F-EF5E-994B-9976-428F934A075E}" type="slidenum">
              <a:rPr lang="en-US" smtClean="0"/>
              <a:t>‹#›</a:t>
            </a:fld>
            <a:endParaRPr lang="en-US"/>
          </a:p>
        </p:txBody>
      </p:sp>
    </p:spTree>
    <p:extLst>
      <p:ext uri="{BB962C8B-B14F-4D97-AF65-F5344CB8AC3E}">
        <p14:creationId xmlns:p14="http://schemas.microsoft.com/office/powerpoint/2010/main" val="6426202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0BF4D7-81BE-0B4C-B655-82AD930F9C8A}" type="datetimeFigureOut">
              <a:rPr lang="en-US" smtClean="0"/>
              <a:t>7/19/2022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2140A9-11FD-AB46-B99D-C1331D8D84D1}" type="slidenum">
              <a:rPr lang="en-US" smtClean="0"/>
              <a:t>‹#›</a:t>
            </a:fld>
            <a:endParaRPr lang="en-US"/>
          </a:p>
        </p:txBody>
      </p:sp>
    </p:spTree>
    <p:extLst>
      <p:ext uri="{BB962C8B-B14F-4D97-AF65-F5344CB8AC3E}">
        <p14:creationId xmlns:p14="http://schemas.microsoft.com/office/powerpoint/2010/main" val="760070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2140A9-11FD-AB46-B99D-C1331D8D84D1}" type="slidenum">
              <a:rPr lang="en-US" smtClean="0"/>
              <a:t>1</a:t>
            </a:fld>
            <a:endParaRPr lang="en-US"/>
          </a:p>
        </p:txBody>
      </p:sp>
    </p:spTree>
    <p:extLst>
      <p:ext uri="{BB962C8B-B14F-4D97-AF65-F5344CB8AC3E}">
        <p14:creationId xmlns:p14="http://schemas.microsoft.com/office/powerpoint/2010/main" val="541770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4514850"/>
          </a:xfrm>
        </p:spPr>
        <p:txBody>
          <a:bodyPr/>
          <a:lstStyle/>
          <a:p>
            <a:pPr algn="l" fontAlgn="base"/>
            <a:r>
              <a:rPr lang="en-US" sz="900" b="0" i="0" dirty="0">
                <a:solidFill>
                  <a:srgbClr val="444444"/>
                </a:solidFill>
                <a:effectLst/>
              </a:rPr>
              <a:t>SBA’s Office of Credit Risk Management continues to focus on the adequacy of lenders’ underwriting and documentation of working capital disbursements on their 7(a) loans.</a:t>
            </a:r>
          </a:p>
          <a:p>
            <a:pPr algn="l" fontAlgn="base"/>
            <a:r>
              <a:rPr lang="en-US" sz="900" b="0" i="0" dirty="0">
                <a:solidFill>
                  <a:srgbClr val="444444"/>
                </a:solidFill>
                <a:effectLst/>
              </a:rPr>
              <a:t>Lenders are required to thoroughly underwrite the adequacy of a borrower’s working capital needs as part of its approval process.  An analysis of the Borrower’s cash flow cycle, including its needs for permanent working capital, should be thoroughly discussed and analyzed.  SOP 50 10 6 requires lenders to include an “[a]</a:t>
            </a:r>
            <a:r>
              <a:rPr lang="en-US" sz="900" b="0" i="0" dirty="0" err="1">
                <a:solidFill>
                  <a:srgbClr val="444444"/>
                </a:solidFill>
                <a:effectLst/>
              </a:rPr>
              <a:t>nalysis</a:t>
            </a:r>
            <a:r>
              <a:rPr lang="en-US" sz="900" b="0" i="0" dirty="0">
                <a:solidFill>
                  <a:srgbClr val="444444"/>
                </a:solidFill>
                <a:effectLst/>
              </a:rPr>
              <a:t> of working capital adequacy, at a minimum over the next 12 months” for each borrower obtaining a loan in excess of $350,000.  SOP 50 10 6, Part 2, Section B, Chapter 1., Subparagraph C. 2. A. </a:t>
            </a:r>
            <a:r>
              <a:rPr lang="en-US" sz="900" b="0" i="0" dirty="0" err="1">
                <a:solidFill>
                  <a:srgbClr val="444444"/>
                </a:solidFill>
                <a:effectLst/>
              </a:rPr>
              <a:t>i</a:t>
            </a:r>
            <a:r>
              <a:rPr lang="en-US" sz="900" b="0" i="0" dirty="0">
                <a:solidFill>
                  <a:srgbClr val="444444"/>
                </a:solidFill>
                <a:effectLst/>
              </a:rPr>
              <a:t>., g). Furthermore, for all 7a loans, regardless of size, SBA requires that “When 50 percent or more of the loan proceeds will be used for working capital, Lender must explain in its credit memorandum why this level of working capital is necessary and appropriate for the subject business”  SOP 50 10 6, Part 2, Section B, Chapter 1., Subparagraph C. 2. a. </a:t>
            </a:r>
            <a:r>
              <a:rPr lang="en-US" sz="900" b="0" i="0" dirty="0" err="1">
                <a:solidFill>
                  <a:srgbClr val="444444"/>
                </a:solidFill>
                <a:effectLst/>
              </a:rPr>
              <a:t>i</a:t>
            </a:r>
            <a:r>
              <a:rPr lang="en-US" sz="900" b="0" i="0" dirty="0">
                <a:solidFill>
                  <a:srgbClr val="444444"/>
                </a:solidFill>
                <a:effectLst/>
              </a:rPr>
              <a:t>., k) ii) and C. 2. b. ii. b.</a:t>
            </a:r>
          </a:p>
          <a:p>
            <a:pPr algn="l" fontAlgn="base"/>
            <a:r>
              <a:rPr lang="en-US" sz="900" b="0" i="0" dirty="0">
                <a:solidFill>
                  <a:srgbClr val="444444"/>
                </a:solidFill>
                <a:effectLst/>
              </a:rPr>
              <a:t>SOP 50 10 6, Part 2, Section B, Chapter 5., Subparagraph D. 3. a. iii. requires SBA lenders to obtain documentary evidence that loan proceeds were used for their authorized purposes, and further notes that “[</a:t>
            </a:r>
            <a:r>
              <a:rPr lang="en-US" sz="900" b="0" i="0" dirty="0" err="1">
                <a:solidFill>
                  <a:srgbClr val="444444"/>
                </a:solidFill>
                <a:effectLst/>
              </a:rPr>
              <a:t>i</a:t>
            </a:r>
            <a:r>
              <a:rPr lang="en-US" sz="900" b="0" i="0" dirty="0">
                <a:solidFill>
                  <a:srgbClr val="444444"/>
                </a:solidFill>
                <a:effectLst/>
              </a:rPr>
              <a:t>]f the Authorization identifies working capital as a use of proceeds and those proceeds will be used to pay normal operating expenses (e.g., payroll, utilities, etc.), then the working capital disbursement does not need to be documented.”  This then is the rub: if a lender does not adequately underwrite the borrower’s need for working capital for “normal operating expenses” and then further does not document what the working capital proceeds were actually disbursed for, then the lender has failed to meet its burden to obtain evidence that loan proceeds were disbursed for their authorized purposes, the likely result of which is a repair of the guaranty.</a:t>
            </a:r>
          </a:p>
          <a:p>
            <a:pPr algn="l" fontAlgn="base"/>
            <a:r>
              <a:rPr lang="en-US" sz="900" b="0" i="0" dirty="0">
                <a:solidFill>
                  <a:srgbClr val="444444"/>
                </a:solidFill>
                <a:effectLst/>
              </a:rPr>
              <a:t>OCRM has identified instances where lenders have not provided a comprehensive analysis of borrowers’ working capital needs in their credit analyses, and that some lenders appear to be using working capital allocations to make other types of disbursements (such as debt refinance, equipment purchases, etc.).  These discrepancies have raised concern with the SBA that working capital allocations may be being used to mask otherwise ineligible uses of proceeds, or that there is not enough oversight of working capital disbursements being made by lenders to ensure that proceeds are being used for eligible purposes.</a:t>
            </a:r>
          </a:p>
          <a:p>
            <a:pPr algn="l" fontAlgn="base"/>
            <a:r>
              <a:rPr lang="en-US" sz="900" b="0" i="0" dirty="0">
                <a:solidFill>
                  <a:srgbClr val="444444"/>
                </a:solidFill>
                <a:effectLst/>
              </a:rPr>
              <a:t>In light of this feedback from OCRM, SBA lenders would be well advised to either ensure that they are thoroughly underwriting their Borrower’s working capital needs in order to demonstrate that the working capital allocation is for “normal operating expenses”, or lenders should begin multi-disbursing their working capital disbursements to borrowers with documentation for each such disbursement evidencing that the proceeds were used for eligible working capital purposes.  Failure to properly underwrite and document working capital disbursement can lead to audit findings and repairs or denials of you SBA guaranty.  For more information regarding SBA compliance matters, contact the attorneys at Starfield &amp; Smith at 215.542.7070.</a:t>
            </a:r>
          </a:p>
          <a:p>
            <a:endParaRPr lang="en-US" dirty="0"/>
          </a:p>
        </p:txBody>
      </p:sp>
      <p:sp>
        <p:nvSpPr>
          <p:cNvPr id="4" name="Slide Number Placeholder 3"/>
          <p:cNvSpPr>
            <a:spLocks noGrp="1"/>
          </p:cNvSpPr>
          <p:nvPr>
            <p:ph type="sldNum" sz="quarter" idx="5"/>
          </p:nvPr>
        </p:nvSpPr>
        <p:spPr/>
        <p:txBody>
          <a:bodyPr/>
          <a:lstStyle/>
          <a:p>
            <a:fld id="{452140A9-11FD-AB46-B99D-C1331D8D84D1}" type="slidenum">
              <a:rPr lang="en-US" smtClean="0"/>
              <a:t>2</a:t>
            </a:fld>
            <a:endParaRPr lang="en-US"/>
          </a:p>
        </p:txBody>
      </p:sp>
    </p:spTree>
    <p:extLst>
      <p:ext uri="{BB962C8B-B14F-4D97-AF65-F5344CB8AC3E}">
        <p14:creationId xmlns:p14="http://schemas.microsoft.com/office/powerpoint/2010/main" val="2446565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4540250"/>
          </a:xfrm>
        </p:spPr>
        <p:txBody>
          <a:bodyPr/>
          <a:lstStyle/>
          <a:p>
            <a:r>
              <a:rPr lang="en-US" sz="900" b="0" i="0" baseline="0" dirty="0">
                <a:effectLst/>
              </a:rPr>
              <a:t>The capital of a business is the money it has available to pay for its day-to-day operations and to fund its future growth. </a:t>
            </a:r>
          </a:p>
          <a:p>
            <a:r>
              <a:rPr lang="en-US" sz="900" b="0" i="0" baseline="0" dirty="0">
                <a:effectLst/>
              </a:rPr>
              <a:t>The four major types of capital include (1) working capital, </a:t>
            </a:r>
            <a:r>
              <a:rPr lang="en-US" sz="900" b="0" i="0" u="sng" baseline="0" dirty="0">
                <a:effectLst/>
              </a:rPr>
              <a:t>(2) debt</a:t>
            </a:r>
            <a:r>
              <a:rPr lang="en-US" sz="900" b="0" i="0" baseline="0" dirty="0">
                <a:effectLst/>
              </a:rPr>
              <a:t>, (3) equity, and (4) trading capital. Trading capital is used by brokerages and other financial institutions</a:t>
            </a:r>
          </a:p>
          <a:p>
            <a:r>
              <a:rPr lang="en-US" sz="900" b="0" i="0" baseline="0" dirty="0">
                <a:effectLst/>
              </a:rPr>
              <a:t>Capital helps small businesses start, grow, and sustain business operations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i="0" baseline="0" dirty="0">
                <a:effectLst/>
              </a:rPr>
              <a:t>SBA’s mission is to help make capital available through banks and other lending partners to small businesses that would not be able to access credit conventionally.</a:t>
            </a:r>
          </a:p>
          <a:p>
            <a:r>
              <a:rPr lang="en-US" sz="900" b="0" i="0" baseline="0" dirty="0">
                <a:effectLst/>
              </a:rPr>
              <a:t>SBA loan programs offer the following incentives:</a:t>
            </a:r>
          </a:p>
          <a:p>
            <a:endParaRPr lang="en-US" sz="900" b="0" i="0" baseline="0" dirty="0">
              <a:effectLst/>
            </a:endParaRPr>
          </a:p>
          <a:p>
            <a:r>
              <a:rPr lang="en-US" sz="900" b="0" i="0" baseline="0" dirty="0">
                <a:effectLst/>
              </a:rPr>
              <a:t>(1) SBA guarantees business loans. For example - if a borrower fails to repay the loan, the lender can recover 50 to 85 percent of the outstanding loan balance from the SBA. The borrower, however, remains obligated for the full amount due. This reduces the lender's risk so they are more willing to approve the loan.</a:t>
            </a:r>
          </a:p>
          <a:p>
            <a:pPr algn="l"/>
            <a:r>
              <a:rPr lang="en-US" sz="900" b="0" i="0" baseline="0" dirty="0">
                <a:effectLst/>
              </a:rPr>
              <a:t>(2) Lower equity requirement. While some equity is always required to show owner's commitment to the business, commercial lenders generally require more equity on a conventional loan than with an SBA guaranteed loan.</a:t>
            </a:r>
          </a:p>
          <a:p>
            <a:pPr algn="l"/>
            <a:r>
              <a:rPr lang="en-US" sz="900" b="0" i="0" baseline="0" dirty="0">
                <a:effectLst/>
              </a:rPr>
              <a:t>(3) Scoring. The SBA guarantee can help credit-worthy borrowers overcome the problem of a weak loan application associated with inadequate collateral. To secure the loan, you must pledge sufficient assets to the extent they are reasonably available. However, no loan will be declined for insufficient collateral alone, as long as all available and worthwhile collateral (both business and personal) is pledge as security for the loan.</a:t>
            </a:r>
          </a:p>
          <a:p>
            <a:pPr algn="l"/>
            <a:r>
              <a:rPr lang="en-US" sz="900" b="0" i="0" baseline="0" dirty="0">
                <a:effectLst/>
              </a:rPr>
              <a:t>(4) Terms. Next, lenders like to get their money back as soon as possible to reduce the risk of non-payment. With SBA support, most lenders are willing to stretch the payment terms out over a longer period. This reduces the monthly payment amount and eases the cash drain on the business.</a:t>
            </a:r>
          </a:p>
          <a:p>
            <a:pPr algn="l"/>
            <a:r>
              <a:rPr lang="en-US" sz="900" b="0" i="0" baseline="0" dirty="0">
                <a:effectLst/>
              </a:rPr>
              <a:t>(5) Stable. Finally, with an SBA guaranty you are assured to have a fully amortizing loan - no balloon payments. SBA's philosophy is to give borrowers confidence, knowing that the payment will be relatively stable without having a large payment at the end.</a:t>
            </a:r>
          </a:p>
          <a:p>
            <a:endParaRPr lang="en-US" sz="900" b="0" i="0" baseline="0" dirty="0"/>
          </a:p>
          <a:p>
            <a:r>
              <a:rPr lang="en-US" sz="900" b="0" i="0" baseline="0" dirty="0"/>
              <a:t>With debt financing, SBA lender will perform a Cash Flow analysis:</a:t>
            </a:r>
          </a:p>
          <a:p>
            <a:r>
              <a:rPr lang="en-US" sz="900" b="0" i="0" baseline="0" dirty="0">
                <a:effectLst/>
              </a:rPr>
              <a:t>SBA lenders will look at your business tax returns and run a cash flow analysis on your most recent tax filings to determine if you make more money then the loan costs on an annual basis. </a:t>
            </a:r>
          </a:p>
          <a:p>
            <a:r>
              <a:rPr lang="en-US" sz="900" b="0" i="0" baseline="0" dirty="0">
                <a:effectLst/>
              </a:rPr>
              <a:t>Calculate your EBITDA (earnings before interest, taxes, depreciation, and amortization) to get an accurate idea of how much cash you have available on an annual basis to service any potential new debt. If your EBITDA comes out 15%- 25% greater than the annual cost of the loan, the likelihood of approval is very high. </a:t>
            </a:r>
            <a:endParaRPr lang="en-US" sz="900" b="0" i="0" baseline="0" dirty="0"/>
          </a:p>
          <a:p>
            <a:endParaRPr lang="en-US" dirty="0"/>
          </a:p>
        </p:txBody>
      </p:sp>
      <p:sp>
        <p:nvSpPr>
          <p:cNvPr id="4" name="Slide Number Placeholder 3"/>
          <p:cNvSpPr>
            <a:spLocks noGrp="1"/>
          </p:cNvSpPr>
          <p:nvPr>
            <p:ph type="sldNum" sz="quarter" idx="5"/>
          </p:nvPr>
        </p:nvSpPr>
        <p:spPr/>
        <p:txBody>
          <a:bodyPr/>
          <a:lstStyle/>
          <a:p>
            <a:fld id="{4182DD26-1A0C-430D-9DD7-D82DF1888CD5}" type="slidenum">
              <a:rPr lang="en-US" smtClean="0"/>
              <a:t>3</a:t>
            </a:fld>
            <a:endParaRPr lang="en-US"/>
          </a:p>
        </p:txBody>
      </p:sp>
    </p:spTree>
    <p:extLst>
      <p:ext uri="{BB962C8B-B14F-4D97-AF65-F5344CB8AC3E}">
        <p14:creationId xmlns:p14="http://schemas.microsoft.com/office/powerpoint/2010/main" val="8086410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52140A9-11FD-AB46-B99D-C1331D8D84D1}" type="slidenum">
              <a:rPr lang="en-US" smtClean="0"/>
              <a:t>4</a:t>
            </a:fld>
            <a:endParaRPr lang="en-US"/>
          </a:p>
        </p:txBody>
      </p:sp>
    </p:spTree>
    <p:extLst>
      <p:ext uri="{BB962C8B-B14F-4D97-AF65-F5344CB8AC3E}">
        <p14:creationId xmlns:p14="http://schemas.microsoft.com/office/powerpoint/2010/main" val="33182230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4387850"/>
          </a:xfrm>
        </p:spPr>
        <p:txBody>
          <a:bodyPr/>
          <a:lstStyle/>
          <a:p>
            <a:r>
              <a:rPr lang="en-US" sz="900" b="0" i="0" u="none" strike="noStrike" baseline="0" dirty="0"/>
              <a:t>General Credit Requirements SBA and private lenders consider the following criteria to test credit worthiness. </a:t>
            </a:r>
          </a:p>
          <a:p>
            <a:pPr marL="342900" indent="-342900">
              <a:buAutoNum type="arabicParenBoth"/>
            </a:pPr>
            <a:r>
              <a:rPr lang="en-US" sz="900" b="0" i="0" u="none" strike="noStrike" baseline="0" dirty="0"/>
              <a:t>Repayment Ability: You must show that you can meet business expenses, owners draw, and loan payments from the earnings of the business. This is usually demonstrated through historical performance and/or thoroughly documented cash </a:t>
            </a:r>
            <a:r>
              <a:rPr lang="en-US" sz="900" b="0" i="0" u="none" strike="noStrike" baseline="0" dirty="0" err="1"/>
              <a:t>fl</a:t>
            </a:r>
            <a:r>
              <a:rPr lang="en-US" sz="900" b="0" i="0" u="none" strike="noStrike" baseline="0" dirty="0"/>
              <a:t> ow projections. (</a:t>
            </a:r>
          </a:p>
          <a:p>
            <a:pPr marL="342900" indent="-342900">
              <a:buAutoNum type="arabicParenBoth"/>
            </a:pPr>
            <a:r>
              <a:rPr lang="en-US" sz="900" b="0" i="0" u="none" strike="noStrike" baseline="0" dirty="0"/>
              <a:t>Management: You must show ability to operate the business successfully. For a start-up, you should have experience in the type of business you propose to start, as well as some significant work experience at a management level. </a:t>
            </a:r>
          </a:p>
          <a:p>
            <a:pPr marL="342900" indent="-342900">
              <a:buAutoNum type="arabicParenBoth"/>
            </a:pPr>
            <a:r>
              <a:rPr lang="en-US" sz="900" b="0" i="0" u="none" strike="noStrike" baseline="0" dirty="0"/>
              <a:t>Equity: The owners must have enough of their own money at stake in the business: (a) For a New Business (or when buying a business) you should have approximately one dollar of cash or business assets for each three dollars of the loan. (b) For an Established Firm, the after-the-loan business balance sheet should show no more than four dollars of total debt for each dollar of net worth (i.e., a 4:1 Debt/Equity ratio - may vary by industry). Definition of Equity: You may be required to pledge nonbusiness assets (often a second mortgage on your personal residence may be required for collateral). However, this should not be confused with equity in the sense it is used here. As used here, the equity is the owner’s net investment in the business. </a:t>
            </a:r>
          </a:p>
          <a:p>
            <a:pPr marL="342900" indent="-342900">
              <a:buAutoNum type="arabicParenBoth"/>
            </a:pPr>
            <a:r>
              <a:rPr lang="en-US" sz="900" b="0" i="0" u="none" strike="noStrike" baseline="0" dirty="0"/>
              <a:t>Credit History: Your personal and company credit histories will be reviewed. Prudent lenders prefer applicants who have a history of meeting their obligations. If your credit record has blemishes but there are extenuating circumstances, prepare to explain fully. </a:t>
            </a:r>
          </a:p>
          <a:p>
            <a:pPr marL="342900" indent="-342900">
              <a:buAutoNum type="arabicParenBoth"/>
            </a:pPr>
            <a:endParaRPr lang="en-US" sz="900" b="0" i="0" u="none" strike="noStrike" baseline="0" dirty="0"/>
          </a:p>
          <a:p>
            <a:pPr marL="0" indent="0">
              <a:buNone/>
            </a:pPr>
            <a:r>
              <a:rPr lang="en-US" sz="900" b="0" i="0" u="none" strike="noStrike" baseline="0" dirty="0"/>
              <a:t>Guarantee Portion - Under the 7(a) guaranteed loan program SBA typically guarantees from 50% to 85% of an eligible bank loan up to a maximum guaranty amount of $3,750,000. The exact percentage of the guaranty depends on a variety of factors such as size of loan and which SBA program is to be used. This will be worked out between the SBA and your bank. Amounts - The maximum loan amount is $5 million. The total SBA guarantee for any one borrower may not exceed $3,750,000. </a:t>
            </a:r>
          </a:p>
          <a:p>
            <a:pPr marL="0" indent="0">
              <a:buNone/>
            </a:pPr>
            <a:endParaRPr lang="en-US" sz="900" b="0" i="0" u="none" strike="noStrike" baseline="0" dirty="0"/>
          </a:p>
          <a:p>
            <a:pPr marL="0" indent="0">
              <a:buNone/>
            </a:pPr>
            <a:r>
              <a:rPr lang="en-US" sz="900" b="0" i="0" u="none" strike="noStrike" baseline="0" dirty="0"/>
              <a:t>Maturity - Up to 25 years for real estate acquisition or construction. Most other SBA loans are limited to 10 years. Working capital loans are generally limited to seven years.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F0E390-A464-4278-AFA7-3FA207F96E0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108844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800" b="1" i="0" u="none" strike="noStrike" baseline="0" dirty="0">
              <a:solidFill>
                <a:srgbClr val="0085B3"/>
              </a:solidFill>
              <a:latin typeface="HelveticaNeue-Bold"/>
            </a:endParaRPr>
          </a:p>
        </p:txBody>
      </p:sp>
      <p:sp>
        <p:nvSpPr>
          <p:cNvPr id="4" name="Slide Number Placeholder 3"/>
          <p:cNvSpPr>
            <a:spLocks noGrp="1"/>
          </p:cNvSpPr>
          <p:nvPr>
            <p:ph type="sldNum" sz="quarter" idx="5"/>
          </p:nvPr>
        </p:nvSpPr>
        <p:spPr/>
        <p:txBody>
          <a:bodyPr/>
          <a:lstStyle/>
          <a:p>
            <a:fld id="{452140A9-11FD-AB46-B99D-C1331D8D84D1}" type="slidenum">
              <a:rPr lang="en-US" smtClean="0"/>
              <a:t>6</a:t>
            </a:fld>
            <a:endParaRPr lang="en-US"/>
          </a:p>
        </p:txBody>
      </p:sp>
    </p:spTree>
    <p:extLst>
      <p:ext uri="{BB962C8B-B14F-4D97-AF65-F5344CB8AC3E}">
        <p14:creationId xmlns:p14="http://schemas.microsoft.com/office/powerpoint/2010/main" val="11206873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BA Logo Slide">
    <p:spTree>
      <p:nvGrpSpPr>
        <p:cNvPr id="1" name=""/>
        <p:cNvGrpSpPr/>
        <p:nvPr/>
      </p:nvGrpSpPr>
      <p:grpSpPr>
        <a:xfrm>
          <a:off x="0" y="0"/>
          <a:ext cx="0" cy="0"/>
          <a:chOff x="0" y="0"/>
          <a:chExt cx="0" cy="0"/>
        </a:xfrm>
      </p:grpSpPr>
      <p:sp>
        <p:nvSpPr>
          <p:cNvPr id="6" name="Rectangle 5"/>
          <p:cNvSpPr/>
          <p:nvPr userDrawn="1"/>
        </p:nvSpPr>
        <p:spPr>
          <a:xfrm>
            <a:off x="0" y="0"/>
            <a:ext cx="9144000" cy="6858000"/>
          </a:xfrm>
          <a:prstGeom prst="rect">
            <a:avLst/>
          </a:prstGeom>
          <a:solidFill>
            <a:srgbClr val="003E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95312" y="1606513"/>
            <a:ext cx="3353375" cy="3644973"/>
          </a:xfrm>
          <a:prstGeom prst="rect">
            <a:avLst/>
          </a:prstGeom>
        </p:spPr>
      </p:pic>
    </p:spTree>
    <p:extLst>
      <p:ext uri="{BB962C8B-B14F-4D97-AF65-F5344CB8AC3E}">
        <p14:creationId xmlns:p14="http://schemas.microsoft.com/office/powerpoint/2010/main" val="983657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7026"/>
            <a:ext cx="7886700" cy="762528"/>
          </a:xfrm>
        </p:spPr>
        <p:txBody>
          <a:bodyPr/>
          <a:lstStyle/>
          <a:p>
            <a:r>
              <a:rPr lang="en-US"/>
              <a:t>Click to edit Master title style</a:t>
            </a:r>
          </a:p>
        </p:txBody>
      </p:sp>
      <p:sp>
        <p:nvSpPr>
          <p:cNvPr id="3" name="Content Placeholder 2"/>
          <p:cNvSpPr>
            <a:spLocks noGrp="1"/>
          </p:cNvSpPr>
          <p:nvPr>
            <p:ph sz="half" idx="1"/>
          </p:nvPr>
        </p:nvSpPr>
        <p:spPr>
          <a:xfrm>
            <a:off x="628650" y="1568824"/>
            <a:ext cx="3886200" cy="460813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568824"/>
            <a:ext cx="3886200" cy="460813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7773E27-9D36-B645-8BBE-7A2B9B52A935}" type="datetime4">
              <a:rPr lang="en-US" smtClean="0"/>
              <a:t>July 19, 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AB44B9-F1EC-4F4B-88D4-413245C9CD3E}" type="slidenum">
              <a:rPr lang="en-US" smtClean="0"/>
              <a:t>‹#›</a:t>
            </a:fld>
            <a:endParaRPr lang="en-US"/>
          </a:p>
        </p:txBody>
      </p:sp>
    </p:spTree>
    <p:extLst>
      <p:ext uri="{BB962C8B-B14F-4D97-AF65-F5344CB8AC3E}">
        <p14:creationId xmlns:p14="http://schemas.microsoft.com/office/powerpoint/2010/main" val="917468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73996"/>
            <a:ext cx="7886700" cy="1161770"/>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586908"/>
          </a:xfrm>
        </p:spPr>
        <p:txBody>
          <a:bodyPr anchor="b">
            <a:normAutofit/>
          </a:bodyPr>
          <a:lstStyle>
            <a:lvl1pPr marL="0" indent="0">
              <a:buNone/>
              <a:defRPr sz="2100" b="1">
                <a:solidFill>
                  <a:srgbClr val="898989"/>
                </a:solidFill>
              </a:defRPr>
            </a:lvl1pPr>
            <a:lvl2pPr marL="342875" indent="0">
              <a:buNone/>
              <a:defRPr sz="1500" b="1"/>
            </a:lvl2pPr>
            <a:lvl3pPr marL="685749" indent="0">
              <a:buNone/>
              <a:defRPr sz="1350" b="1"/>
            </a:lvl3pPr>
            <a:lvl4pPr marL="1028624" indent="0">
              <a:buNone/>
              <a:defRPr sz="1200" b="1"/>
            </a:lvl4pPr>
            <a:lvl5pPr marL="1371498" indent="0">
              <a:buNone/>
              <a:defRPr sz="1200" b="1"/>
            </a:lvl5pPr>
            <a:lvl6pPr marL="1714373" indent="0">
              <a:buNone/>
              <a:defRPr sz="1200" b="1"/>
            </a:lvl6pPr>
            <a:lvl7pPr marL="2057246" indent="0">
              <a:buNone/>
              <a:defRPr sz="1200" b="1"/>
            </a:lvl7pPr>
            <a:lvl8pPr marL="2400120" indent="0">
              <a:buNone/>
              <a:defRPr sz="1200" b="1"/>
            </a:lvl8pPr>
            <a:lvl9pPr marL="2742995"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2" y="1681163"/>
            <a:ext cx="3887391" cy="586908"/>
          </a:xfrm>
        </p:spPr>
        <p:txBody>
          <a:bodyPr anchor="b">
            <a:normAutofit/>
          </a:bodyPr>
          <a:lstStyle>
            <a:lvl1pPr marL="0" indent="0">
              <a:buNone/>
              <a:defRPr sz="2100" b="1">
                <a:solidFill>
                  <a:srgbClr val="898989"/>
                </a:solidFill>
              </a:defRPr>
            </a:lvl1pPr>
            <a:lvl2pPr marL="342875" indent="0">
              <a:buNone/>
              <a:defRPr sz="1500" b="1"/>
            </a:lvl2pPr>
            <a:lvl3pPr marL="685749" indent="0">
              <a:buNone/>
              <a:defRPr sz="1350" b="1"/>
            </a:lvl3pPr>
            <a:lvl4pPr marL="1028624" indent="0">
              <a:buNone/>
              <a:defRPr sz="1200" b="1"/>
            </a:lvl4pPr>
            <a:lvl5pPr marL="1371498" indent="0">
              <a:buNone/>
              <a:defRPr sz="1200" b="1"/>
            </a:lvl5pPr>
            <a:lvl6pPr marL="1714373" indent="0">
              <a:buNone/>
              <a:defRPr sz="1200" b="1"/>
            </a:lvl6pPr>
            <a:lvl7pPr marL="2057246" indent="0">
              <a:buNone/>
              <a:defRPr sz="1200" b="1"/>
            </a:lvl7pPr>
            <a:lvl8pPr marL="2400120" indent="0">
              <a:buNone/>
              <a:defRPr sz="1200" b="1"/>
            </a:lvl8pPr>
            <a:lvl9pPr marL="2742995"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2"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2B1F02B-F0FB-0A4F-BFD9-D3256C53A202}" type="datetime4">
              <a:rPr lang="en-US" smtClean="0"/>
              <a:t>July 19, 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AB44B9-F1EC-4F4B-88D4-413245C9CD3E}" type="slidenum">
              <a:rPr lang="en-US" smtClean="0"/>
              <a:t>‹#›</a:t>
            </a:fld>
            <a:endParaRPr lang="en-US"/>
          </a:p>
        </p:txBody>
      </p:sp>
    </p:spTree>
    <p:extLst>
      <p:ext uri="{BB962C8B-B14F-4D97-AF65-F5344CB8AC3E}">
        <p14:creationId xmlns:p14="http://schemas.microsoft.com/office/powerpoint/2010/main" val="9653344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8B6C03B-1ECF-324C-BC62-0687230E677D}" type="datetime4">
              <a:rPr lang="en-US" smtClean="0"/>
              <a:t>July 19, 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AB44B9-F1EC-4F4B-88D4-413245C9CD3E}" type="slidenum">
              <a:rPr lang="en-US" smtClean="0"/>
              <a:t>‹#›</a:t>
            </a:fld>
            <a:endParaRPr lang="en-US"/>
          </a:p>
        </p:txBody>
      </p:sp>
    </p:spTree>
    <p:extLst>
      <p:ext uri="{BB962C8B-B14F-4D97-AF65-F5344CB8AC3E}">
        <p14:creationId xmlns:p14="http://schemas.microsoft.com/office/powerpoint/2010/main" val="1372489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92FA99-F507-8E4B-ABBC-A3B8BC89266F}" type="datetime4">
              <a:rPr lang="en-US" smtClean="0"/>
              <a:t>July 19, 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AB44B9-F1EC-4F4B-88D4-413245C9CD3E}" type="slidenum">
              <a:rPr lang="en-US" smtClean="0"/>
              <a:t>‹#›</a:t>
            </a:fld>
            <a:endParaRPr lang="en-US"/>
          </a:p>
        </p:txBody>
      </p:sp>
      <p:sp>
        <p:nvSpPr>
          <p:cNvPr id="6" name="Rectangle 5"/>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Picture Placeholder 7"/>
          <p:cNvSpPr>
            <a:spLocks noGrp="1"/>
          </p:cNvSpPr>
          <p:nvPr>
            <p:ph type="pic" sz="quarter" idx="13"/>
          </p:nvPr>
        </p:nvSpPr>
        <p:spPr>
          <a:xfrm>
            <a:off x="0" y="0"/>
            <a:ext cx="9144000" cy="6858000"/>
          </a:xfrm>
        </p:spPr>
        <p:txBody>
          <a:bodyPr/>
          <a:lstStyle/>
          <a:p>
            <a:r>
              <a:rPr lang="en-US"/>
              <a:t>Click icon to add picture</a:t>
            </a:r>
            <a:endParaRPr lang="en-US" dirty="0"/>
          </a:p>
        </p:txBody>
      </p:sp>
    </p:spTree>
    <p:extLst>
      <p:ext uri="{BB962C8B-B14F-4D97-AF65-F5344CB8AC3E}">
        <p14:creationId xmlns:p14="http://schemas.microsoft.com/office/powerpoint/2010/main" val="3449430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987432"/>
            <a:ext cx="2949178" cy="1224275"/>
          </a:xfrm>
        </p:spPr>
        <p:txBody>
          <a:bodyPr anchor="t">
            <a:normAutofit/>
          </a:bodyPr>
          <a:lstStyle>
            <a:lvl1pPr algn="l">
              <a:defRPr sz="2700"/>
            </a:lvl1pPr>
          </a:lstStyle>
          <a:p>
            <a:r>
              <a:rPr lang="en-US"/>
              <a:t>Click to edit Master title style</a:t>
            </a:r>
            <a:endParaRPr lang="en-US" dirty="0"/>
          </a:p>
        </p:txBody>
      </p:sp>
      <p:sp>
        <p:nvSpPr>
          <p:cNvPr id="3" name="Content Placeholder 2"/>
          <p:cNvSpPr>
            <a:spLocks noGrp="1"/>
          </p:cNvSpPr>
          <p:nvPr>
            <p:ph idx="1"/>
          </p:nvPr>
        </p:nvSpPr>
        <p:spPr>
          <a:xfrm>
            <a:off x="3887391" y="987432"/>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211700"/>
            <a:ext cx="2949178" cy="3657288"/>
          </a:xfrm>
        </p:spPr>
        <p:txBody>
          <a:bodyPr/>
          <a:lstStyle>
            <a:lvl1pPr marL="0" indent="0">
              <a:buNone/>
              <a:defRPr sz="1200" b="1">
                <a:solidFill>
                  <a:srgbClr val="898989"/>
                </a:solidFill>
              </a:defRPr>
            </a:lvl1pPr>
            <a:lvl2pPr marL="342875" indent="0">
              <a:buNone/>
              <a:defRPr sz="1050"/>
            </a:lvl2pPr>
            <a:lvl3pPr marL="685749" indent="0">
              <a:buNone/>
              <a:defRPr sz="900"/>
            </a:lvl3pPr>
            <a:lvl4pPr marL="1028624" indent="0">
              <a:buNone/>
              <a:defRPr sz="750"/>
            </a:lvl4pPr>
            <a:lvl5pPr marL="1371498" indent="0">
              <a:buNone/>
              <a:defRPr sz="750"/>
            </a:lvl5pPr>
            <a:lvl6pPr marL="1714373" indent="0">
              <a:buNone/>
              <a:defRPr sz="750"/>
            </a:lvl6pPr>
            <a:lvl7pPr marL="2057246" indent="0">
              <a:buNone/>
              <a:defRPr sz="750"/>
            </a:lvl7pPr>
            <a:lvl8pPr marL="2400120" indent="0">
              <a:buNone/>
              <a:defRPr sz="750"/>
            </a:lvl8pPr>
            <a:lvl9pPr marL="2742995"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0803C8E-ED71-CF4A-92C6-E7239BE1B2FF}" type="datetime4">
              <a:rPr lang="en-US" smtClean="0"/>
              <a:t>July 19, 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AB44B9-F1EC-4F4B-88D4-413245C9CD3E}" type="slidenum">
              <a:rPr lang="en-US" smtClean="0"/>
              <a:t>‹#›</a:t>
            </a:fld>
            <a:endParaRPr lang="en-US"/>
          </a:p>
        </p:txBody>
      </p:sp>
    </p:spTree>
    <p:extLst>
      <p:ext uri="{BB962C8B-B14F-4D97-AF65-F5344CB8AC3E}">
        <p14:creationId xmlns:p14="http://schemas.microsoft.com/office/powerpoint/2010/main" val="13998310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887391" y="987432"/>
            <a:ext cx="4629150" cy="4873625"/>
          </a:xfrm>
        </p:spPr>
        <p:txBody>
          <a:bodyPr/>
          <a:lstStyle>
            <a:lvl1pPr marL="0" indent="0">
              <a:buNone/>
              <a:defRPr sz="2400"/>
            </a:lvl1pPr>
            <a:lvl2pPr marL="342875" indent="0">
              <a:buNone/>
              <a:defRPr sz="2100"/>
            </a:lvl2pPr>
            <a:lvl3pPr marL="685749" indent="0">
              <a:buNone/>
              <a:defRPr sz="1800"/>
            </a:lvl3pPr>
            <a:lvl4pPr marL="1028624" indent="0">
              <a:buNone/>
              <a:defRPr sz="1500"/>
            </a:lvl4pPr>
            <a:lvl5pPr marL="1371498" indent="0">
              <a:buNone/>
              <a:defRPr sz="1500"/>
            </a:lvl5pPr>
            <a:lvl6pPr marL="1714373" indent="0">
              <a:buNone/>
              <a:defRPr sz="1500"/>
            </a:lvl6pPr>
            <a:lvl7pPr marL="2057246" indent="0">
              <a:buNone/>
              <a:defRPr sz="1500"/>
            </a:lvl7pPr>
            <a:lvl8pPr marL="2400120" indent="0">
              <a:buNone/>
              <a:defRPr sz="1500"/>
            </a:lvl8pPr>
            <a:lvl9pPr marL="2742995" indent="0">
              <a:buNone/>
              <a:defRPr sz="1500"/>
            </a:lvl9pPr>
          </a:lstStyle>
          <a:p>
            <a:r>
              <a:rPr lang="en-US"/>
              <a:t>Click icon to add picture</a:t>
            </a:r>
          </a:p>
        </p:txBody>
      </p:sp>
      <p:sp>
        <p:nvSpPr>
          <p:cNvPr id="5" name="Date Placeholder 4"/>
          <p:cNvSpPr>
            <a:spLocks noGrp="1"/>
          </p:cNvSpPr>
          <p:nvPr>
            <p:ph type="dt" sz="half" idx="10"/>
          </p:nvPr>
        </p:nvSpPr>
        <p:spPr/>
        <p:txBody>
          <a:bodyPr/>
          <a:lstStyle/>
          <a:p>
            <a:fld id="{5C63769D-CC2F-864E-9501-A077951EC7AD}" type="datetime4">
              <a:rPr lang="en-US" smtClean="0"/>
              <a:t>July 19, 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AB44B9-F1EC-4F4B-88D4-413245C9CD3E}" type="slidenum">
              <a:rPr lang="en-US" smtClean="0"/>
              <a:t>‹#›</a:t>
            </a:fld>
            <a:endParaRPr lang="en-US"/>
          </a:p>
        </p:txBody>
      </p:sp>
      <p:sp>
        <p:nvSpPr>
          <p:cNvPr id="8" name="Title 1"/>
          <p:cNvSpPr>
            <a:spLocks noGrp="1"/>
          </p:cNvSpPr>
          <p:nvPr>
            <p:ph type="title"/>
          </p:nvPr>
        </p:nvSpPr>
        <p:spPr>
          <a:xfrm>
            <a:off x="629841" y="987432"/>
            <a:ext cx="2949178" cy="1224275"/>
          </a:xfrm>
        </p:spPr>
        <p:txBody>
          <a:bodyPr anchor="t">
            <a:normAutofit/>
          </a:bodyPr>
          <a:lstStyle>
            <a:lvl1pPr algn="l">
              <a:defRPr sz="2700"/>
            </a:lvl1pPr>
          </a:lstStyle>
          <a:p>
            <a:r>
              <a:rPr lang="en-US"/>
              <a:t>Click to edit Master title style</a:t>
            </a:r>
            <a:endParaRPr lang="en-US" dirty="0"/>
          </a:p>
        </p:txBody>
      </p:sp>
      <p:sp>
        <p:nvSpPr>
          <p:cNvPr id="9" name="Text Placeholder 3"/>
          <p:cNvSpPr>
            <a:spLocks noGrp="1"/>
          </p:cNvSpPr>
          <p:nvPr>
            <p:ph type="body" sz="half" idx="2"/>
          </p:nvPr>
        </p:nvSpPr>
        <p:spPr>
          <a:xfrm>
            <a:off x="629841" y="2211700"/>
            <a:ext cx="2949178" cy="3657288"/>
          </a:xfrm>
        </p:spPr>
        <p:txBody>
          <a:bodyPr/>
          <a:lstStyle>
            <a:lvl1pPr marL="0" indent="0">
              <a:buNone/>
              <a:defRPr sz="1200" b="1">
                <a:solidFill>
                  <a:srgbClr val="898989"/>
                </a:solidFill>
              </a:defRPr>
            </a:lvl1pPr>
            <a:lvl2pPr marL="342875" indent="0">
              <a:buNone/>
              <a:defRPr sz="1050"/>
            </a:lvl2pPr>
            <a:lvl3pPr marL="685749" indent="0">
              <a:buNone/>
              <a:defRPr sz="900"/>
            </a:lvl3pPr>
            <a:lvl4pPr marL="1028624" indent="0">
              <a:buNone/>
              <a:defRPr sz="750"/>
            </a:lvl4pPr>
            <a:lvl5pPr marL="1371498" indent="0">
              <a:buNone/>
              <a:defRPr sz="750"/>
            </a:lvl5pPr>
            <a:lvl6pPr marL="1714373" indent="0">
              <a:buNone/>
              <a:defRPr sz="750"/>
            </a:lvl6pPr>
            <a:lvl7pPr marL="2057246" indent="0">
              <a:buNone/>
              <a:defRPr sz="750"/>
            </a:lvl7pPr>
            <a:lvl8pPr marL="2400120" indent="0">
              <a:buNone/>
              <a:defRPr sz="750"/>
            </a:lvl8pPr>
            <a:lvl9pPr marL="2742995" indent="0">
              <a:buNone/>
              <a:defRPr sz="750"/>
            </a:lvl9pPr>
          </a:lstStyle>
          <a:p>
            <a:pPr lvl="0"/>
            <a:r>
              <a:rPr lang="en-US"/>
              <a:t>Click to edit Master text styles</a:t>
            </a:r>
          </a:p>
        </p:txBody>
      </p:sp>
    </p:spTree>
    <p:extLst>
      <p:ext uri="{BB962C8B-B14F-4D97-AF65-F5344CB8AC3E}">
        <p14:creationId xmlns:p14="http://schemas.microsoft.com/office/powerpoint/2010/main" val="12770036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8" name="Content Placeholder 7"/>
          <p:cNvSpPr>
            <a:spLocks noGrp="1"/>
          </p:cNvSpPr>
          <p:nvPr>
            <p:ph sz="quarter" idx="1"/>
          </p:nvPr>
        </p:nvSpPr>
        <p:spPr>
          <a:xfrm>
            <a:off x="457200" y="1219200"/>
            <a:ext cx="8229600" cy="4937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400800" y="6356350"/>
            <a:ext cx="2289175" cy="365125"/>
          </a:xfrm>
          <a:prstGeom prst="rect">
            <a:avLst/>
          </a:prstGeom>
        </p:spPr>
        <p:txBody>
          <a:bodyPr/>
          <a:lstStyle>
            <a:lvl1pPr fontAlgn="auto">
              <a:spcBef>
                <a:spcPts val="0"/>
              </a:spcBef>
              <a:spcAft>
                <a:spcPts val="0"/>
              </a:spcAft>
              <a:defRPr>
                <a:latin typeface="+mn-lt"/>
                <a:cs typeface="+mn-cs"/>
              </a:defRPr>
            </a:lvl1pPr>
          </a:lstStyle>
          <a:p>
            <a:pPr>
              <a:defRPr/>
            </a:pPr>
            <a:fld id="{1C50E507-41DB-4411-A1B1-4227E23293F7}" type="datetime1">
              <a:rPr lang="en-US" smtClean="0">
                <a:solidFill>
                  <a:prstClr val="black"/>
                </a:solidFill>
              </a:rPr>
              <a:pPr>
                <a:defRPr/>
              </a:pPr>
              <a:t>7/19/2022</a:t>
            </a:fld>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1384ED65-BC74-489F-924F-BEC145E889AA}" type="slidenum">
              <a:rPr lang="en-US">
                <a:solidFill>
                  <a:srgbClr val="1B3048"/>
                </a:solidFill>
              </a:rPr>
              <a:pPr>
                <a:defRPr/>
              </a:pPr>
              <a:t>‹#›</a:t>
            </a:fld>
            <a:endParaRPr lang="en-US">
              <a:solidFill>
                <a:srgbClr val="1B3048"/>
              </a:solidFill>
            </a:endParaRPr>
          </a:p>
        </p:txBody>
      </p:sp>
      <p:sp>
        <p:nvSpPr>
          <p:cNvPr id="7" name="Title 1"/>
          <p:cNvSpPr>
            <a:spLocks noGrp="1"/>
          </p:cNvSpPr>
          <p:nvPr>
            <p:ph type="title"/>
          </p:nvPr>
        </p:nvSpPr>
        <p:spPr>
          <a:xfrm>
            <a:off x="457200" y="152400"/>
            <a:ext cx="8229600" cy="533400"/>
          </a:xfrm>
        </p:spPr>
        <p:txBody>
          <a:bodyPr/>
          <a:lstStyle/>
          <a:p>
            <a:endParaRPr lang="en-US"/>
          </a:p>
        </p:txBody>
      </p:sp>
    </p:spTree>
    <p:extLst>
      <p:ext uri="{BB962C8B-B14F-4D97-AF65-F5344CB8AC3E}">
        <p14:creationId xmlns:p14="http://schemas.microsoft.com/office/powerpoint/2010/main" val="766396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1 line) - Screen Only">
    <p:bg>
      <p:bgPr>
        <a:solidFill>
          <a:srgbClr val="003E7F"/>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003E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hasCustomPrompt="1"/>
          </p:nvPr>
        </p:nvSpPr>
        <p:spPr>
          <a:xfrm>
            <a:off x="1143000" y="1360614"/>
            <a:ext cx="6858000" cy="2387600"/>
          </a:xfrm>
        </p:spPr>
        <p:txBody>
          <a:bodyPr anchor="b">
            <a:normAutofit/>
          </a:bodyPr>
          <a:lstStyle>
            <a:lvl1pPr algn="ctr">
              <a:lnSpc>
                <a:spcPct val="75000"/>
              </a:lnSpc>
              <a:defRPr sz="6000" spc="-225">
                <a:solidFill>
                  <a:schemeClr val="bg1"/>
                </a:solidFill>
              </a:defRPr>
            </a:lvl1pPr>
          </a:lstStyle>
          <a:p>
            <a:r>
              <a:rPr lang="en-US" dirty="0"/>
              <a:t>Click to edit Master title </a:t>
            </a:r>
            <a:r>
              <a:rPr lang="en-US"/>
              <a:t>style (1 line)</a:t>
            </a:r>
            <a:endParaRPr lang="en-US" dirty="0"/>
          </a:p>
        </p:txBody>
      </p:sp>
      <p:sp>
        <p:nvSpPr>
          <p:cNvPr id="3" name="Subtitle 2"/>
          <p:cNvSpPr>
            <a:spLocks noGrp="1"/>
          </p:cNvSpPr>
          <p:nvPr>
            <p:ph type="subTitle" idx="1"/>
          </p:nvPr>
        </p:nvSpPr>
        <p:spPr>
          <a:xfrm>
            <a:off x="1143000" y="6194612"/>
            <a:ext cx="6858000" cy="455570"/>
          </a:xfrm>
        </p:spPr>
        <p:txBody>
          <a:bodyPr>
            <a:normAutofit/>
          </a:bodyPr>
          <a:lstStyle>
            <a:lvl1pPr marL="0" indent="0" algn="ctr">
              <a:buNone/>
              <a:defRPr sz="1350">
                <a:solidFill>
                  <a:schemeClr val="bg1"/>
                </a:solidFill>
              </a:defRPr>
            </a:lvl1pPr>
            <a:lvl2pPr marL="342875" indent="0" algn="ctr">
              <a:buNone/>
              <a:defRPr sz="1500"/>
            </a:lvl2pPr>
            <a:lvl3pPr marL="685749" indent="0" algn="ctr">
              <a:buNone/>
              <a:defRPr sz="1350"/>
            </a:lvl3pPr>
            <a:lvl4pPr marL="1028624" indent="0" algn="ctr">
              <a:buNone/>
              <a:defRPr sz="1200"/>
            </a:lvl4pPr>
            <a:lvl5pPr marL="1371498" indent="0" algn="ctr">
              <a:buNone/>
              <a:defRPr sz="1200"/>
            </a:lvl5pPr>
            <a:lvl6pPr marL="1714373" indent="0" algn="ctr">
              <a:buNone/>
              <a:defRPr sz="1200"/>
            </a:lvl6pPr>
            <a:lvl7pPr marL="2057246" indent="0" algn="ctr">
              <a:buNone/>
              <a:defRPr sz="1200"/>
            </a:lvl7pPr>
            <a:lvl8pPr marL="2400120" indent="0" algn="ctr">
              <a:buNone/>
              <a:defRPr sz="1200"/>
            </a:lvl8pPr>
            <a:lvl9pPr marL="2742995" indent="0" algn="ctr">
              <a:buNone/>
              <a:defRPr sz="1200"/>
            </a:lvl9pPr>
          </a:lstStyle>
          <a:p>
            <a:r>
              <a:rPr lang="en-US"/>
              <a:t>Click to edit Master subtitle style</a:t>
            </a:r>
            <a:endParaRPr lang="en-US" dirty="0"/>
          </a:p>
        </p:txBody>
      </p:sp>
      <p:sp>
        <p:nvSpPr>
          <p:cNvPr id="8" name="Text Placeholder 7"/>
          <p:cNvSpPr>
            <a:spLocks noGrp="1"/>
          </p:cNvSpPr>
          <p:nvPr>
            <p:ph type="body" sz="quarter" idx="10" hasCustomPrompt="1"/>
          </p:nvPr>
        </p:nvSpPr>
        <p:spPr>
          <a:xfrm>
            <a:off x="1143000" y="3748095"/>
            <a:ext cx="6858000" cy="1646237"/>
          </a:xfrm>
        </p:spPr>
        <p:txBody>
          <a:bodyPr>
            <a:noAutofit/>
          </a:bodyPr>
          <a:lstStyle>
            <a:lvl1pPr marL="0" indent="0" algn="ctr">
              <a:buNone/>
              <a:defRPr sz="2400" b="1">
                <a:solidFill>
                  <a:schemeClr val="bg1">
                    <a:lumMod val="65000"/>
                  </a:schemeClr>
                </a:solidFill>
              </a:defRPr>
            </a:lvl1pPr>
            <a:lvl2pPr marL="342875" indent="0" algn="ctr">
              <a:buNone/>
              <a:defRPr sz="2400" b="1">
                <a:solidFill>
                  <a:srgbClr val="898989"/>
                </a:solidFill>
              </a:defRPr>
            </a:lvl2pPr>
            <a:lvl3pPr marL="685749" indent="0" algn="ctr">
              <a:buNone/>
              <a:defRPr sz="2400" b="1">
                <a:solidFill>
                  <a:srgbClr val="898989"/>
                </a:solidFill>
              </a:defRPr>
            </a:lvl3pPr>
            <a:lvl4pPr marL="1028624" indent="0" algn="ctr">
              <a:buNone/>
              <a:defRPr sz="2400" b="1">
                <a:solidFill>
                  <a:srgbClr val="898989"/>
                </a:solidFill>
              </a:defRPr>
            </a:lvl4pPr>
            <a:lvl5pPr marL="1371498" indent="0" algn="ctr">
              <a:buNone/>
              <a:defRPr sz="2400" b="1">
                <a:solidFill>
                  <a:srgbClr val="898989"/>
                </a:solidFill>
              </a:defRPr>
            </a:lvl5pPr>
          </a:lstStyle>
          <a:p>
            <a:pPr lvl="0"/>
            <a:r>
              <a:rPr lang="en-US" dirty="0"/>
              <a:t>Click to edit Master subtitle styles</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67338" y="692797"/>
            <a:ext cx="2409324" cy="66176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2 lines) - Screen Only">
    <p:bg>
      <p:bgPr>
        <a:solidFill>
          <a:srgbClr val="003E7F"/>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003E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hasCustomPrompt="1"/>
          </p:nvPr>
        </p:nvSpPr>
        <p:spPr>
          <a:xfrm>
            <a:off x="1143000" y="1939655"/>
            <a:ext cx="6858000" cy="2387600"/>
          </a:xfrm>
        </p:spPr>
        <p:txBody>
          <a:bodyPr anchor="b">
            <a:normAutofit/>
          </a:bodyPr>
          <a:lstStyle>
            <a:lvl1pPr algn="ctr">
              <a:lnSpc>
                <a:spcPct val="75000"/>
              </a:lnSpc>
              <a:defRPr sz="6000" spc="-225">
                <a:solidFill>
                  <a:schemeClr val="bg1"/>
                </a:solidFill>
              </a:defRPr>
            </a:lvl1pPr>
          </a:lstStyle>
          <a:p>
            <a:r>
              <a:rPr lang="en-US" dirty="0"/>
              <a:t>Click to edit Master title style (2 lines)</a:t>
            </a:r>
          </a:p>
        </p:txBody>
      </p:sp>
      <p:sp>
        <p:nvSpPr>
          <p:cNvPr id="3" name="Subtitle 2"/>
          <p:cNvSpPr>
            <a:spLocks noGrp="1"/>
          </p:cNvSpPr>
          <p:nvPr>
            <p:ph type="subTitle" idx="1"/>
          </p:nvPr>
        </p:nvSpPr>
        <p:spPr>
          <a:xfrm>
            <a:off x="1143000" y="6194612"/>
            <a:ext cx="6858000" cy="455570"/>
          </a:xfrm>
        </p:spPr>
        <p:txBody>
          <a:bodyPr>
            <a:normAutofit/>
          </a:bodyPr>
          <a:lstStyle>
            <a:lvl1pPr marL="0" indent="0" algn="ctr">
              <a:buNone/>
              <a:defRPr sz="1350">
                <a:solidFill>
                  <a:schemeClr val="bg1"/>
                </a:solidFill>
              </a:defRPr>
            </a:lvl1pPr>
            <a:lvl2pPr marL="342875" indent="0" algn="ctr">
              <a:buNone/>
              <a:defRPr sz="1500"/>
            </a:lvl2pPr>
            <a:lvl3pPr marL="685749" indent="0" algn="ctr">
              <a:buNone/>
              <a:defRPr sz="1350"/>
            </a:lvl3pPr>
            <a:lvl4pPr marL="1028624" indent="0" algn="ctr">
              <a:buNone/>
              <a:defRPr sz="1200"/>
            </a:lvl4pPr>
            <a:lvl5pPr marL="1371498" indent="0" algn="ctr">
              <a:buNone/>
              <a:defRPr sz="1200"/>
            </a:lvl5pPr>
            <a:lvl6pPr marL="1714373" indent="0" algn="ctr">
              <a:buNone/>
              <a:defRPr sz="1200"/>
            </a:lvl6pPr>
            <a:lvl7pPr marL="2057246" indent="0" algn="ctr">
              <a:buNone/>
              <a:defRPr sz="1200"/>
            </a:lvl7pPr>
            <a:lvl8pPr marL="2400120" indent="0" algn="ctr">
              <a:buNone/>
              <a:defRPr sz="1200"/>
            </a:lvl8pPr>
            <a:lvl9pPr marL="2742995" indent="0" algn="ctr">
              <a:buNone/>
              <a:defRPr sz="1200"/>
            </a:lvl9pPr>
          </a:lstStyle>
          <a:p>
            <a:r>
              <a:rPr lang="en-US"/>
              <a:t>Click to edit Master subtitle style</a:t>
            </a:r>
            <a:endParaRPr lang="en-US" dirty="0"/>
          </a:p>
        </p:txBody>
      </p:sp>
      <p:sp>
        <p:nvSpPr>
          <p:cNvPr id="8" name="Text Placeholder 7"/>
          <p:cNvSpPr>
            <a:spLocks noGrp="1"/>
          </p:cNvSpPr>
          <p:nvPr>
            <p:ph type="body" sz="quarter" idx="10" hasCustomPrompt="1"/>
          </p:nvPr>
        </p:nvSpPr>
        <p:spPr>
          <a:xfrm>
            <a:off x="1143000" y="4327262"/>
            <a:ext cx="6858000" cy="1646237"/>
          </a:xfrm>
        </p:spPr>
        <p:txBody>
          <a:bodyPr>
            <a:noAutofit/>
          </a:bodyPr>
          <a:lstStyle>
            <a:lvl1pPr marL="0" indent="0" algn="ctr">
              <a:buNone/>
              <a:defRPr sz="2400" b="1">
                <a:solidFill>
                  <a:schemeClr val="bg1">
                    <a:lumMod val="65000"/>
                  </a:schemeClr>
                </a:solidFill>
              </a:defRPr>
            </a:lvl1pPr>
            <a:lvl2pPr marL="342875" indent="0" algn="ctr">
              <a:buNone/>
              <a:defRPr sz="2400" b="1">
                <a:solidFill>
                  <a:srgbClr val="898989"/>
                </a:solidFill>
              </a:defRPr>
            </a:lvl2pPr>
            <a:lvl3pPr marL="685749" indent="0" algn="ctr">
              <a:buNone/>
              <a:defRPr sz="2400" b="1">
                <a:solidFill>
                  <a:srgbClr val="898989"/>
                </a:solidFill>
              </a:defRPr>
            </a:lvl3pPr>
            <a:lvl4pPr marL="1028624" indent="0" algn="ctr">
              <a:buNone/>
              <a:defRPr sz="2400" b="1">
                <a:solidFill>
                  <a:srgbClr val="898989"/>
                </a:solidFill>
              </a:defRPr>
            </a:lvl4pPr>
            <a:lvl5pPr marL="1371498" indent="0" algn="ctr">
              <a:buNone/>
              <a:defRPr sz="2400" b="1">
                <a:solidFill>
                  <a:srgbClr val="898989"/>
                </a:solidFill>
              </a:defRPr>
            </a:lvl5pPr>
          </a:lstStyle>
          <a:p>
            <a:pPr lvl="0"/>
            <a:r>
              <a:rPr lang="en-US" dirty="0"/>
              <a:t>Click to edit Master subtitle styles</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67338" y="692797"/>
            <a:ext cx="2409324" cy="661760"/>
          </a:xfrm>
          <a:prstGeom prst="rect">
            <a:avLst/>
          </a:prstGeom>
        </p:spPr>
      </p:pic>
    </p:spTree>
    <p:extLst>
      <p:ext uri="{BB962C8B-B14F-4D97-AF65-F5344CB8AC3E}">
        <p14:creationId xmlns:p14="http://schemas.microsoft.com/office/powerpoint/2010/main" val="311184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Slide (1 line) - Screen Only">
    <p:bg>
      <p:bgPr>
        <a:solidFill>
          <a:srgbClr val="003E7F"/>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hasCustomPrompt="1"/>
          </p:nvPr>
        </p:nvSpPr>
        <p:spPr>
          <a:xfrm>
            <a:off x="1143000" y="1360614"/>
            <a:ext cx="6858000" cy="2387600"/>
          </a:xfrm>
        </p:spPr>
        <p:txBody>
          <a:bodyPr anchor="b">
            <a:normAutofit/>
          </a:bodyPr>
          <a:lstStyle>
            <a:lvl1pPr algn="ctr">
              <a:lnSpc>
                <a:spcPct val="75000"/>
              </a:lnSpc>
              <a:defRPr sz="6000" spc="-225">
                <a:solidFill>
                  <a:srgbClr val="003F80"/>
                </a:solidFill>
              </a:defRPr>
            </a:lvl1pPr>
          </a:lstStyle>
          <a:p>
            <a:r>
              <a:rPr lang="en-US" dirty="0"/>
              <a:t>Click to edit Master title style (1 line)</a:t>
            </a:r>
          </a:p>
        </p:txBody>
      </p:sp>
      <p:sp>
        <p:nvSpPr>
          <p:cNvPr id="3" name="Subtitle 2"/>
          <p:cNvSpPr>
            <a:spLocks noGrp="1"/>
          </p:cNvSpPr>
          <p:nvPr>
            <p:ph type="subTitle" idx="1"/>
          </p:nvPr>
        </p:nvSpPr>
        <p:spPr>
          <a:xfrm>
            <a:off x="1143000" y="6194612"/>
            <a:ext cx="6858000" cy="455570"/>
          </a:xfrm>
        </p:spPr>
        <p:txBody>
          <a:bodyPr>
            <a:normAutofit/>
          </a:bodyPr>
          <a:lstStyle>
            <a:lvl1pPr marL="0" indent="0" algn="ctr">
              <a:buNone/>
              <a:defRPr sz="1350">
                <a:solidFill>
                  <a:srgbClr val="003F80"/>
                </a:solidFill>
              </a:defRPr>
            </a:lvl1pPr>
            <a:lvl2pPr marL="342875" indent="0" algn="ctr">
              <a:buNone/>
              <a:defRPr sz="1500"/>
            </a:lvl2pPr>
            <a:lvl3pPr marL="685749" indent="0" algn="ctr">
              <a:buNone/>
              <a:defRPr sz="1350"/>
            </a:lvl3pPr>
            <a:lvl4pPr marL="1028624" indent="0" algn="ctr">
              <a:buNone/>
              <a:defRPr sz="1200"/>
            </a:lvl4pPr>
            <a:lvl5pPr marL="1371498" indent="0" algn="ctr">
              <a:buNone/>
              <a:defRPr sz="1200"/>
            </a:lvl5pPr>
            <a:lvl6pPr marL="1714373" indent="0" algn="ctr">
              <a:buNone/>
              <a:defRPr sz="1200"/>
            </a:lvl6pPr>
            <a:lvl7pPr marL="2057246" indent="0" algn="ctr">
              <a:buNone/>
              <a:defRPr sz="1200"/>
            </a:lvl7pPr>
            <a:lvl8pPr marL="2400120" indent="0" algn="ctr">
              <a:buNone/>
              <a:defRPr sz="1200"/>
            </a:lvl8pPr>
            <a:lvl9pPr marL="2742995" indent="0" algn="ctr">
              <a:buNone/>
              <a:defRPr sz="1200"/>
            </a:lvl9pPr>
          </a:lstStyle>
          <a:p>
            <a:r>
              <a:rPr lang="en-US"/>
              <a:t>Click to edit Master subtitle style</a:t>
            </a:r>
            <a:endParaRPr lang="en-US" dirty="0"/>
          </a:p>
        </p:txBody>
      </p:sp>
      <p:sp>
        <p:nvSpPr>
          <p:cNvPr id="9" name="Text Placeholder 7"/>
          <p:cNvSpPr>
            <a:spLocks noGrp="1"/>
          </p:cNvSpPr>
          <p:nvPr>
            <p:ph type="body" sz="quarter" idx="10" hasCustomPrompt="1"/>
          </p:nvPr>
        </p:nvSpPr>
        <p:spPr>
          <a:xfrm>
            <a:off x="1143000" y="3748095"/>
            <a:ext cx="6858000" cy="1646237"/>
          </a:xfrm>
        </p:spPr>
        <p:txBody>
          <a:bodyPr>
            <a:noAutofit/>
          </a:bodyPr>
          <a:lstStyle>
            <a:lvl1pPr marL="0" indent="0" algn="ctr">
              <a:buNone/>
              <a:defRPr sz="2400" b="1">
                <a:solidFill>
                  <a:schemeClr val="bg1">
                    <a:lumMod val="65000"/>
                  </a:schemeClr>
                </a:solidFill>
              </a:defRPr>
            </a:lvl1pPr>
            <a:lvl2pPr marL="342875" indent="0" algn="ctr">
              <a:buNone/>
              <a:defRPr sz="2400" b="1">
                <a:solidFill>
                  <a:srgbClr val="898989"/>
                </a:solidFill>
              </a:defRPr>
            </a:lvl2pPr>
            <a:lvl3pPr marL="685749" indent="0" algn="ctr">
              <a:buNone/>
              <a:defRPr sz="2400" b="1">
                <a:solidFill>
                  <a:srgbClr val="898989"/>
                </a:solidFill>
              </a:defRPr>
            </a:lvl3pPr>
            <a:lvl4pPr marL="1028624" indent="0" algn="ctr">
              <a:buNone/>
              <a:defRPr sz="2400" b="1">
                <a:solidFill>
                  <a:srgbClr val="898989"/>
                </a:solidFill>
              </a:defRPr>
            </a:lvl4pPr>
            <a:lvl5pPr marL="1371498" indent="0" algn="ctr">
              <a:buNone/>
              <a:defRPr sz="2400" b="1">
                <a:solidFill>
                  <a:srgbClr val="898989"/>
                </a:solidFill>
              </a:defRPr>
            </a:lvl5pPr>
          </a:lstStyle>
          <a:p>
            <a:pPr lvl="0"/>
            <a:r>
              <a:rPr lang="en-US" dirty="0"/>
              <a:t>Click to edit Master subtitle styles</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68048" y="699244"/>
            <a:ext cx="2407901" cy="66137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003E7F"/>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hasCustomPrompt="1"/>
          </p:nvPr>
        </p:nvSpPr>
        <p:spPr>
          <a:xfrm>
            <a:off x="1143000" y="1939655"/>
            <a:ext cx="6858000" cy="2387600"/>
          </a:xfrm>
        </p:spPr>
        <p:txBody>
          <a:bodyPr anchor="b">
            <a:normAutofit/>
          </a:bodyPr>
          <a:lstStyle>
            <a:lvl1pPr algn="ctr">
              <a:lnSpc>
                <a:spcPct val="75000"/>
              </a:lnSpc>
              <a:defRPr sz="6000" spc="-225">
                <a:solidFill>
                  <a:srgbClr val="003F80"/>
                </a:solidFill>
              </a:defRPr>
            </a:lvl1pPr>
          </a:lstStyle>
          <a:p>
            <a:r>
              <a:rPr lang="en-US" dirty="0"/>
              <a:t>Click to edit Master title style (2 lines)</a:t>
            </a:r>
          </a:p>
        </p:txBody>
      </p:sp>
      <p:sp>
        <p:nvSpPr>
          <p:cNvPr id="3" name="Subtitle 2"/>
          <p:cNvSpPr>
            <a:spLocks noGrp="1"/>
          </p:cNvSpPr>
          <p:nvPr>
            <p:ph type="subTitle" idx="1"/>
          </p:nvPr>
        </p:nvSpPr>
        <p:spPr>
          <a:xfrm>
            <a:off x="1143000" y="6194612"/>
            <a:ext cx="6858000" cy="455570"/>
          </a:xfrm>
        </p:spPr>
        <p:txBody>
          <a:bodyPr>
            <a:normAutofit/>
          </a:bodyPr>
          <a:lstStyle>
            <a:lvl1pPr marL="0" indent="0" algn="ctr">
              <a:buNone/>
              <a:defRPr sz="1350">
                <a:solidFill>
                  <a:srgbClr val="003F80"/>
                </a:solidFill>
              </a:defRPr>
            </a:lvl1pPr>
            <a:lvl2pPr marL="342875" indent="0" algn="ctr">
              <a:buNone/>
              <a:defRPr sz="1500"/>
            </a:lvl2pPr>
            <a:lvl3pPr marL="685749" indent="0" algn="ctr">
              <a:buNone/>
              <a:defRPr sz="1350"/>
            </a:lvl3pPr>
            <a:lvl4pPr marL="1028624" indent="0" algn="ctr">
              <a:buNone/>
              <a:defRPr sz="1200"/>
            </a:lvl4pPr>
            <a:lvl5pPr marL="1371498" indent="0" algn="ctr">
              <a:buNone/>
              <a:defRPr sz="1200"/>
            </a:lvl5pPr>
            <a:lvl6pPr marL="1714373" indent="0" algn="ctr">
              <a:buNone/>
              <a:defRPr sz="1200"/>
            </a:lvl6pPr>
            <a:lvl7pPr marL="2057246" indent="0" algn="ctr">
              <a:buNone/>
              <a:defRPr sz="1200"/>
            </a:lvl7pPr>
            <a:lvl8pPr marL="2400120" indent="0" algn="ctr">
              <a:buNone/>
              <a:defRPr sz="1200"/>
            </a:lvl8pPr>
            <a:lvl9pPr marL="2742995" indent="0" algn="ctr">
              <a:buNone/>
              <a:defRPr sz="1200"/>
            </a:lvl9pPr>
          </a:lstStyle>
          <a:p>
            <a:r>
              <a:rPr lang="en-US"/>
              <a:t>Click to edit Master subtitle style</a:t>
            </a:r>
            <a:endParaRPr lang="en-US" dirty="0"/>
          </a:p>
        </p:txBody>
      </p:sp>
      <p:sp>
        <p:nvSpPr>
          <p:cNvPr id="9" name="Text Placeholder 7"/>
          <p:cNvSpPr>
            <a:spLocks noGrp="1"/>
          </p:cNvSpPr>
          <p:nvPr>
            <p:ph type="body" sz="quarter" idx="10" hasCustomPrompt="1"/>
          </p:nvPr>
        </p:nvSpPr>
        <p:spPr>
          <a:xfrm>
            <a:off x="1143000" y="4327262"/>
            <a:ext cx="6858000" cy="1646237"/>
          </a:xfrm>
        </p:spPr>
        <p:txBody>
          <a:bodyPr>
            <a:noAutofit/>
          </a:bodyPr>
          <a:lstStyle>
            <a:lvl1pPr marL="0" indent="0" algn="ctr">
              <a:buNone/>
              <a:defRPr sz="2400" b="1">
                <a:solidFill>
                  <a:schemeClr val="bg1">
                    <a:lumMod val="65000"/>
                  </a:schemeClr>
                </a:solidFill>
              </a:defRPr>
            </a:lvl1pPr>
            <a:lvl2pPr marL="342875" indent="0" algn="ctr">
              <a:buNone/>
              <a:defRPr sz="2400" b="1">
                <a:solidFill>
                  <a:srgbClr val="898989"/>
                </a:solidFill>
              </a:defRPr>
            </a:lvl2pPr>
            <a:lvl3pPr marL="685749" indent="0" algn="ctr">
              <a:buNone/>
              <a:defRPr sz="2400" b="1">
                <a:solidFill>
                  <a:srgbClr val="898989"/>
                </a:solidFill>
              </a:defRPr>
            </a:lvl3pPr>
            <a:lvl4pPr marL="1028624" indent="0" algn="ctr">
              <a:buNone/>
              <a:defRPr sz="2400" b="1">
                <a:solidFill>
                  <a:srgbClr val="898989"/>
                </a:solidFill>
              </a:defRPr>
            </a:lvl4pPr>
            <a:lvl5pPr marL="1371498" indent="0" algn="ctr">
              <a:buNone/>
              <a:defRPr sz="2400" b="1">
                <a:solidFill>
                  <a:srgbClr val="898989"/>
                </a:solidFill>
              </a:defRPr>
            </a:lvl5pPr>
          </a:lstStyle>
          <a:p>
            <a:pPr lvl="0"/>
            <a:r>
              <a:rPr lang="en-US" dirty="0"/>
              <a:t>Click to edit Master subtitle styles</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68048" y="699244"/>
            <a:ext cx="2407901" cy="66137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Chapter Slide - Screen Only">
    <p:bg>
      <p:bgPr>
        <a:solidFill>
          <a:srgbClr val="003E7F"/>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007E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hasCustomPrompt="1"/>
          </p:nvPr>
        </p:nvSpPr>
        <p:spPr>
          <a:xfrm>
            <a:off x="1143000" y="1122363"/>
            <a:ext cx="6858000" cy="2387600"/>
          </a:xfrm>
        </p:spPr>
        <p:txBody>
          <a:bodyPr anchor="b"/>
          <a:lstStyle>
            <a:lvl1pPr algn="ctr">
              <a:lnSpc>
                <a:spcPts val="4500"/>
              </a:lnSpc>
              <a:defRPr sz="4500">
                <a:solidFill>
                  <a:schemeClr val="bg1"/>
                </a:solidFill>
              </a:defRPr>
            </a:lvl1pPr>
          </a:lstStyle>
          <a:p>
            <a:r>
              <a:rPr lang="en-US" dirty="0"/>
              <a:t>Click to edit Master </a:t>
            </a:r>
            <a:br>
              <a:rPr lang="en-US" dirty="0"/>
            </a:br>
            <a:r>
              <a:rPr lang="en-US" dirty="0"/>
              <a:t>chapter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b="1">
                <a:solidFill>
                  <a:schemeClr val="bg1">
                    <a:lumMod val="85000"/>
                  </a:schemeClr>
                </a:solidFill>
              </a:defRPr>
            </a:lvl1pPr>
            <a:lvl2pPr marL="342875" indent="0" algn="ctr">
              <a:buNone/>
              <a:defRPr sz="1500"/>
            </a:lvl2pPr>
            <a:lvl3pPr marL="685749" indent="0" algn="ctr">
              <a:buNone/>
              <a:defRPr sz="1350"/>
            </a:lvl3pPr>
            <a:lvl4pPr marL="1028624" indent="0" algn="ctr">
              <a:buNone/>
              <a:defRPr sz="1200"/>
            </a:lvl4pPr>
            <a:lvl5pPr marL="1371498" indent="0" algn="ctr">
              <a:buNone/>
              <a:defRPr sz="1200"/>
            </a:lvl5pPr>
            <a:lvl6pPr marL="1714373" indent="0" algn="ctr">
              <a:buNone/>
              <a:defRPr sz="1200"/>
            </a:lvl6pPr>
            <a:lvl7pPr marL="2057246" indent="0" algn="ctr">
              <a:buNone/>
              <a:defRPr sz="1200"/>
            </a:lvl7pPr>
            <a:lvl8pPr marL="2400120" indent="0" algn="ctr">
              <a:buNone/>
              <a:defRPr sz="1200"/>
            </a:lvl8pPr>
            <a:lvl9pPr marL="2742995" indent="0" algn="ctr">
              <a:buNone/>
              <a:defRPr sz="1200"/>
            </a:lvl9pPr>
          </a:lstStyle>
          <a:p>
            <a:r>
              <a:rPr lang="en-US"/>
              <a:t>Click to edit Master subtitle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Chapter Slide">
    <p:bg>
      <p:bgPr>
        <a:solidFill>
          <a:srgbClr val="003E7F"/>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hasCustomPrompt="1"/>
          </p:nvPr>
        </p:nvSpPr>
        <p:spPr>
          <a:xfrm>
            <a:off x="1143000" y="1122363"/>
            <a:ext cx="6858000" cy="2387600"/>
          </a:xfrm>
        </p:spPr>
        <p:txBody>
          <a:bodyPr anchor="b"/>
          <a:lstStyle>
            <a:lvl1pPr algn="ctr">
              <a:lnSpc>
                <a:spcPts val="4500"/>
              </a:lnSpc>
              <a:defRPr sz="4500">
                <a:solidFill>
                  <a:srgbClr val="007EB4"/>
                </a:solidFill>
              </a:defRPr>
            </a:lvl1pPr>
          </a:lstStyle>
          <a:p>
            <a:r>
              <a:rPr lang="en-US" dirty="0"/>
              <a:t>Click to edit Master </a:t>
            </a:r>
            <a:br>
              <a:rPr lang="en-US" dirty="0"/>
            </a:br>
            <a:r>
              <a:rPr lang="en-US" dirty="0"/>
              <a:t>chapter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b="1">
                <a:solidFill>
                  <a:srgbClr val="898989"/>
                </a:solidFill>
              </a:defRPr>
            </a:lvl1pPr>
            <a:lvl2pPr marL="342875" indent="0" algn="ctr">
              <a:buNone/>
              <a:defRPr sz="1500"/>
            </a:lvl2pPr>
            <a:lvl3pPr marL="685749" indent="0" algn="ctr">
              <a:buNone/>
              <a:defRPr sz="1350"/>
            </a:lvl3pPr>
            <a:lvl4pPr marL="1028624" indent="0" algn="ctr">
              <a:buNone/>
              <a:defRPr sz="1200"/>
            </a:lvl4pPr>
            <a:lvl5pPr marL="1371498" indent="0" algn="ctr">
              <a:buNone/>
              <a:defRPr sz="1200"/>
            </a:lvl5pPr>
            <a:lvl6pPr marL="1714373" indent="0" algn="ctr">
              <a:buNone/>
              <a:defRPr sz="1200"/>
            </a:lvl6pPr>
            <a:lvl7pPr marL="2057246" indent="0" algn="ctr">
              <a:buNone/>
              <a:defRPr sz="1200"/>
            </a:lvl7pPr>
            <a:lvl8pPr marL="2400120" indent="0" algn="ctr">
              <a:buNone/>
              <a:defRPr sz="1200"/>
            </a:lvl8pPr>
            <a:lvl9pPr marL="2742995" indent="0" algn="ctr">
              <a:buNone/>
              <a:defRPr sz="1200"/>
            </a:lvl9pPr>
          </a:lstStyle>
          <a:p>
            <a:r>
              <a:rPr lang="en-US"/>
              <a:t>Click to edit Master subtitle style</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Chapter Slide Alt 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99597" y="1268765"/>
            <a:ext cx="6944810" cy="2237228"/>
          </a:xfrm>
        </p:spPr>
        <p:txBody>
          <a:bodyPr anchor="b"/>
          <a:lstStyle>
            <a:lvl1pPr>
              <a:lnSpc>
                <a:spcPts val="4500"/>
              </a:lnSpc>
              <a:defRPr sz="4500"/>
            </a:lvl1pPr>
          </a:lstStyle>
          <a:p>
            <a:r>
              <a:rPr lang="en-US" dirty="0"/>
              <a:t>Click to edit Master </a:t>
            </a:r>
            <a:br>
              <a:rPr lang="en-US" dirty="0"/>
            </a:br>
            <a:r>
              <a:rPr lang="en-US" dirty="0"/>
              <a:t>chapter style</a:t>
            </a:r>
          </a:p>
        </p:txBody>
      </p:sp>
      <p:sp>
        <p:nvSpPr>
          <p:cNvPr id="3" name="Text Placeholder 2"/>
          <p:cNvSpPr>
            <a:spLocks noGrp="1"/>
          </p:cNvSpPr>
          <p:nvPr>
            <p:ph type="body" idx="1" hasCustomPrompt="1"/>
          </p:nvPr>
        </p:nvSpPr>
        <p:spPr>
          <a:xfrm>
            <a:off x="1103254" y="3613579"/>
            <a:ext cx="6944810" cy="1500187"/>
          </a:xfrm>
        </p:spPr>
        <p:txBody>
          <a:bodyPr/>
          <a:lstStyle>
            <a:lvl1pPr marL="0" indent="0" algn="ctr">
              <a:buNone/>
              <a:defRPr sz="1800" b="1">
                <a:solidFill>
                  <a:schemeClr val="tx1">
                    <a:tint val="75000"/>
                  </a:schemeClr>
                </a:solidFill>
              </a:defRPr>
            </a:lvl1pPr>
            <a:lvl2pPr marL="342875" indent="0">
              <a:buNone/>
              <a:defRPr sz="1500">
                <a:solidFill>
                  <a:schemeClr val="tx1">
                    <a:tint val="75000"/>
                  </a:schemeClr>
                </a:solidFill>
              </a:defRPr>
            </a:lvl2pPr>
            <a:lvl3pPr marL="685749" indent="0">
              <a:buNone/>
              <a:defRPr sz="1350">
                <a:solidFill>
                  <a:schemeClr val="tx1">
                    <a:tint val="75000"/>
                  </a:schemeClr>
                </a:solidFill>
              </a:defRPr>
            </a:lvl3pPr>
            <a:lvl4pPr marL="1028624" indent="0">
              <a:buNone/>
              <a:defRPr sz="1200">
                <a:solidFill>
                  <a:schemeClr val="tx1">
                    <a:tint val="75000"/>
                  </a:schemeClr>
                </a:solidFill>
              </a:defRPr>
            </a:lvl4pPr>
            <a:lvl5pPr marL="1371498" indent="0">
              <a:buNone/>
              <a:defRPr sz="1200">
                <a:solidFill>
                  <a:schemeClr val="tx1">
                    <a:tint val="75000"/>
                  </a:schemeClr>
                </a:solidFill>
              </a:defRPr>
            </a:lvl5pPr>
            <a:lvl6pPr marL="1714373" indent="0">
              <a:buNone/>
              <a:defRPr sz="1200">
                <a:solidFill>
                  <a:schemeClr val="tx1">
                    <a:tint val="75000"/>
                  </a:schemeClr>
                </a:solidFill>
              </a:defRPr>
            </a:lvl6pPr>
            <a:lvl7pPr marL="2057246" indent="0">
              <a:buNone/>
              <a:defRPr sz="1200">
                <a:solidFill>
                  <a:schemeClr val="tx1">
                    <a:tint val="75000"/>
                  </a:schemeClr>
                </a:solidFill>
              </a:defRPr>
            </a:lvl7pPr>
            <a:lvl8pPr marL="2400120" indent="0">
              <a:buNone/>
              <a:defRPr sz="1200">
                <a:solidFill>
                  <a:schemeClr val="tx1">
                    <a:tint val="75000"/>
                  </a:schemeClr>
                </a:solidFill>
              </a:defRPr>
            </a:lvl8pPr>
            <a:lvl9pPr marL="2742995" indent="0">
              <a:buNone/>
              <a:defRPr sz="1200">
                <a:solidFill>
                  <a:schemeClr val="tx1">
                    <a:tint val="75000"/>
                  </a:schemeClr>
                </a:solidFill>
              </a:defRPr>
            </a:lvl9pPr>
          </a:lstStyle>
          <a:p>
            <a:pPr lvl="0"/>
            <a:r>
              <a:rPr lang="en-US" dirty="0"/>
              <a:t>Click to edit Master subtitle style</a:t>
            </a:r>
          </a:p>
        </p:txBody>
      </p:sp>
      <p:sp>
        <p:nvSpPr>
          <p:cNvPr id="4" name="Date Placeholder 3"/>
          <p:cNvSpPr>
            <a:spLocks noGrp="1"/>
          </p:cNvSpPr>
          <p:nvPr>
            <p:ph type="dt" sz="half" idx="10"/>
          </p:nvPr>
        </p:nvSpPr>
        <p:spPr/>
        <p:txBody>
          <a:bodyPr/>
          <a:lstStyle/>
          <a:p>
            <a:fld id="{32719964-A6A4-B040-94EE-59D007E5DCB1}" type="datetime4">
              <a:rPr lang="en-US" smtClean="0"/>
              <a:t>July 19, 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AB44B9-F1EC-4F4B-88D4-413245C9CD3E}" type="slidenum">
              <a:rPr lang="en-US" smtClean="0"/>
              <a:t>‹#›</a:t>
            </a:fld>
            <a:endParaRPr lang="en-US"/>
          </a:p>
        </p:txBody>
      </p:sp>
    </p:spTree>
    <p:extLst>
      <p:ext uri="{BB962C8B-B14F-4D97-AF65-F5344CB8AC3E}">
        <p14:creationId xmlns:p14="http://schemas.microsoft.com/office/powerpoint/2010/main" val="647864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 with Subtitle">
    <p:spTree>
      <p:nvGrpSpPr>
        <p:cNvPr id="1" name=""/>
        <p:cNvGrpSpPr/>
        <p:nvPr/>
      </p:nvGrpSpPr>
      <p:grpSpPr>
        <a:xfrm>
          <a:off x="0" y="0"/>
          <a:ext cx="0" cy="0"/>
          <a:chOff x="0" y="0"/>
          <a:chExt cx="0" cy="0"/>
        </a:xfrm>
      </p:grpSpPr>
      <p:sp>
        <p:nvSpPr>
          <p:cNvPr id="2" name="Title 1"/>
          <p:cNvSpPr>
            <a:spLocks noGrp="1"/>
          </p:cNvSpPr>
          <p:nvPr>
            <p:ph type="title"/>
          </p:nvPr>
        </p:nvSpPr>
        <p:spPr>
          <a:xfrm>
            <a:off x="628650" y="368608"/>
            <a:ext cx="7886700" cy="598904"/>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4"/>
          <p:cNvSpPr>
            <a:spLocks noGrp="1"/>
          </p:cNvSpPr>
          <p:nvPr>
            <p:ph type="dt" sz="half" idx="10"/>
          </p:nvPr>
        </p:nvSpPr>
        <p:spPr>
          <a:xfrm>
            <a:off x="417815" y="6194307"/>
            <a:ext cx="1795815" cy="365125"/>
          </a:xfrm>
        </p:spPr>
        <p:txBody>
          <a:bodyPr/>
          <a:lstStyle/>
          <a:p>
            <a:fld id="{5C63769D-CC2F-864E-9501-A077951EC7AD}" type="datetime4">
              <a:rPr lang="en-US" smtClean="0"/>
              <a:t>July 19, 2022</a:t>
            </a:fld>
            <a:endParaRPr lang="en-US" dirty="0"/>
          </a:p>
        </p:txBody>
      </p:sp>
      <p:sp>
        <p:nvSpPr>
          <p:cNvPr id="9" name="Footer Placeholder 5"/>
          <p:cNvSpPr>
            <a:spLocks noGrp="1"/>
          </p:cNvSpPr>
          <p:nvPr>
            <p:ph type="ftr" sz="quarter" idx="11"/>
          </p:nvPr>
        </p:nvSpPr>
        <p:spPr>
          <a:xfrm>
            <a:off x="3028950" y="6194307"/>
            <a:ext cx="3086100" cy="365125"/>
          </a:xfrm>
        </p:spPr>
        <p:txBody>
          <a:bodyPr/>
          <a:lstStyle/>
          <a:p>
            <a:endParaRPr lang="en-US"/>
          </a:p>
        </p:txBody>
      </p:sp>
      <p:sp>
        <p:nvSpPr>
          <p:cNvPr id="10" name="Slide Number Placeholder 6"/>
          <p:cNvSpPr>
            <a:spLocks noGrp="1"/>
          </p:cNvSpPr>
          <p:nvPr>
            <p:ph type="sldNum" sz="quarter" idx="12"/>
          </p:nvPr>
        </p:nvSpPr>
        <p:spPr>
          <a:xfrm>
            <a:off x="6796510" y="6194307"/>
            <a:ext cx="2057400" cy="365125"/>
          </a:xfrm>
        </p:spPr>
        <p:txBody>
          <a:bodyPr/>
          <a:lstStyle/>
          <a:p>
            <a:fld id="{B1AB44B9-F1EC-4F4B-88D4-413245C9CD3E}" type="slidenum">
              <a:rPr lang="en-US" smtClean="0"/>
              <a:t>‹#›</a:t>
            </a:fld>
            <a:endParaRPr lang="en-US"/>
          </a:p>
        </p:txBody>
      </p:sp>
      <p:sp>
        <p:nvSpPr>
          <p:cNvPr id="11" name="Subtitle 2"/>
          <p:cNvSpPr>
            <a:spLocks noGrp="1"/>
          </p:cNvSpPr>
          <p:nvPr>
            <p:ph type="subTitle" idx="13"/>
          </p:nvPr>
        </p:nvSpPr>
        <p:spPr>
          <a:xfrm>
            <a:off x="628650" y="967512"/>
            <a:ext cx="7886700" cy="696071"/>
          </a:xfrm>
        </p:spPr>
        <p:txBody>
          <a:bodyPr>
            <a:normAutofit/>
          </a:bodyPr>
          <a:lstStyle>
            <a:lvl1pPr marL="0" indent="0" algn="ctr">
              <a:buNone/>
              <a:defRPr sz="1575" b="1">
                <a:solidFill>
                  <a:srgbClr val="898989"/>
                </a:solidFill>
              </a:defRPr>
            </a:lvl1pPr>
            <a:lvl2pPr marL="342875" indent="0" algn="ctr">
              <a:buNone/>
              <a:defRPr sz="1500"/>
            </a:lvl2pPr>
            <a:lvl3pPr marL="685749" indent="0" algn="ctr">
              <a:buNone/>
              <a:defRPr sz="1350"/>
            </a:lvl3pPr>
            <a:lvl4pPr marL="1028624" indent="0" algn="ctr">
              <a:buNone/>
              <a:defRPr sz="1200"/>
            </a:lvl4pPr>
            <a:lvl5pPr marL="1371498" indent="0" algn="ctr">
              <a:buNone/>
              <a:defRPr sz="1200"/>
            </a:lvl5pPr>
            <a:lvl6pPr marL="1714373" indent="0" algn="ctr">
              <a:buNone/>
              <a:defRPr sz="1200"/>
            </a:lvl6pPr>
            <a:lvl7pPr marL="2057246" indent="0" algn="ctr">
              <a:buNone/>
              <a:defRPr sz="1200"/>
            </a:lvl7pPr>
            <a:lvl8pPr marL="2400120" indent="0" algn="ctr">
              <a:buNone/>
              <a:defRPr sz="1200"/>
            </a:lvl8pPr>
            <a:lvl9pPr marL="2742995" indent="0" algn="ctr">
              <a:buNone/>
              <a:defRPr sz="1200"/>
            </a:lvl9pPr>
          </a:lstStyle>
          <a:p>
            <a:r>
              <a:rPr lang="en-US"/>
              <a:t>Click to edit Master subtitle style</a:t>
            </a:r>
            <a:endParaRPr lang="en-US" dirty="0"/>
          </a:p>
        </p:txBody>
      </p:sp>
    </p:spTree>
    <p:extLst>
      <p:ext uri="{BB962C8B-B14F-4D97-AF65-F5344CB8AC3E}">
        <p14:creationId xmlns:p14="http://schemas.microsoft.com/office/powerpoint/2010/main" val="947093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userDrawn="1"/>
        </p:nvGrpSpPr>
        <p:grpSpPr>
          <a:xfrm>
            <a:off x="96552" y="84029"/>
            <a:ext cx="8950896" cy="329742"/>
            <a:chOff x="157803" y="-1075245"/>
            <a:chExt cx="8950896" cy="329742"/>
          </a:xfrm>
        </p:grpSpPr>
        <p:sp>
          <p:nvSpPr>
            <p:cNvPr id="24" name="Rectangle 23"/>
            <p:cNvSpPr/>
            <p:nvPr userDrawn="1"/>
          </p:nvSpPr>
          <p:spPr>
            <a:xfrm rot="5400000">
              <a:off x="4506856" y="-5424296"/>
              <a:ext cx="126396" cy="8824500"/>
            </a:xfrm>
            <a:prstGeom prst="rect">
              <a:avLst/>
            </a:prstGeom>
            <a:solidFill>
              <a:srgbClr val="003F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n>
                  <a:noFill/>
                </a:ln>
              </a:endParaRPr>
            </a:p>
          </p:txBody>
        </p:sp>
        <p:sp>
          <p:nvSpPr>
            <p:cNvPr id="26" name="Rectangle 25"/>
            <p:cNvSpPr/>
            <p:nvPr userDrawn="1"/>
          </p:nvSpPr>
          <p:spPr>
            <a:xfrm>
              <a:off x="8982303" y="-1075245"/>
              <a:ext cx="126396" cy="329742"/>
            </a:xfrm>
            <a:prstGeom prst="rect">
              <a:avLst/>
            </a:prstGeom>
            <a:solidFill>
              <a:srgbClr val="003F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n>
                  <a:noFill/>
                </a:ln>
              </a:endParaRPr>
            </a:p>
          </p:txBody>
        </p:sp>
        <p:sp>
          <p:nvSpPr>
            <p:cNvPr id="28" name="Rectangle 27"/>
            <p:cNvSpPr/>
            <p:nvPr userDrawn="1"/>
          </p:nvSpPr>
          <p:spPr>
            <a:xfrm>
              <a:off x="157803" y="-1075245"/>
              <a:ext cx="126396" cy="329742"/>
            </a:xfrm>
            <a:prstGeom prst="rect">
              <a:avLst/>
            </a:prstGeom>
            <a:solidFill>
              <a:srgbClr val="003F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n>
                  <a:noFill/>
                </a:ln>
              </a:endParaRPr>
            </a:p>
          </p:txBody>
        </p:sp>
      </p:grpSp>
      <p:sp>
        <p:nvSpPr>
          <p:cNvPr id="6" name="Slide Number Placeholder 5"/>
          <p:cNvSpPr>
            <a:spLocks noGrp="1"/>
          </p:cNvSpPr>
          <p:nvPr>
            <p:ph type="sldNum" sz="quarter" idx="4"/>
          </p:nvPr>
        </p:nvSpPr>
        <p:spPr>
          <a:xfrm>
            <a:off x="6796510" y="6194307"/>
            <a:ext cx="2057400" cy="365125"/>
          </a:xfrm>
          <a:prstGeom prst="rect">
            <a:avLst/>
          </a:prstGeom>
        </p:spPr>
        <p:txBody>
          <a:bodyPr vert="horz" lIns="91440" tIns="45720" rIns="91440" bIns="45720" rtlCol="0" anchor="ctr"/>
          <a:lstStyle>
            <a:lvl1pPr algn="r">
              <a:defRPr sz="900">
                <a:solidFill>
                  <a:schemeClr val="tx1">
                    <a:tint val="75000"/>
                  </a:schemeClr>
                </a:solidFill>
                <a:latin typeface="Source Sans Pro" charset="0"/>
                <a:ea typeface="Source Sans Pro" charset="0"/>
                <a:cs typeface="Source Sans Pro" charset="0"/>
              </a:defRPr>
            </a:lvl1pPr>
          </a:lstStyle>
          <a:p>
            <a:fld id="{B1AB44B9-F1EC-4F4B-88D4-413245C9CD3E}" type="slidenum">
              <a:rPr lang="en-US" smtClean="0"/>
              <a:pPr/>
              <a:t>‹#›</a:t>
            </a:fld>
            <a:endParaRPr lang="en-US" dirty="0"/>
          </a:p>
        </p:txBody>
      </p:sp>
      <p:sp>
        <p:nvSpPr>
          <p:cNvPr id="2" name="Title Placeholder 1"/>
          <p:cNvSpPr>
            <a:spLocks noGrp="1"/>
          </p:cNvSpPr>
          <p:nvPr>
            <p:ph type="title"/>
          </p:nvPr>
        </p:nvSpPr>
        <p:spPr>
          <a:xfrm>
            <a:off x="628650" y="367025"/>
            <a:ext cx="7886700" cy="116003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585748"/>
            <a:ext cx="7886700" cy="444651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3028950" y="6194307"/>
            <a:ext cx="3086100" cy="365125"/>
          </a:xfrm>
          <a:prstGeom prst="rect">
            <a:avLst/>
          </a:prstGeom>
        </p:spPr>
        <p:txBody>
          <a:bodyPr vert="horz" lIns="91440" tIns="45720" rIns="91440" bIns="45720" rtlCol="0" anchor="ctr"/>
          <a:lstStyle>
            <a:lvl1pPr algn="ctr">
              <a:defRPr sz="900">
                <a:solidFill>
                  <a:schemeClr val="tx1">
                    <a:tint val="75000"/>
                  </a:schemeClr>
                </a:solidFill>
                <a:latin typeface="Source Sans Pro" charset="0"/>
                <a:ea typeface="Source Sans Pro" charset="0"/>
                <a:cs typeface="Source Sans Pro" charset="0"/>
              </a:defRPr>
            </a:lvl1pPr>
          </a:lstStyle>
          <a:p>
            <a:endParaRPr lang="en-US" dirty="0"/>
          </a:p>
        </p:txBody>
      </p:sp>
      <p:sp>
        <p:nvSpPr>
          <p:cNvPr id="4" name="Date Placeholder 3"/>
          <p:cNvSpPr>
            <a:spLocks noGrp="1"/>
          </p:cNvSpPr>
          <p:nvPr userDrawn="1">
            <p:ph type="dt" sz="half" idx="2"/>
          </p:nvPr>
        </p:nvSpPr>
        <p:spPr>
          <a:xfrm>
            <a:off x="419100" y="6194307"/>
            <a:ext cx="1767635" cy="365125"/>
          </a:xfrm>
          <a:prstGeom prst="rect">
            <a:avLst/>
          </a:prstGeom>
        </p:spPr>
        <p:txBody>
          <a:bodyPr vert="horz" lIns="91440" tIns="45720" rIns="91440" bIns="45720" rtlCol="0" anchor="ctr"/>
          <a:lstStyle>
            <a:lvl1pPr algn="l">
              <a:defRPr sz="900">
                <a:solidFill>
                  <a:schemeClr val="tx1">
                    <a:tint val="75000"/>
                  </a:schemeClr>
                </a:solidFill>
                <a:latin typeface="Source Sans Pro" charset="0"/>
                <a:ea typeface="Source Sans Pro" charset="0"/>
                <a:cs typeface="Source Sans Pro" charset="0"/>
              </a:defRPr>
            </a:lvl1pPr>
          </a:lstStyle>
          <a:p>
            <a:fld id="{96B854B8-A2FC-3842-9F94-7A6835489AD3}" type="datetime4">
              <a:rPr lang="en-US" smtClean="0"/>
              <a:pPr/>
              <a:t>July 19, 2022</a:t>
            </a:fld>
            <a:endParaRPr lang="en-US" dirty="0"/>
          </a:p>
        </p:txBody>
      </p:sp>
      <p:sp>
        <p:nvSpPr>
          <p:cNvPr id="17" name="Rectangle 16"/>
          <p:cNvSpPr/>
          <p:nvPr userDrawn="1"/>
        </p:nvSpPr>
        <p:spPr>
          <a:xfrm rot="5400000">
            <a:off x="4651327" y="2502552"/>
            <a:ext cx="126396" cy="8413052"/>
          </a:xfrm>
          <a:prstGeom prst="rect">
            <a:avLst/>
          </a:prstGeom>
          <a:solidFill>
            <a:srgbClr val="CC35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n>
                <a:noFill/>
              </a:ln>
            </a:endParaRPr>
          </a:p>
        </p:txBody>
      </p:sp>
      <p:sp>
        <p:nvSpPr>
          <p:cNvPr id="31" name="Rectangle 30"/>
          <p:cNvSpPr/>
          <p:nvPr userDrawn="1"/>
        </p:nvSpPr>
        <p:spPr>
          <a:xfrm>
            <a:off x="8921052" y="6328188"/>
            <a:ext cx="126396" cy="445733"/>
          </a:xfrm>
          <a:custGeom>
            <a:avLst/>
            <a:gdLst>
              <a:gd name="connsiteX0" fmla="*/ 0 w 126396"/>
              <a:gd name="connsiteY0" fmla="*/ 0 h 445733"/>
              <a:gd name="connsiteX1" fmla="*/ 126396 w 126396"/>
              <a:gd name="connsiteY1" fmla="*/ 0 h 445733"/>
              <a:gd name="connsiteX2" fmla="*/ 126396 w 126396"/>
              <a:gd name="connsiteY2" fmla="*/ 445733 h 445733"/>
              <a:gd name="connsiteX3" fmla="*/ 0 w 126396"/>
              <a:gd name="connsiteY3" fmla="*/ 445733 h 445733"/>
              <a:gd name="connsiteX4" fmla="*/ 0 w 126396"/>
              <a:gd name="connsiteY4" fmla="*/ 0 h 445733"/>
              <a:gd name="connsiteX0" fmla="*/ 0 w 126396"/>
              <a:gd name="connsiteY0" fmla="*/ 0 h 445733"/>
              <a:gd name="connsiteX1" fmla="*/ 126396 w 126396"/>
              <a:gd name="connsiteY1" fmla="*/ 0 h 445733"/>
              <a:gd name="connsiteX2" fmla="*/ 123221 w 126396"/>
              <a:gd name="connsiteY2" fmla="*/ 325083 h 445733"/>
              <a:gd name="connsiteX3" fmla="*/ 0 w 126396"/>
              <a:gd name="connsiteY3" fmla="*/ 445733 h 445733"/>
              <a:gd name="connsiteX4" fmla="*/ 0 w 126396"/>
              <a:gd name="connsiteY4" fmla="*/ 0 h 4457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396" h="445733">
                <a:moveTo>
                  <a:pt x="0" y="0"/>
                </a:moveTo>
                <a:lnTo>
                  <a:pt x="126396" y="0"/>
                </a:lnTo>
                <a:cubicBezTo>
                  <a:pt x="125338" y="108361"/>
                  <a:pt x="124279" y="216722"/>
                  <a:pt x="123221" y="325083"/>
                </a:cubicBezTo>
                <a:lnTo>
                  <a:pt x="0" y="445733"/>
                </a:lnTo>
                <a:lnTo>
                  <a:pt x="0" y="0"/>
                </a:lnTo>
                <a:close/>
              </a:path>
            </a:pathLst>
          </a:custGeom>
          <a:solidFill>
            <a:srgbClr val="003F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n>
                <a:noFill/>
              </a:ln>
            </a:endParaRPr>
          </a:p>
        </p:txBody>
      </p:sp>
      <p:pic>
        <p:nvPicPr>
          <p:cNvPr id="32" name="Picture 31"/>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109997" y="6512421"/>
            <a:ext cx="332145" cy="253885"/>
          </a:xfrm>
          <a:prstGeom prst="rect">
            <a:avLst/>
          </a:prstGeom>
        </p:spPr>
      </p:pic>
    </p:spTree>
    <p:extLst>
      <p:ext uri="{BB962C8B-B14F-4D97-AF65-F5344CB8AC3E}">
        <p14:creationId xmlns:p14="http://schemas.microsoft.com/office/powerpoint/2010/main" val="145296608"/>
      </p:ext>
    </p:extLst>
  </p:cSld>
  <p:clrMap bg1="lt1" tx1="dk1" bg2="lt2" tx2="dk2" accent1="accent1" accent2="accent2" accent3="accent3" accent4="accent4" accent5="accent5" accent6="accent6" hlink="hlink" folHlink="folHlink"/>
  <p:sldLayoutIdLst>
    <p:sldLayoutId id="2147483663" r:id="rId1"/>
    <p:sldLayoutId id="2147483666" r:id="rId2"/>
    <p:sldLayoutId id="2147483649" r:id="rId3"/>
    <p:sldLayoutId id="2147483668" r:id="rId4"/>
    <p:sldLayoutId id="2147483667" r:id="rId5"/>
    <p:sldLayoutId id="2147483662" r:id="rId6"/>
    <p:sldLayoutId id="2147483665" r:id="rId7"/>
    <p:sldLayoutId id="2147483651" r:id="rId8"/>
    <p:sldLayoutId id="2147483650" r:id="rId9"/>
    <p:sldLayoutId id="2147483652" r:id="rId10"/>
    <p:sldLayoutId id="2147483653" r:id="rId11"/>
    <p:sldLayoutId id="2147483654" r:id="rId12"/>
    <p:sldLayoutId id="2147483655" r:id="rId13"/>
    <p:sldLayoutId id="2147483656" r:id="rId14"/>
    <p:sldLayoutId id="2147483657" r:id="rId15"/>
    <p:sldLayoutId id="2147483669" r:id="rId16"/>
  </p:sldLayoutIdLst>
  <p:hf hdr="0" ftr="0" dt="0"/>
  <p:txStyles>
    <p:titleStyle>
      <a:lvl1pPr algn="ctr" defTabSz="685749" rtl="0" eaLnBrk="1" latinLnBrk="0" hangingPunct="1">
        <a:lnSpc>
          <a:spcPct val="90000"/>
        </a:lnSpc>
        <a:spcBef>
          <a:spcPct val="0"/>
        </a:spcBef>
        <a:buNone/>
        <a:defRPr sz="2700" b="1" i="0" kern="1200" spc="-75" baseline="0">
          <a:solidFill>
            <a:srgbClr val="003F80"/>
          </a:solidFill>
          <a:latin typeface="Source Sans Pro" charset="0"/>
          <a:ea typeface="Source Sans Pro" charset="0"/>
          <a:cs typeface="Source Sans Pro" charset="0"/>
        </a:defRPr>
      </a:lvl1pPr>
    </p:titleStyle>
    <p:bodyStyle>
      <a:lvl1pPr marL="171438" indent="-171438" algn="l" defTabSz="685749" rtl="0" eaLnBrk="1" latinLnBrk="0" hangingPunct="1">
        <a:lnSpc>
          <a:spcPct val="90000"/>
        </a:lnSpc>
        <a:spcBef>
          <a:spcPts val="750"/>
        </a:spcBef>
        <a:buFont typeface="Arial"/>
        <a:buChar char="•"/>
        <a:defRPr sz="2100" kern="1200">
          <a:solidFill>
            <a:schemeClr val="tx1"/>
          </a:solidFill>
          <a:latin typeface="Source Sans Pro" charset="0"/>
          <a:ea typeface="Source Sans Pro" charset="0"/>
          <a:cs typeface="Source Sans Pro" charset="0"/>
        </a:defRPr>
      </a:lvl1pPr>
      <a:lvl2pPr marL="514313" indent="-171438" algn="l" defTabSz="685749" rtl="0" eaLnBrk="1" latinLnBrk="0" hangingPunct="1">
        <a:lnSpc>
          <a:spcPct val="90000"/>
        </a:lnSpc>
        <a:spcBef>
          <a:spcPts val="375"/>
        </a:spcBef>
        <a:buFont typeface="Arial"/>
        <a:buChar char="•"/>
        <a:defRPr sz="1800" kern="1200">
          <a:solidFill>
            <a:schemeClr val="tx1"/>
          </a:solidFill>
          <a:latin typeface="Source Sans Pro" charset="0"/>
          <a:ea typeface="Source Sans Pro" charset="0"/>
          <a:cs typeface="Source Sans Pro" charset="0"/>
        </a:defRPr>
      </a:lvl2pPr>
      <a:lvl3pPr marL="857186" indent="-171438" algn="l" defTabSz="685749" rtl="0" eaLnBrk="1" latinLnBrk="0" hangingPunct="1">
        <a:lnSpc>
          <a:spcPct val="90000"/>
        </a:lnSpc>
        <a:spcBef>
          <a:spcPts val="375"/>
        </a:spcBef>
        <a:buFont typeface="Arial"/>
        <a:buChar char="•"/>
        <a:defRPr sz="1500" kern="1200">
          <a:solidFill>
            <a:schemeClr val="tx1"/>
          </a:solidFill>
          <a:latin typeface="Source Sans Pro" charset="0"/>
          <a:ea typeface="Source Sans Pro" charset="0"/>
          <a:cs typeface="Source Sans Pro" charset="0"/>
        </a:defRPr>
      </a:lvl3pPr>
      <a:lvl4pPr marL="1200060" indent="-171438" algn="l" defTabSz="685749" rtl="0" eaLnBrk="1" latinLnBrk="0" hangingPunct="1">
        <a:lnSpc>
          <a:spcPct val="90000"/>
        </a:lnSpc>
        <a:spcBef>
          <a:spcPts val="375"/>
        </a:spcBef>
        <a:buFont typeface="Arial"/>
        <a:buChar char="•"/>
        <a:defRPr sz="1350" kern="1200">
          <a:solidFill>
            <a:schemeClr val="tx1"/>
          </a:solidFill>
          <a:latin typeface="Source Sans Pro" charset="0"/>
          <a:ea typeface="Source Sans Pro" charset="0"/>
          <a:cs typeface="Source Sans Pro" charset="0"/>
        </a:defRPr>
      </a:lvl4pPr>
      <a:lvl5pPr marL="1542935" indent="-171438" algn="l" defTabSz="685749" rtl="0" eaLnBrk="1" latinLnBrk="0" hangingPunct="1">
        <a:lnSpc>
          <a:spcPct val="90000"/>
        </a:lnSpc>
        <a:spcBef>
          <a:spcPts val="375"/>
        </a:spcBef>
        <a:buFont typeface="Arial"/>
        <a:buChar char="•"/>
        <a:defRPr sz="1350" kern="1200">
          <a:solidFill>
            <a:schemeClr val="tx1"/>
          </a:solidFill>
          <a:latin typeface="Source Sans Pro" charset="0"/>
          <a:ea typeface="Source Sans Pro" charset="0"/>
          <a:cs typeface="Source Sans Pro" charset="0"/>
        </a:defRPr>
      </a:lvl5pPr>
      <a:lvl6pPr marL="1885809" indent="-171438" algn="l" defTabSz="685749"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684" indent="-171438" algn="l" defTabSz="685749"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558" indent="-171438" algn="l" defTabSz="685749"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433" indent="-171438" algn="l" defTabSz="685749"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749" rtl="0" eaLnBrk="1" latinLnBrk="0" hangingPunct="1">
        <a:defRPr sz="1350" kern="1200">
          <a:solidFill>
            <a:schemeClr val="tx1"/>
          </a:solidFill>
          <a:latin typeface="+mn-lt"/>
          <a:ea typeface="+mn-ea"/>
          <a:cs typeface="+mn-cs"/>
        </a:defRPr>
      </a:lvl1pPr>
      <a:lvl2pPr marL="342875" algn="l" defTabSz="685749" rtl="0" eaLnBrk="1" latinLnBrk="0" hangingPunct="1">
        <a:defRPr sz="1350" kern="1200">
          <a:solidFill>
            <a:schemeClr val="tx1"/>
          </a:solidFill>
          <a:latin typeface="+mn-lt"/>
          <a:ea typeface="+mn-ea"/>
          <a:cs typeface="+mn-cs"/>
        </a:defRPr>
      </a:lvl2pPr>
      <a:lvl3pPr marL="685749" algn="l" defTabSz="685749" rtl="0" eaLnBrk="1" latinLnBrk="0" hangingPunct="1">
        <a:defRPr sz="1350" kern="1200">
          <a:solidFill>
            <a:schemeClr val="tx1"/>
          </a:solidFill>
          <a:latin typeface="+mn-lt"/>
          <a:ea typeface="+mn-ea"/>
          <a:cs typeface="+mn-cs"/>
        </a:defRPr>
      </a:lvl3pPr>
      <a:lvl4pPr marL="1028624" algn="l" defTabSz="685749" rtl="0" eaLnBrk="1" latinLnBrk="0" hangingPunct="1">
        <a:defRPr sz="1350" kern="1200">
          <a:solidFill>
            <a:schemeClr val="tx1"/>
          </a:solidFill>
          <a:latin typeface="+mn-lt"/>
          <a:ea typeface="+mn-ea"/>
          <a:cs typeface="+mn-cs"/>
        </a:defRPr>
      </a:lvl4pPr>
      <a:lvl5pPr marL="1371498" algn="l" defTabSz="685749" rtl="0" eaLnBrk="1" latinLnBrk="0" hangingPunct="1">
        <a:defRPr sz="1350" kern="1200">
          <a:solidFill>
            <a:schemeClr val="tx1"/>
          </a:solidFill>
          <a:latin typeface="+mn-lt"/>
          <a:ea typeface="+mn-ea"/>
          <a:cs typeface="+mn-cs"/>
        </a:defRPr>
      </a:lvl5pPr>
      <a:lvl6pPr marL="1714373" algn="l" defTabSz="685749" rtl="0" eaLnBrk="1" latinLnBrk="0" hangingPunct="1">
        <a:defRPr sz="1350" kern="1200">
          <a:solidFill>
            <a:schemeClr val="tx1"/>
          </a:solidFill>
          <a:latin typeface="+mn-lt"/>
          <a:ea typeface="+mn-ea"/>
          <a:cs typeface="+mn-cs"/>
        </a:defRPr>
      </a:lvl6pPr>
      <a:lvl7pPr marL="2057246" algn="l" defTabSz="685749" rtl="0" eaLnBrk="1" latinLnBrk="0" hangingPunct="1">
        <a:defRPr sz="1350" kern="1200">
          <a:solidFill>
            <a:schemeClr val="tx1"/>
          </a:solidFill>
          <a:latin typeface="+mn-lt"/>
          <a:ea typeface="+mn-ea"/>
          <a:cs typeface="+mn-cs"/>
        </a:defRPr>
      </a:lvl7pPr>
      <a:lvl8pPr marL="2400120" algn="l" defTabSz="685749" rtl="0" eaLnBrk="1" latinLnBrk="0" hangingPunct="1">
        <a:defRPr sz="1350" kern="1200">
          <a:solidFill>
            <a:schemeClr val="tx1"/>
          </a:solidFill>
          <a:latin typeface="+mn-lt"/>
          <a:ea typeface="+mn-ea"/>
          <a:cs typeface="+mn-cs"/>
        </a:defRPr>
      </a:lvl8pPr>
      <a:lvl9pPr marL="2742995" algn="l" defTabSz="685749"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hyperlink" Target="https://disasterloanassistance.sba.gov/ela/s/search-declarations" TargetMode="External"/><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a:extLst>
              <a:ext uri="{FF2B5EF4-FFF2-40B4-BE49-F238E27FC236}">
                <a16:creationId xmlns:a16="http://schemas.microsoft.com/office/drawing/2014/main" id="{B607B814-B978-AF44-8392-493048142B3E}"/>
              </a:ext>
            </a:extLst>
          </p:cNvPr>
          <p:cNvSpPr txBox="1">
            <a:spLocks/>
          </p:cNvSpPr>
          <p:nvPr/>
        </p:nvSpPr>
        <p:spPr>
          <a:xfrm>
            <a:off x="5165901" y="4535857"/>
            <a:ext cx="3674248"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a:buNone/>
              <a:defRPr sz="2400" kern="1200">
                <a:solidFill>
                  <a:schemeClr val="bg1">
                    <a:lumMod val="65000"/>
                  </a:schemeClr>
                </a:solidFill>
                <a:latin typeface="Arial" charset="0"/>
                <a:ea typeface="Arial" charset="0"/>
                <a:cs typeface="Arial" charset="0"/>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Arial" charset="0"/>
                <a:ea typeface="Arial" charset="0"/>
                <a:cs typeface="Arial" charset="0"/>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Arial" charset="0"/>
                <a:ea typeface="Arial" charset="0"/>
                <a:cs typeface="Arial" charset="0"/>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Arial" charset="0"/>
                <a:ea typeface="Arial" charset="0"/>
                <a:cs typeface="Arial" charset="0"/>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Arial" charset="0"/>
                <a:ea typeface="Arial" charset="0"/>
                <a:cs typeface="Arial" charset="0"/>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lgn="l"/>
            <a:endParaRPr lang="en-US" sz="1800" dirty="0">
              <a:solidFill>
                <a:schemeClr val="bg1"/>
              </a:solidFill>
            </a:endParaRPr>
          </a:p>
        </p:txBody>
      </p:sp>
    </p:spTree>
    <p:extLst>
      <p:ext uri="{BB962C8B-B14F-4D97-AF65-F5344CB8AC3E}">
        <p14:creationId xmlns:p14="http://schemas.microsoft.com/office/powerpoint/2010/main" val="2447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4F480-69C7-44B1-A04A-5CB08215A17D}"/>
              </a:ext>
            </a:extLst>
          </p:cNvPr>
          <p:cNvSpPr>
            <a:spLocks noGrp="1"/>
          </p:cNvSpPr>
          <p:nvPr>
            <p:ph type="title"/>
          </p:nvPr>
        </p:nvSpPr>
        <p:spPr/>
        <p:txBody>
          <a:bodyPr/>
          <a:lstStyle/>
          <a:p>
            <a:r>
              <a:rPr lang="en-US" dirty="0"/>
              <a:t>Cash Flow Diagram </a:t>
            </a:r>
          </a:p>
        </p:txBody>
      </p:sp>
      <p:sp>
        <p:nvSpPr>
          <p:cNvPr id="4" name="Slide Number Placeholder 3">
            <a:extLst>
              <a:ext uri="{FF2B5EF4-FFF2-40B4-BE49-F238E27FC236}">
                <a16:creationId xmlns:a16="http://schemas.microsoft.com/office/drawing/2014/main" id="{B66BAC7D-2467-4B31-887F-326E069E06FA}"/>
              </a:ext>
            </a:extLst>
          </p:cNvPr>
          <p:cNvSpPr>
            <a:spLocks noGrp="1"/>
          </p:cNvSpPr>
          <p:nvPr>
            <p:ph type="sldNum" sz="quarter" idx="12"/>
          </p:nvPr>
        </p:nvSpPr>
        <p:spPr/>
        <p:txBody>
          <a:bodyPr/>
          <a:lstStyle/>
          <a:p>
            <a:fld id="{B1AB44B9-F1EC-4F4B-88D4-413245C9CD3E}" type="slidenum">
              <a:rPr lang="en-US" smtClean="0"/>
              <a:t>2</a:t>
            </a:fld>
            <a:endParaRPr lang="en-US"/>
          </a:p>
        </p:txBody>
      </p:sp>
      <p:pic>
        <p:nvPicPr>
          <p:cNvPr id="7" name="Picture 6">
            <a:extLst>
              <a:ext uri="{FF2B5EF4-FFF2-40B4-BE49-F238E27FC236}">
                <a16:creationId xmlns:a16="http://schemas.microsoft.com/office/drawing/2014/main" id="{0ABDAA57-C1E3-45A6-9011-00BE681FB107}"/>
              </a:ext>
            </a:extLst>
          </p:cNvPr>
          <p:cNvPicPr>
            <a:picLocks noChangeAspect="1"/>
          </p:cNvPicPr>
          <p:nvPr/>
        </p:nvPicPr>
        <p:blipFill>
          <a:blip r:embed="rId3"/>
          <a:stretch>
            <a:fillRect/>
          </a:stretch>
        </p:blipFill>
        <p:spPr>
          <a:xfrm>
            <a:off x="4055759" y="1194898"/>
            <a:ext cx="4459591" cy="5181971"/>
          </a:xfrm>
          <a:prstGeom prst="rect">
            <a:avLst/>
          </a:prstGeom>
          <a:ln>
            <a:noFill/>
          </a:ln>
          <a:effectLst>
            <a:outerShdw blurRad="190500" algn="tl" rotWithShape="0">
              <a:srgbClr val="000000">
                <a:alpha val="70000"/>
              </a:srgbClr>
            </a:outerShdw>
          </a:effectLst>
        </p:spPr>
      </p:pic>
      <p:sp>
        <p:nvSpPr>
          <p:cNvPr id="9" name="TextBox 8">
            <a:extLst>
              <a:ext uri="{FF2B5EF4-FFF2-40B4-BE49-F238E27FC236}">
                <a16:creationId xmlns:a16="http://schemas.microsoft.com/office/drawing/2014/main" id="{B6B1DDC3-6607-47D8-A8F0-A4A44FCC6A4E}"/>
              </a:ext>
            </a:extLst>
          </p:cNvPr>
          <p:cNvSpPr txBox="1"/>
          <p:nvPr/>
        </p:nvSpPr>
        <p:spPr>
          <a:xfrm>
            <a:off x="532356" y="1112122"/>
            <a:ext cx="3184843" cy="5262979"/>
          </a:xfrm>
          <a:prstGeom prst="rect">
            <a:avLst/>
          </a:prstGeom>
          <a:noFill/>
        </p:spPr>
        <p:txBody>
          <a:bodyPr wrap="square">
            <a:spAutoFit/>
          </a:bodyPr>
          <a:lstStyle/>
          <a:p>
            <a:pPr marL="285750" lvl="0" indent="-285750">
              <a:buFont typeface="Arial" panose="020B0604020202020204" pitchFamily="34" charset="0"/>
              <a:buChar char="•"/>
            </a:pPr>
            <a:r>
              <a:rPr lang="en-US" sz="2400" dirty="0"/>
              <a:t>How can you increase sales revenue at your business?</a:t>
            </a:r>
          </a:p>
          <a:p>
            <a:pPr marL="285750" lvl="0" indent="-285750">
              <a:buFont typeface="Arial" panose="020B0604020202020204" pitchFamily="34" charset="0"/>
              <a:buChar char="•"/>
            </a:pPr>
            <a:r>
              <a:rPr lang="en-US" sz="2400" dirty="0"/>
              <a:t>How could you negotiate a better deal with vendors and suppliers?</a:t>
            </a:r>
          </a:p>
          <a:p>
            <a:pPr marL="285750" lvl="0" indent="-285750">
              <a:buFont typeface="Arial" panose="020B0604020202020204" pitchFamily="34" charset="0"/>
              <a:buChar char="•"/>
            </a:pPr>
            <a:r>
              <a:rPr lang="en-US" sz="2400" dirty="0"/>
              <a:t>How can you plan for seasonal ups and downs?</a:t>
            </a:r>
          </a:p>
          <a:p>
            <a:pPr marL="285750" lvl="0" indent="-285750">
              <a:buFont typeface="Arial" panose="020B0604020202020204" pitchFamily="34" charset="0"/>
              <a:buChar char="•"/>
            </a:pPr>
            <a:r>
              <a:rPr lang="en-US" sz="2400" dirty="0"/>
              <a:t>Is it wise for you to use a credit card to offset cash flow issues?</a:t>
            </a:r>
          </a:p>
        </p:txBody>
      </p:sp>
    </p:spTree>
    <p:extLst>
      <p:ext uri="{BB962C8B-B14F-4D97-AF65-F5344CB8AC3E}">
        <p14:creationId xmlns:p14="http://schemas.microsoft.com/office/powerpoint/2010/main" val="3884209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lowchart: Process 17">
            <a:extLst>
              <a:ext uri="{FF2B5EF4-FFF2-40B4-BE49-F238E27FC236}">
                <a16:creationId xmlns:a16="http://schemas.microsoft.com/office/drawing/2014/main" id="{800DED32-9E8D-41A2-8EC1-CD4184BB410C}"/>
              </a:ext>
            </a:extLst>
          </p:cNvPr>
          <p:cNvSpPr/>
          <p:nvPr/>
        </p:nvSpPr>
        <p:spPr>
          <a:xfrm>
            <a:off x="228600" y="990600"/>
            <a:ext cx="8724238" cy="1600200"/>
          </a:xfrm>
          <a:prstGeom prst="flowChart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Content Placeholder 1">
            <a:extLst>
              <a:ext uri="{FF2B5EF4-FFF2-40B4-BE49-F238E27FC236}">
                <a16:creationId xmlns:a16="http://schemas.microsoft.com/office/drawing/2014/main" id="{64554E86-287E-4AC1-B62A-25630AB69D83}"/>
              </a:ext>
            </a:extLst>
          </p:cNvPr>
          <p:cNvSpPr>
            <a:spLocks noGrp="1"/>
          </p:cNvSpPr>
          <p:nvPr>
            <p:ph sz="quarter" idx="1"/>
          </p:nvPr>
        </p:nvSpPr>
        <p:spPr>
          <a:xfrm>
            <a:off x="228600" y="1069157"/>
            <a:ext cx="2007705" cy="1371600"/>
          </a:xfrm>
        </p:spPr>
        <p:txBody>
          <a:bodyPr>
            <a:noAutofit/>
          </a:bodyPr>
          <a:lstStyle/>
          <a:p>
            <a:pPr marL="0" indent="0" algn="ctr">
              <a:lnSpc>
                <a:spcPct val="100000"/>
              </a:lnSpc>
              <a:buNone/>
            </a:pPr>
            <a:r>
              <a:rPr lang="en-US" sz="2400" b="1" dirty="0">
                <a:latin typeface="Source Sans Pro" panose="020B0503030403020204" pitchFamily="34" charset="0"/>
                <a:ea typeface="Source Sans Pro" panose="020B0503030403020204" pitchFamily="34" charset="0"/>
              </a:rPr>
              <a:t>Capital; </a:t>
            </a:r>
            <a:r>
              <a:rPr lang="en-US" sz="1800" b="1" dirty="0">
                <a:latin typeface="Source Sans Pro" panose="020B0503030403020204" pitchFamily="34" charset="0"/>
                <a:ea typeface="Source Sans Pro" panose="020B0503030403020204" pitchFamily="34" charset="0"/>
              </a:rPr>
              <a:t>Guaranteed Business Loans thru lenders</a:t>
            </a:r>
            <a:endParaRPr lang="en-US" sz="2400" b="1" dirty="0">
              <a:latin typeface="Source Sans Pro" panose="020B0503030403020204" pitchFamily="34" charset="0"/>
              <a:ea typeface="Source Sans Pro" panose="020B0503030403020204" pitchFamily="34" charset="0"/>
            </a:endParaRPr>
          </a:p>
        </p:txBody>
      </p:sp>
      <p:sp>
        <p:nvSpPr>
          <p:cNvPr id="3" name="Slide Number Placeholder 2">
            <a:extLst>
              <a:ext uri="{FF2B5EF4-FFF2-40B4-BE49-F238E27FC236}">
                <a16:creationId xmlns:a16="http://schemas.microsoft.com/office/drawing/2014/main" id="{B97FC492-9560-441E-B85C-DBA8DB11D3E0}"/>
              </a:ext>
            </a:extLst>
          </p:cNvPr>
          <p:cNvSpPr>
            <a:spLocks noGrp="1"/>
          </p:cNvSpPr>
          <p:nvPr>
            <p:ph type="sldNum" sz="quarter" idx="12"/>
          </p:nvPr>
        </p:nvSpPr>
        <p:spPr/>
        <p:txBody>
          <a:bodyPr/>
          <a:lstStyle/>
          <a:p>
            <a:pPr>
              <a:defRPr/>
            </a:pPr>
            <a:fld id="{1384ED65-BC74-489F-924F-BEC145E889AA}" type="slidenum">
              <a:rPr lang="en-US" smtClean="0">
                <a:solidFill>
                  <a:srgbClr val="1B3048"/>
                </a:solidFill>
              </a:rPr>
              <a:pPr>
                <a:defRPr/>
              </a:pPr>
              <a:t>3</a:t>
            </a:fld>
            <a:endParaRPr lang="en-US">
              <a:solidFill>
                <a:srgbClr val="1B3048"/>
              </a:solidFill>
            </a:endParaRPr>
          </a:p>
        </p:txBody>
      </p:sp>
      <p:sp>
        <p:nvSpPr>
          <p:cNvPr id="4" name="Title 3">
            <a:extLst>
              <a:ext uri="{FF2B5EF4-FFF2-40B4-BE49-F238E27FC236}">
                <a16:creationId xmlns:a16="http://schemas.microsoft.com/office/drawing/2014/main" id="{87030925-BD3C-4012-A47A-CCEB1D52293B}"/>
              </a:ext>
            </a:extLst>
          </p:cNvPr>
          <p:cNvSpPr>
            <a:spLocks noGrp="1"/>
          </p:cNvSpPr>
          <p:nvPr>
            <p:ph type="title"/>
          </p:nvPr>
        </p:nvSpPr>
        <p:spPr>
          <a:xfrm>
            <a:off x="475919" y="318299"/>
            <a:ext cx="8229600" cy="533400"/>
          </a:xfrm>
        </p:spPr>
        <p:txBody>
          <a:bodyPr>
            <a:normAutofit/>
          </a:bodyPr>
          <a:lstStyle/>
          <a:p>
            <a:r>
              <a:rPr lang="en-US" sz="3200" dirty="0"/>
              <a:t>SBA - Addressing Small Business Needs</a:t>
            </a:r>
          </a:p>
        </p:txBody>
      </p:sp>
      <p:sp>
        <p:nvSpPr>
          <p:cNvPr id="7" name="Content Placeholder 1">
            <a:extLst>
              <a:ext uri="{FF2B5EF4-FFF2-40B4-BE49-F238E27FC236}">
                <a16:creationId xmlns:a16="http://schemas.microsoft.com/office/drawing/2014/main" id="{B4062924-90C2-475B-B260-BBB65605021E}"/>
              </a:ext>
            </a:extLst>
          </p:cNvPr>
          <p:cNvSpPr txBox="1">
            <a:spLocks/>
          </p:cNvSpPr>
          <p:nvPr/>
        </p:nvSpPr>
        <p:spPr>
          <a:xfrm>
            <a:off x="2323868" y="1377437"/>
            <a:ext cx="2007705" cy="106331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Source Sans Pro" charset="0"/>
                <a:ea typeface="Source Sans Pro" charset="0"/>
                <a:cs typeface="Source Sans Pro" charset="0"/>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Source Sans Pro" charset="0"/>
                <a:ea typeface="Source Sans Pro" charset="0"/>
                <a:cs typeface="Source Sans Pro" charset="0"/>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Source Sans Pro" charset="0"/>
                <a:ea typeface="Source Sans Pro" charset="0"/>
                <a:cs typeface="Source Sans Pro" charset="0"/>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Source Sans Pro" charset="0"/>
                <a:ea typeface="Source Sans Pro" charset="0"/>
                <a:cs typeface="Source Sans Pro" charset="0"/>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Source Sans Pro" charset="0"/>
                <a:ea typeface="Source Sans Pro" charset="0"/>
                <a:cs typeface="Source Sans Pro"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Font typeface="Arial"/>
              <a:buNone/>
            </a:pPr>
            <a:r>
              <a:rPr lang="en-US" sz="2400" b="1" dirty="0">
                <a:latin typeface="Source Sans Pro" panose="020B0503030403020204" pitchFamily="34" charset="0"/>
                <a:ea typeface="Source Sans Pro" panose="020B0503030403020204" pitchFamily="34" charset="0"/>
              </a:rPr>
              <a:t>Free business Counseling</a:t>
            </a:r>
          </a:p>
        </p:txBody>
      </p:sp>
      <p:sp>
        <p:nvSpPr>
          <p:cNvPr id="11" name="TextBox 10">
            <a:extLst>
              <a:ext uri="{FF2B5EF4-FFF2-40B4-BE49-F238E27FC236}">
                <a16:creationId xmlns:a16="http://schemas.microsoft.com/office/drawing/2014/main" id="{2B531444-4ECE-4EFF-9D2F-C9EEB1DEC10F}"/>
              </a:ext>
            </a:extLst>
          </p:cNvPr>
          <p:cNvSpPr txBox="1"/>
          <p:nvPr/>
        </p:nvSpPr>
        <p:spPr>
          <a:xfrm>
            <a:off x="4590719" y="1079980"/>
            <a:ext cx="2085791" cy="1200329"/>
          </a:xfrm>
          <a:prstGeom prst="rect">
            <a:avLst/>
          </a:prstGeom>
          <a:noFill/>
        </p:spPr>
        <p:txBody>
          <a:bodyPr wrap="square">
            <a:spAutoFit/>
          </a:bodyPr>
          <a:lstStyle/>
          <a:p>
            <a:pPr algn="ctr"/>
            <a:r>
              <a:rPr lang="en-US" sz="2400" b="1" dirty="0">
                <a:latin typeface="Source Sans Pro" panose="020B0503030403020204" pitchFamily="34" charset="0"/>
                <a:ea typeface="Source Sans Pro" panose="020B0503030403020204" pitchFamily="34" charset="0"/>
              </a:rPr>
              <a:t>Home &amp; Business Disaster loans</a:t>
            </a:r>
          </a:p>
        </p:txBody>
      </p:sp>
      <p:sp>
        <p:nvSpPr>
          <p:cNvPr id="15" name="TextBox 14">
            <a:extLst>
              <a:ext uri="{FF2B5EF4-FFF2-40B4-BE49-F238E27FC236}">
                <a16:creationId xmlns:a16="http://schemas.microsoft.com/office/drawing/2014/main" id="{06E01980-4EAD-4087-A1FF-64C4DD4F3CB2}"/>
              </a:ext>
            </a:extLst>
          </p:cNvPr>
          <p:cNvSpPr txBox="1"/>
          <p:nvPr/>
        </p:nvSpPr>
        <p:spPr>
          <a:xfrm>
            <a:off x="6907697" y="1186265"/>
            <a:ext cx="1957577" cy="1200329"/>
          </a:xfrm>
          <a:prstGeom prst="rect">
            <a:avLst/>
          </a:prstGeom>
          <a:noFill/>
        </p:spPr>
        <p:txBody>
          <a:bodyPr wrap="square">
            <a:spAutoFit/>
          </a:bodyPr>
          <a:lstStyle/>
          <a:p>
            <a:pPr algn="ctr"/>
            <a:r>
              <a:rPr lang="en-US" sz="2400" b="1" dirty="0">
                <a:latin typeface="Source Sans Pro" panose="020B0503030403020204" pitchFamily="34" charset="0"/>
                <a:ea typeface="Source Sans Pro" panose="020B0503030403020204" pitchFamily="34" charset="0"/>
              </a:rPr>
              <a:t>Federal Government Contracting</a:t>
            </a:r>
          </a:p>
        </p:txBody>
      </p:sp>
      <p:sp>
        <p:nvSpPr>
          <p:cNvPr id="19" name="TextBox 18">
            <a:extLst>
              <a:ext uri="{FF2B5EF4-FFF2-40B4-BE49-F238E27FC236}">
                <a16:creationId xmlns:a16="http://schemas.microsoft.com/office/drawing/2014/main" id="{EB2D3E22-4243-4792-8B28-0FBDF733BF96}"/>
              </a:ext>
            </a:extLst>
          </p:cNvPr>
          <p:cNvSpPr txBox="1"/>
          <p:nvPr/>
        </p:nvSpPr>
        <p:spPr>
          <a:xfrm>
            <a:off x="1019175" y="5249503"/>
            <a:ext cx="7515225" cy="1631216"/>
          </a:xfrm>
          <a:prstGeom prst="rect">
            <a:avLst/>
          </a:prstGeom>
          <a:noFill/>
        </p:spPr>
        <p:txBody>
          <a:bodyPr wrap="square">
            <a:spAutoFit/>
          </a:bodyPr>
          <a:lstStyle/>
          <a:p>
            <a:r>
              <a:rPr lang="en-US" sz="2000" b="1" dirty="0">
                <a:solidFill>
                  <a:srgbClr val="0070C0"/>
                </a:solidFill>
                <a:latin typeface="Source Sans Pro" panose="020B0503030403020204" pitchFamily="34" charset="0"/>
                <a:ea typeface="Source Sans Pro" panose="020B0503030403020204" pitchFamily="34" charset="0"/>
              </a:rPr>
              <a:t>Updated </a:t>
            </a:r>
            <a:r>
              <a:rPr lang="en-US" sz="2000" b="1" dirty="0">
                <a:latin typeface="Source Sans Pro" panose="020B0503030403020204" pitchFamily="34" charset="0"/>
                <a:ea typeface="Source Sans Pro" panose="020B0503030403020204" pitchFamily="34" charset="0"/>
              </a:rPr>
              <a:t>Surety Bond and Community Advantage programs </a:t>
            </a:r>
          </a:p>
          <a:p>
            <a:r>
              <a:rPr lang="en-US" sz="2000" b="1" dirty="0">
                <a:solidFill>
                  <a:srgbClr val="0070C0"/>
                </a:solidFill>
                <a:latin typeface="Source Sans Pro" panose="020B0503030403020204" pitchFamily="34" charset="0"/>
                <a:ea typeface="Source Sans Pro" panose="020B0503030403020204" pitchFamily="34" charset="0"/>
              </a:rPr>
              <a:t>New</a:t>
            </a:r>
            <a:r>
              <a:rPr lang="en-US" sz="2000" b="1" dirty="0">
                <a:latin typeface="Source Sans Pro" panose="020B0503030403020204" pitchFamily="34" charset="0"/>
                <a:ea typeface="Source Sans Pro" panose="020B0503030403020204" pitchFamily="34" charset="0"/>
              </a:rPr>
              <a:t> Community Navigator Pilot Program</a:t>
            </a:r>
          </a:p>
          <a:p>
            <a:r>
              <a:rPr lang="en-US" sz="2000" b="1" dirty="0">
                <a:solidFill>
                  <a:srgbClr val="0070C0"/>
                </a:solidFill>
                <a:latin typeface="Source Sans Pro" panose="020B0503030403020204" pitchFamily="34" charset="0"/>
                <a:ea typeface="Source Sans Pro" panose="020B0503030403020204" pitchFamily="34" charset="0"/>
              </a:rPr>
              <a:t>More</a:t>
            </a:r>
            <a:r>
              <a:rPr lang="en-US" sz="2000" b="1" dirty="0">
                <a:latin typeface="Source Sans Pro" panose="020B0503030403020204" pitchFamily="34" charset="0"/>
                <a:ea typeface="Source Sans Pro" panose="020B0503030403020204" pitchFamily="34" charset="0"/>
              </a:rPr>
              <a:t> Grants through partners </a:t>
            </a:r>
          </a:p>
          <a:p>
            <a:r>
              <a:rPr lang="en-US" sz="2000" b="1" i="0" dirty="0">
                <a:solidFill>
                  <a:srgbClr val="FF0000"/>
                </a:solidFill>
                <a:effectLst/>
                <a:latin typeface="Source Sans Pro" panose="020B0503030403020204" pitchFamily="34" charset="0"/>
                <a:ea typeface="Source Sans Pro" panose="020B0503030403020204" pitchFamily="34" charset="0"/>
              </a:rPr>
              <a:t>COVID Relief Closed May 2022; PPP, EIDL, RRF, SVOG </a:t>
            </a:r>
          </a:p>
          <a:p>
            <a:endParaRPr lang="en-US" sz="2000" b="1" dirty="0">
              <a:latin typeface="Source Sans Pro" panose="020B0503030403020204" pitchFamily="34" charset="0"/>
              <a:ea typeface="Source Sans Pro" panose="020B0503030403020204" pitchFamily="34" charset="0"/>
            </a:endParaRPr>
          </a:p>
        </p:txBody>
      </p:sp>
      <p:sp>
        <p:nvSpPr>
          <p:cNvPr id="16" name="Rectangle: Rounded Corners 15">
            <a:extLst>
              <a:ext uri="{FF2B5EF4-FFF2-40B4-BE49-F238E27FC236}">
                <a16:creationId xmlns:a16="http://schemas.microsoft.com/office/drawing/2014/main" id="{9B7826A0-1866-4CB2-BE61-BD108B4B7FBC}"/>
              </a:ext>
            </a:extLst>
          </p:cNvPr>
          <p:cNvSpPr/>
          <p:nvPr/>
        </p:nvSpPr>
        <p:spPr>
          <a:xfrm>
            <a:off x="1371600" y="2827593"/>
            <a:ext cx="3124200" cy="1113386"/>
          </a:xfrm>
          <a:prstGeom prst="roundRect">
            <a:avLst/>
          </a:prstGeom>
          <a:solidFill>
            <a:srgbClr val="0099CC"/>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400" b="1" dirty="0">
                <a:ln w="0"/>
                <a:solidFill>
                  <a:schemeClr val="tx1"/>
                </a:solidFill>
                <a:effectLst>
                  <a:outerShdw blurRad="38100" dist="19050" dir="2700000" algn="tl" rotWithShape="0">
                    <a:schemeClr val="dk1">
                      <a:alpha val="40000"/>
                    </a:schemeClr>
                  </a:outerShdw>
                </a:effectLst>
                <a:latin typeface="Source Sans Pro" panose="020B0503030403020204" pitchFamily="34" charset="0"/>
                <a:ea typeface="Source Sans Pro" panose="020B0503030403020204" pitchFamily="34" charset="0"/>
              </a:rPr>
              <a:t>Entrepreneurial</a:t>
            </a:r>
          </a:p>
        </p:txBody>
      </p:sp>
      <p:sp>
        <p:nvSpPr>
          <p:cNvPr id="21" name="Rectangle: Rounded Corners 20">
            <a:extLst>
              <a:ext uri="{FF2B5EF4-FFF2-40B4-BE49-F238E27FC236}">
                <a16:creationId xmlns:a16="http://schemas.microsoft.com/office/drawing/2014/main" id="{557AA110-C007-4E6C-9E44-C4ECAC476357}"/>
              </a:ext>
            </a:extLst>
          </p:cNvPr>
          <p:cNvSpPr/>
          <p:nvPr/>
        </p:nvSpPr>
        <p:spPr>
          <a:xfrm>
            <a:off x="1371600" y="4076527"/>
            <a:ext cx="3124200" cy="1113386"/>
          </a:xfrm>
          <a:prstGeom prst="roundRect">
            <a:avLst/>
          </a:prstGeom>
          <a:solidFill>
            <a:schemeClr val="bg2">
              <a:lumMod val="20000"/>
              <a:lumOff val="8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400" b="1" dirty="0">
                <a:ln w="0"/>
                <a:solidFill>
                  <a:schemeClr val="tx1"/>
                </a:solidFill>
                <a:effectLst>
                  <a:outerShdw blurRad="38100" dist="19050" dir="2700000" algn="tl" rotWithShape="0">
                    <a:schemeClr val="dk1">
                      <a:alpha val="40000"/>
                    </a:schemeClr>
                  </a:outerShdw>
                </a:effectLst>
                <a:latin typeface="Source Sans Pro" panose="020B0503030403020204" pitchFamily="34" charset="0"/>
                <a:ea typeface="Source Sans Pro" panose="020B0503030403020204" pitchFamily="34" charset="0"/>
              </a:rPr>
              <a:t>Technology Forward</a:t>
            </a:r>
          </a:p>
        </p:txBody>
      </p:sp>
      <p:sp>
        <p:nvSpPr>
          <p:cNvPr id="22" name="Rectangle: Rounded Corners 21">
            <a:extLst>
              <a:ext uri="{FF2B5EF4-FFF2-40B4-BE49-F238E27FC236}">
                <a16:creationId xmlns:a16="http://schemas.microsoft.com/office/drawing/2014/main" id="{F36E1D8B-1735-4277-ACF2-7F69ECE1FABA}"/>
              </a:ext>
            </a:extLst>
          </p:cNvPr>
          <p:cNvSpPr/>
          <p:nvPr/>
        </p:nvSpPr>
        <p:spPr>
          <a:xfrm>
            <a:off x="4800600" y="2827592"/>
            <a:ext cx="3124200" cy="1113386"/>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400" b="1" dirty="0">
                <a:ln w="0"/>
                <a:solidFill>
                  <a:schemeClr val="tx1"/>
                </a:solidFill>
                <a:effectLst>
                  <a:outerShdw blurRad="38100" dist="19050" dir="2700000" algn="tl" rotWithShape="0">
                    <a:schemeClr val="dk1">
                      <a:alpha val="40000"/>
                    </a:schemeClr>
                  </a:outerShdw>
                </a:effectLst>
                <a:latin typeface="Source Sans Pro" panose="020B0503030403020204" pitchFamily="34" charset="0"/>
                <a:ea typeface="Source Sans Pro" panose="020B0503030403020204" pitchFamily="34" charset="0"/>
              </a:rPr>
              <a:t>Customer Centric</a:t>
            </a:r>
          </a:p>
        </p:txBody>
      </p:sp>
      <p:sp>
        <p:nvSpPr>
          <p:cNvPr id="23" name="Rectangle: Rounded Corners 22">
            <a:extLst>
              <a:ext uri="{FF2B5EF4-FFF2-40B4-BE49-F238E27FC236}">
                <a16:creationId xmlns:a16="http://schemas.microsoft.com/office/drawing/2014/main" id="{C653BB5C-964E-4CE2-997C-CE1DB25E1410}"/>
              </a:ext>
            </a:extLst>
          </p:cNvPr>
          <p:cNvSpPr/>
          <p:nvPr/>
        </p:nvSpPr>
        <p:spPr>
          <a:xfrm>
            <a:off x="4800600" y="4076526"/>
            <a:ext cx="3124200" cy="1113386"/>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400" b="1" dirty="0">
                <a:ln w="0"/>
                <a:solidFill>
                  <a:schemeClr val="tx1"/>
                </a:solidFill>
                <a:effectLst>
                  <a:outerShdw blurRad="38100" dist="19050" dir="2700000" algn="tl" rotWithShape="0">
                    <a:schemeClr val="dk1">
                      <a:alpha val="40000"/>
                    </a:schemeClr>
                  </a:outerShdw>
                </a:effectLst>
                <a:latin typeface="Source Sans Pro" panose="020B0503030403020204" pitchFamily="34" charset="0"/>
                <a:ea typeface="Source Sans Pro" panose="020B0503030403020204" pitchFamily="34" charset="0"/>
              </a:rPr>
              <a:t>Equitable</a:t>
            </a:r>
          </a:p>
        </p:txBody>
      </p:sp>
      <p:cxnSp>
        <p:nvCxnSpPr>
          <p:cNvPr id="24" name="Straight Connector 23">
            <a:extLst>
              <a:ext uri="{FF2B5EF4-FFF2-40B4-BE49-F238E27FC236}">
                <a16:creationId xmlns:a16="http://schemas.microsoft.com/office/drawing/2014/main" id="{AAA4B630-ECC0-4D0D-9582-4EF690A8E1B8}"/>
              </a:ext>
            </a:extLst>
          </p:cNvPr>
          <p:cNvCxnSpPr/>
          <p:nvPr/>
        </p:nvCxnSpPr>
        <p:spPr>
          <a:xfrm>
            <a:off x="2223053" y="1123284"/>
            <a:ext cx="0" cy="1317472"/>
          </a:xfrm>
          <a:prstGeom prst="line">
            <a:avLst/>
          </a:prstGeom>
        </p:spPr>
        <p:style>
          <a:lnRef idx="2">
            <a:schemeClr val="dk1"/>
          </a:lnRef>
          <a:fillRef idx="0">
            <a:schemeClr val="dk1"/>
          </a:fillRef>
          <a:effectRef idx="1">
            <a:schemeClr val="dk1"/>
          </a:effectRef>
          <a:fontRef idx="minor">
            <a:schemeClr val="tx1"/>
          </a:fontRef>
        </p:style>
      </p:cxnSp>
      <p:cxnSp>
        <p:nvCxnSpPr>
          <p:cNvPr id="27" name="Straight Connector 26">
            <a:extLst>
              <a:ext uri="{FF2B5EF4-FFF2-40B4-BE49-F238E27FC236}">
                <a16:creationId xmlns:a16="http://schemas.microsoft.com/office/drawing/2014/main" id="{8D399CA1-C891-42C0-B3A1-23F230E332FB}"/>
              </a:ext>
            </a:extLst>
          </p:cNvPr>
          <p:cNvCxnSpPr/>
          <p:nvPr/>
        </p:nvCxnSpPr>
        <p:spPr>
          <a:xfrm>
            <a:off x="4493912" y="1123284"/>
            <a:ext cx="0" cy="1317472"/>
          </a:xfrm>
          <a:prstGeom prst="line">
            <a:avLst/>
          </a:prstGeom>
        </p:spPr>
        <p:style>
          <a:lnRef idx="2">
            <a:schemeClr val="dk1"/>
          </a:lnRef>
          <a:fillRef idx="0">
            <a:schemeClr val="dk1"/>
          </a:fillRef>
          <a:effectRef idx="1">
            <a:schemeClr val="dk1"/>
          </a:effectRef>
          <a:fontRef idx="minor">
            <a:schemeClr val="tx1"/>
          </a:fontRef>
        </p:style>
      </p:cxnSp>
      <p:cxnSp>
        <p:nvCxnSpPr>
          <p:cNvPr id="28" name="Straight Connector 27">
            <a:extLst>
              <a:ext uri="{FF2B5EF4-FFF2-40B4-BE49-F238E27FC236}">
                <a16:creationId xmlns:a16="http://schemas.microsoft.com/office/drawing/2014/main" id="{68C03805-4193-4D62-89C6-A4BD93F9523C}"/>
              </a:ext>
            </a:extLst>
          </p:cNvPr>
          <p:cNvCxnSpPr/>
          <p:nvPr/>
        </p:nvCxnSpPr>
        <p:spPr>
          <a:xfrm>
            <a:off x="6806449" y="1123284"/>
            <a:ext cx="0" cy="1317472"/>
          </a:xfrm>
          <a:prstGeom prst="line">
            <a:avLst/>
          </a:prstGeom>
        </p:spPr>
        <p:style>
          <a:lnRef idx="2">
            <a:schemeClr val="dk1"/>
          </a:lnRef>
          <a:fillRef idx="0">
            <a:schemeClr val="dk1"/>
          </a:fillRef>
          <a:effectRef idx="1">
            <a:schemeClr val="dk1"/>
          </a:effectRef>
          <a:fontRef idx="minor">
            <a:schemeClr val="tx1"/>
          </a:fontRef>
        </p:style>
      </p:cxnSp>
      <p:sp>
        <p:nvSpPr>
          <p:cNvPr id="26" name="TextBox 25">
            <a:extLst>
              <a:ext uri="{FF2B5EF4-FFF2-40B4-BE49-F238E27FC236}">
                <a16:creationId xmlns:a16="http://schemas.microsoft.com/office/drawing/2014/main" id="{8B7D2CC2-7B80-4677-92CB-6D197663D287}"/>
              </a:ext>
            </a:extLst>
          </p:cNvPr>
          <p:cNvSpPr txBox="1"/>
          <p:nvPr/>
        </p:nvSpPr>
        <p:spPr>
          <a:xfrm>
            <a:off x="4486607" y="2244720"/>
            <a:ext cx="2396239" cy="369332"/>
          </a:xfrm>
          <a:prstGeom prst="rect">
            <a:avLst/>
          </a:prstGeom>
          <a:noFill/>
        </p:spPr>
        <p:txBody>
          <a:bodyPr wrap="square">
            <a:spAutoFit/>
          </a:bodyPr>
          <a:lstStyle/>
          <a:p>
            <a:r>
              <a:rPr lang="en-US" sz="900" dirty="0">
                <a:hlinkClick r:id="rId3"/>
              </a:rPr>
              <a:t>https://disasterloanassistance.sba.gov/ela/s/search-declarations</a:t>
            </a:r>
            <a:r>
              <a:rPr lang="en-US" sz="900" dirty="0"/>
              <a:t> </a:t>
            </a:r>
          </a:p>
        </p:txBody>
      </p:sp>
      <p:sp>
        <p:nvSpPr>
          <p:cNvPr id="9" name="TextBox 8">
            <a:extLst>
              <a:ext uri="{FF2B5EF4-FFF2-40B4-BE49-F238E27FC236}">
                <a16:creationId xmlns:a16="http://schemas.microsoft.com/office/drawing/2014/main" id="{E5703C39-03D8-4653-B03D-B9D39599C906}"/>
              </a:ext>
            </a:extLst>
          </p:cNvPr>
          <p:cNvSpPr txBox="1"/>
          <p:nvPr/>
        </p:nvSpPr>
        <p:spPr>
          <a:xfrm>
            <a:off x="1833914" y="4850376"/>
            <a:ext cx="1874744" cy="369332"/>
          </a:xfrm>
          <a:prstGeom prst="rect">
            <a:avLst/>
          </a:prstGeom>
          <a:noFill/>
        </p:spPr>
        <p:txBody>
          <a:bodyPr wrap="none" rtlCol="0">
            <a:spAutoFit/>
          </a:bodyPr>
          <a:lstStyle/>
          <a:p>
            <a:r>
              <a:rPr lang="en-US" dirty="0"/>
              <a:t>E-Tran, EIDL, 1502</a:t>
            </a:r>
          </a:p>
        </p:txBody>
      </p:sp>
    </p:spTree>
    <p:extLst>
      <p:ext uri="{BB962C8B-B14F-4D97-AF65-F5344CB8AC3E}">
        <p14:creationId xmlns:p14="http://schemas.microsoft.com/office/powerpoint/2010/main" val="2013239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ACC4F-F992-4041-804A-A6F2B88E6B1C}"/>
              </a:ext>
            </a:extLst>
          </p:cNvPr>
          <p:cNvSpPr>
            <a:spLocks noGrp="1"/>
          </p:cNvSpPr>
          <p:nvPr>
            <p:ph type="title"/>
          </p:nvPr>
        </p:nvSpPr>
        <p:spPr>
          <a:xfrm>
            <a:off x="628650" y="311357"/>
            <a:ext cx="7886700" cy="837398"/>
          </a:xfrm>
        </p:spPr>
        <p:txBody>
          <a:bodyPr>
            <a:normAutofit/>
          </a:bodyPr>
          <a:lstStyle/>
          <a:p>
            <a:pPr algn="ctr"/>
            <a:r>
              <a:rPr lang="en-US" sz="3200" b="1" spc="-75" dirty="0">
                <a:solidFill>
                  <a:srgbClr val="003F80"/>
                </a:solidFill>
                <a:latin typeface="Source Sans Pro" panose="020B0503030403020204" pitchFamily="34" charset="0"/>
                <a:ea typeface="Source Sans Pro" panose="020B0503030403020204" pitchFamily="34" charset="0"/>
                <a:cs typeface="Times New Roman" panose="02020603050405020304" pitchFamily="18" charset="0"/>
              </a:rPr>
              <a:t>SBA Loan Programs Comparison</a:t>
            </a:r>
          </a:p>
        </p:txBody>
      </p:sp>
      <p:sp>
        <p:nvSpPr>
          <p:cNvPr id="4" name="Slide Number Placeholder 3">
            <a:extLst>
              <a:ext uri="{FF2B5EF4-FFF2-40B4-BE49-F238E27FC236}">
                <a16:creationId xmlns:a16="http://schemas.microsoft.com/office/drawing/2014/main" id="{FC110E66-BB04-48A5-9FEA-F83BE22FFE6F}"/>
              </a:ext>
            </a:extLst>
          </p:cNvPr>
          <p:cNvSpPr>
            <a:spLocks noGrp="1"/>
          </p:cNvSpPr>
          <p:nvPr>
            <p:ph type="sldNum" sz="quarter" idx="12"/>
          </p:nvPr>
        </p:nvSpPr>
        <p:spPr/>
        <p:txBody>
          <a:bodyPr/>
          <a:lstStyle/>
          <a:p>
            <a:fld id="{B1AB44B9-F1EC-4F4B-88D4-413245C9CD3E}" type="slidenum">
              <a:rPr lang="en-US" smtClean="0">
                <a:solidFill>
                  <a:prstClr val="black">
                    <a:tint val="75000"/>
                  </a:prstClr>
                </a:solidFill>
              </a:rPr>
              <a:pPr/>
              <a:t>4</a:t>
            </a:fld>
            <a:endParaRPr lang="en-US" dirty="0">
              <a:solidFill>
                <a:prstClr val="black">
                  <a:tint val="75000"/>
                </a:prstClr>
              </a:solidFill>
            </a:endParaRPr>
          </a:p>
        </p:txBody>
      </p:sp>
      <p:graphicFrame>
        <p:nvGraphicFramePr>
          <p:cNvPr id="5" name="Table 4">
            <a:extLst>
              <a:ext uri="{FF2B5EF4-FFF2-40B4-BE49-F238E27FC236}">
                <a16:creationId xmlns:a16="http://schemas.microsoft.com/office/drawing/2014/main" id="{CFE1F266-2045-46D2-BBAF-072A9654C01A}"/>
              </a:ext>
            </a:extLst>
          </p:cNvPr>
          <p:cNvGraphicFramePr>
            <a:graphicFrameLocks noGrp="1"/>
          </p:cNvGraphicFramePr>
          <p:nvPr>
            <p:extLst>
              <p:ext uri="{D42A27DB-BD31-4B8C-83A1-F6EECF244321}">
                <p14:modId xmlns:p14="http://schemas.microsoft.com/office/powerpoint/2010/main" val="652225867"/>
              </p:ext>
            </p:extLst>
          </p:nvPr>
        </p:nvGraphicFramePr>
        <p:xfrm>
          <a:off x="228600" y="1026989"/>
          <a:ext cx="8566485" cy="5349874"/>
        </p:xfrm>
        <a:graphic>
          <a:graphicData uri="http://schemas.openxmlformats.org/drawingml/2006/table">
            <a:tbl>
              <a:tblPr/>
              <a:tblGrid>
                <a:gridCol w="1303596">
                  <a:extLst>
                    <a:ext uri="{9D8B030D-6E8A-4147-A177-3AD203B41FA5}">
                      <a16:colId xmlns:a16="http://schemas.microsoft.com/office/drawing/2014/main" val="3737251923"/>
                    </a:ext>
                  </a:extLst>
                </a:gridCol>
                <a:gridCol w="993216">
                  <a:extLst>
                    <a:ext uri="{9D8B030D-6E8A-4147-A177-3AD203B41FA5}">
                      <a16:colId xmlns:a16="http://schemas.microsoft.com/office/drawing/2014/main" val="3800174158"/>
                    </a:ext>
                  </a:extLst>
                </a:gridCol>
                <a:gridCol w="1655359">
                  <a:extLst>
                    <a:ext uri="{9D8B030D-6E8A-4147-A177-3AD203B41FA5}">
                      <a16:colId xmlns:a16="http://schemas.microsoft.com/office/drawing/2014/main" val="214417244"/>
                    </a:ext>
                  </a:extLst>
                </a:gridCol>
                <a:gridCol w="1805630">
                  <a:extLst>
                    <a:ext uri="{9D8B030D-6E8A-4147-A177-3AD203B41FA5}">
                      <a16:colId xmlns:a16="http://schemas.microsoft.com/office/drawing/2014/main" val="3569275646"/>
                    </a:ext>
                  </a:extLst>
                </a:gridCol>
                <a:gridCol w="2808684">
                  <a:extLst>
                    <a:ext uri="{9D8B030D-6E8A-4147-A177-3AD203B41FA5}">
                      <a16:colId xmlns:a16="http://schemas.microsoft.com/office/drawing/2014/main" val="3361173749"/>
                    </a:ext>
                  </a:extLst>
                </a:gridCol>
              </a:tblGrid>
              <a:tr h="271238">
                <a:tc>
                  <a:txBody>
                    <a:bodyPr/>
                    <a:lstStyle/>
                    <a:p>
                      <a:pPr algn="ctr"/>
                      <a:r>
                        <a:rPr lang="en-US" sz="1400" b="1" dirty="0">
                          <a:effectLst/>
                        </a:rPr>
                        <a:t>Loan program</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b="1">
                          <a:effectLst/>
                        </a:rPr>
                        <a:t>Loan size</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b="1">
                          <a:effectLst/>
                        </a:rPr>
                        <a:t>Interest rate</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b="1">
                          <a:effectLst/>
                        </a:rPr>
                        <a:t>Maturity</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b="1" dirty="0">
                          <a:effectLst/>
                        </a:rPr>
                        <a:t>Use of proceeds</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97752691"/>
                  </a:ext>
                </a:extLst>
              </a:tr>
              <a:tr h="1827434">
                <a:tc>
                  <a:txBody>
                    <a:bodyPr/>
                    <a:lstStyle/>
                    <a:p>
                      <a:r>
                        <a:rPr lang="en-US" sz="1400">
                          <a:effectLst/>
                        </a:rPr>
                        <a:t>7(a) loan</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effectLst/>
                        </a:rPr>
                        <a:t>$50,000 - $5 million</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effectLst/>
                        </a:rPr>
                        <a:t>Negotiated between borrower and lender</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buFont typeface="Arial" panose="020B0604020202020204" pitchFamily="34" charset="0"/>
                        <a:buChar char="•"/>
                      </a:pPr>
                      <a:r>
                        <a:rPr lang="en-US" sz="1100" dirty="0">
                          <a:solidFill>
                            <a:schemeClr val="tx1"/>
                          </a:solidFill>
                          <a:effectLst/>
                        </a:rPr>
                        <a:t>Up to 25 years for real estate</a:t>
                      </a:r>
                    </a:p>
                    <a:p>
                      <a:pPr>
                        <a:buFont typeface="Arial" panose="020B0604020202020204" pitchFamily="34" charset="0"/>
                        <a:buChar char="•"/>
                      </a:pPr>
                      <a:r>
                        <a:rPr lang="en-US" sz="1100" dirty="0">
                          <a:solidFill>
                            <a:schemeClr val="tx1"/>
                          </a:solidFill>
                          <a:effectLst/>
                        </a:rPr>
                        <a:t>Up to 10 years for business acquisition, equipment</a:t>
                      </a:r>
                    </a:p>
                    <a:p>
                      <a:pPr>
                        <a:buFont typeface="Arial" panose="020B0604020202020204" pitchFamily="34" charset="0"/>
                        <a:buChar char="•"/>
                      </a:pPr>
                      <a:r>
                        <a:rPr lang="en-US" sz="1100" dirty="0">
                          <a:solidFill>
                            <a:schemeClr val="tx1"/>
                          </a:solidFill>
                          <a:effectLst/>
                        </a:rPr>
                        <a:t>5-7 years for working capital</a:t>
                      </a:r>
                    </a:p>
                    <a:p>
                      <a:pPr>
                        <a:buFont typeface="Arial" panose="020B0604020202020204" pitchFamily="34" charset="0"/>
                        <a:buChar char="•"/>
                      </a:pPr>
                      <a:r>
                        <a:rPr lang="en-US" sz="1100" dirty="0">
                          <a:solidFill>
                            <a:schemeClr val="tx1"/>
                          </a:solidFill>
                          <a:effectLst/>
                        </a:rPr>
                        <a:t>Weighted average for mixed-use requests</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buFont typeface="Arial" panose="020B0604020202020204" pitchFamily="34" charset="0"/>
                        <a:buChar char="•"/>
                      </a:pPr>
                      <a:r>
                        <a:rPr lang="en-US" sz="1100" dirty="0">
                          <a:solidFill>
                            <a:schemeClr val="tx1"/>
                          </a:solidFill>
                          <a:effectLst/>
                        </a:rPr>
                        <a:t>Purchase machinery, equipment, supplies, furniture, fixtures</a:t>
                      </a:r>
                    </a:p>
                    <a:p>
                      <a:pPr>
                        <a:buFont typeface="Arial" panose="020B0604020202020204" pitchFamily="34" charset="0"/>
                        <a:buChar char="•"/>
                      </a:pPr>
                      <a:r>
                        <a:rPr lang="en-US" sz="1100" dirty="0">
                          <a:solidFill>
                            <a:schemeClr val="tx1"/>
                          </a:solidFill>
                          <a:effectLst/>
                        </a:rPr>
                        <a:t>Make lease-hold improvements, expand or renovate facilities</a:t>
                      </a:r>
                    </a:p>
                    <a:p>
                      <a:pPr>
                        <a:buFont typeface="Arial" panose="020B0604020202020204" pitchFamily="34" charset="0"/>
                        <a:buChar char="•"/>
                      </a:pPr>
                      <a:r>
                        <a:rPr lang="en-US" sz="1100" dirty="0">
                          <a:solidFill>
                            <a:schemeClr val="tx1"/>
                          </a:solidFill>
                          <a:effectLst/>
                        </a:rPr>
                        <a:t>Purchase permanent working capital, inventory</a:t>
                      </a:r>
                    </a:p>
                    <a:p>
                      <a:pPr>
                        <a:buFont typeface="Arial" panose="020B0604020202020204" pitchFamily="34" charset="0"/>
                        <a:buChar char="•"/>
                      </a:pPr>
                      <a:r>
                        <a:rPr lang="en-US" sz="1100" dirty="0">
                          <a:solidFill>
                            <a:schemeClr val="tx1"/>
                          </a:solidFill>
                          <a:effectLst/>
                        </a:rPr>
                        <a:t>Acquire a business</a:t>
                      </a:r>
                    </a:p>
                    <a:p>
                      <a:pPr>
                        <a:buFont typeface="Arial" panose="020B0604020202020204" pitchFamily="34" charset="0"/>
                        <a:buChar char="•"/>
                      </a:pPr>
                      <a:r>
                        <a:rPr lang="en-US" sz="1100" dirty="0">
                          <a:solidFill>
                            <a:schemeClr val="tx1"/>
                          </a:solidFill>
                          <a:effectLst/>
                        </a:rPr>
                        <a:t>Start a business</a:t>
                      </a:r>
                    </a:p>
                    <a:p>
                      <a:pPr>
                        <a:buFont typeface="Arial" panose="020B0604020202020204" pitchFamily="34" charset="0"/>
                        <a:buChar char="•"/>
                      </a:pPr>
                      <a:r>
                        <a:rPr lang="en-US" sz="1100" dirty="0">
                          <a:solidFill>
                            <a:schemeClr val="tx1"/>
                          </a:solidFill>
                          <a:effectLst/>
                        </a:rPr>
                        <a:t>Acquire land and build a location</a:t>
                      </a:r>
                    </a:p>
                    <a:p>
                      <a:pPr>
                        <a:buFont typeface="Arial" panose="020B0604020202020204" pitchFamily="34" charset="0"/>
                        <a:buChar char="•"/>
                      </a:pPr>
                      <a:r>
                        <a:rPr lang="en-US" sz="1100" dirty="0">
                          <a:solidFill>
                            <a:schemeClr val="tx1"/>
                          </a:solidFill>
                          <a:effectLst/>
                        </a:rPr>
                        <a:t>Refinance certain existing debt</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24824051"/>
                  </a:ext>
                </a:extLst>
              </a:tr>
              <a:tr h="711884">
                <a:tc>
                  <a:txBody>
                    <a:bodyPr/>
                    <a:lstStyle/>
                    <a:p>
                      <a:r>
                        <a:rPr lang="en-US" sz="1400">
                          <a:effectLst/>
                        </a:rPr>
                        <a:t>CDC/504 loan</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a:effectLst/>
                        </a:rPr>
                        <a:t>$25,000 - $5.5 million</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a:effectLst/>
                        </a:rPr>
                        <a:t>Fixed interest</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buFont typeface="Arial" panose="020B0604020202020204" pitchFamily="34" charset="0"/>
                        <a:buChar char="•"/>
                      </a:pPr>
                      <a:r>
                        <a:rPr lang="en-US" sz="1100">
                          <a:solidFill>
                            <a:schemeClr val="tx1"/>
                          </a:solidFill>
                          <a:effectLst/>
                        </a:rPr>
                        <a:t>20 years for real estate</a:t>
                      </a:r>
                    </a:p>
                    <a:p>
                      <a:pPr>
                        <a:buFont typeface="Arial" panose="020B0604020202020204" pitchFamily="34" charset="0"/>
                        <a:buChar char="•"/>
                      </a:pPr>
                      <a:r>
                        <a:rPr lang="en-US" sz="1100">
                          <a:solidFill>
                            <a:schemeClr val="tx1"/>
                          </a:solidFill>
                          <a:effectLst/>
                        </a:rPr>
                        <a:t>10 years for equipment</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buFont typeface="Arial" panose="020B0604020202020204" pitchFamily="34" charset="0"/>
                        <a:buChar char="•"/>
                      </a:pPr>
                      <a:r>
                        <a:rPr lang="en-US" sz="1100" dirty="0">
                          <a:solidFill>
                            <a:schemeClr val="tx1"/>
                          </a:solidFill>
                          <a:effectLst/>
                        </a:rPr>
                        <a:t>Purchase or renovate capital assets (land, buildings, equipment)</a:t>
                      </a:r>
                    </a:p>
                    <a:p>
                      <a:pPr>
                        <a:buFont typeface="Arial" panose="020B0604020202020204" pitchFamily="34" charset="0"/>
                        <a:buChar char="•"/>
                      </a:pPr>
                      <a:r>
                        <a:rPr lang="en-US" sz="1100" dirty="0">
                          <a:solidFill>
                            <a:schemeClr val="tx1"/>
                          </a:solidFill>
                          <a:effectLst/>
                        </a:rPr>
                        <a:t>Refinancing permitted</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25663703"/>
                  </a:ext>
                </a:extLst>
              </a:tr>
              <a:tr h="711884">
                <a:tc>
                  <a:txBody>
                    <a:bodyPr/>
                    <a:lstStyle/>
                    <a:p>
                      <a:r>
                        <a:rPr lang="en-US" sz="1400">
                          <a:effectLst/>
                        </a:rPr>
                        <a:t>Microloan</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a:effectLst/>
                        </a:rPr>
                        <a:t>Maximum of $50,000</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a:effectLst/>
                        </a:rPr>
                        <a:t>Negotiated between borrower and intermediary</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a:solidFill>
                            <a:schemeClr val="tx1"/>
                          </a:solidFill>
                          <a:effectLst/>
                        </a:rPr>
                        <a:t>No more than 6 years</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buFont typeface="Arial" panose="020B0604020202020204" pitchFamily="34" charset="0"/>
                        <a:buChar char="•"/>
                      </a:pPr>
                      <a:r>
                        <a:rPr lang="en-US" sz="1100" dirty="0">
                          <a:solidFill>
                            <a:schemeClr val="tx1"/>
                          </a:solidFill>
                          <a:effectLst/>
                        </a:rPr>
                        <a:t>Purchase working capital</a:t>
                      </a:r>
                    </a:p>
                    <a:p>
                      <a:pPr>
                        <a:buFont typeface="Arial" panose="020B0604020202020204" pitchFamily="34" charset="0"/>
                        <a:buChar char="•"/>
                      </a:pPr>
                      <a:r>
                        <a:rPr lang="en-US" sz="1100" dirty="0">
                          <a:solidFill>
                            <a:schemeClr val="tx1"/>
                          </a:solidFill>
                          <a:effectLst/>
                        </a:rPr>
                        <a:t>Purchase furniture, fixtures, supplies, materials, equipment</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946812"/>
                  </a:ext>
                </a:extLst>
              </a:tr>
              <a:tr h="1827434">
                <a:tc>
                  <a:txBody>
                    <a:bodyPr/>
                    <a:lstStyle/>
                    <a:p>
                      <a:r>
                        <a:rPr lang="en-US" sz="1400">
                          <a:effectLst/>
                        </a:rPr>
                        <a:t>Community Advantage</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effectLst/>
                        </a:rPr>
                        <a:t>Maximum of $350,000</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a:effectLst/>
                        </a:rPr>
                        <a:t>Maximum of Prime +6%</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buFont typeface="Arial" panose="020B0604020202020204" pitchFamily="34" charset="0"/>
                        <a:buChar char="•"/>
                      </a:pPr>
                      <a:r>
                        <a:rPr lang="en-US" sz="1100">
                          <a:solidFill>
                            <a:schemeClr val="tx1"/>
                          </a:solidFill>
                          <a:effectLst/>
                        </a:rPr>
                        <a:t>Up to 25 years for real estate</a:t>
                      </a:r>
                    </a:p>
                    <a:p>
                      <a:pPr>
                        <a:buFont typeface="Arial" panose="020B0604020202020204" pitchFamily="34" charset="0"/>
                        <a:buChar char="•"/>
                      </a:pPr>
                      <a:r>
                        <a:rPr lang="en-US" sz="1100">
                          <a:solidFill>
                            <a:schemeClr val="tx1"/>
                          </a:solidFill>
                          <a:effectLst/>
                        </a:rPr>
                        <a:t>Up to 10 years for business acquisition, equipment</a:t>
                      </a:r>
                    </a:p>
                    <a:p>
                      <a:pPr>
                        <a:buFont typeface="Arial" panose="020B0604020202020204" pitchFamily="34" charset="0"/>
                        <a:buChar char="•"/>
                      </a:pPr>
                      <a:r>
                        <a:rPr lang="en-US" sz="1100">
                          <a:solidFill>
                            <a:schemeClr val="tx1"/>
                          </a:solidFill>
                          <a:effectLst/>
                        </a:rPr>
                        <a:t>5-7 years for working capital</a:t>
                      </a:r>
                    </a:p>
                    <a:p>
                      <a:pPr>
                        <a:buFont typeface="Arial" panose="020B0604020202020204" pitchFamily="34" charset="0"/>
                        <a:buChar char="•"/>
                      </a:pPr>
                      <a:r>
                        <a:rPr lang="en-US" sz="1100">
                          <a:solidFill>
                            <a:schemeClr val="tx1"/>
                          </a:solidFill>
                          <a:effectLst/>
                        </a:rPr>
                        <a:t>Weighted average for mixed-use requests</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buFont typeface="Arial" panose="020B0604020202020204" pitchFamily="34" charset="0"/>
                        <a:buChar char="•"/>
                      </a:pPr>
                      <a:r>
                        <a:rPr lang="en-US" sz="1100" dirty="0">
                          <a:solidFill>
                            <a:schemeClr val="tx1"/>
                          </a:solidFill>
                          <a:effectLst/>
                        </a:rPr>
                        <a:t>Purchase machinery, equipment, supplies, furniture, fixtures</a:t>
                      </a:r>
                    </a:p>
                    <a:p>
                      <a:pPr>
                        <a:buFont typeface="Arial" panose="020B0604020202020204" pitchFamily="34" charset="0"/>
                        <a:buChar char="•"/>
                      </a:pPr>
                      <a:r>
                        <a:rPr lang="en-US" sz="1100" dirty="0">
                          <a:solidFill>
                            <a:schemeClr val="tx1"/>
                          </a:solidFill>
                          <a:effectLst/>
                        </a:rPr>
                        <a:t>Make lease-hold improvements, expand or renovate facilities</a:t>
                      </a:r>
                    </a:p>
                    <a:p>
                      <a:pPr>
                        <a:buFont typeface="Arial" panose="020B0604020202020204" pitchFamily="34" charset="0"/>
                        <a:buChar char="•"/>
                      </a:pPr>
                      <a:r>
                        <a:rPr lang="en-US" sz="1100" dirty="0">
                          <a:solidFill>
                            <a:schemeClr val="tx1"/>
                          </a:solidFill>
                          <a:effectLst/>
                        </a:rPr>
                        <a:t>Purchase permanent working capital, inventory</a:t>
                      </a:r>
                    </a:p>
                    <a:p>
                      <a:pPr>
                        <a:buFont typeface="Arial" panose="020B0604020202020204" pitchFamily="34" charset="0"/>
                        <a:buChar char="•"/>
                      </a:pPr>
                      <a:r>
                        <a:rPr lang="en-US" sz="1100" dirty="0">
                          <a:solidFill>
                            <a:schemeClr val="tx1"/>
                          </a:solidFill>
                          <a:effectLst/>
                        </a:rPr>
                        <a:t>Acquire a business</a:t>
                      </a:r>
                    </a:p>
                    <a:p>
                      <a:pPr>
                        <a:buFont typeface="Arial" panose="020B0604020202020204" pitchFamily="34" charset="0"/>
                        <a:buChar char="•"/>
                      </a:pPr>
                      <a:r>
                        <a:rPr lang="en-US" sz="1100" dirty="0">
                          <a:solidFill>
                            <a:schemeClr val="tx1"/>
                          </a:solidFill>
                          <a:effectLst/>
                        </a:rPr>
                        <a:t>Start a business</a:t>
                      </a:r>
                    </a:p>
                    <a:p>
                      <a:pPr>
                        <a:buFont typeface="Arial" panose="020B0604020202020204" pitchFamily="34" charset="0"/>
                        <a:buChar char="•"/>
                      </a:pPr>
                      <a:r>
                        <a:rPr lang="en-US" sz="1100" dirty="0">
                          <a:solidFill>
                            <a:schemeClr val="tx1"/>
                          </a:solidFill>
                          <a:effectLst/>
                        </a:rPr>
                        <a:t>Acquire land and build a location</a:t>
                      </a:r>
                    </a:p>
                    <a:p>
                      <a:pPr>
                        <a:buFont typeface="Arial" panose="020B0604020202020204" pitchFamily="34" charset="0"/>
                        <a:buChar char="•"/>
                      </a:pPr>
                      <a:r>
                        <a:rPr lang="en-US" sz="1100" dirty="0">
                          <a:solidFill>
                            <a:schemeClr val="tx1"/>
                          </a:solidFill>
                          <a:effectLst/>
                        </a:rPr>
                        <a:t>Refinance certain existing debt</a:t>
                      </a:r>
                    </a:p>
                  </a:txBody>
                  <a:tcPr marL="51361" marR="51361" marT="24653" marB="2465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54071550"/>
                  </a:ext>
                </a:extLst>
              </a:tr>
            </a:tbl>
          </a:graphicData>
        </a:graphic>
      </p:graphicFrame>
    </p:spTree>
    <p:extLst>
      <p:ext uri="{BB962C8B-B14F-4D97-AF65-F5344CB8AC3E}">
        <p14:creationId xmlns:p14="http://schemas.microsoft.com/office/powerpoint/2010/main" val="201386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55042-8D7F-45D5-8EEB-83D93507B5E6}"/>
              </a:ext>
            </a:extLst>
          </p:cNvPr>
          <p:cNvSpPr>
            <a:spLocks noGrp="1"/>
          </p:cNvSpPr>
          <p:nvPr>
            <p:ph type="title"/>
          </p:nvPr>
        </p:nvSpPr>
        <p:spPr>
          <a:xfrm>
            <a:off x="628650" y="395789"/>
            <a:ext cx="7886700" cy="598904"/>
          </a:xfrm>
        </p:spPr>
        <p:txBody>
          <a:bodyPr>
            <a:normAutofit/>
          </a:bodyPr>
          <a:lstStyle/>
          <a:p>
            <a:r>
              <a:rPr lang="en-US" sz="3200" dirty="0"/>
              <a:t>Access to Capital – Who’s your Lender?</a:t>
            </a:r>
          </a:p>
        </p:txBody>
      </p:sp>
      <p:sp>
        <p:nvSpPr>
          <p:cNvPr id="3" name="Content Placeholder 2">
            <a:extLst>
              <a:ext uri="{FF2B5EF4-FFF2-40B4-BE49-F238E27FC236}">
                <a16:creationId xmlns:a16="http://schemas.microsoft.com/office/drawing/2014/main" id="{422A2884-964D-463A-8AF6-8D070BF24BE8}"/>
              </a:ext>
            </a:extLst>
          </p:cNvPr>
          <p:cNvSpPr>
            <a:spLocks noGrp="1"/>
          </p:cNvSpPr>
          <p:nvPr>
            <p:ph idx="1"/>
          </p:nvPr>
        </p:nvSpPr>
        <p:spPr>
          <a:xfrm>
            <a:off x="628650" y="994693"/>
            <a:ext cx="8225260" cy="3886200"/>
          </a:xfrm>
        </p:spPr>
        <p:txBody>
          <a:bodyPr>
            <a:noAutofit/>
          </a:bodyPr>
          <a:lstStyle/>
          <a:p>
            <a:pPr marL="0" indent="0">
              <a:lnSpc>
                <a:spcPct val="100000"/>
              </a:lnSpc>
              <a:buNone/>
            </a:pPr>
            <a:r>
              <a:rPr lang="en-US" sz="2000" b="1" dirty="0">
                <a:solidFill>
                  <a:srgbClr val="002060"/>
                </a:solidFill>
              </a:rPr>
              <a:t>Three key situations for obtaining SBA capital</a:t>
            </a:r>
          </a:p>
          <a:p>
            <a:pPr>
              <a:lnSpc>
                <a:spcPct val="100000"/>
              </a:lnSpc>
            </a:pPr>
            <a:r>
              <a:rPr lang="en-US" sz="2000" dirty="0">
                <a:solidFill>
                  <a:srgbClr val="002060"/>
                </a:solidFill>
              </a:rPr>
              <a:t>New Business – b/c lack track record, &lt; 2 </a:t>
            </a:r>
            <a:r>
              <a:rPr lang="en-US" sz="2000" dirty="0" err="1">
                <a:solidFill>
                  <a:srgbClr val="002060"/>
                </a:solidFill>
              </a:rPr>
              <a:t>yrs</a:t>
            </a:r>
            <a:endParaRPr lang="en-US" sz="2000" dirty="0">
              <a:solidFill>
                <a:srgbClr val="002060"/>
              </a:solidFill>
            </a:endParaRPr>
          </a:p>
          <a:p>
            <a:pPr>
              <a:lnSpc>
                <a:spcPct val="100000"/>
              </a:lnSpc>
              <a:spcBef>
                <a:spcPts val="600"/>
              </a:spcBef>
              <a:spcAft>
                <a:spcPts val="600"/>
              </a:spcAft>
            </a:pPr>
            <a:r>
              <a:rPr lang="en-US" sz="2000" dirty="0">
                <a:solidFill>
                  <a:srgbClr val="002060"/>
                </a:solidFill>
              </a:rPr>
              <a:t>Businesses needing longer terms</a:t>
            </a:r>
          </a:p>
          <a:p>
            <a:pPr>
              <a:lnSpc>
                <a:spcPct val="100000"/>
              </a:lnSpc>
              <a:spcBef>
                <a:spcPts val="600"/>
              </a:spcBef>
              <a:spcAft>
                <a:spcPts val="600"/>
              </a:spcAft>
            </a:pPr>
            <a:r>
              <a:rPr lang="en-US" sz="2000" dirty="0">
                <a:solidFill>
                  <a:srgbClr val="002060"/>
                </a:solidFill>
              </a:rPr>
              <a:t>Term: </a:t>
            </a:r>
          </a:p>
          <a:p>
            <a:pPr lvl="1">
              <a:lnSpc>
                <a:spcPct val="100000"/>
              </a:lnSpc>
              <a:spcBef>
                <a:spcPts val="600"/>
              </a:spcBef>
              <a:spcAft>
                <a:spcPts val="600"/>
              </a:spcAft>
            </a:pPr>
            <a:r>
              <a:rPr lang="en-US" sz="2000" dirty="0">
                <a:solidFill>
                  <a:srgbClr val="002060"/>
                </a:solidFill>
              </a:rPr>
              <a:t>Working capital – 10 years maximum</a:t>
            </a:r>
          </a:p>
          <a:p>
            <a:pPr lvl="1">
              <a:lnSpc>
                <a:spcPct val="100000"/>
              </a:lnSpc>
              <a:spcBef>
                <a:spcPts val="600"/>
              </a:spcBef>
              <a:spcAft>
                <a:spcPts val="600"/>
              </a:spcAft>
            </a:pPr>
            <a:r>
              <a:rPr lang="en-US" sz="2000" dirty="0">
                <a:solidFill>
                  <a:srgbClr val="002060"/>
                </a:solidFill>
              </a:rPr>
              <a:t>Equipment – 10 </a:t>
            </a:r>
            <a:r>
              <a:rPr lang="en-US" sz="2000" dirty="0" err="1">
                <a:solidFill>
                  <a:srgbClr val="002060"/>
                </a:solidFill>
              </a:rPr>
              <a:t>yrs</a:t>
            </a:r>
            <a:r>
              <a:rPr lang="en-US" sz="2000" dirty="0">
                <a:solidFill>
                  <a:srgbClr val="002060"/>
                </a:solidFill>
              </a:rPr>
              <a:t> (15 </a:t>
            </a:r>
            <a:r>
              <a:rPr lang="en-US" sz="2000" dirty="0" err="1">
                <a:solidFill>
                  <a:srgbClr val="002060"/>
                </a:solidFill>
              </a:rPr>
              <a:t>yrs</a:t>
            </a:r>
            <a:r>
              <a:rPr lang="en-US" sz="2000" dirty="0">
                <a:solidFill>
                  <a:srgbClr val="002060"/>
                </a:solidFill>
              </a:rPr>
              <a:t> if IRS asset class useful life supports it)</a:t>
            </a:r>
          </a:p>
          <a:p>
            <a:pPr lvl="1">
              <a:lnSpc>
                <a:spcPct val="100000"/>
              </a:lnSpc>
              <a:spcBef>
                <a:spcPts val="600"/>
              </a:spcBef>
              <a:spcAft>
                <a:spcPts val="600"/>
              </a:spcAft>
            </a:pPr>
            <a:r>
              <a:rPr lang="en-US" sz="2000" dirty="0">
                <a:solidFill>
                  <a:srgbClr val="002060"/>
                </a:solidFill>
              </a:rPr>
              <a:t>Real estate – 25 </a:t>
            </a:r>
            <a:r>
              <a:rPr lang="en-US" sz="2000" dirty="0" err="1">
                <a:solidFill>
                  <a:srgbClr val="002060"/>
                </a:solidFill>
              </a:rPr>
              <a:t>yrs</a:t>
            </a:r>
            <a:r>
              <a:rPr lang="en-US" sz="2000" dirty="0">
                <a:solidFill>
                  <a:srgbClr val="002060"/>
                </a:solidFill>
              </a:rPr>
              <a:t> (plus period necessary to complete construction)</a:t>
            </a:r>
          </a:p>
          <a:p>
            <a:pPr lvl="1">
              <a:lnSpc>
                <a:spcPct val="100000"/>
              </a:lnSpc>
              <a:spcBef>
                <a:spcPts val="600"/>
              </a:spcBef>
              <a:spcAft>
                <a:spcPts val="600"/>
              </a:spcAft>
            </a:pPr>
            <a:r>
              <a:rPr lang="en-US" sz="2000" dirty="0">
                <a:solidFill>
                  <a:srgbClr val="002060"/>
                </a:solidFill>
              </a:rPr>
              <a:t>Refinance – based on collateral</a:t>
            </a:r>
          </a:p>
          <a:p>
            <a:pPr>
              <a:lnSpc>
                <a:spcPct val="100000"/>
              </a:lnSpc>
              <a:spcBef>
                <a:spcPts val="600"/>
              </a:spcBef>
              <a:spcAft>
                <a:spcPts val="600"/>
              </a:spcAft>
            </a:pPr>
            <a:r>
              <a:rPr lang="en-US" sz="2000" dirty="0">
                <a:solidFill>
                  <a:srgbClr val="002060"/>
                </a:solidFill>
              </a:rPr>
              <a:t>When collateral is insufficient to fully secure loan</a:t>
            </a:r>
          </a:p>
          <a:p>
            <a:pPr>
              <a:lnSpc>
                <a:spcPct val="100000"/>
              </a:lnSpc>
              <a:spcBef>
                <a:spcPts val="600"/>
              </a:spcBef>
              <a:spcAft>
                <a:spcPts val="600"/>
              </a:spcAft>
            </a:pPr>
            <a:endParaRPr lang="en-US" sz="2400" dirty="0">
              <a:solidFill>
                <a:srgbClr val="002060"/>
              </a:solidFill>
            </a:endParaRPr>
          </a:p>
        </p:txBody>
      </p:sp>
      <p:sp>
        <p:nvSpPr>
          <p:cNvPr id="4" name="Slide Number Placeholder 3">
            <a:extLst>
              <a:ext uri="{FF2B5EF4-FFF2-40B4-BE49-F238E27FC236}">
                <a16:creationId xmlns:a16="http://schemas.microsoft.com/office/drawing/2014/main" id="{20BF884A-2FBC-4B97-A557-E58F12B0B5A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AB44B9-F1EC-4F4B-88D4-413245C9CD3E}" type="slidenum">
              <a:rPr kumimoji="0" lang="en-US" sz="1200" b="0" i="0" u="none" strike="noStrike" kern="1200" cap="none" spc="0" normalizeH="0" baseline="0" noProof="0" smtClean="0">
                <a:ln>
                  <a:noFill/>
                </a:ln>
                <a:solidFill>
                  <a:srgbClr val="1B1E29">
                    <a:tint val="75000"/>
                  </a:srgbClr>
                </a:solidFill>
                <a:effectLst/>
                <a:uLnTx/>
                <a:uFillTx/>
                <a:latin typeface="Source Sans Pro" charset="0"/>
                <a:ea typeface="Source Sans Pro"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srgbClr val="1B1E29">
                  <a:tint val="75000"/>
                </a:srgbClr>
              </a:solidFill>
              <a:effectLst/>
              <a:uLnTx/>
              <a:uFillTx/>
              <a:latin typeface="Source Sans Pro" charset="0"/>
              <a:ea typeface="Source Sans Pro" charset="0"/>
            </a:endParaRPr>
          </a:p>
        </p:txBody>
      </p:sp>
      <p:sp>
        <p:nvSpPr>
          <p:cNvPr id="5" name="Rectangle 4">
            <a:extLst>
              <a:ext uri="{FF2B5EF4-FFF2-40B4-BE49-F238E27FC236}">
                <a16:creationId xmlns:a16="http://schemas.microsoft.com/office/drawing/2014/main" id="{623494F5-AAF9-44A4-8725-42B9F9E20519}"/>
              </a:ext>
            </a:extLst>
          </p:cNvPr>
          <p:cNvSpPr/>
          <p:nvPr/>
        </p:nvSpPr>
        <p:spPr>
          <a:xfrm>
            <a:off x="628650" y="5219731"/>
            <a:ext cx="7715250" cy="1200329"/>
          </a:xfrm>
          <a:prstGeom prst="rect">
            <a:avLst/>
          </a:prstGeom>
          <a:solidFill>
            <a:schemeClr val="tx2">
              <a:lumMod val="20000"/>
              <a:lumOff val="80000"/>
            </a:schemeClr>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i="0" u="none" strike="noStrike" kern="1200" cap="none" spc="0" normalizeH="0" baseline="0" noProof="0" dirty="0">
                <a:ln>
                  <a:noFill/>
                </a:ln>
                <a:solidFill>
                  <a:srgbClr val="002060"/>
                </a:solidFill>
                <a:effectLst/>
                <a:uLnTx/>
                <a:uFillTx/>
                <a:latin typeface="Calibri" panose="020F0502020204030204"/>
                <a:ea typeface="+mn-ea"/>
                <a:cs typeface="+mn-cs"/>
              </a:rPr>
              <a:t>SBA helps businesses unable to obtain conventional financing on reasonable terms; Reducing lender’s risk and enabling them to approve quality loans</a:t>
            </a:r>
          </a:p>
        </p:txBody>
      </p:sp>
    </p:spTree>
    <p:extLst>
      <p:ext uri="{BB962C8B-B14F-4D97-AF65-F5344CB8AC3E}">
        <p14:creationId xmlns:p14="http://schemas.microsoft.com/office/powerpoint/2010/main" val="605948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54279-1703-4B5A-AAC4-6DDFC43B0870}"/>
              </a:ext>
            </a:extLst>
          </p:cNvPr>
          <p:cNvSpPr>
            <a:spLocks noGrp="1"/>
          </p:cNvSpPr>
          <p:nvPr>
            <p:ph type="title"/>
          </p:nvPr>
        </p:nvSpPr>
        <p:spPr/>
        <p:txBody>
          <a:bodyPr>
            <a:normAutofit/>
          </a:bodyPr>
          <a:lstStyle/>
          <a:p>
            <a:r>
              <a:rPr lang="en-US" sz="3200" dirty="0"/>
              <a:t>Run Your “What if” Scenarios</a:t>
            </a:r>
          </a:p>
        </p:txBody>
      </p:sp>
      <p:sp>
        <p:nvSpPr>
          <p:cNvPr id="3" name="Content Placeholder 2">
            <a:extLst>
              <a:ext uri="{FF2B5EF4-FFF2-40B4-BE49-F238E27FC236}">
                <a16:creationId xmlns:a16="http://schemas.microsoft.com/office/drawing/2014/main" id="{F372B9A5-4342-4202-B83F-E395B5E684D2}"/>
              </a:ext>
            </a:extLst>
          </p:cNvPr>
          <p:cNvSpPr>
            <a:spLocks noGrp="1"/>
          </p:cNvSpPr>
          <p:nvPr>
            <p:ph idx="1"/>
          </p:nvPr>
        </p:nvSpPr>
        <p:spPr>
          <a:xfrm>
            <a:off x="628650" y="1105636"/>
            <a:ext cx="7886700" cy="3814708"/>
          </a:xfrm>
        </p:spPr>
        <p:txBody>
          <a:bodyPr>
            <a:normAutofit fontScale="92500" lnSpcReduction="10000"/>
          </a:bodyPr>
          <a:lstStyle/>
          <a:p>
            <a:r>
              <a:rPr lang="en-US" sz="2400" b="0" i="0" dirty="0">
                <a:effectLst/>
                <a:latin typeface="+mn-lt"/>
              </a:rPr>
              <a:t>What if you </a:t>
            </a:r>
            <a:r>
              <a:rPr lang="en-US" sz="2400" dirty="0">
                <a:latin typeface="+mn-lt"/>
              </a:rPr>
              <a:t>injected $20K, 50K, 100K, $500K, $2M, or $5M?</a:t>
            </a:r>
          </a:p>
          <a:p>
            <a:r>
              <a:rPr lang="en-US" sz="2400" b="0" i="0" dirty="0">
                <a:effectLst/>
                <a:latin typeface="+mn-lt"/>
              </a:rPr>
              <a:t>How much money do you need</a:t>
            </a:r>
            <a:r>
              <a:rPr lang="en-US" sz="2400" dirty="0">
                <a:latin typeface="+mn-lt"/>
              </a:rPr>
              <a:t> for equipment or services?</a:t>
            </a:r>
            <a:endParaRPr lang="en-US" sz="2400" b="0" i="0" dirty="0">
              <a:effectLst/>
              <a:latin typeface="+mn-lt"/>
            </a:endParaRPr>
          </a:p>
          <a:p>
            <a:r>
              <a:rPr lang="en-US" sz="2400" b="0" i="0" dirty="0">
                <a:effectLst/>
                <a:latin typeface="+mn-lt"/>
              </a:rPr>
              <a:t>What does your credit profile look like? </a:t>
            </a:r>
          </a:p>
          <a:p>
            <a:r>
              <a:rPr lang="en-US" sz="2400" b="0" i="0" dirty="0">
                <a:effectLst/>
                <a:latin typeface="+mn-lt"/>
              </a:rPr>
              <a:t>How will you use the money? </a:t>
            </a:r>
          </a:p>
          <a:p>
            <a:r>
              <a:rPr lang="en-US" sz="2400" b="0" i="0" dirty="0">
                <a:effectLst/>
                <a:latin typeface="+mn-lt"/>
              </a:rPr>
              <a:t>How will you repay the loan? </a:t>
            </a:r>
          </a:p>
          <a:p>
            <a:r>
              <a:rPr lang="en-US" sz="2400" b="0" i="0" dirty="0">
                <a:effectLst/>
                <a:latin typeface="+mn-lt"/>
              </a:rPr>
              <a:t>Does your business have the ability to make the loan payments ?</a:t>
            </a:r>
          </a:p>
          <a:p>
            <a:r>
              <a:rPr lang="en-US" sz="2400" b="0" i="0" dirty="0">
                <a:effectLst/>
                <a:latin typeface="+mn-lt"/>
              </a:rPr>
              <a:t>Can you put up any collateral?</a:t>
            </a:r>
          </a:p>
          <a:p>
            <a:r>
              <a:rPr lang="en-US" sz="2400" dirty="0">
                <a:solidFill>
                  <a:schemeClr val="tx1"/>
                </a:solidFill>
                <a:latin typeface="+mn-lt"/>
              </a:rPr>
              <a:t>What banking services do you need?</a:t>
            </a:r>
          </a:p>
          <a:p>
            <a:r>
              <a:rPr lang="en-US" sz="2400" dirty="0">
                <a:latin typeface="+mn-lt"/>
              </a:rPr>
              <a:t>What does your personal and business credit score?</a:t>
            </a:r>
          </a:p>
          <a:p>
            <a:r>
              <a:rPr lang="en-US" sz="2400" dirty="0">
                <a:solidFill>
                  <a:schemeClr val="tx1"/>
                </a:solidFill>
                <a:latin typeface="+mn-lt"/>
              </a:rPr>
              <a:t>What lender offers the support you need?</a:t>
            </a:r>
          </a:p>
        </p:txBody>
      </p:sp>
      <p:sp>
        <p:nvSpPr>
          <p:cNvPr id="4" name="Slide Number Placeholder 3">
            <a:extLst>
              <a:ext uri="{FF2B5EF4-FFF2-40B4-BE49-F238E27FC236}">
                <a16:creationId xmlns:a16="http://schemas.microsoft.com/office/drawing/2014/main" id="{CD83A9BE-1FD8-466A-A6EC-92941578FF9D}"/>
              </a:ext>
            </a:extLst>
          </p:cNvPr>
          <p:cNvSpPr>
            <a:spLocks noGrp="1"/>
          </p:cNvSpPr>
          <p:nvPr>
            <p:ph type="sldNum" sz="quarter" idx="12"/>
          </p:nvPr>
        </p:nvSpPr>
        <p:spPr/>
        <p:txBody>
          <a:bodyPr/>
          <a:lstStyle/>
          <a:p>
            <a:fld id="{B1AB44B9-F1EC-4F4B-88D4-413245C9CD3E}" type="slidenum">
              <a:rPr lang="en-US" smtClean="0"/>
              <a:t>6</a:t>
            </a:fld>
            <a:endParaRPr lang="en-US"/>
          </a:p>
        </p:txBody>
      </p:sp>
      <p:sp>
        <p:nvSpPr>
          <p:cNvPr id="7" name="TextBox 6">
            <a:extLst>
              <a:ext uri="{FF2B5EF4-FFF2-40B4-BE49-F238E27FC236}">
                <a16:creationId xmlns:a16="http://schemas.microsoft.com/office/drawing/2014/main" id="{4E1618FF-DF4A-4990-8306-E973386EFEF5}"/>
              </a:ext>
            </a:extLst>
          </p:cNvPr>
          <p:cNvSpPr txBox="1"/>
          <p:nvPr/>
        </p:nvSpPr>
        <p:spPr>
          <a:xfrm>
            <a:off x="628650" y="5033714"/>
            <a:ext cx="7713594" cy="1200329"/>
          </a:xfrm>
          <a:prstGeom prst="rect">
            <a:avLst/>
          </a:prstGeom>
          <a:solidFill>
            <a:schemeClr val="accent4">
              <a:lumMod val="20000"/>
              <a:lumOff val="80000"/>
            </a:schemeClr>
          </a:solidFill>
          <a:ln w="15875">
            <a:solidFill>
              <a:schemeClr val="accent1"/>
            </a:solidFill>
          </a:ln>
        </p:spPr>
        <p:txBody>
          <a:bodyPr wrap="square">
            <a:spAutoFit/>
          </a:bodyPr>
          <a:lstStyle/>
          <a:p>
            <a:r>
              <a:rPr lang="en-US" sz="2400" b="1" i="0" u="none" strike="noStrike" baseline="0" dirty="0">
                <a:latin typeface="+mn-lt"/>
              </a:rPr>
              <a:t>Gather docs: </a:t>
            </a:r>
            <a:r>
              <a:rPr lang="en-US" sz="2400" i="0" u="none" strike="noStrike" baseline="0" dirty="0">
                <a:latin typeface="+mn-lt"/>
              </a:rPr>
              <a:t>Personal Background and Financial Statement, Business Certificate/License, Tax Returns, Resumes, Business Overview and History, Business Lease … </a:t>
            </a:r>
            <a:endParaRPr lang="en-US" sz="2400" dirty="0"/>
          </a:p>
        </p:txBody>
      </p:sp>
    </p:spTree>
    <p:extLst>
      <p:ext uri="{BB962C8B-B14F-4D97-AF65-F5344CB8AC3E}">
        <p14:creationId xmlns:p14="http://schemas.microsoft.com/office/powerpoint/2010/main" val="4216438031"/>
      </p:ext>
    </p:extLst>
  </p:cSld>
  <p:clrMapOvr>
    <a:masterClrMapping/>
  </p:clrMapOvr>
</p:sld>
</file>

<file path=ppt/theme/theme1.xml><?xml version="1.0" encoding="utf-8"?>
<a:theme xmlns:a="http://schemas.openxmlformats.org/drawingml/2006/main" name="Office Theme">
  <a:themeElements>
    <a:clrScheme name="Custom 1">
      <a:dk1>
        <a:srgbClr val="1B1E29"/>
      </a:dk1>
      <a:lt1>
        <a:srgbClr val="FFFFFF"/>
      </a:lt1>
      <a:dk2>
        <a:srgbClr val="002E6D"/>
      </a:dk2>
      <a:lt2>
        <a:srgbClr val="007DBC"/>
      </a:lt2>
      <a:accent1>
        <a:srgbClr val="969696"/>
      </a:accent1>
      <a:accent2>
        <a:srgbClr val="197E4E"/>
      </a:accent2>
      <a:accent3>
        <a:srgbClr val="F1C400"/>
      </a:accent3>
      <a:accent4>
        <a:srgbClr val="7AC5EB"/>
      </a:accent4>
      <a:accent5>
        <a:srgbClr val="CC0000"/>
      </a:accent5>
      <a:accent6>
        <a:srgbClr val="FFFFFF"/>
      </a:accent6>
      <a:hlink>
        <a:srgbClr val="007DBC"/>
      </a:hlink>
      <a:folHlink>
        <a:srgbClr val="7AC5EB"/>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BA-Template-4x3" id="{10B8EB85-0603-6C4A-B199-97FFBF5C934D}" vid="{C65D1D54-2505-3642-821A-0245DDC064B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53BDF8BDB77544EBCC6A3BCAEB7165F" ma:contentTypeVersion="9" ma:contentTypeDescription="Create a new document." ma:contentTypeScope="" ma:versionID="3faa5b060a3d39ed977ab532fbaed604">
  <xsd:schema xmlns:xsd="http://www.w3.org/2001/XMLSchema" xmlns:xs="http://www.w3.org/2001/XMLSchema" xmlns:p="http://schemas.microsoft.com/office/2006/metadata/properties" xmlns:ns1="http://schemas.microsoft.com/sharepoint/v3" xmlns:ns2="69280fbc-4cb7-41cc-b87d-d34c1b402175" targetNamespace="http://schemas.microsoft.com/office/2006/metadata/properties" ma:root="true" ma:fieldsID="5df990727578bd37aff10f4cd760ed5b" ns1:_="" ns2:_="">
    <xsd:import namespace="http://schemas.microsoft.com/sharepoint/v3"/>
    <xsd:import namespace="69280fbc-4cb7-41cc-b87d-d34c1b402175"/>
    <xsd:element name="properties">
      <xsd:complexType>
        <xsd:sequence>
          <xsd:element name="documentManagement">
            <xsd:complexType>
              <xsd:all>
                <xsd:element ref="ns1:PublishingStartDate" minOccurs="0"/>
                <xsd:element ref="ns1:PublishingExpirationDate" minOccurs="0"/>
                <xsd:element ref="ns2:MediaServiceMetadata" minOccurs="0"/>
                <xsd:element ref="ns2:MediaServiceFastMetadata" minOccurs="0"/>
                <xsd:element ref="ns2:MediaServiceDateTaken"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9280fbc-4cb7-41cc-b87d-d34c1b402175"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CB00DA0-421A-45B4-B627-A11A61619807}">
  <ds:schemaRefs>
    <ds:schemaRef ds:uri="http://schemas.microsoft.com/office/2006/documentManagement/types"/>
    <ds:schemaRef ds:uri="http://purl.org/dc/dcmitype/"/>
    <ds:schemaRef ds:uri="http://www.w3.org/XML/1998/namespace"/>
    <ds:schemaRef ds:uri="69280fbc-4cb7-41cc-b87d-d34c1b402175"/>
    <ds:schemaRef ds:uri="http://schemas.microsoft.com/office/infopath/2007/PartnerControls"/>
    <ds:schemaRef ds:uri="http://schemas.openxmlformats.org/package/2006/metadata/core-properties"/>
    <ds:schemaRef ds:uri="http://purl.org/dc/terms/"/>
    <ds:schemaRef ds:uri="http://schemas.microsoft.com/sharepoint/v3"/>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282FAB28-506B-4592-AB70-AC8927B31F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9280fbc-4cb7-41cc-b87d-d34c1b40217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F679C71-29D5-41E8-AD55-6F5D555EA3D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SBA (4x3)</Template>
  <TotalTime>4318</TotalTime>
  <Words>2168</Words>
  <Application>Microsoft Office PowerPoint</Application>
  <PresentationFormat>On-screen Show (4:3)</PresentationFormat>
  <Paragraphs>130</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HelveticaNeue-Bold</vt:lpstr>
      <vt:lpstr>Source Sans Pro</vt:lpstr>
      <vt:lpstr>Office Theme</vt:lpstr>
      <vt:lpstr>PowerPoint Presentation</vt:lpstr>
      <vt:lpstr>Cash Flow Diagram </vt:lpstr>
      <vt:lpstr>SBA - Addressing Small Business Needs</vt:lpstr>
      <vt:lpstr>SBA Loan Programs Comparison</vt:lpstr>
      <vt:lpstr>Access to Capital – Who’s your Lender?</vt:lpstr>
      <vt:lpstr>Run Your “What if” Scenarios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MacMillan, Donald S.</dc:creator>
  <cp:lastModifiedBy>Lisa Stoner</cp:lastModifiedBy>
  <cp:revision>14</cp:revision>
  <cp:lastPrinted>2022-07-19T23:22:04Z</cp:lastPrinted>
  <dcterms:created xsi:type="dcterms:W3CDTF">2021-10-13T18:36:55Z</dcterms:created>
  <dcterms:modified xsi:type="dcterms:W3CDTF">2022-07-19T23:24:17Z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0x010100C53BDF8BDB77544EBCC6A3BCAEB7165F</vt:lpwstr>
  </property>
</Properties>
</file>