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625" r:id="rId3"/>
    <p:sldId id="317" r:id="rId4"/>
    <p:sldId id="290" r:id="rId5"/>
    <p:sldId id="318" r:id="rId6"/>
    <p:sldId id="5621" r:id="rId7"/>
    <p:sldId id="5620" r:id="rId8"/>
    <p:sldId id="5617" r:id="rId9"/>
    <p:sldId id="258" r:id="rId10"/>
    <p:sldId id="5623" r:id="rId11"/>
    <p:sldId id="5618" r:id="rId12"/>
    <p:sldId id="5624" r:id="rId13"/>
    <p:sldId id="5626" r:id="rId14"/>
    <p:sldId id="5627" r:id="rId15"/>
    <p:sldId id="5628" r:id="rId16"/>
    <p:sldId id="5629" r:id="rId17"/>
    <p:sldId id="315" r:id="rId18"/>
    <p:sldId id="279" r:id="rId19"/>
    <p:sldId id="305" r:id="rId20"/>
    <p:sldId id="301" r:id="rId21"/>
    <p:sldId id="307" r:id="rId22"/>
    <p:sldId id="316" r:id="rId23"/>
    <p:sldId id="5622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4CE1D39-1933-4702-BAD6-7C006CD2B3A1}">
          <p14:sldIdLst>
            <p14:sldId id="256"/>
            <p14:sldId id="5625"/>
          </p14:sldIdLst>
        </p14:section>
        <p14:section name="John Spuhler" id="{78CB389B-7B8B-430B-AFB1-D2DFF2A64F83}">
          <p14:sldIdLst>
            <p14:sldId id="317"/>
            <p14:sldId id="290"/>
            <p14:sldId id="318"/>
            <p14:sldId id="5621"/>
            <p14:sldId id="5620"/>
            <p14:sldId id="5617"/>
            <p14:sldId id="258"/>
            <p14:sldId id="5623"/>
            <p14:sldId id="5618"/>
            <p14:sldId id="5624"/>
          </p14:sldIdLst>
        </p14:section>
        <p14:section name="Brumby Mcleod" id="{DB7B3691-AC5D-41A9-B149-5D278B950CD8}">
          <p14:sldIdLst>
            <p14:sldId id="5626"/>
            <p14:sldId id="5627"/>
            <p14:sldId id="5628"/>
            <p14:sldId id="5629"/>
          </p14:sldIdLst>
        </p14:section>
        <p14:section name="John Spuhler" id="{5F8D0770-3088-4871-97E0-14D231652A94}">
          <p14:sldIdLst>
            <p14:sldId id="315"/>
            <p14:sldId id="279"/>
          </p14:sldIdLst>
        </p14:section>
        <p14:section name="Taylor James" id="{2FC11400-F5DD-48B4-806C-D9BF5DB11863}">
          <p14:sldIdLst>
            <p14:sldId id="305"/>
          </p14:sldIdLst>
        </p14:section>
        <p14:section name="John Spuhler" id="{24D44DA0-B8EE-499E-BB14-928F113DEA09}">
          <p14:sldIdLst>
            <p14:sldId id="301"/>
            <p14:sldId id="307"/>
            <p14:sldId id="316"/>
            <p14:sldId id="5622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D36C3-F56D-420F-B90B-00D691F1B729}" v="7" dt="2021-05-18T19:51:26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5017" autoAdjust="0"/>
  </p:normalViewPr>
  <p:slideViewPr>
    <p:cSldViewPr snapToGrid="0">
      <p:cViewPr varScale="1">
        <p:scale>
          <a:sx n="100" d="100"/>
          <a:sy n="100" d="100"/>
        </p:scale>
        <p:origin x="176" y="2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James" userId="8c85c179-3b99-4c47-94ab-823bd0e7fa31" providerId="ADAL" clId="{B59D36C3-F56D-420F-B90B-00D691F1B729}"/>
    <pc:docChg chg="undo custSel addSld modSld sldOrd addSection modSection">
      <pc:chgData name="Taylor James" userId="8c85c179-3b99-4c47-94ab-823bd0e7fa31" providerId="ADAL" clId="{B59D36C3-F56D-420F-B90B-00D691F1B729}" dt="2021-05-18T20:50:42.996" v="256" actId="5793"/>
      <pc:docMkLst>
        <pc:docMk/>
      </pc:docMkLst>
      <pc:sldChg chg="addSp delSp modSp mod">
        <pc:chgData name="Taylor James" userId="8c85c179-3b99-4c47-94ab-823bd0e7fa31" providerId="ADAL" clId="{B59D36C3-F56D-420F-B90B-00D691F1B729}" dt="2021-05-18T19:45:39.861" v="8" actId="1076"/>
        <pc:sldMkLst>
          <pc:docMk/>
          <pc:sldMk cId="160084136" sldId="256"/>
        </pc:sldMkLst>
        <pc:picChg chg="add mod">
          <ac:chgData name="Taylor James" userId="8c85c179-3b99-4c47-94ab-823bd0e7fa31" providerId="ADAL" clId="{B59D36C3-F56D-420F-B90B-00D691F1B729}" dt="2021-05-18T19:45:39.861" v="8" actId="1076"/>
          <ac:picMkLst>
            <pc:docMk/>
            <pc:sldMk cId="160084136" sldId="256"/>
            <ac:picMk id="3" creationId="{52BF3C8D-94CC-4312-8967-856F58DA9A66}"/>
          </ac:picMkLst>
        </pc:picChg>
        <pc:picChg chg="del">
          <ac:chgData name="Taylor James" userId="8c85c179-3b99-4c47-94ab-823bd0e7fa31" providerId="ADAL" clId="{B59D36C3-F56D-420F-B90B-00D691F1B729}" dt="2021-05-18T19:45:31.875" v="3" actId="478"/>
          <ac:picMkLst>
            <pc:docMk/>
            <pc:sldMk cId="160084136" sldId="256"/>
            <ac:picMk id="1030" creationId="{AAFB379E-0D5B-4CA9-A648-96B92FAC45D5}"/>
          </ac:picMkLst>
        </pc:picChg>
      </pc:sldChg>
      <pc:sldChg chg="addSp delSp modSp mod">
        <pc:chgData name="Taylor James" userId="8c85c179-3b99-4c47-94ab-823bd0e7fa31" providerId="ADAL" clId="{B59D36C3-F56D-420F-B90B-00D691F1B729}" dt="2021-05-18T19:45:52.449" v="14" actId="1076"/>
        <pc:sldMkLst>
          <pc:docMk/>
          <pc:sldMk cId="3529190870" sldId="277"/>
        </pc:sldMkLst>
        <pc:picChg chg="add mod">
          <ac:chgData name="Taylor James" userId="8c85c179-3b99-4c47-94ab-823bd0e7fa31" providerId="ADAL" clId="{B59D36C3-F56D-420F-B90B-00D691F1B729}" dt="2021-05-18T19:45:52.449" v="14" actId="1076"/>
          <ac:picMkLst>
            <pc:docMk/>
            <pc:sldMk cId="3529190870" sldId="277"/>
            <ac:picMk id="8" creationId="{2E14995F-E123-4BE0-9467-3B7BA031E895}"/>
          </ac:picMkLst>
        </pc:picChg>
        <pc:picChg chg="del">
          <ac:chgData name="Taylor James" userId="8c85c179-3b99-4c47-94ab-823bd0e7fa31" providerId="ADAL" clId="{B59D36C3-F56D-420F-B90B-00D691F1B729}" dt="2021-05-18T19:45:45.005" v="9" actId="478"/>
          <ac:picMkLst>
            <pc:docMk/>
            <pc:sldMk cId="3529190870" sldId="277"/>
            <ac:picMk id="11" creationId="{8FE027C7-2D24-4638-A0C4-A1C71D1D44EB}"/>
          </ac:picMkLst>
        </pc:picChg>
      </pc:sldChg>
      <pc:sldChg chg="modSp mod">
        <pc:chgData name="Taylor James" userId="8c85c179-3b99-4c47-94ab-823bd0e7fa31" providerId="ADAL" clId="{B59D36C3-F56D-420F-B90B-00D691F1B729}" dt="2021-05-18T19:46:22.347" v="56" actId="20577"/>
        <pc:sldMkLst>
          <pc:docMk/>
          <pc:sldMk cId="922972714" sldId="290"/>
        </pc:sldMkLst>
        <pc:spChg chg="mod">
          <ac:chgData name="Taylor James" userId="8c85c179-3b99-4c47-94ab-823bd0e7fa31" providerId="ADAL" clId="{B59D36C3-F56D-420F-B90B-00D691F1B729}" dt="2021-05-18T19:46:22.347" v="56" actId="20577"/>
          <ac:spMkLst>
            <pc:docMk/>
            <pc:sldMk cId="922972714" sldId="290"/>
            <ac:spMk id="8" creationId="{2A5130D3-26D7-4011-8C86-0D72DFE80580}"/>
          </ac:spMkLst>
        </pc:spChg>
      </pc:sldChg>
      <pc:sldChg chg="ord">
        <pc:chgData name="Taylor James" userId="8c85c179-3b99-4c47-94ab-823bd0e7fa31" providerId="ADAL" clId="{B59D36C3-F56D-420F-B90B-00D691F1B729}" dt="2021-05-18T20:49:55.073" v="249"/>
        <pc:sldMkLst>
          <pc:docMk/>
          <pc:sldMk cId="2256437535" sldId="315"/>
        </pc:sldMkLst>
      </pc:sldChg>
      <pc:sldChg chg="addSp modSp mod">
        <pc:chgData name="Taylor James" userId="8c85c179-3b99-4c47-94ab-823bd0e7fa31" providerId="ADAL" clId="{B59D36C3-F56D-420F-B90B-00D691F1B729}" dt="2021-05-18T20:46:09.514" v="232" actId="1076"/>
        <pc:sldMkLst>
          <pc:docMk/>
          <pc:sldMk cId="3260863630" sldId="317"/>
        </pc:sldMkLst>
        <pc:spChg chg="add mod">
          <ac:chgData name="Taylor James" userId="8c85c179-3b99-4c47-94ab-823bd0e7fa31" providerId="ADAL" clId="{B59D36C3-F56D-420F-B90B-00D691F1B729}" dt="2021-05-18T19:52:04.290" v="214"/>
          <ac:spMkLst>
            <pc:docMk/>
            <pc:sldMk cId="3260863630" sldId="317"/>
            <ac:spMk id="12" creationId="{77278729-1D39-44CA-A6DE-69D8EEA40B8E}"/>
          </ac:spMkLst>
        </pc:spChg>
        <pc:spChg chg="mod">
          <ac:chgData name="Taylor James" userId="8c85c179-3b99-4c47-94ab-823bd0e7fa31" providerId="ADAL" clId="{B59D36C3-F56D-420F-B90B-00D691F1B729}" dt="2021-05-18T20:46:09.514" v="232" actId="1076"/>
          <ac:spMkLst>
            <pc:docMk/>
            <pc:sldMk cId="3260863630" sldId="317"/>
            <ac:spMk id="35" creationId="{95A79D46-E8A2-428E-AC28-B4E12BAD5A83}"/>
          </ac:spMkLst>
        </pc:spChg>
        <pc:spChg chg="mod">
          <ac:chgData name="Taylor James" userId="8c85c179-3b99-4c47-94ab-823bd0e7fa31" providerId="ADAL" clId="{B59D36C3-F56D-420F-B90B-00D691F1B729}" dt="2021-05-18T19:50:10.634" v="163" actId="1076"/>
          <ac:spMkLst>
            <pc:docMk/>
            <pc:sldMk cId="3260863630" sldId="317"/>
            <ac:spMk id="39" creationId="{647326D3-A0D2-49EA-A1F7-C8748BFA3094}"/>
          </ac:spMkLst>
        </pc:spChg>
        <pc:picChg chg="add mod">
          <ac:chgData name="Taylor James" userId="8c85c179-3b99-4c47-94ab-823bd0e7fa31" providerId="ADAL" clId="{B59D36C3-F56D-420F-B90B-00D691F1B729}" dt="2021-05-18T19:51:04.882" v="170" actId="1076"/>
          <ac:picMkLst>
            <pc:docMk/>
            <pc:sldMk cId="3260863630" sldId="317"/>
            <ac:picMk id="9" creationId="{51836B1D-EEEE-42F5-A9D8-CE91A795F574}"/>
          </ac:picMkLst>
        </pc:picChg>
        <pc:picChg chg="mod">
          <ac:chgData name="Taylor James" userId="8c85c179-3b99-4c47-94ab-823bd0e7fa31" providerId="ADAL" clId="{B59D36C3-F56D-420F-B90B-00D691F1B729}" dt="2021-05-18T19:50:10.634" v="163" actId="1076"/>
          <ac:picMkLst>
            <pc:docMk/>
            <pc:sldMk cId="3260863630" sldId="317"/>
            <ac:picMk id="10" creationId="{5B155736-D6C6-4F29-A2B8-C2743413A237}"/>
          </ac:picMkLst>
        </pc:picChg>
        <pc:picChg chg="mod">
          <ac:chgData name="Taylor James" userId="8c85c179-3b99-4c47-94ab-823bd0e7fa31" providerId="ADAL" clId="{B59D36C3-F56D-420F-B90B-00D691F1B729}" dt="2021-05-18T19:51:23.201" v="177" actId="1076"/>
          <ac:picMkLst>
            <pc:docMk/>
            <pc:sldMk cId="3260863630" sldId="317"/>
            <ac:picMk id="11" creationId="{A33F2D0F-F34C-4469-8020-D2513B6713C7}"/>
          </ac:picMkLst>
        </pc:picChg>
      </pc:sldChg>
      <pc:sldChg chg="ord">
        <pc:chgData name="Taylor James" userId="8c85c179-3b99-4c47-94ab-823bd0e7fa31" providerId="ADAL" clId="{B59D36C3-F56D-420F-B90B-00D691F1B729}" dt="2021-05-18T20:46:45.273" v="240"/>
        <pc:sldMkLst>
          <pc:docMk/>
          <pc:sldMk cId="651210075" sldId="318"/>
        </pc:sldMkLst>
      </pc:sldChg>
      <pc:sldChg chg="modSp mod ord">
        <pc:chgData name="Taylor James" userId="8c85c179-3b99-4c47-94ab-823bd0e7fa31" providerId="ADAL" clId="{B59D36C3-F56D-420F-B90B-00D691F1B729}" dt="2021-05-18T20:50:42.996" v="256" actId="5793"/>
        <pc:sldMkLst>
          <pc:docMk/>
          <pc:sldMk cId="2342720705" sldId="320"/>
        </pc:sldMkLst>
        <pc:spChg chg="mod">
          <ac:chgData name="Taylor James" userId="8c85c179-3b99-4c47-94ab-823bd0e7fa31" providerId="ADAL" clId="{B59D36C3-F56D-420F-B90B-00D691F1B729}" dt="2021-05-18T20:48:15.975" v="247" actId="20577"/>
          <ac:spMkLst>
            <pc:docMk/>
            <pc:sldMk cId="2342720705" sldId="320"/>
            <ac:spMk id="4" creationId="{1D4661B5-5659-4FFC-A33D-D2CE8DC21120}"/>
          </ac:spMkLst>
        </pc:spChg>
        <pc:spChg chg="mod">
          <ac:chgData name="Taylor James" userId="8c85c179-3b99-4c47-94ab-823bd0e7fa31" providerId="ADAL" clId="{B59D36C3-F56D-420F-B90B-00D691F1B729}" dt="2021-05-18T20:50:42.996" v="256" actId="5793"/>
          <ac:spMkLst>
            <pc:docMk/>
            <pc:sldMk cId="2342720705" sldId="320"/>
            <ac:spMk id="5" creationId="{1AE6EE11-A1FF-4536-B349-D077A2086A8F}"/>
          </ac:spMkLst>
        </pc:spChg>
      </pc:sldChg>
      <pc:sldChg chg="modSp add mod ord">
        <pc:chgData name="Taylor James" userId="8c85c179-3b99-4c47-94ab-823bd0e7fa31" providerId="ADAL" clId="{B59D36C3-F56D-420F-B90B-00D691F1B729}" dt="2021-05-18T19:48:07.930" v="155" actId="20577"/>
        <pc:sldMkLst>
          <pc:docMk/>
          <pc:sldMk cId="1719524554" sldId="5625"/>
        </pc:sldMkLst>
        <pc:spChg chg="mod">
          <ac:chgData name="Taylor James" userId="8c85c179-3b99-4c47-94ab-823bd0e7fa31" providerId="ADAL" clId="{B59D36C3-F56D-420F-B90B-00D691F1B729}" dt="2021-05-18T19:47:48.781" v="145" actId="20577"/>
          <ac:spMkLst>
            <pc:docMk/>
            <pc:sldMk cId="1719524554" sldId="5625"/>
            <ac:spMk id="2" creationId="{EDC408BD-A1F6-4099-B8F3-A321DB5D5C0F}"/>
          </ac:spMkLst>
        </pc:spChg>
        <pc:spChg chg="mod">
          <ac:chgData name="Taylor James" userId="8c85c179-3b99-4c47-94ab-823bd0e7fa31" providerId="ADAL" clId="{B59D36C3-F56D-420F-B90B-00D691F1B729}" dt="2021-05-18T19:48:07.930" v="155" actId="20577"/>
          <ac:spMkLst>
            <pc:docMk/>
            <pc:sldMk cId="1719524554" sldId="5625"/>
            <ac:spMk id="8" creationId="{2A5130D3-26D7-4011-8C86-0D72DFE8058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9:38:47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9:39:04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284 674 24575,'18'-31'0,"0"2"0,4-7 0,-1 5 0,-3-3 0,-3 1 0,-6 7 0,-3 8 0,-6 12 0,-4 13 0,-7 11 0,-7 9 0,-4 10 0,-7 3 0,10-6 0,0-3 0,12-16 0,4-5 0,2-13 0,1-17 0,6-11 0,8-23 0,5 8 0,2-5 0,-8 13 0,-6 5 0,-5 15 0,-11 18 0,-7 19 0,-12 30 0,0-2 0,-11 20 0,17-24 0,-3 4 0,17-25 0,2-6 0,5-20 0,5-17 0,-1-7 0,6-29 0,-6 19 0,4-10 0,-4 24 0,0 11 0,-7 17 0,-11 19 0,-5 13 0,-13 21 0,8-7 0,-11 14 0,18-25 0,-1-3 0,15-27 0,23-54 0,-5-2 0,4 0 0,1-3 0,2-19 0,4 7 0,-8 18 0,-6 22 0,-5 6 0,-5 15 0,-10 19 0,-3 9 0,-17 24 0,-3 7 0,-3 1 0,6-7 0,10-11 0,11-20 0,6-12 0,10-21 0,6-19 0,11-17 0,12-19 0,-6 16 0,9-6 0,-21 34 0,0 1 0,-17 30 0,-8 13 0,-15 39 0,0 8 0,-6 13 0,12-14 0,8-27 0,5-18 0,10-26 0,13-16 0,20-19 0,9-6 0,11-9 0,-22 18 0,-7 8 0,-22 17 0,-9 18 0,-3 7 0,-4 15 0,3-2 0,-6 13 0,2-4 0,0-2 0,0-2 0,6-18 0,5-9 0,12-22 0,7-11 0,20-19 0,-6 13 0,-3 5 0,-16 23 0,-15 23 0,-6 13 0,2 3 0,-2-2 0,3-16 0,-2-5 0,2-5 0,-1-2 0,1 0 0,3-5 0,3-1 0,-1 4 0,-2 10 0,-6 20 0,-3 14 0,1 5 0,1-2 0,2-9 0,2-16 0,4-17 0,2-16 0,4-9 0,-1 4 0,-4 4 0,-2 6 0,-1 2 0,-1 0 0,0 1 0,-1-1 0,0-2 0,-1-5 0,0 2 0,-1-2 0,-1 7 0,-3 7 0,-3 1 0,-11 14 0,-4 5 0,-9 10 0,-2-2 0,10-9 0,8-8 0,12-13 0,5-5 0,10-28 0,3-3 0,16-29 0,-1 12 0,-2 9 0,-11 16 0,-14 25 0,-11 16 0,-6 5 0,-5 9 0,3-11 0,5-5 0,6-7 0,5-5 0,2-9 0,2-15 0,5-19 0,0-5 0,2 7 0,-6 17 0,-6 18 0,-10 14 0,-7 9 0,-5 7 0,9-8 0,4-5 0,11-13 0,8-22 0,3-5 0,6-19 0,-7 18 0,-14 21 0,-16 24 0,-22 30 0,2-6 0,-7 9 0,16-20 0,12-8 0,10-18 0,17-21 0,6-16 0,5-9 0,2-2 0,-7 7 0,-4 16 0,-15 20 0,-3 14 0,-7 14 0,6-8 0,3-4 0,4-8 0,1-6 0,4-7 0,-1-3 0,2-1 0,-3 15 0,-2-2 0,2 7 0,6-32 0,10-45 0,-2-23 0,-1 9 0,-2-3 0,-7 26 0,0 1 0,3-10 0,-2 6 0,-2-1 0,1 31 0,-5 25 0,-10 25 0,-19 24 0,-6 11 0,4-11 0,0 1 0,-3 8 0,-8 11 0,31-40 0,5-11 0,8-9 0,0-6 0,3 0 0,1 1 0,-1 1 0,1-1 0,-2 15 0,-2 5 0,-5 33 0,1 0 0,-5 23 0,3-19 0,-1 5 0,2-29 0,2-6 0,5-23 0,4-19 0,6-11 0,19-43 0,0 9 0,-2 15 0,2 0 0,10-10 0,0 6 0,-26 34 0,-14 21 0,-15 30 0,-6 19 0,-14 31 0,-3 3 0,9 5 0,7-18 0,13-23 0,8-29 0,6-24 0,10-23 0,6-9 0,4-9 0,3 5 0,3 3 0,-9 12 0,-19 24 0,-23 24 0,-18 22 0,-2 6 0,7-3 0,11-17 0,10-10 0,8-21 0,8-15 0,10-16 0,2 3 0,1-1 0,-15 24 0,-18 16 0,-14 9 0,-11 5 0,-6-4 0,11-9 0,10-5 0,18-9 0,28-13 0,28-19 0,9-5 0,6-8 0,-27 16 0,-14 7 0,-18 18 0,-10 16 0,-5 8 0,-11 20 0,2-4 0,1-1 0,1-8 0,7-9 0,4-7 0,7-9 0,11-11 0,22-21 0,3-1 0,5-4 0,-17 14 0,-14 13 0,-12 13 0,-14 19 0,-7 6 0,-11 16 0,5-11 0,9-5 0,9-15 0,12-12 0,20-13 0,10-7 0,26-10 0,-13 6 0,-4 5 0,-28 15 0,-11 11 0,-12 10 0,-1 4 0,-10 3 0,11-12 0,-1-2 0,19-16 0,8-6 0,-3 2 0,1 1 0,-13 18 0,-4 1 0,-5 11 0,-1-5 0,2-5 0,3-5 0,5-9 0,16-11 0,18-13 0,17-6 0,0-1 0,-15 11 0,-20 11 0,-14 7 0,-8 11 0,-10 8 0,-7 6 0,-31 17 0,9-12 0,-9 2 0,26-16 0,15-11 0,8-10 0,1-1 0,1-2 0,-1 6 0,2 2 0,0-3 0,-1 2 0,-11 4 0,-5 6 0,-8 4 0,7-2 0,5-3 0,15-13 0,8-19 0,6-9 0,7-14 0,-7 14 0,-2 8 0,-16 22 0,-16 16 0,-10 11 0,-12 6 0,-7 6 0,18-13 0,1 1 0,26-20 0,15-27 0,1-4 0,22-40 0,-6 7 0,14-16 0,-17 25 0,-5 16 0,-27 29 0,-11 14 0,-19 15 0,11-5 0,-9 13 0,21-15 0,-1 2 0,8-10 0,10-19 0,6-12 0,11-24 0,1 3 0,0-1 0,-23 30 0,-23 13 0,-5 16 0,-17 7 0,24-7 0,-2 6 0,15-10 0,8-4 0,8-12 0,12-13 0,2-4 0,5-7 0,-6 9 0,-4 3 0,-11 11 0,-11 7 0,-13 5 0,-8 4 0,-10 7 0,-3 5 0,5 0 0,3 3 0,16-11 0,9-1 0,17-11 0,36-6 0,11-5 0,16-10 0,-9 8 0,-4 0 0,-19-1 0,-32 17 0,-26 21 0,-12 14 0,-21 20 0,1 9 0,5-14 0,14 1 0,17-34 0,9-2 0,31-20 0,4-1 0,8-2 0,-17 5 0,-26 9 0,-6 3 0,-7 10 0,5-5 0,-3 4 0,6-9 0,-2 4 0,4-10 0,4 2 0,7-10 0,10-6 0,6-5 0,9-4 0,-4 3 0,-19 11 0,-9 8 0,-21 13 0,0 2 0,8-4 0,9-7 0,35-16 0,23-6 0,3-4 0,-7 6 0,-32 7 0,-12 8 0,-10 5 0,-9 10 0,-13 7 0,-6 3 0,3-1 0,13-11 0,11-7 0,13-10 0,14-2 0,14-5 0,-2 4 0,-6-1 0,-18 5 0,-12 9 0,-2-3 0,-4 9 0,2-6 0,2 0 0,2-5 0,5-3 0,1-4 0,4-7 0,0-4 0,4-10 0,1-7 0,-3-2 0,-4 5 0,-6 11 0,-2 11 0,-7 5 0,-14 9 0,-1 0 0,-2 4 0,14-5 0,9-4 0,3-18 0,-4-12 0,1-16 0,-6-13 0,5 15 0,-1 0 0,4 17 0,0 10 0,0 4 0,-3 13 0,0 4 0,-4 3 0,-7 6 0,5-5 0,-5 3 0,12-12 0,5-23 0,4-4 0,15-30 0,-6 17 0,3 4 0,-9 19 0,-11 21 0,-12 19 0,-3 1 0,-10 12 0,6-11 0,1-1 0,4-7 0,7-5 0,9-10 0,9-15 0,10-10 0,-2-4 0,3 0 0,-11 16 0,-1 2 0,-6 11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9:38:47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19:39:04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284 674 24575,'18'-31'0,"0"2"0,4-7 0,-1 5 0,-3-3 0,-3 1 0,-6 7 0,-3 8 0,-6 12 0,-4 13 0,-7 11 0,-7 9 0,-4 10 0,-7 3 0,10-6 0,0-3 0,12-16 0,4-5 0,2-13 0,1-17 0,6-11 0,8-23 0,5 8 0,2-5 0,-8 13 0,-6 5 0,-5 15 0,-11 18 0,-7 19 0,-12 30 0,0-2 0,-11 20 0,17-24 0,-3 4 0,17-25 0,2-6 0,5-20 0,5-17 0,-1-7 0,6-29 0,-6 19 0,4-10 0,-4 24 0,0 11 0,-7 17 0,-11 19 0,-5 13 0,-13 21 0,8-7 0,-11 14 0,18-25 0,-1-3 0,15-27 0,23-54 0,-5-2 0,4 0 0,1-3 0,2-19 0,4 7 0,-8 18 0,-6 22 0,-5 6 0,-5 15 0,-10 19 0,-3 9 0,-17 24 0,-3 7 0,-3 1 0,6-7 0,10-11 0,11-20 0,6-12 0,10-21 0,6-19 0,11-17 0,12-19 0,-6 16 0,9-6 0,-21 34 0,0 1 0,-17 30 0,-8 13 0,-15 39 0,0 8 0,-6 13 0,12-14 0,8-27 0,5-18 0,10-26 0,13-16 0,20-19 0,9-6 0,11-9 0,-22 18 0,-7 8 0,-22 17 0,-9 18 0,-3 7 0,-4 15 0,3-2 0,-6 13 0,2-4 0,0-2 0,0-2 0,6-18 0,5-9 0,12-22 0,7-11 0,20-19 0,-6 13 0,-3 5 0,-16 23 0,-15 23 0,-6 13 0,2 3 0,-2-2 0,3-16 0,-2-5 0,2-5 0,-1-2 0,1 0 0,3-5 0,3-1 0,-1 4 0,-2 10 0,-6 20 0,-3 14 0,1 5 0,1-2 0,2-9 0,2-16 0,4-17 0,2-16 0,4-9 0,-1 4 0,-4 4 0,-2 6 0,-1 2 0,-1 0 0,0 1 0,-1-1 0,0-2 0,-1-5 0,0 2 0,-1-2 0,-1 7 0,-3 7 0,-3 1 0,-11 14 0,-4 5 0,-9 10 0,-2-2 0,10-9 0,8-8 0,12-13 0,5-5 0,10-28 0,3-3 0,16-29 0,-1 12 0,-2 9 0,-11 16 0,-14 25 0,-11 16 0,-6 5 0,-5 9 0,3-11 0,5-5 0,6-7 0,5-5 0,2-9 0,2-15 0,5-19 0,0-5 0,2 7 0,-6 17 0,-6 18 0,-10 14 0,-7 9 0,-5 7 0,9-8 0,4-5 0,11-13 0,8-22 0,3-5 0,6-19 0,-7 18 0,-14 21 0,-16 24 0,-22 30 0,2-6 0,-7 9 0,16-20 0,12-8 0,10-18 0,17-21 0,6-16 0,5-9 0,2-2 0,-7 7 0,-4 16 0,-15 20 0,-3 14 0,-7 14 0,6-8 0,3-4 0,4-8 0,1-6 0,4-7 0,-1-3 0,2-1 0,-3 15 0,-2-2 0,2 7 0,6-32 0,10-45 0,-2-23 0,-1 9 0,-2-3 0,-7 26 0,0 1 0,3-10 0,-2 6 0,-2-1 0,1 31 0,-5 25 0,-10 25 0,-19 24 0,-6 11 0,4-11 0,0 1 0,-3 8 0,-8 11 0,31-40 0,5-11 0,8-9 0,0-6 0,3 0 0,1 1 0,-1 1 0,1-1 0,-2 15 0,-2 5 0,-5 33 0,1 0 0,-5 23 0,3-19 0,-1 5 0,2-29 0,2-6 0,5-23 0,4-19 0,6-11 0,19-43 0,0 9 0,-2 15 0,2 0 0,10-10 0,0 6 0,-26 34 0,-14 21 0,-15 30 0,-6 19 0,-14 31 0,-3 3 0,9 5 0,7-18 0,13-23 0,8-29 0,6-24 0,10-23 0,6-9 0,4-9 0,3 5 0,3 3 0,-9 12 0,-19 24 0,-23 24 0,-18 22 0,-2 6 0,7-3 0,11-17 0,10-10 0,8-21 0,8-15 0,10-16 0,2 3 0,1-1 0,-15 24 0,-18 16 0,-14 9 0,-11 5 0,-6-4 0,11-9 0,10-5 0,18-9 0,28-13 0,28-19 0,9-5 0,6-8 0,-27 16 0,-14 7 0,-18 18 0,-10 16 0,-5 8 0,-11 20 0,2-4 0,1-1 0,1-8 0,7-9 0,4-7 0,7-9 0,11-11 0,22-21 0,3-1 0,5-4 0,-17 14 0,-14 13 0,-12 13 0,-14 19 0,-7 6 0,-11 16 0,5-11 0,9-5 0,9-15 0,12-12 0,20-13 0,10-7 0,26-10 0,-13 6 0,-4 5 0,-28 15 0,-11 11 0,-12 10 0,-1 4 0,-10 3 0,11-12 0,-1-2 0,19-16 0,8-6 0,-3 2 0,1 1 0,-13 18 0,-4 1 0,-5 11 0,-1-5 0,2-5 0,3-5 0,5-9 0,16-11 0,18-13 0,17-6 0,0-1 0,-15 11 0,-20 11 0,-14 7 0,-8 11 0,-10 8 0,-7 6 0,-31 17 0,9-12 0,-9 2 0,26-16 0,15-11 0,8-10 0,1-1 0,1-2 0,-1 6 0,2 2 0,0-3 0,-1 2 0,-11 4 0,-5 6 0,-8 4 0,7-2 0,5-3 0,15-13 0,8-19 0,6-9 0,7-14 0,-7 14 0,-2 8 0,-16 22 0,-16 16 0,-10 11 0,-12 6 0,-7 6 0,18-13 0,1 1 0,26-20 0,15-27 0,1-4 0,22-40 0,-6 7 0,14-16 0,-17 25 0,-5 16 0,-27 29 0,-11 14 0,-19 15 0,11-5 0,-9 13 0,21-15 0,-1 2 0,8-10 0,10-19 0,6-12 0,11-24 0,1 3 0,0-1 0,-23 30 0,-23 13 0,-5 16 0,-17 7 0,24-7 0,-2 6 0,15-10 0,8-4 0,8-12 0,12-13 0,2-4 0,5-7 0,-6 9 0,-4 3 0,-11 11 0,-11 7 0,-13 5 0,-8 4 0,-10 7 0,-3 5 0,5 0 0,3 3 0,16-11 0,9-1 0,17-11 0,36-6 0,11-5 0,16-10 0,-9 8 0,-4 0 0,-19-1 0,-32 17 0,-26 21 0,-12 14 0,-21 20 0,1 9 0,5-14 0,14 1 0,17-34 0,9-2 0,31-20 0,4-1 0,8-2 0,-17 5 0,-26 9 0,-6 3 0,-7 10 0,5-5 0,-3 4 0,6-9 0,-2 4 0,4-10 0,4 2 0,7-10 0,10-6 0,6-5 0,9-4 0,-4 3 0,-19 11 0,-9 8 0,-21 13 0,0 2 0,8-4 0,9-7 0,35-16 0,23-6 0,3-4 0,-7 6 0,-32 7 0,-12 8 0,-10 5 0,-9 10 0,-13 7 0,-6 3 0,3-1 0,13-11 0,11-7 0,13-10 0,14-2 0,14-5 0,-2 4 0,-6-1 0,-18 5 0,-12 9 0,-2-3 0,-4 9 0,2-6 0,2 0 0,2-5 0,5-3 0,1-4 0,4-7 0,0-4 0,4-10 0,1-7 0,-3-2 0,-4 5 0,-6 11 0,-2 11 0,-7 5 0,-14 9 0,-1 0 0,-2 4 0,14-5 0,9-4 0,3-18 0,-4-12 0,1-16 0,-6-13 0,5 15 0,-1 0 0,4 17 0,0 10 0,0 4 0,-3 13 0,0 4 0,-4 3 0,-7 6 0,5-5 0,-5 3 0,12-12 0,5-23 0,4-4 0,15-30 0,-6 17 0,3 4 0,-9 19 0,-11 21 0,-12 19 0,-3 1 0,-10 12 0,6-11 0,1-1 0,4-7 0,7-5 0,9-10 0,9-15 0,10-10 0,-2-4 0,3 0 0,-11 16 0,-1 2 0,-6 11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48D8A-A702-4EB6-B542-B97ED3F759F7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D383-FD67-4172-A1A3-817B6FE64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0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ch.com/resource/do-short-term-renters-make-good-neighbor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orch.com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CD383-FD67-4172-A1A3-817B6FE64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5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Taylor @ Wasatch Property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CD383-FD67-4172-A1A3-817B6FE64D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4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0F166-2045-409C-B2FD-FC47DB0EBC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328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CD383-FD67-4172-A1A3-817B6FE64D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2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your approach to visitors changed or ben</a:t>
            </a:r>
          </a:p>
          <a:p>
            <a:r>
              <a:rPr lang="en-US" dirty="0"/>
              <a:t>What innovative things have you seen GNAR communities try to communicate the values, opportunities and culture to the </a:t>
            </a:r>
            <a:r>
              <a:rPr lang="en-US" dirty="0" err="1"/>
              <a:t>vistitors</a:t>
            </a:r>
            <a:r>
              <a:rPr lang="en-US" dirty="0"/>
              <a:t> </a:t>
            </a:r>
          </a:p>
          <a:p>
            <a:r>
              <a:rPr lang="en-US" dirty="0"/>
              <a:t>Has COVID-19 changed the urgency or approach in the way you provide information to Guests presents for GNAR communities?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F6A8-3163-4BB0-AB74-BD8714E359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Harriet Text"/>
              </a:rPr>
              <a:t>A</a:t>
            </a:r>
            <a:r>
              <a:rPr lang="en-US" b="0" i="0" u="none" strike="noStrike" dirty="0">
                <a:solidFill>
                  <a:srgbClr val="0A7BB5"/>
                </a:solidFill>
                <a:effectLst/>
                <a:latin typeface="Harriet Text"/>
                <a:hlinkClick r:id="rId3"/>
              </a:rPr>
              <a:t> recent survey</a:t>
            </a:r>
            <a:r>
              <a:rPr lang="en-US" b="0" i="0" dirty="0">
                <a:solidFill>
                  <a:srgbClr val="444444"/>
                </a:solidFill>
                <a:effectLst/>
                <a:latin typeface="Harriet Text"/>
              </a:rPr>
              <a:t> of nearly 1,000 people across the country by home services marketplace platform </a:t>
            </a:r>
            <a:r>
              <a:rPr lang="en-US" b="0" i="0" u="none" strike="noStrike" dirty="0">
                <a:solidFill>
                  <a:srgbClr val="0A7BB5"/>
                </a:solidFill>
                <a:effectLst/>
                <a:latin typeface="Harriet Text"/>
                <a:hlinkClick r:id="rId4"/>
              </a:rPr>
              <a:t>Porch</a:t>
            </a:r>
            <a:r>
              <a:rPr lang="en-US" b="0" i="0" dirty="0">
                <a:solidFill>
                  <a:srgbClr val="444444"/>
                </a:solidFill>
                <a:effectLst/>
                <a:latin typeface="Harriet Text"/>
              </a:rPr>
              <a:t> outlines some of the common issues neighbors have with short-term rentals next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arriet Text"/>
              </a:rPr>
              <a:t>door.</a:t>
            </a:r>
            <a:r>
              <a:rPr lang="en-US" dirty="0" err="1"/>
              <a:t>Educating</a:t>
            </a:r>
            <a:r>
              <a:rPr lang="en-US" dirty="0"/>
              <a:t> visitors Make Better Neighbors Who is Responsible for Communications? Hosts</a:t>
            </a:r>
          </a:p>
          <a:p>
            <a:r>
              <a:rPr lang="en-US" dirty="0"/>
              <a:t>Hotels</a:t>
            </a:r>
          </a:p>
          <a:p>
            <a:r>
              <a:rPr lang="en-US" dirty="0"/>
              <a:t>Guests themselves</a:t>
            </a:r>
          </a:p>
          <a:p>
            <a:r>
              <a:rPr lang="en-US" dirty="0"/>
              <a:t>Convention and Tourism Boards</a:t>
            </a:r>
          </a:p>
          <a:p>
            <a:r>
              <a:rPr lang="en-US" dirty="0"/>
              <a:t>City/County</a:t>
            </a:r>
          </a:p>
          <a:p>
            <a:r>
              <a:rPr lang="en-US" dirty="0"/>
              <a:t>Platforms</a:t>
            </a:r>
          </a:p>
          <a:p>
            <a:r>
              <a:rPr lang="en-US" dirty="0"/>
              <a:t>All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F6A8-3163-4BB0-AB74-BD8714E359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your approach to visitors changed a the result of growth. </a:t>
            </a:r>
          </a:p>
          <a:p>
            <a:r>
              <a:rPr lang="en-US" dirty="0"/>
              <a:t>What innovative things have you seen GNAR communities try to communicate the values, opportunities and culture to the visitors </a:t>
            </a:r>
          </a:p>
          <a:p>
            <a:r>
              <a:rPr lang="en-US" dirty="0"/>
              <a:t>Has COVID-19 changed the urgency or approach in the way you provide information to Guests presents for GNAR communities?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2F6A8-3163-4BB0-AB74-BD8714E359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0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Brumby’s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CD383-FD67-4172-A1A3-817B6FE64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6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Brumby’s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CD383-FD67-4172-A1A3-817B6FE64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3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Brumby’s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CD383-FD67-4172-A1A3-817B6FE64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8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Brumby’s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CD383-FD67-4172-A1A3-817B6FE64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Guests, Hosts, Cities, Visitor Bureaus (Transient Room Taxes),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CD383-FD67-4172-A1A3-817B6FE64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7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6B5D-5C8A-4B40-8B44-E9A911B5F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B9345-5BCC-4296-B8CE-1BE91A8F9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CB9E-B0B5-4547-9AF9-812F2DD51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8BB44-7336-4AED-B7E1-979F3989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2AC57-863A-4966-8678-D4D183F9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1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E2A4-D7E0-443D-89DA-E237D904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44EF5-AB8C-4C96-9AB7-BC7FD332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85A0-1426-4D38-BB87-9ACE923A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FCD48-9582-4598-A831-56C66851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A6417-D1DF-4037-AB3E-8E44C900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2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3A0769-3945-45CC-A7A3-A880EF231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04A7D-BD87-4564-A716-8C629B9A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F391A-7858-4F84-9A19-5BC8DFD7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CCBAD-A153-4D79-8947-41E0FB13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CBCE7-C9D6-443D-8233-CFEA446D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6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EEA-0C13-4210-993B-0EE4171A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E062-0F41-484E-B8FE-E0C0B0B7E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90372-BC9B-4904-8FCD-45756FD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9CCB0-EF06-40B0-9228-183EAC1A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A61E3-6343-44CB-BD61-890BBFDE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A002-AE40-459C-BB08-47999FFF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6E4A4-B6DA-45C1-A016-D0CFC16FE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F2D8A-3988-4EE8-928B-B2152899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997A-3C5D-4C4F-98B8-ED251F79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360BB-216A-4400-89A9-39E57B86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A537-A7B7-49E5-8F5C-D7737613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79DE-7106-4F97-BAB4-240BE4393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0EB88-CABB-45A5-9B15-9263C835A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62443-002F-4FF2-BCDF-AEE92B35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DC376-5534-470C-BFBB-5ECCB7E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0F553-F374-4FC5-A4BE-3710F73E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6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3F33-D5D8-4ED0-A018-FE18BFB8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3F29D-3822-47D9-8946-232F9CF05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768C2-F0A9-4172-9F81-F21C9B057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4E90A-C485-48AB-A0D3-C0FB76162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B871A-D029-4108-953F-DEC204AE3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37535-3258-4EDD-BAB1-4DF15065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B8900-8C40-4D52-B54C-65381538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15656-F7E8-4C3B-A5C9-E86AB145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6B26-E553-4D8A-9857-B4294685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6ACDC-5EAD-438D-BC26-4C2F62CA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FF72A-9B8A-4B80-AF28-23A204DA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CCFF5-97A3-4E26-A4FB-154EFBCA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D0B6B-B72E-460E-8D61-CAAE0763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664CC-AB02-4C6E-A04B-442513DE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11F39-8EAE-495D-95AE-BAA9CB45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2A88-78B7-4E47-B567-19EF11D7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9AA28-3DD9-4121-A655-FA9FCDF7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1F92F-2113-41F8-928C-42133F3E1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2FFFF-A0D1-46D7-BBC5-B9274BF5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01FE0-EC14-41FE-A76D-9E2421AB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8917D-508A-4AF9-A885-54ABD1D8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707A-D769-46DB-B691-4EC06D19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90F8E2-2DFF-425A-89F7-A82CF8A01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4BD08-C1E3-4077-9946-D1A9B8013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8C084-9A51-4158-BAEA-B56A4862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DEEEB-6FC4-40A3-A07A-228838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FB142-16E0-4A28-A481-67728217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8459E-A756-46D1-9B4F-65722063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8BFC8-157D-4CAE-BAE1-96BBF691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2A39E-495E-4535-B4D7-420D19F59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65AF-7874-4AA6-A2C3-E30D396C308C}" type="datetimeFigureOut">
              <a:rPr lang="en-US" smtClean="0"/>
              <a:t>5/24/21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8E898-EB77-42A9-B545-23304E78D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B0225-8F05-4FAE-BB90-662EDD7BC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2680-E06B-4F14-950B-37C5A8051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Enlisted_Housing,_Fort_Belvior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4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ohn.spuhler@symliv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rbnb Pits Neighbor Against Neighbor in Tourist-Friendly New Orleans - The  New York Times">
            <a:extLst>
              <a:ext uri="{FF2B5EF4-FFF2-40B4-BE49-F238E27FC236}">
                <a16:creationId xmlns:a16="http://schemas.microsoft.com/office/drawing/2014/main" id="{85FF1E11-7FBD-4630-8F5C-14B9044C3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5" r="24848"/>
          <a:stretch/>
        </p:blipFill>
        <p:spPr bwMode="auto">
          <a:xfrm>
            <a:off x="6515893" y="0"/>
            <a:ext cx="5676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F585B-7E4E-41E6-BBA2-DEDFFC3FD3CC}"/>
              </a:ext>
            </a:extLst>
          </p:cNvPr>
          <p:cNvSpPr txBox="1"/>
          <p:nvPr/>
        </p:nvSpPr>
        <p:spPr>
          <a:xfrm>
            <a:off x="204485" y="760083"/>
            <a:ext cx="62138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4628E"/>
                </a:solidFill>
              </a:rPr>
              <a:t>Educated Guests Make Better Neighbors: </a:t>
            </a:r>
            <a:r>
              <a:rPr lang="en-US" sz="4000" dirty="0">
                <a:solidFill>
                  <a:srgbClr val="14628E"/>
                </a:solidFill>
              </a:rPr>
              <a:t>How to Education Short-Term Rental Guests</a:t>
            </a:r>
          </a:p>
          <a:p>
            <a:pPr algn="ctr"/>
            <a:endParaRPr lang="en-US" sz="1600" dirty="0">
              <a:solidFill>
                <a:srgbClr val="14628E"/>
              </a:solidFill>
            </a:endParaRPr>
          </a:p>
          <a:p>
            <a:pPr algn="ctr"/>
            <a:endParaRPr lang="en-US" sz="1600" dirty="0">
              <a:solidFill>
                <a:srgbClr val="14628E"/>
              </a:solidFill>
            </a:endParaRPr>
          </a:p>
          <a:p>
            <a:pPr algn="ctr"/>
            <a:r>
              <a:rPr lang="en-US" sz="1600" dirty="0">
                <a:solidFill>
                  <a:srgbClr val="14628E"/>
                </a:solidFill>
              </a:rPr>
              <a:t>With Support from:</a:t>
            </a:r>
            <a:endParaRPr lang="en-US" sz="4000" dirty="0">
              <a:solidFill>
                <a:srgbClr val="14628E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1C039A4-26B8-404B-8E41-84833622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27" y="4720857"/>
            <a:ext cx="2339617" cy="90559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2BF3C8D-94CC-4312-8967-856F58DA9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5" y="4504987"/>
            <a:ext cx="1579266" cy="18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2241320A-E8A0-4B78-BE53-BB8D70418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4464"/>
            <a:ext cx="9597703" cy="55835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1A45D-351B-49C8-9050-CE6EB7A9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1A34AB-C321-43A8-BBD9-4C373317E3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Case &amp; Point</a:t>
            </a:r>
          </a:p>
        </p:txBody>
      </p:sp>
    </p:spTree>
    <p:extLst>
      <p:ext uri="{BB962C8B-B14F-4D97-AF65-F5344CB8AC3E}">
        <p14:creationId xmlns:p14="http://schemas.microsoft.com/office/powerpoint/2010/main" val="225241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900" dirty="0">
                <a:solidFill>
                  <a:schemeClr val="bg1"/>
                </a:solidFill>
                <a:latin typeface="Century Gothic" panose="020B0502020202020204" pitchFamily="34" charset="0"/>
              </a:rPr>
              <a:t>The Problem </a:t>
            </a:r>
            <a:r>
              <a:rPr lang="en-US" sz="4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4F742-9A05-45FA-B22E-3C6BB3C3C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05D2903A-4DEA-4E24-9E5B-0D04F0D1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854578"/>
            <a:ext cx="12192000" cy="6003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E2C29-8D8B-41B2-8400-D2BDE521319B}"/>
              </a:ext>
            </a:extLst>
          </p:cNvPr>
          <p:cNvSpPr txBox="1"/>
          <p:nvPr/>
        </p:nvSpPr>
        <p:spPr>
          <a:xfrm>
            <a:off x="289303" y="2641601"/>
            <a:ext cx="116133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often break rules and may damage community livability because they are not informed</a:t>
            </a:r>
          </a:p>
          <a:p>
            <a:pPr algn="ctr" defTabSz="457200"/>
            <a:endParaRPr lang="en-US" sz="3600" b="1" dirty="0">
              <a:latin typeface="Calibri" panose="020F0502020204030204"/>
            </a:endParaRPr>
          </a:p>
          <a:p>
            <a:pPr algn="ctr" defTabSz="457200"/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phenomenal growth of the Short-Term Rentals has been a major catalyst for visitors, especially in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 towns and cities outside of national parks, scenic public lands, and other natural amenities throughout the western United States.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4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E9701DBD-A4D8-4664-B75E-3A1B8AD0C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5"/>
          <a:stretch/>
        </p:blipFill>
        <p:spPr>
          <a:xfrm>
            <a:off x="1381125" y="977323"/>
            <a:ext cx="9925050" cy="58806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B9BA96-4EE5-40FE-B8B8-EDBC508C11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Results of Bad STR Guests</a:t>
            </a:r>
          </a:p>
        </p:txBody>
      </p:sp>
    </p:spTree>
    <p:extLst>
      <p:ext uri="{BB962C8B-B14F-4D97-AF65-F5344CB8AC3E}">
        <p14:creationId xmlns:p14="http://schemas.microsoft.com/office/powerpoint/2010/main" val="132819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9E3F-589C-4E4F-AB19-D747AB9E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253330"/>
            <a:ext cx="10515600" cy="5147469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4661B5-5659-4FFC-A33D-D2CE8DC211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Questions to Ponder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6EE11-A1FF-4536-B349-D077A2086A8F}"/>
              </a:ext>
            </a:extLst>
          </p:cNvPr>
          <p:cNvSpPr txBox="1"/>
          <p:nvPr/>
        </p:nvSpPr>
        <p:spPr>
          <a:xfrm>
            <a:off x="421009" y="948690"/>
            <a:ext cx="1134998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are you educating visitors before their arrival?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educational requirements do you put on owners?  Property management companies? Booking platforms?  Guests?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innovative things have you seen GNAR communities do to try to communicate the values, opportunities and culture to the visitors?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does this matter?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8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9A3E-3826-AD42-BF51-F453F94F3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696" y="1734410"/>
            <a:ext cx="9144000" cy="3389180"/>
          </a:xfrm>
        </p:spPr>
        <p:txBody>
          <a:bodyPr>
            <a:normAutofit/>
          </a:bodyPr>
          <a:lstStyle/>
          <a:p>
            <a:r>
              <a:rPr lang="en-US" sz="4400" dirty="0"/>
              <a:t>Tourism is an export, much like selling locally manufactured goods and services abroad.  The cash flow from selling tourism services is an inflow to the community.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9E3F-589C-4E4F-AB19-D747AB9EC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4661B5-5659-4FFC-A33D-D2CE8DC211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Tourism Economics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6EE11-A1FF-4536-B349-D077A2086A8F}"/>
              </a:ext>
            </a:extLst>
          </p:cNvPr>
          <p:cNvSpPr txBox="1"/>
          <p:nvPr/>
        </p:nvSpPr>
        <p:spPr>
          <a:xfrm>
            <a:off x="421009" y="948690"/>
            <a:ext cx="113499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4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9E3F-589C-4E4F-AB19-D747AB9E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4661B5-5659-4FFC-A33D-D2CE8DC211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Entity Optimization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8317B8-CB09-F44F-95F8-495693CAE16C}"/>
              </a:ext>
            </a:extLst>
          </p:cNvPr>
          <p:cNvSpPr/>
          <p:nvPr/>
        </p:nvSpPr>
        <p:spPr>
          <a:xfrm>
            <a:off x="4005359" y="3111158"/>
            <a:ext cx="1878904" cy="1896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3E75A4-8D58-A648-ACEA-8715A4421303}"/>
              </a:ext>
            </a:extLst>
          </p:cNvPr>
          <p:cNvSpPr/>
          <p:nvPr/>
        </p:nvSpPr>
        <p:spPr>
          <a:xfrm>
            <a:off x="5492393" y="3111159"/>
            <a:ext cx="1878905" cy="1896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40CE64-4D2E-3D4F-BC0D-BBA6138CDCB0}"/>
              </a:ext>
            </a:extLst>
          </p:cNvPr>
          <p:cNvSpPr/>
          <p:nvPr/>
        </p:nvSpPr>
        <p:spPr>
          <a:xfrm>
            <a:off x="4776160" y="1916347"/>
            <a:ext cx="1878904" cy="1896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72E85-312E-B849-A2EE-039AB7D56599}"/>
              </a:ext>
            </a:extLst>
          </p:cNvPr>
          <p:cNvSpPr txBox="1"/>
          <p:nvPr/>
        </p:nvSpPr>
        <p:spPr>
          <a:xfrm>
            <a:off x="5238419" y="2529979"/>
            <a:ext cx="870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CC411-1028-EC4D-8934-1C4CFBE65D7D}"/>
              </a:ext>
            </a:extLst>
          </p:cNvPr>
          <p:cNvSpPr txBox="1"/>
          <p:nvPr/>
        </p:nvSpPr>
        <p:spPr>
          <a:xfrm>
            <a:off x="5923551" y="3825898"/>
            <a:ext cx="1217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Operational </a:t>
            </a:r>
          </a:p>
          <a:p>
            <a:r>
              <a:rPr lang="en-US" sz="1600" dirty="0"/>
              <a:t>Excellence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7E574-09D3-D34D-BAD1-E7EE5B8036EF}"/>
              </a:ext>
            </a:extLst>
          </p:cNvPr>
          <p:cNvSpPr txBox="1"/>
          <p:nvPr/>
        </p:nvSpPr>
        <p:spPr>
          <a:xfrm>
            <a:off x="4072067" y="3890341"/>
            <a:ext cx="1369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Accountability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685B18-6CD1-A648-B41B-C81CE70E251F}"/>
                  </a:ext>
                </a:extLst>
              </p14:cNvPr>
              <p14:cNvContentPartPr/>
              <p14:nvPr/>
            </p14:nvContentPartPr>
            <p14:xfrm>
              <a:off x="5711032" y="3695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685B18-6CD1-A648-B41B-C81CE70E2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2032" y="368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E5F565A-107F-7240-B344-0045B6B77D85}"/>
                  </a:ext>
                </a:extLst>
              </p14:cNvPr>
              <p14:cNvContentPartPr/>
              <p14:nvPr/>
            </p14:nvContentPartPr>
            <p14:xfrm>
              <a:off x="5594032" y="3478440"/>
              <a:ext cx="227880" cy="369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E5F565A-107F-7240-B344-0045B6B77D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5392" y="3469800"/>
                <a:ext cx="245520" cy="3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62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9E3F-589C-4E4F-AB19-D747AB9E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4661B5-5659-4FFC-A33D-D2CE8DC211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Travel Experience Optimization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8317B8-CB09-F44F-95F8-495693CAE16C}"/>
              </a:ext>
            </a:extLst>
          </p:cNvPr>
          <p:cNvSpPr/>
          <p:nvPr/>
        </p:nvSpPr>
        <p:spPr>
          <a:xfrm>
            <a:off x="4005359" y="3111158"/>
            <a:ext cx="1878904" cy="1896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3E75A4-8D58-A648-ACEA-8715A4421303}"/>
              </a:ext>
            </a:extLst>
          </p:cNvPr>
          <p:cNvSpPr/>
          <p:nvPr/>
        </p:nvSpPr>
        <p:spPr>
          <a:xfrm>
            <a:off x="5492393" y="3111159"/>
            <a:ext cx="1878905" cy="1896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40CE64-4D2E-3D4F-BC0D-BBA6138CDCB0}"/>
              </a:ext>
            </a:extLst>
          </p:cNvPr>
          <p:cNvSpPr/>
          <p:nvPr/>
        </p:nvSpPr>
        <p:spPr>
          <a:xfrm>
            <a:off x="4776160" y="1916347"/>
            <a:ext cx="1878904" cy="1896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72E85-312E-B849-A2EE-039AB7D56599}"/>
              </a:ext>
            </a:extLst>
          </p:cNvPr>
          <p:cNvSpPr txBox="1"/>
          <p:nvPr/>
        </p:nvSpPr>
        <p:spPr>
          <a:xfrm>
            <a:off x="5476779" y="2481022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CC411-1028-EC4D-8934-1C4CFBE65D7D}"/>
              </a:ext>
            </a:extLst>
          </p:cNvPr>
          <p:cNvSpPr txBox="1"/>
          <p:nvPr/>
        </p:nvSpPr>
        <p:spPr>
          <a:xfrm>
            <a:off x="6183428" y="3812934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7E574-09D3-D34D-BAD1-E7EE5B8036EF}"/>
              </a:ext>
            </a:extLst>
          </p:cNvPr>
          <p:cNvSpPr txBox="1"/>
          <p:nvPr/>
        </p:nvSpPr>
        <p:spPr>
          <a:xfrm>
            <a:off x="4721592" y="382589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685B18-6CD1-A648-B41B-C81CE70E251F}"/>
                  </a:ext>
                </a:extLst>
              </p14:cNvPr>
              <p14:cNvContentPartPr/>
              <p14:nvPr/>
            </p14:nvContentPartPr>
            <p14:xfrm>
              <a:off x="5711032" y="3695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685B18-6CD1-A648-B41B-C81CE70E25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2032" y="36868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E5F565A-107F-7240-B344-0045B6B77D85}"/>
                  </a:ext>
                </a:extLst>
              </p14:cNvPr>
              <p14:cNvContentPartPr/>
              <p14:nvPr/>
            </p14:nvContentPartPr>
            <p14:xfrm>
              <a:off x="5594032" y="3478440"/>
              <a:ext cx="227880" cy="369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E5F565A-107F-7240-B344-0045B6B77D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5032" y="3469431"/>
                <a:ext cx="245520" cy="3873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54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Who is Responsible for Communication?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6973" y="5985680"/>
            <a:ext cx="1736891" cy="269040"/>
          </a:xfrm>
        </p:spPr>
        <p:txBody>
          <a:bodyPr/>
          <a:lstStyle/>
          <a:p>
            <a:fld id="{8B64F742-9A05-45FA-B22E-3C6BB3C3CAC5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8FA37D-4F1D-454F-8A28-71F06BE00980}"/>
              </a:ext>
            </a:extLst>
          </p:cNvPr>
          <p:cNvSpPr txBox="1"/>
          <p:nvPr/>
        </p:nvSpPr>
        <p:spPr>
          <a:xfrm>
            <a:off x="3369722" y="965816"/>
            <a:ext cx="545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Communities Face a Livability Crisis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7EF6A7-13FA-498B-8583-185BC7C1EEAB}"/>
              </a:ext>
            </a:extLst>
          </p:cNvPr>
          <p:cNvSpPr txBox="1"/>
          <p:nvPr/>
        </p:nvSpPr>
        <p:spPr>
          <a:xfrm>
            <a:off x="1010509" y="1459182"/>
            <a:ext cx="1017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Short-term rentals can get stuck in a vicious cycle of violations and complaints that results in a lose-lose situation for all stakeholders involved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B629A9-AE11-49C5-A601-5F411F3E9245}"/>
              </a:ext>
            </a:extLst>
          </p:cNvPr>
          <p:cNvSpPr/>
          <p:nvPr/>
        </p:nvSpPr>
        <p:spPr>
          <a:xfrm>
            <a:off x="7140902" y="3317370"/>
            <a:ext cx="182531" cy="9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C246C0-C5E6-44C4-8E34-371155B1429C}"/>
              </a:ext>
            </a:extLst>
          </p:cNvPr>
          <p:cNvSpPr/>
          <p:nvPr/>
        </p:nvSpPr>
        <p:spPr>
          <a:xfrm>
            <a:off x="8522540" y="4690869"/>
            <a:ext cx="150777" cy="8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Angel face outline with solid fill">
            <a:extLst>
              <a:ext uri="{FF2B5EF4-FFF2-40B4-BE49-F238E27FC236}">
                <a16:creationId xmlns:a16="http://schemas.microsoft.com/office/drawing/2014/main" id="{790FBF31-E49E-4507-B99D-7987CDECB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9088" y="3612743"/>
            <a:ext cx="914400" cy="914400"/>
          </a:xfrm>
          <a:prstGeom prst="rect">
            <a:avLst/>
          </a:prstGeom>
        </p:spPr>
      </p:pic>
      <p:pic>
        <p:nvPicPr>
          <p:cNvPr id="7" name="Graphic 6" descr="Angry face outline with solid fill">
            <a:extLst>
              <a:ext uri="{FF2B5EF4-FFF2-40B4-BE49-F238E27FC236}">
                <a16:creationId xmlns:a16="http://schemas.microsoft.com/office/drawing/2014/main" id="{71AA9C1E-20E1-4DFC-B1D4-C640ED830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7874" y="361274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F916C8-2486-4FD0-B9D7-79B03934594A}"/>
              </a:ext>
            </a:extLst>
          </p:cNvPr>
          <p:cNvSpPr txBox="1"/>
          <p:nvPr/>
        </p:nvSpPr>
        <p:spPr>
          <a:xfrm>
            <a:off x="3369727" y="4465772"/>
            <a:ext cx="97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Virtuous Loop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9DD3F4-7288-4F32-A0A6-4EE4030BB66A}"/>
              </a:ext>
            </a:extLst>
          </p:cNvPr>
          <p:cNvSpPr txBox="1"/>
          <p:nvPr/>
        </p:nvSpPr>
        <p:spPr>
          <a:xfrm>
            <a:off x="7907874" y="4465772"/>
            <a:ext cx="97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Vicious Loop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75BAA-74AC-4DC4-A048-0EF6EFD1F946}"/>
              </a:ext>
            </a:extLst>
          </p:cNvPr>
          <p:cNvSpPr txBox="1"/>
          <p:nvPr/>
        </p:nvSpPr>
        <p:spPr>
          <a:xfrm>
            <a:off x="3369726" y="2156129"/>
            <a:ext cx="973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Social License to Operate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ACC344-D7CA-474C-A2DB-62009E88C805}"/>
              </a:ext>
            </a:extLst>
          </p:cNvPr>
          <p:cNvSpPr txBox="1"/>
          <p:nvPr/>
        </p:nvSpPr>
        <p:spPr>
          <a:xfrm>
            <a:off x="5609436" y="3700611"/>
            <a:ext cx="973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Visitor Arrivals $$$ or Impact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08DE3-A150-437C-98CA-F81F9707B845}"/>
              </a:ext>
            </a:extLst>
          </p:cNvPr>
          <p:cNvSpPr txBox="1"/>
          <p:nvPr/>
        </p:nvSpPr>
        <p:spPr>
          <a:xfrm>
            <a:off x="992653" y="3700610"/>
            <a:ext cx="108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Positive Community Reaction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3C902C-2073-4A39-993A-D6F2D818253F}"/>
              </a:ext>
            </a:extLst>
          </p:cNvPr>
          <p:cNvSpPr txBox="1"/>
          <p:nvPr/>
        </p:nvSpPr>
        <p:spPr>
          <a:xfrm>
            <a:off x="3161037" y="5616722"/>
            <a:ext cx="139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Economic Growth &amp; Jobs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577ECC-AC01-4071-8820-1AFD03F9E47A}"/>
              </a:ext>
            </a:extLst>
          </p:cNvPr>
          <p:cNvSpPr txBox="1"/>
          <p:nvPr/>
        </p:nvSpPr>
        <p:spPr>
          <a:xfrm>
            <a:off x="7881806" y="2294691"/>
            <a:ext cx="973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Resistance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B563BA-FC6A-47BD-9B81-350B11406172}"/>
              </a:ext>
            </a:extLst>
          </p:cNvPr>
          <p:cNvSpPr txBox="1"/>
          <p:nvPr/>
        </p:nvSpPr>
        <p:spPr>
          <a:xfrm>
            <a:off x="10176945" y="3700611"/>
            <a:ext cx="1076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Negative Community Reaction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B49045-053C-4E90-BBA1-55D505AA718C}"/>
              </a:ext>
            </a:extLst>
          </p:cNvPr>
          <p:cNvSpPr txBox="1"/>
          <p:nvPr/>
        </p:nvSpPr>
        <p:spPr>
          <a:xfrm>
            <a:off x="7907874" y="5561081"/>
            <a:ext cx="107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Noise/Trash Bad Apples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9C7260-E4EB-4AE4-8A4F-36B5F1ECA79B}"/>
              </a:ext>
            </a:extLst>
          </p:cNvPr>
          <p:cNvSpPr txBox="1"/>
          <p:nvPr/>
        </p:nvSpPr>
        <p:spPr>
          <a:xfrm>
            <a:off x="10287547" y="2099224"/>
            <a:ext cx="97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Unfair Regulation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969356B-B1DF-4DB8-825D-6EDE79E52310}"/>
              </a:ext>
            </a:extLst>
          </p:cNvPr>
          <p:cNvCxnSpPr>
            <a:cxnSpLocks/>
            <a:stCxn id="30" idx="0"/>
            <a:endCxn id="13" idx="1"/>
          </p:cNvCxnSpPr>
          <p:nvPr/>
        </p:nvCxnSpPr>
        <p:spPr>
          <a:xfrm rot="5400000" flipH="1" flipV="1">
            <a:off x="1863896" y="2194780"/>
            <a:ext cx="1175149" cy="18365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E990FE4-381E-46F6-B334-F2AA90235004}"/>
              </a:ext>
            </a:extLst>
          </p:cNvPr>
          <p:cNvCxnSpPr>
            <a:cxnSpLocks/>
            <a:stCxn id="13" idx="3"/>
            <a:endCxn id="29" idx="0"/>
          </p:cNvCxnSpPr>
          <p:nvPr/>
        </p:nvCxnSpPr>
        <p:spPr>
          <a:xfrm>
            <a:off x="4342850" y="2525461"/>
            <a:ext cx="1753148" cy="1175150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D9169471-DD31-484D-8A47-539B0022E35A}"/>
              </a:ext>
            </a:extLst>
          </p:cNvPr>
          <p:cNvCxnSpPr>
            <a:cxnSpLocks/>
            <a:stCxn id="29" idx="2"/>
            <a:endCxn id="31" idx="3"/>
          </p:cNvCxnSpPr>
          <p:nvPr/>
        </p:nvCxnSpPr>
        <p:spPr>
          <a:xfrm rot="5400000">
            <a:off x="4711962" y="4494296"/>
            <a:ext cx="1223614" cy="154445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4855E9F4-AF8D-46F3-8382-7C9660100C09}"/>
              </a:ext>
            </a:extLst>
          </p:cNvPr>
          <p:cNvCxnSpPr>
            <a:cxnSpLocks/>
            <a:stCxn id="31" idx="1"/>
            <a:endCxn id="30" idx="2"/>
          </p:cNvCxnSpPr>
          <p:nvPr/>
        </p:nvCxnSpPr>
        <p:spPr>
          <a:xfrm rot="10800000">
            <a:off x="1533215" y="4439274"/>
            <a:ext cx="1627823" cy="143905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DBB0057B-5F85-453E-A0C9-AB6751E36D0A}"/>
              </a:ext>
            </a:extLst>
          </p:cNvPr>
          <p:cNvCxnSpPr>
            <a:cxnSpLocks/>
            <a:stCxn id="32" idx="1"/>
            <a:endCxn id="29" idx="0"/>
          </p:cNvCxnSpPr>
          <p:nvPr/>
        </p:nvCxnSpPr>
        <p:spPr>
          <a:xfrm rot="10800000" flipV="1">
            <a:off x="6095998" y="2448579"/>
            <a:ext cx="1785808" cy="1252031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45155620-7EED-410F-BC15-B7EB96FDF901}"/>
              </a:ext>
            </a:extLst>
          </p:cNvPr>
          <p:cNvCxnSpPr>
            <a:cxnSpLocks/>
            <a:stCxn id="33" idx="0"/>
            <a:endCxn id="32" idx="3"/>
          </p:cNvCxnSpPr>
          <p:nvPr/>
        </p:nvCxnSpPr>
        <p:spPr>
          <a:xfrm rot="16200000" flipV="1">
            <a:off x="9158982" y="2144529"/>
            <a:ext cx="1252031" cy="1860134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6B0CCF9A-C7D0-4E88-90DE-BABAB6AE2F69}"/>
              </a:ext>
            </a:extLst>
          </p:cNvPr>
          <p:cNvCxnSpPr>
            <a:cxnSpLocks/>
            <a:stCxn id="34" idx="3"/>
            <a:endCxn id="33" idx="2"/>
          </p:cNvCxnSpPr>
          <p:nvPr/>
        </p:nvCxnSpPr>
        <p:spPr>
          <a:xfrm flipV="1">
            <a:off x="8984111" y="4439275"/>
            <a:ext cx="1730953" cy="1383416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722128D8-7579-436D-939D-4585DDA746DE}"/>
              </a:ext>
            </a:extLst>
          </p:cNvPr>
          <p:cNvCxnSpPr>
            <a:cxnSpLocks/>
            <a:stCxn id="29" idx="2"/>
            <a:endCxn id="34" idx="1"/>
          </p:cNvCxnSpPr>
          <p:nvPr/>
        </p:nvCxnSpPr>
        <p:spPr>
          <a:xfrm rot="16200000" flipH="1">
            <a:off x="6417950" y="4332766"/>
            <a:ext cx="1167973" cy="1811876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nector: Curved 1034">
            <a:extLst>
              <a:ext uri="{FF2B5EF4-FFF2-40B4-BE49-F238E27FC236}">
                <a16:creationId xmlns:a16="http://schemas.microsoft.com/office/drawing/2014/main" id="{1AEDB6CD-7148-4BC4-82BA-8801586F781D}"/>
              </a:ext>
            </a:extLst>
          </p:cNvPr>
          <p:cNvCxnSpPr>
            <a:cxnSpLocks/>
            <a:stCxn id="35" idx="0"/>
            <a:endCxn id="32" idx="0"/>
          </p:cNvCxnSpPr>
          <p:nvPr/>
        </p:nvCxnSpPr>
        <p:spPr>
          <a:xfrm rot="16200000" flipH="1" flipV="1">
            <a:off x="9473505" y="994086"/>
            <a:ext cx="195467" cy="2405741"/>
          </a:xfrm>
          <a:prstGeom prst="curvedConnector3">
            <a:avLst>
              <a:gd name="adj1" fmla="val -11695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3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What are your goals?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CD42894-E9F1-47A1-A6B4-464CF5442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41" y="1119681"/>
            <a:ext cx="4883651" cy="4971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E332C-91FD-4EA2-84A0-C236153323BA}"/>
              </a:ext>
            </a:extLst>
          </p:cNvPr>
          <p:cNvSpPr txBox="1"/>
          <p:nvPr/>
        </p:nvSpPr>
        <p:spPr>
          <a:xfrm>
            <a:off x="8716039" y="3699337"/>
            <a:ext cx="253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Century Gothic" panose="020B0502020202020204" pitchFamily="34" charset="0"/>
              <a:buChar char="−"/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Reduce Noise problems</a:t>
            </a:r>
          </a:p>
          <a:p>
            <a:r>
              <a:rPr lang="en-US" dirty="0"/>
              <a:t>Eliminate party houses</a:t>
            </a:r>
          </a:p>
          <a:p>
            <a:r>
              <a:rPr lang="en-US" dirty="0"/>
              <a:t>Less neighbor complaints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CCE63-10F0-4830-9268-F4B7D779A1CF}"/>
              </a:ext>
            </a:extLst>
          </p:cNvPr>
          <p:cNvSpPr txBox="1"/>
          <p:nvPr/>
        </p:nvSpPr>
        <p:spPr>
          <a:xfrm>
            <a:off x="8337089" y="2044334"/>
            <a:ext cx="2532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entury Gothic" panose="020B0502020202020204" pitchFamily="34" charset="0"/>
              <a:buChar char="−"/>
            </a:pPr>
            <a:r>
              <a:rPr lang="en-US" sz="1200" dirty="0">
                <a:latin typeface="Century Gothic" panose="020B0502020202020204" pitchFamily="34" charset="0"/>
              </a:rPr>
              <a:t>Reduce trash problems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BE591-5461-4A7F-BBFE-A0DCC6ABC797}"/>
              </a:ext>
            </a:extLst>
          </p:cNvPr>
          <p:cNvSpPr txBox="1"/>
          <p:nvPr/>
        </p:nvSpPr>
        <p:spPr>
          <a:xfrm>
            <a:off x="6562640" y="1073529"/>
            <a:ext cx="2847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Century Gothic" panose="020B0502020202020204" pitchFamily="34" charset="0"/>
              <a:buChar char="−"/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Reduce parking problems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0C50E-6739-4BBD-AA63-7A1A0A6485E9}"/>
              </a:ext>
            </a:extLst>
          </p:cNvPr>
          <p:cNvSpPr txBox="1"/>
          <p:nvPr/>
        </p:nvSpPr>
        <p:spPr>
          <a:xfrm>
            <a:off x="1408043" y="1899070"/>
            <a:ext cx="253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entury Gothic" panose="020B0502020202020204" pitchFamily="34" charset="0"/>
              <a:buChar char="−"/>
            </a:pPr>
            <a:r>
              <a:rPr lang="en-US" sz="1200" dirty="0">
                <a:latin typeface="Century Gothic" panose="020B0502020202020204" pitchFamily="34" charset="0"/>
              </a:rPr>
              <a:t>Protects guest and residents during crises and emergencies</a:t>
            </a:r>
          </a:p>
          <a:p>
            <a:pPr marL="171450" indent="-171450">
              <a:buFont typeface="Century Gothic" panose="020B0502020202020204" pitchFamily="34" charset="0"/>
              <a:buChar char="−"/>
            </a:pPr>
            <a:r>
              <a:rPr lang="en-US" sz="1200" dirty="0">
                <a:latin typeface="Century Gothic" panose="020B0502020202020204" pitchFamily="34" charset="0"/>
              </a:rPr>
              <a:t>Ensure community safety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85348-1EAF-430D-80E1-ABC083FAA0A5}"/>
              </a:ext>
            </a:extLst>
          </p:cNvPr>
          <p:cNvSpPr txBox="1"/>
          <p:nvPr/>
        </p:nvSpPr>
        <p:spPr>
          <a:xfrm>
            <a:off x="2205882" y="5316473"/>
            <a:ext cx="253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entury Gothic" panose="020B0502020202020204" pitchFamily="34" charset="0"/>
              <a:buChar char="−"/>
            </a:pPr>
            <a:r>
              <a:rPr lang="en-US" sz="1200" dirty="0">
                <a:latin typeface="Century Gothic" panose="020B0502020202020204" pitchFamily="34" charset="0"/>
              </a:rPr>
              <a:t>Efficient and effect communication to the guest prior to arrival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15A34-DE44-4EFD-8551-7340B94B309D}"/>
              </a:ext>
            </a:extLst>
          </p:cNvPr>
          <p:cNvSpPr txBox="1"/>
          <p:nvPr/>
        </p:nvSpPr>
        <p:spPr>
          <a:xfrm>
            <a:off x="4917732" y="4078739"/>
            <a:ext cx="2386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Century Gothic" panose="020B0502020202020204" pitchFamily="34" charset="0"/>
              <a:buChar char="−"/>
              <a:defRPr sz="1200">
                <a:latin typeface="Century Gothic" panose="020B0502020202020204" pitchFamily="34" charset="0"/>
              </a:defRPr>
            </a:lvl1pPr>
          </a:lstStyle>
          <a:p>
            <a:pPr marL="0" indent="0">
              <a:buNone/>
            </a:pPr>
            <a:r>
              <a:rPr lang="en-US" sz="1600" dirty="0"/>
              <a:t>Save time and money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F9DEA-4941-4DF9-93C2-76EA15152678}"/>
              </a:ext>
            </a:extLst>
          </p:cNvPr>
          <p:cNvSpPr txBox="1"/>
          <p:nvPr/>
        </p:nvSpPr>
        <p:spPr>
          <a:xfrm>
            <a:off x="1456707" y="3493499"/>
            <a:ext cx="2111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entury Gothic" panose="020B0502020202020204" pitchFamily="34" charset="0"/>
              <a:buChar char="−"/>
            </a:pPr>
            <a:r>
              <a:rPr lang="en-US" sz="1200" dirty="0">
                <a:latin typeface="Century Gothic" panose="020B0502020202020204" pitchFamily="34" charset="0"/>
              </a:rPr>
              <a:t>Increase community livability</a:t>
            </a:r>
          </a:p>
          <a:p>
            <a:pPr marL="171450" indent="-171450">
              <a:buFont typeface="Century Gothic" panose="020B0502020202020204" pitchFamily="34" charset="0"/>
              <a:buChar char="−"/>
            </a:pPr>
            <a:r>
              <a:rPr lang="en-US" sz="1200" dirty="0">
                <a:latin typeface="Century Gothic" panose="020B0502020202020204" pitchFamily="34" charset="0"/>
              </a:rPr>
              <a:t>Reduce STR's impact on neighborhood character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793B0B-0C78-40B5-8502-7FC549FA4C2D}"/>
              </a:ext>
            </a:extLst>
          </p:cNvPr>
          <p:cNvSpPr txBox="1"/>
          <p:nvPr/>
        </p:nvSpPr>
        <p:spPr>
          <a:xfrm>
            <a:off x="7602676" y="5492839"/>
            <a:ext cx="300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entury Gothic" panose="020B0502020202020204" pitchFamily="34" charset="0"/>
              <a:buChar char="−"/>
            </a:pPr>
            <a:r>
              <a:rPr lang="en-US" sz="1200" dirty="0">
                <a:latin typeface="Century Gothic" panose="020B0502020202020204" pitchFamily="34" charset="0"/>
              </a:rPr>
              <a:t>Reduce tension between guests and their neighbors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CE40F3-762E-43A7-82F5-0764BC913801}"/>
              </a:ext>
            </a:extLst>
          </p:cNvPr>
          <p:cNvSpPr/>
          <p:nvPr/>
        </p:nvSpPr>
        <p:spPr>
          <a:xfrm>
            <a:off x="4917732" y="2952925"/>
            <a:ext cx="2386836" cy="1464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What we can learn from Property Managers and Student Housing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4F742-9A05-45FA-B22E-3C6BB3C3C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E2C29-8D8B-41B2-8400-D2BDE521319B}"/>
              </a:ext>
            </a:extLst>
          </p:cNvPr>
          <p:cNvSpPr txBox="1"/>
          <p:nvPr/>
        </p:nvSpPr>
        <p:spPr>
          <a:xfrm>
            <a:off x="0" y="88866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Digital tools make hosting guests easier and less time-consuming -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7537CC-1A19-4DC7-B034-8BB9D752322F}"/>
              </a:ext>
            </a:extLst>
          </p:cNvPr>
          <p:cNvCxnSpPr>
            <a:cxnSpLocks/>
          </p:cNvCxnSpPr>
          <p:nvPr/>
        </p:nvCxnSpPr>
        <p:spPr>
          <a:xfrm>
            <a:off x="2199315" y="2985082"/>
            <a:ext cx="7793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4BDF94-4E74-4938-91B1-150ACBB0815A}"/>
              </a:ext>
            </a:extLst>
          </p:cNvPr>
          <p:cNvCxnSpPr>
            <a:cxnSpLocks/>
          </p:cNvCxnSpPr>
          <p:nvPr/>
        </p:nvCxnSpPr>
        <p:spPr>
          <a:xfrm>
            <a:off x="4724401" y="1542175"/>
            <a:ext cx="0" cy="4905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7784D6-6389-40DD-A513-CCC05E4C1AE1}"/>
              </a:ext>
            </a:extLst>
          </p:cNvPr>
          <p:cNvCxnSpPr>
            <a:cxnSpLocks/>
          </p:cNvCxnSpPr>
          <p:nvPr/>
        </p:nvCxnSpPr>
        <p:spPr>
          <a:xfrm>
            <a:off x="2199315" y="4764301"/>
            <a:ext cx="7793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0179C0-3DD2-407B-9F15-DD91F16881B9}"/>
              </a:ext>
            </a:extLst>
          </p:cNvPr>
          <p:cNvCxnSpPr>
            <a:cxnSpLocks/>
          </p:cNvCxnSpPr>
          <p:nvPr/>
        </p:nvCxnSpPr>
        <p:spPr>
          <a:xfrm>
            <a:off x="7548681" y="1459684"/>
            <a:ext cx="0" cy="4905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AD7A69-A782-4B8F-B2B2-7E85CC82C70F}"/>
              </a:ext>
            </a:extLst>
          </p:cNvPr>
          <p:cNvSpPr txBox="1"/>
          <p:nvPr/>
        </p:nvSpPr>
        <p:spPr>
          <a:xfrm>
            <a:off x="1825323" y="2526110"/>
            <a:ext cx="2824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Less complaints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2572B-62D1-4831-9C2E-BD8C95F304D3}"/>
              </a:ext>
            </a:extLst>
          </p:cNvPr>
          <p:cNvSpPr txBox="1"/>
          <p:nvPr/>
        </p:nvSpPr>
        <p:spPr>
          <a:xfrm>
            <a:off x="4749829" y="2418388"/>
            <a:ext cx="2505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Guests are more independent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54686-1F73-43D0-919D-43729BD9F99D}"/>
              </a:ext>
            </a:extLst>
          </p:cNvPr>
          <p:cNvSpPr txBox="1"/>
          <p:nvPr/>
        </p:nvSpPr>
        <p:spPr>
          <a:xfrm>
            <a:off x="7114033" y="2526110"/>
            <a:ext cx="31102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Cleaner Facilities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2D492-D115-4722-99B5-A338E42778D9}"/>
              </a:ext>
            </a:extLst>
          </p:cNvPr>
          <p:cNvSpPr txBox="1"/>
          <p:nvPr/>
        </p:nvSpPr>
        <p:spPr>
          <a:xfrm>
            <a:off x="4714705" y="6009125"/>
            <a:ext cx="25754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Efficient &amp; effective communication with guest prior to arrival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C396C-6926-4EAF-A810-625534A19697}"/>
              </a:ext>
            </a:extLst>
          </p:cNvPr>
          <p:cNvSpPr txBox="1"/>
          <p:nvPr/>
        </p:nvSpPr>
        <p:spPr>
          <a:xfrm>
            <a:off x="7418316" y="4365003"/>
            <a:ext cx="2455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Greater 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2A89C-7868-4A1B-BE9B-22F57289491C}"/>
              </a:ext>
            </a:extLst>
          </p:cNvPr>
          <p:cNvSpPr txBox="1"/>
          <p:nvPr/>
        </p:nvSpPr>
        <p:spPr>
          <a:xfrm>
            <a:off x="4893229" y="4365003"/>
            <a:ext cx="24055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Saves Time and Money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ABF5E-DF1C-4DE7-8B08-6AF2933D7BD0}"/>
              </a:ext>
            </a:extLst>
          </p:cNvPr>
          <p:cNvSpPr txBox="1"/>
          <p:nvPr/>
        </p:nvSpPr>
        <p:spPr>
          <a:xfrm>
            <a:off x="1946960" y="4365003"/>
            <a:ext cx="2581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Better Reviews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8E3621-A515-44A2-89B9-842BBB19D323}"/>
              </a:ext>
            </a:extLst>
          </p:cNvPr>
          <p:cNvSpPr txBox="1"/>
          <p:nvPr/>
        </p:nvSpPr>
        <p:spPr>
          <a:xfrm>
            <a:off x="7528698" y="6224569"/>
            <a:ext cx="2552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Better guests = less 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9068AF-B45B-4A21-8501-DF53826151C1}"/>
              </a:ext>
            </a:extLst>
          </p:cNvPr>
          <p:cNvSpPr txBox="1"/>
          <p:nvPr/>
        </p:nvSpPr>
        <p:spPr>
          <a:xfrm>
            <a:off x="2074630" y="6224569"/>
            <a:ext cx="2326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 Damage to Rentals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A33DDCE-4654-49E1-B4C2-1BDA11718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94" y="3408865"/>
            <a:ext cx="718347" cy="718347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AAA3E3E3-600A-430D-8087-DE3D2DB87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03" y="1485007"/>
            <a:ext cx="864827" cy="864827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FF527E1-C928-40DA-AB71-3D5F3FE45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33" y="5081059"/>
            <a:ext cx="897668" cy="897668"/>
          </a:xfrm>
          <a:prstGeom prst="rect">
            <a:avLst/>
          </a:prstGeom>
        </p:spPr>
      </p:pic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044ED6FB-5095-4E27-A289-DD3CE3EED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31" y="5168408"/>
            <a:ext cx="722970" cy="72297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818EBBE9-C8CC-44FD-B6E5-446965700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54" y="1545551"/>
            <a:ext cx="743739" cy="743739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72B76B57-5809-4932-9114-7B744C417B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28" y="1438781"/>
            <a:ext cx="957279" cy="957279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E4CDA126-B02B-4C30-BCCC-409FF1F32A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77" y="3289399"/>
            <a:ext cx="957279" cy="957279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C9C60581-178A-4B58-B285-EFE0A6D6E2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10" y="5079180"/>
            <a:ext cx="901426" cy="901426"/>
          </a:xfrm>
          <a:prstGeom prst="rect">
            <a:avLst/>
          </a:prstGeom>
        </p:spPr>
      </p:pic>
      <p:pic>
        <p:nvPicPr>
          <p:cNvPr id="47" name="Picture 46" descr="A picture containing icon&#10;&#10;Description automatically generated">
            <a:extLst>
              <a:ext uri="{FF2B5EF4-FFF2-40B4-BE49-F238E27FC236}">
                <a16:creationId xmlns:a16="http://schemas.microsoft.com/office/drawing/2014/main" id="{65195D9A-6E03-42FA-B859-11C325CD6A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56" y="3385971"/>
            <a:ext cx="764134" cy="7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Quick Poll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130D3-26D7-4011-8C86-0D72DFE80580}"/>
              </a:ext>
            </a:extLst>
          </p:cNvPr>
          <p:cNvSpPr txBox="1"/>
          <p:nvPr/>
        </p:nvSpPr>
        <p:spPr>
          <a:xfrm>
            <a:off x="692305" y="2810767"/>
            <a:ext cx="10807390" cy="198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4628E"/>
                </a:solidFill>
              </a:rPr>
              <a:t>What are some things you wish guests knew before coming to your community?</a:t>
            </a:r>
            <a:endParaRPr lang="en-US" sz="2000" b="1" dirty="0">
              <a:solidFill>
                <a:srgbClr val="14628E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rgbClr val="146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2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Phone barcode scanner icon, outline style - Stock Vector , #ad, #scanner, # icon, #Phone, #barcode #AD">
            <a:extLst>
              <a:ext uri="{FF2B5EF4-FFF2-40B4-BE49-F238E27FC236}">
                <a16:creationId xmlns:a16="http://schemas.microsoft.com/office/drawing/2014/main" id="{78A0A619-42DB-4833-A8DD-EB41D5D5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20" y="1968327"/>
            <a:ext cx="1037756" cy="10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picture containing shape&#10;&#10;Description automatically generated">
            <a:extLst>
              <a:ext uri="{FF2B5EF4-FFF2-40B4-BE49-F238E27FC236}">
                <a16:creationId xmlns:a16="http://schemas.microsoft.com/office/drawing/2014/main" id="{5E133C11-879A-400B-BDF8-596A7A644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3" y="1827752"/>
            <a:ext cx="1122334" cy="1122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Managing Visitor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DFA94-3C82-4E07-BE11-DBBDA60C3E58}"/>
              </a:ext>
            </a:extLst>
          </p:cNvPr>
          <p:cNvSpPr txBox="1"/>
          <p:nvPr/>
        </p:nvSpPr>
        <p:spPr>
          <a:xfrm>
            <a:off x="0" y="88866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- Managing Guest Behavior Begins with Incentives -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2F0945-95BE-4CA6-ADA2-7390C70E6CC8}"/>
              </a:ext>
            </a:extLst>
          </p:cNvPr>
          <p:cNvCxnSpPr>
            <a:cxnSpLocks/>
          </p:cNvCxnSpPr>
          <p:nvPr/>
        </p:nvCxnSpPr>
        <p:spPr>
          <a:xfrm>
            <a:off x="3202478" y="1897189"/>
            <a:ext cx="0" cy="43357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CD0B97-67BB-4449-9355-0E102B386FB0}"/>
              </a:ext>
            </a:extLst>
          </p:cNvPr>
          <p:cNvSpPr txBox="1"/>
          <p:nvPr/>
        </p:nvSpPr>
        <p:spPr>
          <a:xfrm>
            <a:off x="547373" y="3614513"/>
            <a:ext cx="2518783" cy="280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50" dirty="0"/>
          </a:p>
          <a:p>
            <a:pPr marL="0" indent="0" algn="ctr">
              <a:buNone/>
            </a:pPr>
            <a:r>
              <a:rPr lang="en-US" sz="1600" b="1" dirty="0"/>
              <a:t>Incentivize Visitor &amp; Hosts to Change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2000" dirty="0"/>
          </a:p>
          <a:p>
            <a:pPr marL="171450" indent="-171450">
              <a:buFontTx/>
              <a:buChar char="-"/>
            </a:pPr>
            <a:r>
              <a:rPr lang="en-US" sz="1600" dirty="0"/>
              <a:t>Deals, Coupons, Discounts</a:t>
            </a:r>
          </a:p>
          <a:p>
            <a:pPr marL="171450" indent="-171450">
              <a:buFontTx/>
              <a:buChar char="-"/>
            </a:pPr>
            <a:r>
              <a:rPr lang="en-US" sz="1600" dirty="0"/>
              <a:t>Integrated in the Community</a:t>
            </a:r>
          </a:p>
          <a:p>
            <a:pPr marL="171450" indent="-171450">
              <a:buFontTx/>
              <a:buChar char="-"/>
            </a:pPr>
            <a:r>
              <a:rPr lang="en-US" sz="1600" dirty="0"/>
              <a:t>Vacation Enhancement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C2FC84-65EB-4980-87D5-47E48348AF42}"/>
              </a:ext>
            </a:extLst>
          </p:cNvPr>
          <p:cNvCxnSpPr>
            <a:cxnSpLocks/>
          </p:cNvCxnSpPr>
          <p:nvPr/>
        </p:nvCxnSpPr>
        <p:spPr>
          <a:xfrm>
            <a:off x="963994" y="3425093"/>
            <a:ext cx="16777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183768-8AEA-46CD-AA09-A846AA9AA5A0}"/>
              </a:ext>
            </a:extLst>
          </p:cNvPr>
          <p:cNvCxnSpPr>
            <a:cxnSpLocks/>
          </p:cNvCxnSpPr>
          <p:nvPr/>
        </p:nvCxnSpPr>
        <p:spPr>
          <a:xfrm>
            <a:off x="6009313" y="1897189"/>
            <a:ext cx="0" cy="43357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8FB29D-74E6-4894-8CDF-68293E24E48E}"/>
              </a:ext>
            </a:extLst>
          </p:cNvPr>
          <p:cNvSpPr txBox="1"/>
          <p:nvPr/>
        </p:nvSpPr>
        <p:spPr>
          <a:xfrm>
            <a:off x="3303160" y="3614513"/>
            <a:ext cx="2605471" cy="243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50" dirty="0"/>
          </a:p>
          <a:p>
            <a:pPr marL="0" indent="0" algn="ctr">
              <a:buNone/>
            </a:pPr>
            <a:r>
              <a:rPr lang="en-US" sz="1600" b="1" dirty="0"/>
              <a:t>Register visitors using digital tools</a:t>
            </a:r>
          </a:p>
          <a:p>
            <a:pPr marL="0" indent="0" algn="ctr">
              <a:buNone/>
            </a:pPr>
            <a:endParaRPr lang="en-US" sz="1600" dirty="0"/>
          </a:p>
          <a:p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600" dirty="0"/>
              <a:t>Digital Recognition of Rules</a:t>
            </a:r>
          </a:p>
          <a:p>
            <a:pPr marL="285750" indent="-285750">
              <a:buFontTx/>
              <a:buChar char="-"/>
            </a:pPr>
            <a:r>
              <a:rPr lang="en-US" sz="1600" b="1" dirty="0"/>
              <a:t>Orientation Certification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Tied to Booking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2748FE-CAF0-4DAE-A63E-7AC9060F3293}"/>
              </a:ext>
            </a:extLst>
          </p:cNvPr>
          <p:cNvCxnSpPr>
            <a:cxnSpLocks/>
          </p:cNvCxnSpPr>
          <p:nvPr/>
        </p:nvCxnSpPr>
        <p:spPr>
          <a:xfrm>
            <a:off x="3770829" y="3425093"/>
            <a:ext cx="16777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4" name="Picture 33" descr="A picture containing shape&#10;&#10;Description automatically generated">
            <a:extLst>
              <a:ext uri="{FF2B5EF4-FFF2-40B4-BE49-F238E27FC236}">
                <a16:creationId xmlns:a16="http://schemas.microsoft.com/office/drawing/2014/main" id="{F723232F-B02B-4758-8683-6A720EBC9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30" y="1789554"/>
            <a:ext cx="1198731" cy="119873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D189D4-5EE2-41E6-BE1A-6F89A5DD25E0}"/>
              </a:ext>
            </a:extLst>
          </p:cNvPr>
          <p:cNvCxnSpPr>
            <a:cxnSpLocks/>
          </p:cNvCxnSpPr>
          <p:nvPr/>
        </p:nvCxnSpPr>
        <p:spPr>
          <a:xfrm>
            <a:off x="8816147" y="1897189"/>
            <a:ext cx="0" cy="43357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AFB228A-FEBF-4CAF-BEAD-508C6D5FD779}"/>
              </a:ext>
            </a:extLst>
          </p:cNvPr>
          <p:cNvSpPr txBox="1"/>
          <p:nvPr/>
        </p:nvSpPr>
        <p:spPr>
          <a:xfrm>
            <a:off x="6153355" y="3614513"/>
            <a:ext cx="2518771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50" dirty="0"/>
          </a:p>
          <a:p>
            <a:pPr marL="0" indent="0" algn="ctr">
              <a:buNone/>
            </a:pPr>
            <a:r>
              <a:rPr lang="en-US" sz="1600" b="1" dirty="0"/>
              <a:t>Educate visitors during the registration process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Digital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Tied to Booking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C572EB-B28B-42B7-ADF0-A58446E54D94}"/>
              </a:ext>
            </a:extLst>
          </p:cNvPr>
          <p:cNvCxnSpPr>
            <a:cxnSpLocks/>
          </p:cNvCxnSpPr>
          <p:nvPr/>
        </p:nvCxnSpPr>
        <p:spPr>
          <a:xfrm>
            <a:off x="6577663" y="3425093"/>
            <a:ext cx="16777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D9B6E1-CC21-41C6-B819-A550A79B4B68}"/>
              </a:ext>
            </a:extLst>
          </p:cNvPr>
          <p:cNvSpPr txBox="1"/>
          <p:nvPr/>
        </p:nvSpPr>
        <p:spPr>
          <a:xfrm>
            <a:off x="8960169" y="3614513"/>
            <a:ext cx="2540437" cy="2531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50" dirty="0"/>
          </a:p>
          <a:p>
            <a:pPr marL="0" indent="0" algn="ctr">
              <a:buNone/>
            </a:pPr>
            <a:r>
              <a:rPr lang="en-US" sz="1600" b="1" dirty="0"/>
              <a:t>Communicate with visitors during their time in the community</a:t>
            </a:r>
          </a:p>
          <a:p>
            <a:pPr marL="0" indent="0" algn="ctr">
              <a:buNone/>
            </a:pPr>
            <a:endParaRPr lang="en-US" sz="900" dirty="0"/>
          </a:p>
          <a:p>
            <a:pPr marL="0" indent="0" algn="ctr">
              <a:buNone/>
            </a:pPr>
            <a:endParaRPr lang="en-US" sz="900" dirty="0"/>
          </a:p>
          <a:p>
            <a:pPr marL="285750" indent="-285750">
              <a:buFontTx/>
              <a:buChar char="-"/>
            </a:pPr>
            <a:r>
              <a:rPr lang="en-US" sz="1600" dirty="0"/>
              <a:t>Individual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Groups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Violations Enforcement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Marketing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57992A-AB6F-404F-92F3-AAEAC28409EF}"/>
              </a:ext>
            </a:extLst>
          </p:cNvPr>
          <p:cNvCxnSpPr>
            <a:cxnSpLocks/>
          </p:cNvCxnSpPr>
          <p:nvPr/>
        </p:nvCxnSpPr>
        <p:spPr>
          <a:xfrm>
            <a:off x="9384498" y="3425093"/>
            <a:ext cx="16777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6159D3E2-2739-4161-B6D8-D297A54CC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73" y="2082764"/>
            <a:ext cx="1130239" cy="11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Why Guests Need and Want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4F742-9A05-45FA-B22E-3C6BB3C3C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E2C29-8D8B-41B2-8400-D2BDE521319B}"/>
              </a:ext>
            </a:extLst>
          </p:cNvPr>
          <p:cNvSpPr txBox="1"/>
          <p:nvPr/>
        </p:nvSpPr>
        <p:spPr>
          <a:xfrm>
            <a:off x="0" y="88866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nhance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vacation experience and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7537CC-1A19-4DC7-B034-8BB9D752322F}"/>
              </a:ext>
            </a:extLst>
          </p:cNvPr>
          <p:cNvCxnSpPr>
            <a:cxnSpLocks/>
          </p:cNvCxnSpPr>
          <p:nvPr/>
        </p:nvCxnSpPr>
        <p:spPr>
          <a:xfrm>
            <a:off x="2199315" y="2985082"/>
            <a:ext cx="7793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4BDF94-4E74-4938-91B1-150ACBB0815A}"/>
              </a:ext>
            </a:extLst>
          </p:cNvPr>
          <p:cNvCxnSpPr>
            <a:cxnSpLocks/>
          </p:cNvCxnSpPr>
          <p:nvPr/>
        </p:nvCxnSpPr>
        <p:spPr>
          <a:xfrm>
            <a:off x="4724401" y="1542175"/>
            <a:ext cx="0" cy="4905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7784D6-6389-40DD-A513-CCC05E4C1AE1}"/>
              </a:ext>
            </a:extLst>
          </p:cNvPr>
          <p:cNvCxnSpPr>
            <a:cxnSpLocks/>
          </p:cNvCxnSpPr>
          <p:nvPr/>
        </p:nvCxnSpPr>
        <p:spPr>
          <a:xfrm>
            <a:off x="2199315" y="4764301"/>
            <a:ext cx="7793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0179C0-3DD2-407B-9F15-DD91F16881B9}"/>
              </a:ext>
            </a:extLst>
          </p:cNvPr>
          <p:cNvCxnSpPr>
            <a:cxnSpLocks/>
          </p:cNvCxnSpPr>
          <p:nvPr/>
        </p:nvCxnSpPr>
        <p:spPr>
          <a:xfrm>
            <a:off x="7548681" y="1459684"/>
            <a:ext cx="0" cy="4905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AD7A69-A782-4B8F-B2B2-7E85CC82C70F}"/>
              </a:ext>
            </a:extLst>
          </p:cNvPr>
          <p:cNvSpPr txBox="1"/>
          <p:nvPr/>
        </p:nvSpPr>
        <p:spPr>
          <a:xfrm>
            <a:off x="1765408" y="2475573"/>
            <a:ext cx="2824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Streamlined Parking and Arrival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2572B-62D1-4831-9C2E-BD8C95F304D3}"/>
              </a:ext>
            </a:extLst>
          </p:cNvPr>
          <p:cNvSpPr txBox="1"/>
          <p:nvPr/>
        </p:nvSpPr>
        <p:spPr>
          <a:xfrm>
            <a:off x="4809287" y="2475573"/>
            <a:ext cx="2505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Enhanced Vacation Experience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54686-1F73-43D0-919D-43729BD9F99D}"/>
              </a:ext>
            </a:extLst>
          </p:cNvPr>
          <p:cNvSpPr txBox="1"/>
          <p:nvPr/>
        </p:nvSpPr>
        <p:spPr>
          <a:xfrm>
            <a:off x="1622791" y="4297657"/>
            <a:ext cx="3110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Reduce tension between guests and neighbors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2D492-D115-4722-99B5-A338E42778D9}"/>
              </a:ext>
            </a:extLst>
          </p:cNvPr>
          <p:cNvSpPr txBox="1"/>
          <p:nvPr/>
        </p:nvSpPr>
        <p:spPr>
          <a:xfrm>
            <a:off x="4774163" y="5939704"/>
            <a:ext cx="25754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Easy Communication with Host and Community Members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C396C-6926-4EAF-A810-625534A19697}"/>
              </a:ext>
            </a:extLst>
          </p:cNvPr>
          <p:cNvSpPr txBox="1"/>
          <p:nvPr/>
        </p:nvSpPr>
        <p:spPr>
          <a:xfrm>
            <a:off x="7512902" y="4297657"/>
            <a:ext cx="2455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Knows available Amenities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2A89C-7868-4A1B-BE9B-22F57289491C}"/>
              </a:ext>
            </a:extLst>
          </p:cNvPr>
          <p:cNvSpPr txBox="1"/>
          <p:nvPr/>
        </p:nvSpPr>
        <p:spPr>
          <a:xfrm>
            <a:off x="4859103" y="4405378"/>
            <a:ext cx="24055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Saves Time and Money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ABF5E-DF1C-4DE7-8B08-6AF2933D7BD0}"/>
              </a:ext>
            </a:extLst>
          </p:cNvPr>
          <p:cNvSpPr txBox="1"/>
          <p:nvPr/>
        </p:nvSpPr>
        <p:spPr>
          <a:xfrm>
            <a:off x="7449986" y="2475573"/>
            <a:ext cx="2581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Feels more a part of the community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8E3621-A515-44A2-89B9-842BBB19D323}"/>
              </a:ext>
            </a:extLst>
          </p:cNvPr>
          <p:cNvSpPr txBox="1"/>
          <p:nvPr/>
        </p:nvSpPr>
        <p:spPr>
          <a:xfrm>
            <a:off x="7464595" y="6047426"/>
            <a:ext cx="2552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1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Understands emergency protocols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9068AF-B45B-4A21-8501-DF53826151C1}"/>
              </a:ext>
            </a:extLst>
          </p:cNvPr>
          <p:cNvSpPr txBox="1"/>
          <p:nvPr/>
        </p:nvSpPr>
        <p:spPr>
          <a:xfrm>
            <a:off x="2014715" y="6047426"/>
            <a:ext cx="232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Understands and can easily follow the rules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A33DDCE-4654-49E1-B4C2-1BDA11718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68" y="3471833"/>
            <a:ext cx="718347" cy="718347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FF527E1-C928-40DA-AB71-3D5F3FE45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07" y="5044036"/>
            <a:ext cx="897668" cy="89766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9D9DFAD-D618-43BD-9710-FE231B6C5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72" y="1478526"/>
            <a:ext cx="868680" cy="86868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ECB22305-CFAC-4E1E-8803-CEFEFE5C7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72" y="3403802"/>
            <a:ext cx="854408" cy="85440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B456C11-6CEE-436A-8EFE-B17C3E4FDF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28" y="5073422"/>
            <a:ext cx="838897" cy="838897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BB2311C-24F8-4525-BCE2-30D7B5F6F9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54" y="1535847"/>
            <a:ext cx="773175" cy="773175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9B902D4-2DBD-4841-BF5A-2ABD28E53B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1" y="1478526"/>
            <a:ext cx="887817" cy="887817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6AF7864-8D91-44A8-A1F1-790CDCF8DD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87" y="5129938"/>
            <a:ext cx="725865" cy="725865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582B32C-53B9-4DDC-A0DD-9C40A3F23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17" y="3378604"/>
            <a:ext cx="904804" cy="9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7EFC1AA-A038-42D4-83E2-13B391CBC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85" y="1860142"/>
            <a:ext cx="3567789" cy="2517514"/>
          </a:xfrm>
          <a:prstGeom prst="rect">
            <a:avLst/>
          </a:prstGeom>
        </p:spPr>
      </p:pic>
      <p:pic>
        <p:nvPicPr>
          <p:cNvPr id="7" name="Content Placeholder 4" descr="A close up of a computer&#10;&#10;Description automatically generated">
            <a:extLst>
              <a:ext uri="{FF2B5EF4-FFF2-40B4-BE49-F238E27FC236}">
                <a16:creationId xmlns:a16="http://schemas.microsoft.com/office/drawing/2014/main" id="{A5115C41-78E5-44C2-8F89-E7A711D3C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77918"/>
            <a:ext cx="5788837" cy="370216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1CAE3D-5BE7-41FB-AA1A-FA4239AC1D6B}"/>
              </a:ext>
            </a:extLst>
          </p:cNvPr>
          <p:cNvSpPr/>
          <p:nvPr/>
        </p:nvSpPr>
        <p:spPr>
          <a:xfrm>
            <a:off x="0" y="5545123"/>
            <a:ext cx="12192000" cy="1312877"/>
          </a:xfrm>
          <a:prstGeom prst="rect">
            <a:avLst/>
          </a:prstGeom>
          <a:solidFill>
            <a:srgbClr val="F2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The Leader In Community Livability Solutions</a:t>
            </a:r>
          </a:p>
          <a:p>
            <a:pPr algn="ctr"/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SymLiv Platform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E2C29-8D8B-41B2-8400-D2BDE521319B}"/>
              </a:ext>
            </a:extLst>
          </p:cNvPr>
          <p:cNvSpPr txBox="1"/>
          <p:nvPr/>
        </p:nvSpPr>
        <p:spPr>
          <a:xfrm>
            <a:off x="4020777" y="950343"/>
            <a:ext cx="437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Make Residents Happier With One Solution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9CBB4-B18F-48C2-83F9-1DF1B147DF7B}"/>
              </a:ext>
            </a:extLst>
          </p:cNvPr>
          <p:cNvSpPr txBox="1"/>
          <p:nvPr/>
        </p:nvSpPr>
        <p:spPr>
          <a:xfrm>
            <a:off x="417617" y="1577918"/>
            <a:ext cx="5788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Complete Community Livability Management Platform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9C6B24F-8DA9-4E5A-ABC3-E44D7200B1AA}"/>
              </a:ext>
            </a:extLst>
          </p:cNvPr>
          <p:cNvSpPr/>
          <p:nvPr/>
        </p:nvSpPr>
        <p:spPr>
          <a:xfrm>
            <a:off x="5985543" y="6388321"/>
            <a:ext cx="220911" cy="201643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EE6DA27-0B5C-40F3-8522-A600C26CD1E0}"/>
              </a:ext>
            </a:extLst>
          </p:cNvPr>
          <p:cNvSpPr/>
          <p:nvPr/>
        </p:nvSpPr>
        <p:spPr>
          <a:xfrm>
            <a:off x="6265235" y="6388321"/>
            <a:ext cx="220911" cy="201643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46327FA-8A70-4606-A49F-872B8CBDAD69}"/>
              </a:ext>
            </a:extLst>
          </p:cNvPr>
          <p:cNvSpPr/>
          <p:nvPr/>
        </p:nvSpPr>
        <p:spPr>
          <a:xfrm>
            <a:off x="6520339" y="6388321"/>
            <a:ext cx="220911" cy="20164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8B02ED6-72EE-45E1-954E-A8B358E207D7}"/>
              </a:ext>
            </a:extLst>
          </p:cNvPr>
          <p:cNvSpPr/>
          <p:nvPr/>
        </p:nvSpPr>
        <p:spPr>
          <a:xfrm>
            <a:off x="5705851" y="6388321"/>
            <a:ext cx="220911" cy="20164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A50AA9B-CCD1-4B67-BB56-9F8E7587BC76}"/>
              </a:ext>
            </a:extLst>
          </p:cNvPr>
          <p:cNvSpPr/>
          <p:nvPr/>
        </p:nvSpPr>
        <p:spPr>
          <a:xfrm>
            <a:off x="5426159" y="6388320"/>
            <a:ext cx="220911" cy="20164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EA42DA-EF60-4729-8A82-048416C9D16E}"/>
              </a:ext>
            </a:extLst>
          </p:cNvPr>
          <p:cNvCxnSpPr>
            <a:cxnSpLocks/>
          </p:cNvCxnSpPr>
          <p:nvPr/>
        </p:nvCxnSpPr>
        <p:spPr>
          <a:xfrm flipH="1">
            <a:off x="1031846" y="6516853"/>
            <a:ext cx="4228052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D778E7-9E6B-4811-BB45-108BC1127E3C}"/>
              </a:ext>
            </a:extLst>
          </p:cNvPr>
          <p:cNvCxnSpPr>
            <a:cxnSpLocks/>
          </p:cNvCxnSpPr>
          <p:nvPr/>
        </p:nvCxnSpPr>
        <p:spPr>
          <a:xfrm flipH="1">
            <a:off x="6930705" y="6516853"/>
            <a:ext cx="400853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1A32F2-C3A1-4FD1-8ACB-B77E440A0A0C}"/>
              </a:ext>
            </a:extLst>
          </p:cNvPr>
          <p:cNvSpPr txBox="1"/>
          <p:nvPr/>
        </p:nvSpPr>
        <p:spPr>
          <a:xfrm>
            <a:off x="430199" y="2645853"/>
            <a:ext cx="5835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SymLiv combines online-enabled registration, orientation, communication, and incentives to drive guest and vendor behavior. </a:t>
            </a: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CCB82B12-A21C-4973-93C3-FE7D78E8E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90" y="4753972"/>
            <a:ext cx="428346" cy="428346"/>
          </a:xfrm>
          <a:prstGeom prst="rect">
            <a:avLst/>
          </a:prstGeom>
        </p:spPr>
      </p:pic>
      <p:pic>
        <p:nvPicPr>
          <p:cNvPr id="28" name="Graphic 27" descr="Smart Phone outline">
            <a:extLst>
              <a:ext uri="{FF2B5EF4-FFF2-40B4-BE49-F238E27FC236}">
                <a16:creationId xmlns:a16="http://schemas.microsoft.com/office/drawing/2014/main" id="{761686AB-3611-4DDF-9873-E9F8EDDFF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598" y="3832565"/>
            <a:ext cx="477931" cy="477931"/>
          </a:xfrm>
          <a:prstGeom prst="rect">
            <a:avLst/>
          </a:prstGeom>
        </p:spPr>
      </p:pic>
      <p:pic>
        <p:nvPicPr>
          <p:cNvPr id="29" name="Graphic 28" descr="Envelope outline">
            <a:extLst>
              <a:ext uri="{FF2B5EF4-FFF2-40B4-BE49-F238E27FC236}">
                <a16:creationId xmlns:a16="http://schemas.microsoft.com/office/drawing/2014/main" id="{D517FFC2-156C-4303-9635-46EFBA371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9082" y="4787291"/>
            <a:ext cx="416792" cy="416792"/>
          </a:xfrm>
          <a:prstGeom prst="rect">
            <a:avLst/>
          </a:prstGeom>
        </p:spPr>
      </p:pic>
      <p:pic>
        <p:nvPicPr>
          <p:cNvPr id="30" name="Picture 29" descr="A picture containing shape&#10;&#10;Description automatically generated">
            <a:extLst>
              <a:ext uri="{FF2B5EF4-FFF2-40B4-BE49-F238E27FC236}">
                <a16:creationId xmlns:a16="http://schemas.microsoft.com/office/drawing/2014/main" id="{3D474B4D-7B90-4E29-9E80-3170A1BA9D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89" y="3848044"/>
            <a:ext cx="422225" cy="4222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205DFF-6FF5-4F82-8410-E24476372268}"/>
              </a:ext>
            </a:extLst>
          </p:cNvPr>
          <p:cNvSpPr txBox="1"/>
          <p:nvPr/>
        </p:nvSpPr>
        <p:spPr>
          <a:xfrm>
            <a:off x="825874" y="3803172"/>
            <a:ext cx="199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Guest &amp; Vendor registration &amp; orientation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3DBA0F-9695-4C40-A7C0-94D168C19435}"/>
              </a:ext>
            </a:extLst>
          </p:cNvPr>
          <p:cNvSpPr txBox="1"/>
          <p:nvPr/>
        </p:nvSpPr>
        <p:spPr>
          <a:xfrm>
            <a:off x="825874" y="4742418"/>
            <a:ext cx="199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Automated Communication via text &amp; email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65B54B-162C-4865-8E5E-78FA44344CA1}"/>
              </a:ext>
            </a:extLst>
          </p:cNvPr>
          <p:cNvSpPr txBox="1"/>
          <p:nvPr/>
        </p:nvSpPr>
        <p:spPr>
          <a:xfrm>
            <a:off x="3781207" y="3803172"/>
            <a:ext cx="225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Streamlined parking administration &amp; enforcement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F757A1-E118-4067-902B-265803B26A19}"/>
              </a:ext>
            </a:extLst>
          </p:cNvPr>
          <p:cNvSpPr txBox="1"/>
          <p:nvPr/>
        </p:nvSpPr>
        <p:spPr>
          <a:xfrm>
            <a:off x="3781207" y="4672521"/>
            <a:ext cx="225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Modern, Cloud-Based Access Control Software &amp; Hardware for gated communities</a:t>
            </a:r>
          </a:p>
        </p:txBody>
      </p:sp>
    </p:spTree>
    <p:extLst>
      <p:ext uri="{BB962C8B-B14F-4D97-AF65-F5344CB8AC3E}">
        <p14:creationId xmlns:p14="http://schemas.microsoft.com/office/powerpoint/2010/main" val="1464099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Phone barcode scanner icon, outline style - Stock Vector , #ad, #scanner, # icon, #Phone, #barcode #AD">
            <a:extLst>
              <a:ext uri="{FF2B5EF4-FFF2-40B4-BE49-F238E27FC236}">
                <a16:creationId xmlns:a16="http://schemas.microsoft.com/office/drawing/2014/main" id="{78A0A619-42DB-4833-A8DD-EB41D5D5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61" y="1581311"/>
            <a:ext cx="1037756" cy="10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picture containing shape&#10;&#10;Description automatically generated">
            <a:extLst>
              <a:ext uri="{FF2B5EF4-FFF2-40B4-BE49-F238E27FC236}">
                <a16:creationId xmlns:a16="http://schemas.microsoft.com/office/drawing/2014/main" id="{5E133C11-879A-400B-BDF8-596A7A644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04" y="1440736"/>
            <a:ext cx="1122334" cy="1122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How SymLiv Helps Cities Manage Visitors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7650" y="6407393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4F742-9A05-45FA-B22E-3C6BB3C3C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DFA94-3C82-4E07-BE11-DBBDA60C3E58}"/>
              </a:ext>
            </a:extLst>
          </p:cNvPr>
          <p:cNvSpPr txBox="1"/>
          <p:nvPr/>
        </p:nvSpPr>
        <p:spPr>
          <a:xfrm>
            <a:off x="0" y="88866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Online-enabled guest education, registration, and vehicle and parking administration-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2F0945-95BE-4CA6-ADA2-7390C70E6CC8}"/>
              </a:ext>
            </a:extLst>
          </p:cNvPr>
          <p:cNvCxnSpPr>
            <a:cxnSpLocks/>
          </p:cNvCxnSpPr>
          <p:nvPr/>
        </p:nvCxnSpPr>
        <p:spPr>
          <a:xfrm>
            <a:off x="3124419" y="1510173"/>
            <a:ext cx="0" cy="43357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CD0B97-67BB-4449-9355-0E102B386FB0}"/>
              </a:ext>
            </a:extLst>
          </p:cNvPr>
          <p:cNvSpPr txBox="1"/>
          <p:nvPr/>
        </p:nvSpPr>
        <p:spPr>
          <a:xfrm>
            <a:off x="469314" y="3227497"/>
            <a:ext cx="2518783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Guest Books Rental</a:t>
            </a:r>
          </a:p>
          <a:p>
            <a:pPr algn="ctr" defTabSz="457200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Required Orientation by Ordinance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7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a guest books their rental via an online platform like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67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AirBnB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7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VRBO, they receive a link to a community-branded online portal where they are registered with the community database and provide details about the community rules business directory and attractions like parks, museums, and nearby hidden Gems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C2FC84-65EB-4980-87D5-47E48348AF42}"/>
              </a:ext>
            </a:extLst>
          </p:cNvPr>
          <p:cNvCxnSpPr>
            <a:cxnSpLocks/>
          </p:cNvCxnSpPr>
          <p:nvPr/>
        </p:nvCxnSpPr>
        <p:spPr>
          <a:xfrm>
            <a:off x="885935" y="3038077"/>
            <a:ext cx="16777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183768-8AEA-46CD-AA09-A846AA9AA5A0}"/>
              </a:ext>
            </a:extLst>
          </p:cNvPr>
          <p:cNvCxnSpPr>
            <a:cxnSpLocks/>
          </p:cNvCxnSpPr>
          <p:nvPr/>
        </p:nvCxnSpPr>
        <p:spPr>
          <a:xfrm>
            <a:off x="5931254" y="1510173"/>
            <a:ext cx="0" cy="43357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8FB29D-74E6-4894-8CDF-68293E24E48E}"/>
              </a:ext>
            </a:extLst>
          </p:cNvPr>
          <p:cNvSpPr txBox="1"/>
          <p:nvPr/>
        </p:nvSpPr>
        <p:spPr>
          <a:xfrm>
            <a:off x="3225101" y="3227497"/>
            <a:ext cx="2605471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Guest &amp; Vehicle are Registered via Online Portal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67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GuestPass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7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administers registration and pass issuance. Information </a:t>
            </a:r>
            <a:r>
              <a:rPr lang="en-US" sz="1200" dirty="0">
                <a:solidFill>
                  <a:srgbClr val="767576"/>
                </a:solidFill>
                <a:latin typeface="Calibri" panose="020F0502020204030204"/>
              </a:rPr>
              <a:t>can be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7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collected on the person’s length of stay, rental address, number of pets, number in party, vehicles, and other information for emergency purposes.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2748FE-CAF0-4DAE-A63E-7AC9060F3293}"/>
              </a:ext>
            </a:extLst>
          </p:cNvPr>
          <p:cNvCxnSpPr>
            <a:cxnSpLocks/>
          </p:cNvCxnSpPr>
          <p:nvPr/>
        </p:nvCxnSpPr>
        <p:spPr>
          <a:xfrm>
            <a:off x="3692770" y="3038077"/>
            <a:ext cx="16777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4" name="Picture 33" descr="A picture containing shape&#10;&#10;Description automatically generated">
            <a:extLst>
              <a:ext uri="{FF2B5EF4-FFF2-40B4-BE49-F238E27FC236}">
                <a16:creationId xmlns:a16="http://schemas.microsoft.com/office/drawing/2014/main" id="{F723232F-B02B-4758-8683-6A720EBC9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71" y="1402538"/>
            <a:ext cx="1198731" cy="119873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4D189D4-5EE2-41E6-BE1A-6F89A5DD25E0}"/>
              </a:ext>
            </a:extLst>
          </p:cNvPr>
          <p:cNvCxnSpPr>
            <a:cxnSpLocks/>
          </p:cNvCxnSpPr>
          <p:nvPr/>
        </p:nvCxnSpPr>
        <p:spPr>
          <a:xfrm>
            <a:off x="8738088" y="1510173"/>
            <a:ext cx="0" cy="43357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AFB228A-FEBF-4CAF-BEAD-508C6D5FD779}"/>
              </a:ext>
            </a:extLst>
          </p:cNvPr>
          <p:cNvSpPr txBox="1"/>
          <p:nvPr/>
        </p:nvSpPr>
        <p:spPr>
          <a:xfrm>
            <a:off x="6075296" y="3227497"/>
            <a:ext cx="2518771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Guest is Educated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7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Guest is guided through online educational modules covering community rules, policies, amenities, as well local business information and any other instructions deemed necessary by the community.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C572EB-B28B-42B7-ADF0-A58446E54D94}"/>
              </a:ext>
            </a:extLst>
          </p:cNvPr>
          <p:cNvCxnSpPr>
            <a:cxnSpLocks/>
          </p:cNvCxnSpPr>
          <p:nvPr/>
        </p:nvCxnSpPr>
        <p:spPr>
          <a:xfrm>
            <a:off x="6499604" y="3038077"/>
            <a:ext cx="16777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D9B6E1-CC21-41C6-B819-A550A79B4B68}"/>
              </a:ext>
            </a:extLst>
          </p:cNvPr>
          <p:cNvSpPr txBox="1"/>
          <p:nvPr/>
        </p:nvSpPr>
        <p:spPr>
          <a:xfrm>
            <a:off x="8882110" y="3227497"/>
            <a:ext cx="2540437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Guest Collects Identifier or Parking Pass for Arrival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7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completing the guest registration and education, they’re issued a QR code or digital documents via text or email. This can be used as an identifier upon arrival or as a scannable </a:t>
            </a:r>
            <a:r>
              <a:rPr lang="en-US" sz="1200" dirty="0">
                <a:solidFill>
                  <a:srgbClr val="767576"/>
                </a:solidFill>
                <a:latin typeface="Calibri" panose="020F0502020204030204"/>
              </a:rPr>
              <a:t>discount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67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to local attractions, businesses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57992A-AB6F-404F-92F3-AAEAC28409EF}"/>
              </a:ext>
            </a:extLst>
          </p:cNvPr>
          <p:cNvCxnSpPr>
            <a:cxnSpLocks/>
          </p:cNvCxnSpPr>
          <p:nvPr/>
        </p:nvCxnSpPr>
        <p:spPr>
          <a:xfrm>
            <a:off x="9306439" y="3038077"/>
            <a:ext cx="167779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6159D3E2-2739-4161-B6D8-D297A54CC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4" y="1695748"/>
            <a:ext cx="1130239" cy="11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0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07AC9-E400-438F-81A6-5BDE8547B820}"/>
              </a:ext>
            </a:extLst>
          </p:cNvPr>
          <p:cNvSpPr txBox="1"/>
          <p:nvPr/>
        </p:nvSpPr>
        <p:spPr>
          <a:xfrm>
            <a:off x="3015001" y="4415254"/>
            <a:ext cx="63450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For more resources, visit www.symliv.com</a:t>
            </a: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John </a:t>
            </a:r>
            <a:r>
              <a:rPr lang="en-US" dirty="0" err="1">
                <a:latin typeface="Century Gothic" panose="020B0502020202020204" pitchFamily="34" charset="0"/>
              </a:rPr>
              <a:t>Spuhler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  <a:hlinkClick r:id="rId2"/>
              </a:rPr>
              <a:t>john.spuhler@symliv.com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71E19-7D6A-420E-9043-CD69C2053743}"/>
              </a:ext>
            </a:extLst>
          </p:cNvPr>
          <p:cNvSpPr txBox="1"/>
          <p:nvPr/>
        </p:nvSpPr>
        <p:spPr>
          <a:xfrm>
            <a:off x="0" y="85457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- Educated Guests Make Better Neighbors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A2EC07B-1E9A-497C-B26A-99BE1DB17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43" y="1875415"/>
            <a:ext cx="4013714" cy="155358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E14995F-E123-4BE0-9467-3B7BA031E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89" y="1518965"/>
            <a:ext cx="2215531" cy="25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9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E2C29-8D8B-41B2-8400-D2BDE521319B}"/>
              </a:ext>
            </a:extLst>
          </p:cNvPr>
          <p:cNvSpPr txBox="1"/>
          <p:nvPr/>
        </p:nvSpPr>
        <p:spPr>
          <a:xfrm>
            <a:off x="5336011" y="933565"/>
            <a:ext cx="1519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Who’s Who…</a:t>
            </a:r>
            <a:endParaRPr lang="en-US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A79D46-E8A2-428E-AC28-B4E12BAD5A83}"/>
              </a:ext>
            </a:extLst>
          </p:cNvPr>
          <p:cNvSpPr txBox="1"/>
          <p:nvPr/>
        </p:nvSpPr>
        <p:spPr>
          <a:xfrm>
            <a:off x="8429816" y="3918734"/>
            <a:ext cx="247437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4628E"/>
                </a:solidFill>
              </a:rPr>
              <a:t>Taylor James</a:t>
            </a: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Wasatch Group</a:t>
            </a: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Taylor helps develop tech-enabled solutions for the Wasatch Groups, a $4B Utah-based alternative asset manager with over 16K multifamily units under management. His work includes solving community livability issues related to both long- and short-term rentals.</a:t>
            </a:r>
          </a:p>
          <a:p>
            <a:pPr algn="ctr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7326D3-A0D2-49EA-A1F7-C8748BFA3094}"/>
              </a:ext>
            </a:extLst>
          </p:cNvPr>
          <p:cNvSpPr txBox="1"/>
          <p:nvPr/>
        </p:nvSpPr>
        <p:spPr>
          <a:xfrm>
            <a:off x="838200" y="3918730"/>
            <a:ext cx="2679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4628E"/>
                </a:solidFill>
              </a:rPr>
              <a:t>John Spuhler</a:t>
            </a:r>
          </a:p>
          <a:p>
            <a:pPr algn="ctr"/>
            <a:endParaRPr lang="en-US" sz="500" b="1" dirty="0"/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SymLiv</a:t>
            </a: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John is a community consultant and serial entrepreneur. He has been dealing first-hand with the challenges of short-term rental compliance while being the Mayor of Garden City from 2010-2018 and serving on numerous boards including the Bear River Association of Governments.</a:t>
            </a:r>
          </a:p>
          <a:p>
            <a:pPr algn="ctr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0" name="Picture Placeholder 17">
            <a:extLst>
              <a:ext uri="{FF2B5EF4-FFF2-40B4-BE49-F238E27FC236}">
                <a16:creationId xmlns:a16="http://schemas.microsoft.com/office/drawing/2014/main" id="{5B155736-D6C6-4F29-A2B8-C2743413A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1612" y="1672322"/>
            <a:ext cx="2112809" cy="2112809"/>
          </a:xfrm>
          <a:prstGeom prst="ellipse">
            <a:avLst/>
          </a:prstGeom>
        </p:spPr>
      </p:pic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A33F2D0F-F34C-4469-8020-D2513B671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0598" y="1669440"/>
            <a:ext cx="2112809" cy="2112769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</p:pic>
      <p:pic>
        <p:nvPicPr>
          <p:cNvPr id="9" name="Picture Placeholder 3">
            <a:extLst>
              <a:ext uri="{FF2B5EF4-FFF2-40B4-BE49-F238E27FC236}">
                <a16:creationId xmlns:a16="http://schemas.microsoft.com/office/drawing/2014/main" id="{51836B1D-EEEE-42F5-A9D8-CE91A795F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 b="5312"/>
          <a:stretch>
            <a:fillRect/>
          </a:stretch>
        </p:blipFill>
        <p:spPr>
          <a:xfrm>
            <a:off x="4743180" y="1672362"/>
            <a:ext cx="2112809" cy="2112769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278729-1D39-44CA-A6DE-69D8EEA40B8E}"/>
              </a:ext>
            </a:extLst>
          </p:cNvPr>
          <p:cNvSpPr txBox="1"/>
          <p:nvPr/>
        </p:nvSpPr>
        <p:spPr>
          <a:xfrm>
            <a:off x="4515142" y="3918730"/>
            <a:ext cx="267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4628E"/>
                </a:solidFill>
              </a:rPr>
              <a:t>Brumby Mcleod</a:t>
            </a:r>
          </a:p>
          <a:p>
            <a:pPr algn="ctr"/>
            <a:endParaRPr lang="en-US" sz="500" b="1" dirty="0"/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College of Charleston</a:t>
            </a: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Brumby McLeod is an associate professor at the College of Charleston, School of Business in the Department of Hospitality &amp; Tourism Management.  He is a research fellow with the Office of Tourism Analysis and the Riley Center for Livable Communities.  The focus of his research is in overnight accommodation and revenue management.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6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08BD-A1F6-4099-B8F3-A321DB5D5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4579"/>
          </a:xfrm>
          <a:solidFill>
            <a:srgbClr val="14628E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701C-B6AE-40C4-8805-E13E1288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130D3-26D7-4011-8C86-0D72DFE80580}"/>
              </a:ext>
            </a:extLst>
          </p:cNvPr>
          <p:cNvSpPr txBox="1"/>
          <p:nvPr/>
        </p:nvSpPr>
        <p:spPr>
          <a:xfrm>
            <a:off x="692305" y="996395"/>
            <a:ext cx="10807390" cy="58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4628E"/>
                </a:solidFill>
              </a:rPr>
              <a:t>Introduction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Quick Poll of attendees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Panelist Discussion of Poll Results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4628E"/>
                </a:solidFill>
              </a:rPr>
              <a:t>Guest Communication Deep Dive – Brumby Mcleod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Why do we need to educate STR guests?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Responsibility in educating guests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4628E"/>
                </a:solidFill>
              </a:rPr>
              <a:t>Perspectives as a Mayor, Citizen, and Business Owner in Garden City, UT – John Spuhler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Engaging and educating visitors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 unique use case in multi-family – Taylor James</a:t>
            </a:r>
            <a:endParaRPr lang="en-US" b="1" dirty="0">
              <a:solidFill>
                <a:srgbClr val="14628E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4628E"/>
                </a:solidFill>
              </a:rPr>
              <a:t>Tools to Educate Your Visitors – John Spuhler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Best Practices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SymLiv free platform</a:t>
            </a:r>
            <a:endParaRPr lang="en-US" b="1" dirty="0">
              <a:solidFill>
                <a:srgbClr val="14628E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14628E"/>
                </a:solidFill>
              </a:rPr>
              <a:t>Closing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Q &amp; A </a:t>
            </a:r>
            <a:endParaRPr lang="en-US" sz="1400" b="1" dirty="0">
              <a:solidFill>
                <a:srgbClr val="14628E"/>
              </a:solidFill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146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7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9E3F-589C-4E4F-AB19-D747AB9E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253330"/>
            <a:ext cx="10515600" cy="5147469"/>
          </a:xfrm>
        </p:spPr>
        <p:txBody>
          <a:bodyPr>
            <a:normAutofit fontScale="92500"/>
          </a:bodyPr>
          <a:lstStyle/>
          <a:p>
            <a: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Arial" panose="020B0604020202020204" pitchFamily="34" charset="0"/>
              </a:rPr>
              <a:t>Does your community struggle with visitor noise after 10PM?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Arial" panose="020B0604020202020204" pitchFamily="34" charset="0"/>
              </a:rPr>
              <a:t>Do you struggle with trash collection in short-term rentals?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Arial" panose="020B0604020202020204" pitchFamily="34" charset="0"/>
              </a:rPr>
              <a:t>Does your community struggle with parking due to visitors?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Arial" panose="020B0604020202020204" pitchFamily="34" charset="0"/>
              </a:rPr>
              <a:t>Do you see environmental impacts to your community due to visitors?</a:t>
            </a:r>
          </a:p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Arial" panose="020B0604020202020204" pitchFamily="34" charset="0"/>
              </a:rPr>
              <a:t>Do you have information going out to guests before they arrive?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4661B5-5659-4FFC-A33D-D2CE8DC211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Quick Poll Questions – Y/N</a:t>
            </a:r>
          </a:p>
        </p:txBody>
      </p:sp>
    </p:spTree>
    <p:extLst>
      <p:ext uri="{BB962C8B-B14F-4D97-AF65-F5344CB8AC3E}">
        <p14:creationId xmlns:p14="http://schemas.microsoft.com/office/powerpoint/2010/main" val="65121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, map&#10;&#10;Description automatically generated">
            <a:extLst>
              <a:ext uri="{FF2B5EF4-FFF2-40B4-BE49-F238E27FC236}">
                <a16:creationId xmlns:a16="http://schemas.microsoft.com/office/drawing/2014/main" id="{CB26BD83-E0DE-406D-9F06-EDD41E5B2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"/>
          <a:stretch/>
        </p:blipFill>
        <p:spPr>
          <a:xfrm>
            <a:off x="1118840" y="847493"/>
            <a:ext cx="10346472" cy="60105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340A9-09A6-4782-8979-43CC592F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949E5E-58FF-40B4-B0CE-D9E6F1DA39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Growth in STRs After COVID</a:t>
            </a:r>
          </a:p>
        </p:txBody>
      </p:sp>
    </p:spTree>
    <p:extLst>
      <p:ext uri="{BB962C8B-B14F-4D97-AF65-F5344CB8AC3E}">
        <p14:creationId xmlns:p14="http://schemas.microsoft.com/office/powerpoint/2010/main" val="302626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62987D71-7E70-45AC-9891-76C1FBD38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61" y="865485"/>
            <a:ext cx="8867078" cy="56734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3E2D4-A0D9-422D-8D7C-58FB01F4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4F742-9A05-45FA-B22E-3C6BB3C3CAC5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4FFF40-96C3-4851-BB0A-8BDDFEF301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Benefits of STRs</a:t>
            </a:r>
          </a:p>
        </p:txBody>
      </p:sp>
    </p:spTree>
    <p:extLst>
      <p:ext uri="{BB962C8B-B14F-4D97-AF65-F5344CB8AC3E}">
        <p14:creationId xmlns:p14="http://schemas.microsoft.com/office/powerpoint/2010/main" val="301110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095EA09-8AC5-4EA0-A1D5-27F32A22E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67" y="641998"/>
            <a:ext cx="9490078" cy="621600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05C6C13-9965-4E9F-9D39-A2BB29AA4D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Current Trends</a:t>
            </a:r>
          </a:p>
        </p:txBody>
      </p:sp>
    </p:spTree>
    <p:extLst>
      <p:ext uri="{BB962C8B-B14F-4D97-AF65-F5344CB8AC3E}">
        <p14:creationId xmlns:p14="http://schemas.microsoft.com/office/powerpoint/2010/main" val="39475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The Wall Street Journal | Innovations for Poverty Action">
            <a:extLst>
              <a:ext uri="{FF2B5EF4-FFF2-40B4-BE49-F238E27FC236}">
                <a16:creationId xmlns:a16="http://schemas.microsoft.com/office/drawing/2014/main" id="{8D88E0B4-747B-4538-A18C-373F04C2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6" y="4367969"/>
            <a:ext cx="35052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Washington Post Jobs and Company Culture">
            <a:extLst>
              <a:ext uri="{FF2B5EF4-FFF2-40B4-BE49-F238E27FC236}">
                <a16:creationId xmlns:a16="http://schemas.microsoft.com/office/drawing/2014/main" id="{6883C308-7B83-4035-B3BA-72436819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16" y="2353923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4661B5-5659-4FFC-A33D-D2CE8DC211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54579"/>
          </a:xfrm>
          <a:prstGeom prst="rect">
            <a:avLst/>
          </a:prstGeom>
          <a:solidFill>
            <a:srgbClr val="14628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 Short-Term Rental Crisis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33600-B09C-428E-BFDD-BC8FF1205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97" y="1767228"/>
            <a:ext cx="3647237" cy="1038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52CC85-DBEF-4256-B29F-7740199EC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91" y="1276145"/>
            <a:ext cx="2466975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DB3989-6BD2-4827-B21B-5B9717E94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049" y="1823092"/>
            <a:ext cx="3576419" cy="584196"/>
          </a:xfrm>
          <a:prstGeom prst="rect">
            <a:avLst/>
          </a:prstGeom>
        </p:spPr>
      </p:pic>
      <p:pic>
        <p:nvPicPr>
          <p:cNvPr id="4098" name="Picture 2" descr="TheGuardian.com - Wikipedia">
            <a:extLst>
              <a:ext uri="{FF2B5EF4-FFF2-40B4-BE49-F238E27FC236}">
                <a16:creationId xmlns:a16="http://schemas.microsoft.com/office/drawing/2014/main" id="{0F70FD6A-A3BD-4C9C-BFEA-BF883826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49" y="1236875"/>
            <a:ext cx="1405248" cy="4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27E110-2E88-4ED4-B111-DD94E8A9C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015" y="3489533"/>
            <a:ext cx="7181850" cy="390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EE666E-D45F-4F85-A005-63B0FF9DC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675" y="5792502"/>
            <a:ext cx="4380582" cy="5076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2E91E0-724F-4869-98BD-20C99E0E18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3990" y="5793382"/>
            <a:ext cx="4269702" cy="747026"/>
          </a:xfrm>
          <a:prstGeom prst="rect">
            <a:avLst/>
          </a:prstGeom>
        </p:spPr>
      </p:pic>
      <p:pic>
        <p:nvPicPr>
          <p:cNvPr id="4104" name="Picture 8" descr="BBC News - Wikipedia">
            <a:extLst>
              <a:ext uri="{FF2B5EF4-FFF2-40B4-BE49-F238E27FC236}">
                <a16:creationId xmlns:a16="http://schemas.microsoft.com/office/drawing/2014/main" id="{11C1F77F-0414-4068-8928-B0CE9794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90" y="4584591"/>
            <a:ext cx="1059366" cy="10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8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1342</Words>
  <Application>Microsoft Macintosh PowerPoint</Application>
  <PresentationFormat>Widescreen</PresentationFormat>
  <Paragraphs>249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Harriet Text</vt:lpstr>
      <vt:lpstr>Office Theme</vt:lpstr>
      <vt:lpstr>PowerPoint Presentation</vt:lpstr>
      <vt:lpstr>Quick Poll</vt:lpstr>
      <vt:lpstr>Introductions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Problem    </vt:lpstr>
      <vt:lpstr>PowerPoint Presentation</vt:lpstr>
      <vt:lpstr>PowerPoint Presentation</vt:lpstr>
      <vt:lpstr>Tourism is an export, much like selling locally manufactured goods and services abroad.  The cash flow from selling tourism services is an inflow to the community.</vt:lpstr>
      <vt:lpstr>PowerPoint Presentation</vt:lpstr>
      <vt:lpstr>PowerPoint Presentation</vt:lpstr>
      <vt:lpstr>Who is Responsible for Communication?</vt:lpstr>
      <vt:lpstr>What are your goals?</vt:lpstr>
      <vt:lpstr>What we can learn from Property Managers and Student Housing</vt:lpstr>
      <vt:lpstr>Managing Visitor Behavior</vt:lpstr>
      <vt:lpstr>Why Guests Need and Want Information</vt:lpstr>
      <vt:lpstr>SymLiv Platform Overview</vt:lpstr>
      <vt:lpstr>How SymLiv Helps Cities Manage Visitors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James</dc:creator>
  <cp:lastModifiedBy>Liz Sodja</cp:lastModifiedBy>
  <cp:revision>41</cp:revision>
  <dcterms:created xsi:type="dcterms:W3CDTF">2021-05-14T17:20:02Z</dcterms:created>
  <dcterms:modified xsi:type="dcterms:W3CDTF">2021-05-24T17:14:05Z</dcterms:modified>
</cp:coreProperties>
</file>