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59" r:id="rId4"/>
    <p:sldId id="260" r:id="rId5"/>
    <p:sldId id="261" r:id="rId6"/>
    <p:sldId id="267" r:id="rId7"/>
    <p:sldId id="263" r:id="rId8"/>
    <p:sldId id="264" r:id="rId9"/>
    <p:sldId id="265" r:id="rId10"/>
    <p:sldId id="266" r:id="rId11"/>
    <p:sldId id="268" r:id="rId12"/>
    <p:sldId id="269" r:id="rId13"/>
    <p:sldId id="270" r:id="rId14"/>
    <p:sldId id="271" r:id="rId15"/>
    <p:sldId id="272" r:id="rId16"/>
    <p:sldId id="27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745"/>
  </p:normalViewPr>
  <p:slideViewPr>
    <p:cSldViewPr snapToGrid="0" snapToObjects="1">
      <p:cViewPr varScale="1">
        <p:scale>
          <a:sx n="102" d="100"/>
          <a:sy n="102" d="100"/>
        </p:scale>
        <p:origin x="17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6272B-6D57-BE44-826C-BDB54D1DE900}" type="datetimeFigureOut">
              <a:rPr lang="en-US" smtClean="0"/>
              <a:pPr/>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DF8DAF-7B9A-794C-9FC7-DA710F888682}" type="slidenum">
              <a:rPr lang="en-US" smtClean="0"/>
              <a:pPr/>
              <a:t>‹#›</a:t>
            </a:fld>
            <a:endParaRPr lang="en-US"/>
          </a:p>
        </p:txBody>
      </p:sp>
    </p:spTree>
    <p:extLst>
      <p:ext uri="{BB962C8B-B14F-4D97-AF65-F5344CB8AC3E}">
        <p14:creationId xmlns:p14="http://schemas.microsoft.com/office/powerpoint/2010/main" val="16248672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Nothing says comfort like soup! In</a:t>
            </a:r>
            <a:r>
              <a:rPr lang="en-US" baseline="0" dirty="0" smtClean="0"/>
              <a:t> this lesson, we will learn the basic techniques to create a wholesome and nutritious soup from foods already found in the pantry and fridge. We will discuss meal planning and grocery shopping strategies that ensure we always have good foods on hand. We will also discuss the difference between whole foods and refined foods, and why whole is a better choice.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a:t>
            </a:fld>
            <a:endParaRPr lang="en-US"/>
          </a:p>
        </p:txBody>
      </p:sp>
    </p:spTree>
    <p:extLst>
      <p:ext uri="{BB962C8B-B14F-4D97-AF65-F5344CB8AC3E}">
        <p14:creationId xmlns:p14="http://schemas.microsoft.com/office/powerpoint/2010/main" val="194604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starche</a:t>
            </a:r>
            <a:r>
              <a:rPr lang="en-US" baseline="0" dirty="0" smtClean="0"/>
              <a:t>s do each of you have in your pantry and usually use? What are some other choices of starches that we could make? It is generally better to pick fast cooking starches such as potatoes, pasta, or pre-cooked beans.</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10</a:t>
            </a:fld>
            <a:endParaRPr lang="en-US"/>
          </a:p>
        </p:txBody>
      </p:sp>
    </p:spTree>
    <p:extLst>
      <p:ext uri="{BB962C8B-B14F-4D97-AF65-F5344CB8AC3E}">
        <p14:creationId xmlns:p14="http://schemas.microsoft.com/office/powerpoint/2010/main" val="188318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Choose spices/herbs according to other ingredients (example-</a:t>
            </a:r>
            <a:r>
              <a:rPr lang="en-US" baseline="0" dirty="0" smtClean="0"/>
              <a:t> use Mexican spices if soup has black beans, onion, garlic, tomatoes, and corn; use Italian spices if soup has pasta, tomatoes, zucchini; savory spices if chicken noodle; etc) </a:t>
            </a:r>
          </a:p>
          <a:p>
            <a:r>
              <a:rPr lang="en-US" baseline="0" dirty="0" smtClean="0"/>
              <a:t>a.) Mexican: cumin, oregano, chili powder, cilantro, garlic</a:t>
            </a:r>
          </a:p>
          <a:p>
            <a:r>
              <a:rPr lang="en-US" baseline="0" dirty="0" err="1" smtClean="0"/>
              <a:t>b</a:t>
            </a:r>
            <a:r>
              <a:rPr lang="en-US" baseline="0" dirty="0" smtClean="0"/>
              <a:t>.) Italian: basil, oregano, parsley, garlic</a:t>
            </a:r>
          </a:p>
          <a:p>
            <a:r>
              <a:rPr lang="en-US" baseline="0" dirty="0" err="1" smtClean="0"/>
              <a:t>c</a:t>
            </a:r>
            <a:r>
              <a:rPr lang="en-US" baseline="0" dirty="0" smtClean="0"/>
              <a:t>.) Asian: soy sauce, ginger, garlic, chilies, </a:t>
            </a:r>
            <a:r>
              <a:rPr lang="en-US" baseline="0" dirty="0" err="1" smtClean="0"/>
              <a:t>tumeric</a:t>
            </a:r>
            <a:endParaRPr lang="en-US" baseline="0" dirty="0" smtClean="0"/>
          </a:p>
          <a:p>
            <a:r>
              <a:rPr lang="en-US" baseline="0" dirty="0" err="1" smtClean="0"/>
              <a:t>d</a:t>
            </a:r>
            <a:r>
              <a:rPr lang="en-US" baseline="0" dirty="0" smtClean="0"/>
              <a:t>.) Savory/thanksgiving: rosemary, sage, thyme, parsley</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11</a:t>
            </a:fld>
            <a:endParaRPr lang="en-US"/>
          </a:p>
        </p:txBody>
      </p:sp>
    </p:spTree>
    <p:extLst>
      <p:ext uri="{BB962C8B-B14F-4D97-AF65-F5344CB8AC3E}">
        <p14:creationId xmlns:p14="http://schemas.microsoft.com/office/powerpoint/2010/main" val="1118121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by heating a saucepan and cooking the onions until they are softened.  Add</a:t>
            </a:r>
            <a:r>
              <a:rPr lang="en-US" baseline="0" dirty="0" smtClean="0"/>
              <a:t> broth, meat/beans and vegetables until cooked.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12</a:t>
            </a:fld>
            <a:endParaRPr lang="en-US"/>
          </a:p>
        </p:txBody>
      </p:sp>
    </p:spTree>
    <p:extLst>
      <p:ext uri="{BB962C8B-B14F-4D97-AF65-F5344CB8AC3E}">
        <p14:creationId xmlns:p14="http://schemas.microsoft.com/office/powerpoint/2010/main" val="1783282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a:t>
            </a:r>
            <a:r>
              <a:rPr lang="en-US" baseline="0" dirty="0" smtClean="0"/>
              <a:t> pantry items brought from home and ask participants what foods could be used in the soup) Ask class members what foods they have in their pantries and create as many soups as possible from what they already have.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13</a:t>
            </a:fld>
            <a:endParaRPr lang="en-US"/>
          </a:p>
        </p:txBody>
      </p:sp>
    </p:spTree>
    <p:extLst>
      <p:ext uri="{BB962C8B-B14F-4D97-AF65-F5344CB8AC3E}">
        <p14:creationId xmlns:p14="http://schemas.microsoft.com/office/powerpoint/2010/main" val="133980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components of </a:t>
            </a:r>
            <a:r>
              <a:rPr lang="en-US" dirty="0" err="1" smtClean="0"/>
              <a:t>MyPlate</a:t>
            </a:r>
            <a:r>
              <a:rPr lang="en-US" dirty="0" smtClean="0"/>
              <a:t> does soup already have? What</a:t>
            </a:r>
            <a:r>
              <a:rPr lang="en-US" baseline="0" dirty="0" smtClean="0"/>
              <a:t> can we add to our plate to round out the meal?</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14</a:t>
            </a:fld>
            <a:endParaRPr lang="en-US"/>
          </a:p>
        </p:txBody>
      </p:sp>
    </p:spTree>
    <p:extLst>
      <p:ext uri="{BB962C8B-B14F-4D97-AF65-F5344CB8AC3E}">
        <p14:creationId xmlns:p14="http://schemas.microsoft.com/office/powerpoint/2010/main" val="1734713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forget to move! What can/will you do this week to move your body?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15</a:t>
            </a:fld>
            <a:endParaRPr lang="en-US"/>
          </a:p>
        </p:txBody>
      </p:sp>
    </p:spTree>
    <p:extLst>
      <p:ext uri="{BB962C8B-B14F-4D97-AF65-F5344CB8AC3E}">
        <p14:creationId xmlns:p14="http://schemas.microsoft.com/office/powerpoint/2010/main" val="109719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need a state-of-the-</a:t>
            </a:r>
            <a:r>
              <a:rPr lang="en-US" smtClean="0"/>
              <a:t>art kitchen, </a:t>
            </a:r>
            <a:r>
              <a:rPr lang="en-US" dirty="0" smtClean="0"/>
              <a:t>a degree from culinary school, or tons of time. You</a:t>
            </a:r>
            <a:r>
              <a:rPr lang="en-US" baseline="0" dirty="0" smtClean="0"/>
              <a:t> just need some basic equipment and food in the pantry to create a delicious soup that your family will want to come home to!</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16</a:t>
            </a:fld>
            <a:endParaRPr lang="en-US"/>
          </a:p>
        </p:txBody>
      </p:sp>
    </p:spTree>
    <p:extLst>
      <p:ext uri="{BB962C8B-B14F-4D97-AF65-F5344CB8AC3E}">
        <p14:creationId xmlns:p14="http://schemas.microsoft.com/office/powerpoint/2010/main" val="16260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Family mealtime is important because it promotes family bonding.</a:t>
            </a:r>
            <a:r>
              <a:rPr lang="en-US" baseline="0" dirty="0" smtClean="0"/>
              <a:t>  Families that eat together also generally have better nutrition and thus have less of a chance of developing eating disorders.  And lastly, studies have shown that when a family eats together, it can increase grades and behavior in children while diminishing the chances of becoming involved in drugs, alcohol and sexual activity. </a:t>
            </a:r>
            <a:endParaRPr lang="en-US" dirty="0" smtClean="0"/>
          </a:p>
          <a:p>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2</a:t>
            </a:fld>
            <a:endParaRPr lang="en-US"/>
          </a:p>
        </p:txBody>
      </p:sp>
    </p:spTree>
    <p:extLst>
      <p:ext uri="{BB962C8B-B14F-4D97-AF65-F5344CB8AC3E}">
        <p14:creationId xmlns:p14="http://schemas.microsoft.com/office/powerpoint/2010/main" val="95505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what is whole food? A whole food is as close to the original source as possible meaning minimal processing and refining of foods.  An example might be a potato vs. a potato chip. Remember that ¾ of </a:t>
            </a:r>
            <a:r>
              <a:rPr lang="en-US" baseline="0" dirty="0" err="1" smtClean="0"/>
              <a:t>MyPlate</a:t>
            </a:r>
            <a:r>
              <a:rPr lang="en-US" baseline="0" dirty="0" smtClean="0"/>
              <a:t> is plant based and that a diet rich in whole plant foods is related to less chronic disease and obesity.  On the other hand, a diet high in refined foods with added fats, sugar and salt is related to increased chronic disease and obesity. Because Whole foods are generally full of fiber and water, it leaves you feeling satisfied and full on less calories. </a:t>
            </a:r>
          </a:p>
          <a:p>
            <a:endParaRPr lang="en-US" baseline="0" dirty="0" smtClean="0"/>
          </a:p>
          <a:p>
            <a:r>
              <a:rPr lang="en-US" baseline="0" dirty="0" smtClean="0"/>
              <a:t>A well stocked pantry reduces the temptation to eat out or make unhealthy choices because you already have food available. You don’t even need a recipe or a plan so long as your pantry has good food in it and you understand the techniques of how to put food together. Focus on buying whole foods that are minimally processed. Shop for ads, sales or with coupons and make sure to shop the entire perimeter of the store. </a:t>
            </a:r>
            <a:endParaRPr lang="en-US" dirty="0" smtClean="0"/>
          </a:p>
          <a:p>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3</a:t>
            </a:fld>
            <a:endParaRPr lang="en-US"/>
          </a:p>
        </p:txBody>
      </p:sp>
    </p:spTree>
    <p:extLst>
      <p:ext uri="{BB962C8B-B14F-4D97-AF65-F5344CB8AC3E}">
        <p14:creationId xmlns:p14="http://schemas.microsoft.com/office/powerpoint/2010/main" val="139198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it</a:t>
            </a:r>
            <a:r>
              <a:rPr lang="en-US" baseline="0" dirty="0" smtClean="0"/>
              <a:t> comes to meal planning, this might intimidate some people, but if you practice enough, you will find it just becomes second nature. Consider making meals you will look forward to such as a themed night.  You could have Taco Tuesdays, or Italian food on Wednesdays. </a:t>
            </a:r>
            <a:endParaRPr lang="en-US" dirty="0" smtClean="0"/>
          </a:p>
          <a:p>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4</a:t>
            </a:fld>
            <a:endParaRPr lang="en-US"/>
          </a:p>
        </p:txBody>
      </p:sp>
    </p:spTree>
    <p:extLst>
      <p:ext uri="{BB962C8B-B14F-4D97-AF65-F5344CB8AC3E}">
        <p14:creationId xmlns:p14="http://schemas.microsoft.com/office/powerpoint/2010/main" val="43390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the nutritional</a:t>
            </a:r>
            <a:r>
              <a:rPr lang="en-US" baseline="0" dirty="0" smtClean="0"/>
              <a:t> difference between a soup made with cream </a:t>
            </a:r>
            <a:r>
              <a:rPr lang="en-US" baseline="0" dirty="0" err="1" smtClean="0"/>
              <a:t>vs</a:t>
            </a:r>
            <a:r>
              <a:rPr lang="en-US" baseline="0" dirty="0" smtClean="0"/>
              <a:t> broth? How might it improve the nutritional value of your soup to include fresh veggies and beans instead of a lot of cheese and processed cheese? The following equipment may be needed in preparing your soup: sharp knife, soup pot, potato peeler, cutting board etc.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5</a:t>
            </a:fld>
            <a:endParaRPr lang="en-US"/>
          </a:p>
        </p:txBody>
      </p:sp>
    </p:spTree>
    <p:extLst>
      <p:ext uri="{BB962C8B-B14F-4D97-AF65-F5344CB8AC3E}">
        <p14:creationId xmlns:p14="http://schemas.microsoft.com/office/powerpoint/2010/main" val="188731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does a broth</a:t>
            </a:r>
            <a:r>
              <a:rPr lang="en-US" baseline="0" dirty="0" smtClean="0"/>
              <a:t> or a base add to our soup? Lots and lots of flavor. Oftentimes people use a lot of butter or cream to add a lot of flavor to their soup, and while having some fat in your soup is very tasty, you don’t need a ton to create great flavor. (Discuss how to make clear broth for a fraction of the cost and discuss/show how to make a healthy creamy base. SOS-define and explain; demo if time and circumstances permit).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6</a:t>
            </a:fld>
            <a:endParaRPr lang="en-US"/>
          </a:p>
        </p:txBody>
      </p:sp>
    </p:spTree>
    <p:extLst>
      <p:ext uri="{BB962C8B-B14F-4D97-AF65-F5344CB8AC3E}">
        <p14:creationId xmlns:p14="http://schemas.microsoft.com/office/powerpoint/2010/main" val="169649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Cooking onion before adding other ingredients provides</a:t>
            </a:r>
            <a:r>
              <a:rPr lang="en-US" baseline="0" dirty="0" smtClean="0"/>
              <a:t> best flavor. Consider other flavor enhancers as well such as garlic or fresh herbs and spices.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7</a:t>
            </a:fld>
            <a:endParaRPr lang="en-US"/>
          </a:p>
        </p:txBody>
      </p:sp>
    </p:spTree>
    <p:extLst>
      <p:ext uri="{BB962C8B-B14F-4D97-AF65-F5344CB8AC3E}">
        <p14:creationId xmlns:p14="http://schemas.microsoft.com/office/powerpoint/2010/main" val="83266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some common and not so</a:t>
            </a:r>
            <a:r>
              <a:rPr lang="en-US" baseline="0" dirty="0" smtClean="0"/>
              <a:t> common vegetables? Vegetables are naturally rich in vitamins, minerals, antioxidants, and </a:t>
            </a:r>
            <a:r>
              <a:rPr lang="en-US" baseline="0" dirty="0" err="1" smtClean="0"/>
              <a:t>phytochemicals</a:t>
            </a:r>
            <a:r>
              <a:rPr lang="en-US" baseline="0" dirty="0" smtClean="0"/>
              <a:t>. Vegetables add more volume to the dish and nutrients without adding the extra calories.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8</a:t>
            </a:fld>
            <a:endParaRPr lang="en-US"/>
          </a:p>
        </p:txBody>
      </p:sp>
    </p:spTree>
    <p:extLst>
      <p:ext uri="{BB962C8B-B14F-4D97-AF65-F5344CB8AC3E}">
        <p14:creationId xmlns:p14="http://schemas.microsoft.com/office/powerpoint/2010/main" val="1568790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other sources of protein can you think of besides meat? What are some plant based proteins? When dealing with meat, it is important to avoid cross contamination. Make sure that none of the ready to eat foods that you are preparing with your meal touch any raw meat. Also make sure that you are practicing proper hygiene and checking to make sure that all of your food is at the correct temperature before using in your soup. After you have made your soup or are storing any left over meat that you didn’t use, make sure that it is properly stored in an airtight container that won’t leak meat juice over any of your other foods inside the fridge. </a:t>
            </a:r>
            <a:endParaRPr lang="en-US" dirty="0"/>
          </a:p>
        </p:txBody>
      </p:sp>
      <p:sp>
        <p:nvSpPr>
          <p:cNvPr id="4" name="Slide Number Placeholder 3"/>
          <p:cNvSpPr>
            <a:spLocks noGrp="1"/>
          </p:cNvSpPr>
          <p:nvPr>
            <p:ph type="sldNum" sz="quarter" idx="10"/>
          </p:nvPr>
        </p:nvSpPr>
        <p:spPr/>
        <p:txBody>
          <a:bodyPr/>
          <a:lstStyle/>
          <a:p>
            <a:fld id="{3EDF8DAF-7B9A-794C-9FC7-DA710F888682}" type="slidenum">
              <a:rPr lang="en-US" smtClean="0"/>
              <a:pPr/>
              <a:t>9</a:t>
            </a:fld>
            <a:endParaRPr lang="en-US"/>
          </a:p>
        </p:txBody>
      </p:sp>
    </p:spTree>
    <p:extLst>
      <p:ext uri="{BB962C8B-B14F-4D97-AF65-F5344CB8AC3E}">
        <p14:creationId xmlns:p14="http://schemas.microsoft.com/office/powerpoint/2010/main" val="200538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soup </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a:t>
            </a:r>
            <a:r>
              <a:rPr lang="en-US" dirty="0" err="1" smtClean="0"/>
              <a:t>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p:txBody>
          <a:bodyPr/>
          <a:lstStyle/>
          <a:p>
            <a:pPr>
              <a:buNone/>
            </a:pPr>
            <a:r>
              <a:rPr lang="en-US" dirty="0" smtClean="0"/>
              <a:t>Step 5: Prepare a Starch</a:t>
            </a:r>
          </a:p>
          <a:p>
            <a:r>
              <a:rPr lang="en-US" dirty="0" smtClean="0"/>
              <a:t>Options?</a:t>
            </a:r>
          </a:p>
          <a:p>
            <a:r>
              <a:rPr lang="en-US" dirty="0" smtClean="0"/>
              <a:t>Fast cooking vs. slow</a:t>
            </a:r>
            <a:endParaRPr lang="en-US" dirty="0"/>
          </a:p>
        </p:txBody>
      </p:sp>
      <p:pic>
        <p:nvPicPr>
          <p:cNvPr id="6" name="Picture 5" descr="Potatoes copy.jpg"/>
          <p:cNvPicPr>
            <a:picLocks noChangeAspect="1"/>
          </p:cNvPicPr>
          <p:nvPr/>
        </p:nvPicPr>
        <p:blipFill>
          <a:blip r:embed="rId3"/>
          <a:stretch>
            <a:fillRect/>
          </a:stretch>
        </p:blipFill>
        <p:spPr>
          <a:xfrm>
            <a:off x="5526180" y="313653"/>
            <a:ext cx="3617820" cy="544563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p:txBody>
          <a:bodyPr/>
          <a:lstStyle/>
          <a:p>
            <a:pPr>
              <a:buNone/>
            </a:pPr>
            <a:r>
              <a:rPr lang="en-US" dirty="0" smtClean="0"/>
              <a:t>Step 6: Prepare Seasonings</a:t>
            </a:r>
          </a:p>
          <a:p>
            <a:r>
              <a:rPr lang="en-US" dirty="0" smtClean="0"/>
              <a:t>Choose spices according</a:t>
            </a:r>
          </a:p>
          <a:p>
            <a:pPr>
              <a:buNone/>
            </a:pPr>
            <a:r>
              <a:rPr lang="en-US" dirty="0" smtClean="0"/>
              <a:t>    to other ingredients</a:t>
            </a:r>
          </a:p>
          <a:p>
            <a:pPr>
              <a:buNone/>
            </a:pPr>
            <a:r>
              <a:rPr lang="en-US" dirty="0" smtClean="0"/>
              <a:t>      -Mexican: cumin</a:t>
            </a:r>
          </a:p>
          <a:p>
            <a:pPr>
              <a:buNone/>
            </a:pPr>
            <a:r>
              <a:rPr lang="en-US" dirty="0" smtClean="0"/>
              <a:t>      -Italian: basil</a:t>
            </a:r>
          </a:p>
          <a:p>
            <a:pPr>
              <a:buNone/>
            </a:pPr>
            <a:r>
              <a:rPr lang="en-US" dirty="0" smtClean="0"/>
              <a:t>      -Asian: Soy sauce</a:t>
            </a:r>
          </a:p>
        </p:txBody>
      </p:sp>
      <p:pic>
        <p:nvPicPr>
          <p:cNvPr id="4" name="Picture 3" descr="Assorted Herbs.jpg"/>
          <p:cNvPicPr>
            <a:picLocks noChangeAspect="1"/>
          </p:cNvPicPr>
          <p:nvPr/>
        </p:nvPicPr>
        <p:blipFill>
          <a:blip r:embed="rId3"/>
          <a:stretch>
            <a:fillRect/>
          </a:stretch>
        </p:blipFill>
        <p:spPr>
          <a:xfrm>
            <a:off x="5640695" y="295470"/>
            <a:ext cx="3503305" cy="35000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a:xfrm>
            <a:off x="457200" y="1600200"/>
            <a:ext cx="4028192" cy="3649133"/>
          </a:xfrm>
        </p:spPr>
        <p:txBody>
          <a:bodyPr/>
          <a:lstStyle/>
          <a:p>
            <a:pPr>
              <a:buNone/>
            </a:pPr>
            <a:r>
              <a:rPr lang="en-US" dirty="0" smtClean="0"/>
              <a:t>Step 7: put </a:t>
            </a:r>
            <a:r>
              <a:rPr lang="en-US" smtClean="0"/>
              <a:t>ingredients </a:t>
            </a:r>
            <a:r>
              <a:rPr lang="en-US" smtClean="0"/>
              <a:t>in </a:t>
            </a:r>
            <a:r>
              <a:rPr lang="en-US" dirty="0" smtClean="0"/>
              <a:t>large pot and let simmer until meat is cooked and vegetables tender</a:t>
            </a:r>
            <a:endParaRPr lang="en-US" dirty="0"/>
          </a:p>
        </p:txBody>
      </p:sp>
      <p:pic>
        <p:nvPicPr>
          <p:cNvPr id="4" name="Picture 3" descr="Soup Minestrone.jpg"/>
          <p:cNvPicPr>
            <a:picLocks noChangeAspect="1"/>
          </p:cNvPicPr>
          <p:nvPr/>
        </p:nvPicPr>
        <p:blipFill>
          <a:blip r:embed="rId3"/>
          <a:stretch>
            <a:fillRect/>
          </a:stretch>
        </p:blipFill>
        <p:spPr>
          <a:xfrm>
            <a:off x="4485392" y="1603967"/>
            <a:ext cx="4386928" cy="291090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a:t>
            </a:r>
            <a:endParaRPr lang="en-US" dirty="0"/>
          </a:p>
        </p:txBody>
      </p:sp>
      <p:sp>
        <p:nvSpPr>
          <p:cNvPr id="3" name="Content Placeholder 2"/>
          <p:cNvSpPr>
            <a:spLocks noGrp="1"/>
          </p:cNvSpPr>
          <p:nvPr>
            <p:ph idx="1"/>
          </p:nvPr>
        </p:nvSpPr>
        <p:spPr/>
        <p:txBody>
          <a:bodyPr/>
          <a:lstStyle/>
          <a:p>
            <a:r>
              <a:rPr lang="en-US" dirty="0" smtClean="0"/>
              <a:t>Pantry items from home</a:t>
            </a:r>
          </a:p>
          <a:p>
            <a:r>
              <a:rPr lang="en-US" dirty="0" smtClean="0"/>
              <a:t>Possible soup options from pantry ingredients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44" y="2721549"/>
            <a:ext cx="3809603" cy="25277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a:t>
            </a:r>
            <a:r>
              <a:rPr lang="en-US" dirty="0" err="1" smtClean="0"/>
              <a:t>MyPlate</a:t>
            </a:r>
            <a:endParaRPr lang="en-US" dirty="0"/>
          </a:p>
        </p:txBody>
      </p:sp>
      <p:sp>
        <p:nvSpPr>
          <p:cNvPr id="3" name="Content Placeholder 2"/>
          <p:cNvSpPr>
            <a:spLocks noGrp="1"/>
          </p:cNvSpPr>
          <p:nvPr>
            <p:ph idx="1"/>
          </p:nvPr>
        </p:nvSpPr>
        <p:spPr/>
        <p:txBody>
          <a:bodyPr/>
          <a:lstStyle/>
          <a:p>
            <a:r>
              <a:rPr lang="en-US" dirty="0" smtClean="0"/>
              <a:t>What components does soup have?</a:t>
            </a:r>
          </a:p>
          <a:p>
            <a:endParaRPr lang="en-US" dirty="0" smtClean="0"/>
          </a:p>
          <a:p>
            <a:r>
              <a:rPr lang="en-US" dirty="0" smtClean="0"/>
              <a:t>What can be added?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420" y="2606345"/>
            <a:ext cx="3971499" cy="26429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322" y="2513963"/>
            <a:ext cx="3635078" cy="24224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379" y="1600200"/>
            <a:ext cx="2436092" cy="36507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All you need – basic equipment and food from pantry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716" y="2391154"/>
            <a:ext cx="4650267" cy="30974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algn="ctr">
              <a:buNone/>
            </a:pPr>
            <a:r>
              <a:rPr lang="en-US" dirty="0" smtClean="0"/>
              <a:t>Family Mealtime is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471" y="2204693"/>
            <a:ext cx="4904943" cy="32687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a:buNone/>
            </a:pPr>
            <a:r>
              <a:rPr lang="en-US" dirty="0" smtClean="0"/>
              <a:t>Questions:</a:t>
            </a:r>
          </a:p>
          <a:p>
            <a:r>
              <a:rPr lang="en-US" dirty="0" smtClean="0"/>
              <a:t>What is a whole food </a:t>
            </a:r>
          </a:p>
          <a:p>
            <a:pPr>
              <a:buNone/>
            </a:pPr>
            <a:r>
              <a:rPr lang="en-US" dirty="0" smtClean="0"/>
              <a:t>    diet?</a:t>
            </a:r>
          </a:p>
          <a:p>
            <a:r>
              <a:rPr lang="en-US" dirty="0" smtClean="0"/>
              <a:t>Why is a well-stocked</a:t>
            </a:r>
          </a:p>
          <a:p>
            <a:pPr>
              <a:buNone/>
            </a:pPr>
            <a:r>
              <a:rPr lang="en-US" dirty="0" smtClean="0"/>
              <a:t>    pantry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152" y="616856"/>
            <a:ext cx="2579848" cy="25779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922" y="3014700"/>
            <a:ext cx="3794078" cy="26962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Meal Planning</a:t>
            </a:r>
          </a:p>
          <a:p>
            <a:pPr>
              <a:buNone/>
            </a:pPr>
            <a:r>
              <a:rPr lang="en-US" dirty="0" smtClean="0"/>
              <a:t>    -Save time and</a:t>
            </a:r>
          </a:p>
          <a:p>
            <a:pPr>
              <a:buNone/>
            </a:pPr>
            <a:r>
              <a:rPr lang="en-US" dirty="0" smtClean="0"/>
              <a:t>     money</a:t>
            </a:r>
          </a:p>
          <a:p>
            <a:pPr>
              <a:buNone/>
            </a:pPr>
            <a:r>
              <a:rPr lang="en-US" dirty="0" smtClean="0"/>
              <a:t>    - Steps/tips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573" y="1880222"/>
            <a:ext cx="4408227" cy="29388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p:txBody>
          <a:bodyPr/>
          <a:lstStyle/>
          <a:p>
            <a:pPr>
              <a:buNone/>
            </a:pPr>
            <a:r>
              <a:rPr lang="en-US" dirty="0" smtClean="0"/>
              <a:t>Before Starting:</a:t>
            </a:r>
          </a:p>
          <a:p>
            <a:r>
              <a:rPr lang="en-US" dirty="0" smtClean="0"/>
              <a:t>Choose whole foods</a:t>
            </a:r>
          </a:p>
          <a:p>
            <a:r>
              <a:rPr lang="en-US" dirty="0" smtClean="0"/>
              <a:t>Make sure to have</a:t>
            </a:r>
          </a:p>
          <a:p>
            <a:pPr>
              <a:buNone/>
            </a:pPr>
            <a:r>
              <a:rPr lang="en-US" dirty="0" smtClean="0"/>
              <a:t>    needed equipment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033" y="2038659"/>
            <a:ext cx="4479891" cy="32106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p:txBody>
          <a:bodyPr/>
          <a:lstStyle/>
          <a:p>
            <a:pPr>
              <a:buNone/>
            </a:pPr>
            <a:r>
              <a:rPr lang="en-US" dirty="0" smtClean="0"/>
              <a:t>Step 1: Prepare a Broth/Base</a:t>
            </a:r>
          </a:p>
          <a:p>
            <a:r>
              <a:rPr lang="en-US" dirty="0" smtClean="0"/>
              <a:t>Options?</a:t>
            </a:r>
          </a:p>
          <a:p>
            <a:r>
              <a:rPr lang="en-US" dirty="0" smtClean="0"/>
              <a:t>Clear broth vs. cream</a:t>
            </a:r>
          </a:p>
          <a:p>
            <a:r>
              <a:rPr lang="en-US" dirty="0" smtClean="0"/>
              <a:t>Clear broth=cheap</a:t>
            </a:r>
          </a:p>
          <a:p>
            <a:r>
              <a:rPr lang="en-US" dirty="0" smtClean="0"/>
              <a:t>Healthy creamy base</a:t>
            </a:r>
            <a:endParaRPr lang="en-US" dirty="0"/>
          </a:p>
        </p:txBody>
      </p:sp>
      <p:pic>
        <p:nvPicPr>
          <p:cNvPr id="18434" name="Picture 2"/>
          <p:cNvPicPr>
            <a:picLocks noChangeAspect="1" noChangeArrowheads="1"/>
          </p:cNvPicPr>
          <p:nvPr/>
        </p:nvPicPr>
        <p:blipFill>
          <a:blip r:embed="rId3"/>
          <a:srcRect/>
          <a:stretch>
            <a:fillRect/>
          </a:stretch>
        </p:blipFill>
        <p:spPr bwMode="auto">
          <a:xfrm>
            <a:off x="4561271" y="2674421"/>
            <a:ext cx="4582729" cy="2574911"/>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p:txBody>
          <a:bodyPr/>
          <a:lstStyle/>
          <a:p>
            <a:pPr>
              <a:buNone/>
            </a:pPr>
            <a:r>
              <a:rPr lang="en-US" dirty="0" smtClean="0"/>
              <a:t>Step 2: cook onion</a:t>
            </a:r>
          </a:p>
          <a:p>
            <a:r>
              <a:rPr lang="en-US" dirty="0" smtClean="0"/>
              <a:t>provides flavor</a:t>
            </a:r>
            <a:endParaRPr lang="en-US" dirty="0"/>
          </a:p>
        </p:txBody>
      </p:sp>
      <p:pic>
        <p:nvPicPr>
          <p:cNvPr id="6" name="Picture 5" descr="Saute Onions.jpg"/>
          <p:cNvPicPr>
            <a:picLocks noChangeAspect="1"/>
          </p:cNvPicPr>
          <p:nvPr/>
        </p:nvPicPr>
        <p:blipFill>
          <a:blip r:embed="rId3"/>
          <a:stretch>
            <a:fillRect/>
          </a:stretch>
        </p:blipFill>
        <p:spPr>
          <a:xfrm>
            <a:off x="3894524" y="1751505"/>
            <a:ext cx="5249476" cy="349782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p:txBody>
          <a:bodyPr/>
          <a:lstStyle/>
          <a:p>
            <a:pPr>
              <a:buNone/>
            </a:pPr>
            <a:r>
              <a:rPr lang="en-US" dirty="0" smtClean="0"/>
              <a:t>Step 3: Prepare vegetables</a:t>
            </a:r>
          </a:p>
          <a:p>
            <a:r>
              <a:rPr lang="en-US" dirty="0" smtClean="0"/>
              <a:t>options?</a:t>
            </a:r>
          </a:p>
          <a:p>
            <a:r>
              <a:rPr lang="en-US" dirty="0" smtClean="0"/>
              <a:t>rich in vitamins and </a:t>
            </a:r>
          </a:p>
          <a:p>
            <a:pPr>
              <a:buNone/>
            </a:pPr>
            <a:r>
              <a:rPr lang="en-US" dirty="0" smtClean="0"/>
              <a:t>    minerals</a:t>
            </a:r>
          </a:p>
          <a:p>
            <a:r>
              <a:rPr lang="en-US" dirty="0" smtClean="0"/>
              <a:t>more volume for less</a:t>
            </a:r>
          </a:p>
          <a:p>
            <a:pPr>
              <a:buNone/>
            </a:pPr>
            <a:r>
              <a:rPr lang="en-US" dirty="0" smtClean="0"/>
              <a:t>    calories</a:t>
            </a:r>
            <a:endParaRPr lang="en-US" dirty="0"/>
          </a:p>
        </p:txBody>
      </p:sp>
      <p:pic>
        <p:nvPicPr>
          <p:cNvPr id="5" name="Picture 4" descr="Assorted Veggies II.jpg"/>
          <p:cNvPicPr>
            <a:picLocks noChangeAspect="1"/>
          </p:cNvPicPr>
          <p:nvPr/>
        </p:nvPicPr>
        <p:blipFill>
          <a:blip r:embed="rId3"/>
          <a:stretch>
            <a:fillRect/>
          </a:stretch>
        </p:blipFill>
        <p:spPr>
          <a:xfrm>
            <a:off x="4793991" y="2548340"/>
            <a:ext cx="4350009" cy="28894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Soup</a:t>
            </a:r>
            <a:endParaRPr lang="en-US" dirty="0"/>
          </a:p>
        </p:txBody>
      </p:sp>
      <p:sp>
        <p:nvSpPr>
          <p:cNvPr id="3" name="Content Placeholder 2"/>
          <p:cNvSpPr>
            <a:spLocks noGrp="1"/>
          </p:cNvSpPr>
          <p:nvPr>
            <p:ph idx="1"/>
          </p:nvPr>
        </p:nvSpPr>
        <p:spPr/>
        <p:txBody>
          <a:bodyPr/>
          <a:lstStyle/>
          <a:p>
            <a:pPr>
              <a:buNone/>
            </a:pPr>
            <a:r>
              <a:rPr lang="en-US" dirty="0" smtClean="0"/>
              <a:t>    Step 4: prepare protein</a:t>
            </a:r>
          </a:p>
          <a:p>
            <a:r>
              <a:rPr lang="en-US" dirty="0" smtClean="0"/>
              <a:t>Options?</a:t>
            </a:r>
          </a:p>
          <a:p>
            <a:r>
              <a:rPr lang="en-US" dirty="0" smtClean="0"/>
              <a:t>Food safety</a:t>
            </a:r>
          </a:p>
          <a:p>
            <a:pPr>
              <a:buNone/>
            </a:pPr>
            <a:r>
              <a:rPr lang="en-US" dirty="0" smtClean="0"/>
              <a:t>     </a:t>
            </a:r>
            <a:endParaRPr lang="en-US" dirty="0"/>
          </a:p>
        </p:txBody>
      </p:sp>
      <p:pic>
        <p:nvPicPr>
          <p:cNvPr id="8" name="Picture 7" descr="meat and beans.JPG"/>
          <p:cNvPicPr>
            <a:picLocks noChangeAspect="1"/>
          </p:cNvPicPr>
          <p:nvPr/>
        </p:nvPicPr>
        <p:blipFill>
          <a:blip r:embed="rId3"/>
          <a:stretch>
            <a:fillRect/>
          </a:stretch>
        </p:blipFill>
        <p:spPr>
          <a:xfrm>
            <a:off x="4481672" y="2308255"/>
            <a:ext cx="4457951" cy="31600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6318</TotalTime>
  <Words>1278</Words>
  <Application>Microsoft Macintosh PowerPoint</Application>
  <PresentationFormat>On-screen Show (4:3)</PresentationFormat>
  <Paragraphs>103</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Calibri</vt:lpstr>
      <vt:lpstr>Arial</vt:lpstr>
      <vt:lpstr>Office Theme</vt:lpstr>
      <vt:lpstr>Create a soup </vt:lpstr>
      <vt:lpstr>Introduction</vt:lpstr>
      <vt:lpstr>Introduction</vt:lpstr>
      <vt:lpstr>Introduction</vt:lpstr>
      <vt:lpstr>Create a Soup</vt:lpstr>
      <vt:lpstr>CREATE a Soup</vt:lpstr>
      <vt:lpstr>CREATE a Soup</vt:lpstr>
      <vt:lpstr>Create a Soup</vt:lpstr>
      <vt:lpstr>CREATE a Soup</vt:lpstr>
      <vt:lpstr>CREATE a Soup</vt:lpstr>
      <vt:lpstr>CREATE a Soup</vt:lpstr>
      <vt:lpstr>CREATE a Soup</vt:lpstr>
      <vt:lpstr>Practice</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17</cp:revision>
  <dcterms:created xsi:type="dcterms:W3CDTF">2015-08-12T03:33:39Z</dcterms:created>
  <dcterms:modified xsi:type="dcterms:W3CDTF">2016-04-18T15:47:24Z</dcterms:modified>
</cp:coreProperties>
</file>