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red Bice" initials="JB"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E8437"/>
    <a:srgbClr val="318F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31"/>
    <p:restoredTop sz="94745"/>
  </p:normalViewPr>
  <p:slideViewPr>
    <p:cSldViewPr snapToGrid="0" snapToObjects="1">
      <p:cViewPr varScale="1">
        <p:scale>
          <a:sx n="102" d="100"/>
          <a:sy n="102" d="100"/>
        </p:scale>
        <p:origin x="176" y="1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viewProps" Target="viewProps.xml"/><Relationship Id="rId21" Type="http://schemas.openxmlformats.org/officeDocument/2006/relationships/theme" Target="theme/theme1.xml"/><Relationship Id="rId2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notesMaster" Target="notesMasters/notesMaster1.xml"/><Relationship Id="rId18" Type="http://schemas.openxmlformats.org/officeDocument/2006/relationships/commentAuthors" Target="commentAuthors.xml"/><Relationship Id="rId19" Type="http://schemas.openxmlformats.org/officeDocument/2006/relationships/presProps" Target="presProp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3FB32E6-2B09-4D47-9B12-88A49451650E}" type="datetimeFigureOut">
              <a:rPr lang="en-US" smtClean="0"/>
              <a:t>4/18/16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7EF7D9F-779B-CB46-9BA7-9EA4C8934AD5}" type="slidenum">
              <a:rPr lang="en-US" smtClean="0"/>
              <a:t>‹#›</a:t>
            </a:fld>
            <a:endParaRPr lang="en-US"/>
          </a:p>
        </p:txBody>
      </p:sp>
    </p:spTree>
    <p:extLst>
      <p:ext uri="{BB962C8B-B14F-4D97-AF65-F5344CB8AC3E}">
        <p14:creationId xmlns:p14="http://schemas.microsoft.com/office/powerpoint/2010/main" val="7433424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lesson teaches how quick and easy it is to prepare and cook vegetables from ingredients you already have. </a:t>
            </a:r>
            <a:r>
              <a:rPr lang="en-US" dirty="0" smtClean="0"/>
              <a:t>After this lesson, the goal</a:t>
            </a:r>
            <a:r>
              <a:rPr lang="en-US" baseline="0" dirty="0" smtClean="0"/>
              <a:t> is to be able to have everyone demonstrate the skills needed to stock their pantries with nutritious foods and to use those foods to create flavorful vegetables. They should also be able to understand and use a whole food approach that follows the MyPlate meal plan</a:t>
            </a:r>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2</a:t>
            </a:fld>
            <a:endParaRPr lang="en-US"/>
          </a:p>
        </p:txBody>
      </p:sp>
    </p:spTree>
    <p:extLst>
      <p:ext uri="{BB962C8B-B14F-4D97-AF65-F5344CB8AC3E}">
        <p14:creationId xmlns:p14="http://schemas.microsoft.com/office/powerpoint/2010/main" val="23985258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Extras</a:t>
            </a:r>
          </a:p>
          <a:p>
            <a:r>
              <a:rPr lang="en-US" b="1" dirty="0" smtClean="0"/>
              <a:t>Options:</a:t>
            </a:r>
            <a:r>
              <a:rPr lang="en-US" b="1" baseline="0" dirty="0" smtClean="0"/>
              <a:t> </a:t>
            </a:r>
            <a:r>
              <a:rPr lang="en-US" b="0" baseline="0" dirty="0" smtClean="0"/>
              <a:t> Discuss options, what can you add to your veggie dish? watch out for hidden fats</a:t>
            </a:r>
            <a:endParaRPr lang="en-US" b="1" dirty="0"/>
          </a:p>
        </p:txBody>
      </p:sp>
      <p:sp>
        <p:nvSpPr>
          <p:cNvPr id="4" name="Slide Number Placeholder 3"/>
          <p:cNvSpPr>
            <a:spLocks noGrp="1"/>
          </p:cNvSpPr>
          <p:nvPr>
            <p:ph type="sldNum" sz="quarter" idx="10"/>
          </p:nvPr>
        </p:nvSpPr>
        <p:spPr/>
        <p:txBody>
          <a:bodyPr/>
          <a:lstStyle/>
          <a:p>
            <a:fld id="{37EF7D9F-779B-CB46-9BA7-9EA4C8934AD5}" type="slidenum">
              <a:rPr lang="en-US" smtClean="0"/>
              <a:t>11</a:t>
            </a:fld>
            <a:endParaRPr lang="en-US"/>
          </a:p>
        </p:txBody>
      </p:sp>
    </p:spTree>
    <p:extLst>
      <p:ext uri="{BB962C8B-B14F-4D97-AF65-F5344CB8AC3E}">
        <p14:creationId xmlns:p14="http://schemas.microsoft.com/office/powerpoint/2010/main" val="38816150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US" dirty="0" smtClean="0"/>
              <a:t>Bring pantry items</a:t>
            </a:r>
            <a:r>
              <a:rPr lang="en-US" baseline="0" dirty="0" smtClean="0"/>
              <a:t> from home and have class members come up with as many ideas for skillet meals as possible from those foods</a:t>
            </a:r>
          </a:p>
          <a:p>
            <a:pPr marL="228600" indent="-228600">
              <a:buAutoNum type="arabicPeriod"/>
            </a:pPr>
            <a:r>
              <a:rPr lang="en-US" baseline="0" dirty="0" smtClean="0"/>
              <a:t>Have class members think about their own pantry and create a list of meals using the ingredients they already have</a:t>
            </a:r>
            <a:endParaRPr lang="en-US" dirty="0" smtClean="0"/>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12</a:t>
            </a:fld>
            <a:endParaRPr lang="en-US"/>
          </a:p>
        </p:txBody>
      </p:sp>
    </p:spTree>
    <p:extLst>
      <p:ext uri="{BB962C8B-B14F-4D97-AF65-F5344CB8AC3E}">
        <p14:creationId xmlns:p14="http://schemas.microsoft.com/office/powerpoint/2010/main" val="2636123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Discussion</a:t>
            </a:r>
            <a:r>
              <a:rPr lang="en-US" b="1" baseline="0" dirty="0" smtClean="0"/>
              <a:t> Questions:</a:t>
            </a:r>
          </a:p>
          <a:p>
            <a:endParaRPr lang="en-US" baseline="0" dirty="0" smtClean="0"/>
          </a:p>
          <a:p>
            <a:pPr marL="228600" indent="-228600">
              <a:buAutoNum type="arabicPeriod"/>
            </a:pPr>
            <a:r>
              <a:rPr lang="en-US" baseline="0" dirty="0" smtClean="0"/>
              <a:t>What components of MyPlate does a skillet meal creation already have?</a:t>
            </a:r>
          </a:p>
          <a:p>
            <a:pPr marL="228600" indent="-228600">
              <a:buAutoNum type="arabicPeriod"/>
            </a:pPr>
            <a:r>
              <a:rPr lang="en-US" baseline="0" dirty="0" smtClean="0"/>
              <a:t>What can we add to our plate to round out the meal?</a:t>
            </a:r>
            <a:endParaRPr lang="en-US" dirty="0" smtClean="0"/>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13</a:t>
            </a:fld>
            <a:endParaRPr lang="en-US"/>
          </a:p>
        </p:txBody>
      </p:sp>
    </p:spTree>
    <p:extLst>
      <p:ext uri="{BB962C8B-B14F-4D97-AF65-F5344CB8AC3E}">
        <p14:creationId xmlns:p14="http://schemas.microsoft.com/office/powerpoint/2010/main" val="1629240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Being</a:t>
            </a:r>
            <a:r>
              <a:rPr lang="en-US" baseline="0" dirty="0" smtClean="0"/>
              <a:t> active is another important part of being healthy. What are some ways you will move around and be active this week?</a:t>
            </a:r>
            <a:endParaRPr lang="en-US" dirty="0" smtClean="0"/>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14</a:t>
            </a:fld>
            <a:endParaRPr lang="en-US"/>
          </a:p>
        </p:txBody>
      </p:sp>
    </p:spTree>
    <p:extLst>
      <p:ext uri="{BB962C8B-B14F-4D97-AF65-F5344CB8AC3E}">
        <p14:creationId xmlns:p14="http://schemas.microsoft.com/office/powerpoint/2010/main" val="16373226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You don’t need a</a:t>
            </a:r>
            <a:r>
              <a:rPr lang="en-US" baseline="0" dirty="0" smtClean="0"/>
              <a:t> start of the art kitchen, a degree from culinary school, or tons of time. You just need some basic equipment and food in the pantry to create a healthy veggie meal that your family will want to come home to!</a:t>
            </a:r>
            <a:endParaRPr lang="en-US" dirty="0" smtClean="0"/>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15</a:t>
            </a:fld>
            <a:endParaRPr lang="en-US"/>
          </a:p>
        </p:txBody>
      </p:sp>
    </p:spTree>
    <p:extLst>
      <p:ext uri="{BB962C8B-B14F-4D97-AF65-F5344CB8AC3E}">
        <p14:creationId xmlns:p14="http://schemas.microsoft.com/office/powerpoint/2010/main" val="1808907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why family mealtime is important:</a:t>
            </a:r>
          </a:p>
          <a:p>
            <a:pPr marL="228600" indent="-228600">
              <a:buAutoNum type="arabicPeriod"/>
            </a:pPr>
            <a:r>
              <a:rPr lang="en-US" b="0" baseline="0" dirty="0" smtClean="0"/>
              <a:t>Family Bonding: How does mealtime affect family bonding?</a:t>
            </a:r>
          </a:p>
          <a:p>
            <a:pPr marL="228600" indent="-228600">
              <a:buAutoNum type="arabicPeriod"/>
            </a:pPr>
            <a:r>
              <a:rPr lang="en-US" b="0" baseline="0" dirty="0" smtClean="0"/>
              <a:t>Better Nutrition, with less of a chance of eating disorder: How can family mealtime prevent eating disorders in children and parents?</a:t>
            </a:r>
          </a:p>
          <a:p>
            <a:pPr marL="228600" indent="-228600">
              <a:buAutoNum type="arabicPeriod"/>
            </a:pPr>
            <a:r>
              <a:rPr lang="en-US" b="0" baseline="0" dirty="0" smtClean="0"/>
              <a:t>Better Grades and Behavior with less of a chance of drugs, alcohol, and sexual activity</a:t>
            </a:r>
            <a:endParaRPr lang="en-US" b="0" dirty="0"/>
          </a:p>
        </p:txBody>
      </p:sp>
      <p:sp>
        <p:nvSpPr>
          <p:cNvPr id="4" name="Slide Number Placeholder 3"/>
          <p:cNvSpPr>
            <a:spLocks noGrp="1"/>
          </p:cNvSpPr>
          <p:nvPr>
            <p:ph type="sldNum" sz="quarter" idx="10"/>
          </p:nvPr>
        </p:nvSpPr>
        <p:spPr/>
        <p:txBody>
          <a:bodyPr/>
          <a:lstStyle/>
          <a:p>
            <a:fld id="{37EF7D9F-779B-CB46-9BA7-9EA4C8934AD5}" type="slidenum">
              <a:rPr lang="en-US" smtClean="0"/>
              <a:t>3</a:t>
            </a:fld>
            <a:endParaRPr lang="en-US"/>
          </a:p>
        </p:txBody>
      </p:sp>
    </p:spTree>
    <p:extLst>
      <p:ext uri="{BB962C8B-B14F-4D97-AF65-F5344CB8AC3E}">
        <p14:creationId xmlns:p14="http://schemas.microsoft.com/office/powerpoint/2010/main" val="42371113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Define a whole food diet and discuss why it is important.</a:t>
            </a:r>
          </a:p>
          <a:p>
            <a:r>
              <a:rPr lang="en-US" dirty="0" smtClean="0"/>
              <a:t>* Whole Food</a:t>
            </a:r>
            <a:r>
              <a:rPr lang="en-US" baseline="0" dirty="0" smtClean="0"/>
              <a:t> Definition: as close to original source as possible with minimal processing and refining ( potatoes vs. potato chips)</a:t>
            </a:r>
          </a:p>
          <a:p>
            <a:r>
              <a:rPr lang="en-US" baseline="0" dirty="0" smtClean="0"/>
              <a:t>* Ask participants on what they believe a whole food diet could include.</a:t>
            </a:r>
          </a:p>
          <a:p>
            <a:r>
              <a:rPr lang="en-US" b="1" baseline="0" dirty="0" smtClean="0"/>
              <a:t>Discuss how ¾ of MyPlate is plant based</a:t>
            </a:r>
          </a:p>
          <a:p>
            <a:r>
              <a:rPr lang="en-US" b="1" baseline="0" dirty="0" smtClean="0"/>
              <a:t>Benefits of Whole Plant Foods</a:t>
            </a:r>
          </a:p>
          <a:p>
            <a:r>
              <a:rPr lang="en-US" baseline="0" dirty="0" smtClean="0"/>
              <a:t>* A diet rich in whole plant food is related to less chronic disease and obesity</a:t>
            </a:r>
          </a:p>
          <a:p>
            <a:r>
              <a:rPr lang="en-US" baseline="0" dirty="0" smtClean="0"/>
              <a:t>* A diet rich in refined foods with added fats, sugar, and salt is related to increased chronic disease and obesity</a:t>
            </a:r>
          </a:p>
          <a:p>
            <a:r>
              <a:rPr lang="en-US" dirty="0" smtClean="0"/>
              <a:t>* Whole plant foods full</a:t>
            </a:r>
            <a:r>
              <a:rPr lang="en-US" baseline="0" dirty="0" smtClean="0"/>
              <a:t> of fiber and water leave you feeling satisfied and full on less calories</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4</a:t>
            </a:fld>
            <a:endParaRPr lang="en-US"/>
          </a:p>
        </p:txBody>
      </p:sp>
    </p:spTree>
    <p:extLst>
      <p:ext uri="{BB962C8B-B14F-4D97-AF65-F5344CB8AC3E}">
        <p14:creationId xmlns:p14="http://schemas.microsoft.com/office/powerpoint/2010/main" val="18647780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a:t>
            </a:r>
            <a:r>
              <a:rPr lang="en-US" b="1" baseline="0" dirty="0" smtClean="0"/>
              <a:t> the necessity of a well-stocked pantry and how to make that happen:</a:t>
            </a:r>
          </a:p>
          <a:p>
            <a:r>
              <a:rPr lang="en-US" b="0" baseline="0" dirty="0" smtClean="0"/>
              <a:t>*Temptation to eat out or make unhealthy choices is greatly increased if healthy, easy, and fast options are not available. The food readily available affects our food decisions</a:t>
            </a:r>
          </a:p>
          <a:p>
            <a:pPr marL="171450" indent="-171450">
              <a:buFontTx/>
              <a:buChar char="•"/>
            </a:pPr>
            <a:r>
              <a:rPr lang="en-US" b="0" baseline="0" dirty="0" smtClean="0"/>
              <a:t>You don’t have to have a recipe or even a plan( although both are good) as long as your pantry has good food in it and you understand the techniques of how to put food together</a:t>
            </a:r>
          </a:p>
          <a:p>
            <a:pPr marL="171450" indent="-171450">
              <a:buFontTx/>
              <a:buChar char="•"/>
            </a:pPr>
            <a:r>
              <a:rPr lang="en-US" b="0" baseline="0" dirty="0" smtClean="0"/>
              <a:t>Buy whole foods that are minimally processed or refined</a:t>
            </a:r>
          </a:p>
          <a:p>
            <a:pPr marL="171450" indent="-171450">
              <a:buFontTx/>
              <a:buChar char="•"/>
            </a:pPr>
            <a:r>
              <a:rPr lang="en-US" b="0" baseline="0" dirty="0" smtClean="0"/>
              <a:t>Shop ads/sales</a:t>
            </a:r>
          </a:p>
          <a:p>
            <a:pPr marL="171450" indent="-171450">
              <a:buFontTx/>
              <a:buChar char="•"/>
            </a:pPr>
            <a:r>
              <a:rPr lang="en-US" b="0" baseline="0" dirty="0" smtClean="0"/>
              <a:t>Shop perimeter of the store to avoid buying processed foods</a:t>
            </a:r>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5</a:t>
            </a:fld>
            <a:endParaRPr lang="en-US"/>
          </a:p>
        </p:txBody>
      </p:sp>
    </p:spTree>
    <p:extLst>
      <p:ext uri="{BB962C8B-B14F-4D97-AF65-F5344CB8AC3E}">
        <p14:creationId xmlns:p14="http://schemas.microsoft.com/office/powerpoint/2010/main" val="28876749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Discuss meal plans and how they save time and money</a:t>
            </a:r>
          </a:p>
          <a:p>
            <a:r>
              <a:rPr lang="en-US" b="1" dirty="0" smtClean="0"/>
              <a:t>Step</a:t>
            </a:r>
            <a:r>
              <a:rPr lang="en-US" b="1" baseline="0" dirty="0" smtClean="0"/>
              <a:t> to create a menu:</a:t>
            </a:r>
          </a:p>
          <a:p>
            <a:pPr marL="228600" indent="-228600">
              <a:buAutoNum type="arabicPeriod"/>
            </a:pPr>
            <a:r>
              <a:rPr lang="en-US" b="0" baseline="0" dirty="0" smtClean="0"/>
              <a:t>Look at ingredients already in pantry or fridge</a:t>
            </a:r>
          </a:p>
          <a:p>
            <a:pPr marL="228600" indent="-228600">
              <a:buAutoNum type="arabicPeriod"/>
            </a:pPr>
            <a:r>
              <a:rPr lang="en-US" b="0" baseline="0" dirty="0" smtClean="0"/>
              <a:t>Look through recipes/ come up with combinations to use food</a:t>
            </a:r>
          </a:p>
          <a:p>
            <a:pPr marL="228600" indent="-228600">
              <a:buAutoNum type="arabicPeriod"/>
            </a:pPr>
            <a:r>
              <a:rPr lang="en-US" b="0" baseline="0" dirty="0" smtClean="0"/>
              <a:t>Put together a menu for each meal</a:t>
            </a:r>
          </a:p>
          <a:p>
            <a:pPr marL="0" indent="0">
              <a:buNone/>
            </a:pPr>
            <a:r>
              <a:rPr lang="en-US" b="1" baseline="0" dirty="0" smtClean="0"/>
              <a:t>Extra Tips</a:t>
            </a:r>
          </a:p>
          <a:p>
            <a:pPr marL="0" indent="0">
              <a:buNone/>
            </a:pPr>
            <a:r>
              <a:rPr lang="en-US" b="0" baseline="0" dirty="0" smtClean="0"/>
              <a:t>Consider having theme nights: Monday is Mexican food, Tuesday is Italian, </a:t>
            </a:r>
            <a:r>
              <a:rPr lang="en-US" b="0" baseline="0" dirty="0" err="1" smtClean="0"/>
              <a:t>etc</a:t>
            </a:r>
            <a:r>
              <a:rPr lang="en-US" b="0" baseline="0" dirty="0" smtClean="0"/>
              <a:t>)</a:t>
            </a:r>
          </a:p>
          <a:p>
            <a:endParaRPr lang="en-US" dirty="0"/>
          </a:p>
        </p:txBody>
      </p:sp>
      <p:sp>
        <p:nvSpPr>
          <p:cNvPr id="4" name="Slide Number Placeholder 3"/>
          <p:cNvSpPr>
            <a:spLocks noGrp="1"/>
          </p:cNvSpPr>
          <p:nvPr>
            <p:ph type="sldNum" sz="quarter" idx="10"/>
          </p:nvPr>
        </p:nvSpPr>
        <p:spPr/>
        <p:txBody>
          <a:bodyPr/>
          <a:lstStyle/>
          <a:p>
            <a:fld id="{37EF7D9F-779B-CB46-9BA7-9EA4C8934AD5}" type="slidenum">
              <a:rPr lang="en-US" smtClean="0"/>
              <a:t>6</a:t>
            </a:fld>
            <a:endParaRPr lang="en-US"/>
          </a:p>
        </p:txBody>
      </p:sp>
    </p:spTree>
    <p:extLst>
      <p:ext uri="{BB962C8B-B14F-4D97-AF65-F5344CB8AC3E}">
        <p14:creationId xmlns:p14="http://schemas.microsoft.com/office/powerpoint/2010/main" val="40967245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Choose</a:t>
            </a:r>
            <a:r>
              <a:rPr lang="en-US" b="1" baseline="0" dirty="0" smtClean="0"/>
              <a:t> whole foods whenever possible: </a:t>
            </a:r>
            <a:r>
              <a:rPr lang="en-US" baseline="0" dirty="0" smtClean="0"/>
              <a:t>example- discuss difference between vegetable dish made with French fried onions and fresh onions</a:t>
            </a:r>
          </a:p>
          <a:p>
            <a:r>
              <a:rPr lang="en-US" b="1" baseline="0" dirty="0" smtClean="0"/>
              <a:t>Equipment Needed: </a:t>
            </a:r>
            <a:r>
              <a:rPr lang="en-US" b="0" baseline="0" dirty="0" smtClean="0"/>
              <a:t>Show and explain equipment needed: sharp knife, cutting board, vegetable peeler, vegetable grater, large mixing bowl, mixing spoons, saucepan, baking pan, casserole/oven-proof dish, etc.</a:t>
            </a:r>
            <a:endParaRPr lang="en-US" b="1" dirty="0"/>
          </a:p>
        </p:txBody>
      </p:sp>
      <p:sp>
        <p:nvSpPr>
          <p:cNvPr id="4" name="Slide Number Placeholder 3"/>
          <p:cNvSpPr>
            <a:spLocks noGrp="1"/>
          </p:cNvSpPr>
          <p:nvPr>
            <p:ph type="sldNum" sz="quarter" idx="10"/>
          </p:nvPr>
        </p:nvSpPr>
        <p:spPr/>
        <p:txBody>
          <a:bodyPr/>
          <a:lstStyle/>
          <a:p>
            <a:fld id="{37EF7D9F-779B-CB46-9BA7-9EA4C8934AD5}" type="slidenum">
              <a:rPr lang="en-US" smtClean="0"/>
              <a:t>7</a:t>
            </a:fld>
            <a:endParaRPr lang="en-US"/>
          </a:p>
        </p:txBody>
      </p:sp>
    </p:spTree>
    <p:extLst>
      <p:ext uri="{BB962C8B-B14F-4D97-AF65-F5344CB8AC3E}">
        <p14:creationId xmlns:p14="http://schemas.microsoft.com/office/powerpoint/2010/main" val="30204484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a:t>
            </a:r>
            <a:r>
              <a:rPr lang="en-US" b="1" baseline="0" dirty="0" smtClean="0"/>
              <a:t> Veggies</a:t>
            </a:r>
          </a:p>
          <a:p>
            <a:r>
              <a:rPr lang="en-US" b="1" baseline="0" dirty="0" smtClean="0"/>
              <a:t>Discuss Options</a:t>
            </a:r>
            <a:r>
              <a:rPr lang="en-US" b="0" baseline="0" dirty="0" smtClean="0"/>
              <a:t>- What do participants usually use, what other choices could they make?</a:t>
            </a:r>
          </a:p>
          <a:p>
            <a:r>
              <a:rPr lang="en-US" b="1" baseline="0" dirty="0" smtClean="0"/>
              <a:t>Nutrition of Vegetables-</a:t>
            </a:r>
            <a:r>
              <a:rPr lang="en-US" b="0" baseline="0" dirty="0" smtClean="0"/>
              <a:t> Discuss how veggies are naturally rich in vitamins, minerals, antioxidants, and phytochemicals</a:t>
            </a:r>
          </a:p>
          <a:p>
            <a:r>
              <a:rPr lang="en-US" b="1" baseline="0" dirty="0" smtClean="0"/>
              <a:t>Volume vs. Calories- </a:t>
            </a:r>
            <a:r>
              <a:rPr lang="en-US" b="0" baseline="0" dirty="0" smtClean="0"/>
              <a:t> Explain that veggies will give the dish more volume but not calories</a:t>
            </a:r>
          </a:p>
          <a:p>
            <a:r>
              <a:rPr lang="en-US" b="1" baseline="0" dirty="0" smtClean="0"/>
              <a:t>Knife Skills- </a:t>
            </a:r>
            <a:r>
              <a:rPr lang="en-US" b="0" baseline="0" dirty="0" smtClean="0"/>
              <a:t> Demonstrate knife skills as you cut up veggies</a:t>
            </a:r>
          </a:p>
          <a:p>
            <a:endParaRPr lang="en-US" b="1" dirty="0"/>
          </a:p>
        </p:txBody>
      </p:sp>
      <p:sp>
        <p:nvSpPr>
          <p:cNvPr id="4" name="Slide Number Placeholder 3"/>
          <p:cNvSpPr>
            <a:spLocks noGrp="1"/>
          </p:cNvSpPr>
          <p:nvPr>
            <p:ph type="sldNum" sz="quarter" idx="10"/>
          </p:nvPr>
        </p:nvSpPr>
        <p:spPr/>
        <p:txBody>
          <a:bodyPr/>
          <a:lstStyle/>
          <a:p>
            <a:fld id="{37EF7D9F-779B-CB46-9BA7-9EA4C8934AD5}" type="slidenum">
              <a:rPr lang="en-US" smtClean="0"/>
              <a:t>8</a:t>
            </a:fld>
            <a:endParaRPr lang="en-US"/>
          </a:p>
        </p:txBody>
      </p:sp>
    </p:spTree>
    <p:extLst>
      <p:ext uri="{BB962C8B-B14F-4D97-AF65-F5344CB8AC3E}">
        <p14:creationId xmlns:p14="http://schemas.microsoft.com/office/powerpoint/2010/main" val="15805930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Steps: Cooking Methods</a:t>
            </a:r>
          </a:p>
          <a:p>
            <a:r>
              <a:rPr lang="en-US" b="1" dirty="0" smtClean="0"/>
              <a:t>Options: </a:t>
            </a:r>
            <a:r>
              <a:rPr lang="en-US" b="0" dirty="0" smtClean="0"/>
              <a:t>Discuss best options</a:t>
            </a:r>
            <a:r>
              <a:rPr lang="en-US" b="0" baseline="0" dirty="0" smtClean="0"/>
              <a:t> for veggies on hand</a:t>
            </a:r>
          </a:p>
          <a:p>
            <a:r>
              <a:rPr lang="en-US" b="1" baseline="0" dirty="0" smtClean="0"/>
              <a:t>Food Safety: </a:t>
            </a:r>
            <a:r>
              <a:rPr lang="en-US" b="0" baseline="0" dirty="0" smtClean="0"/>
              <a:t> Discuss when to worry about cross </a:t>
            </a:r>
            <a:r>
              <a:rPr lang="en-US" b="0" baseline="0" dirty="0" err="1" smtClean="0"/>
              <a:t>contaminiation</a:t>
            </a:r>
            <a:r>
              <a:rPr lang="en-US" b="0" baseline="0" dirty="0" smtClean="0"/>
              <a:t>, proper hygiene, acceptable temperatures, and safe storage</a:t>
            </a:r>
            <a:endParaRPr lang="en-US" b="1" dirty="0"/>
          </a:p>
        </p:txBody>
      </p:sp>
      <p:sp>
        <p:nvSpPr>
          <p:cNvPr id="4" name="Slide Number Placeholder 3"/>
          <p:cNvSpPr>
            <a:spLocks noGrp="1"/>
          </p:cNvSpPr>
          <p:nvPr>
            <p:ph type="sldNum" sz="quarter" idx="10"/>
          </p:nvPr>
        </p:nvSpPr>
        <p:spPr/>
        <p:txBody>
          <a:bodyPr/>
          <a:lstStyle/>
          <a:p>
            <a:fld id="{37EF7D9F-779B-CB46-9BA7-9EA4C8934AD5}" type="slidenum">
              <a:rPr lang="en-US" smtClean="0"/>
              <a:t>9</a:t>
            </a:fld>
            <a:endParaRPr lang="en-US"/>
          </a:p>
        </p:txBody>
      </p:sp>
    </p:spTree>
    <p:extLst>
      <p:ext uri="{BB962C8B-B14F-4D97-AF65-F5344CB8AC3E}">
        <p14:creationId xmlns:p14="http://schemas.microsoft.com/office/powerpoint/2010/main" val="10405228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Step: Flavors</a:t>
            </a:r>
          </a:p>
          <a:p>
            <a:r>
              <a:rPr lang="en-US" b="1" dirty="0" smtClean="0"/>
              <a:t>Options:</a:t>
            </a:r>
            <a:r>
              <a:rPr lang="en-US" b="1" baseline="0" dirty="0" smtClean="0"/>
              <a:t> </a:t>
            </a:r>
            <a:r>
              <a:rPr lang="en-US" b="0" baseline="0" dirty="0" smtClean="0"/>
              <a:t>Discuss options for flavors, common and not so common</a:t>
            </a:r>
          </a:p>
          <a:p>
            <a:r>
              <a:rPr lang="en-US" b="1" baseline="0" dirty="0" smtClean="0"/>
              <a:t>Onion and Garlic: </a:t>
            </a:r>
            <a:r>
              <a:rPr lang="en-US" b="0" baseline="0" dirty="0" smtClean="0"/>
              <a:t> sautéed in very small amount of oil or in water/broth</a:t>
            </a:r>
          </a:p>
          <a:p>
            <a:r>
              <a:rPr lang="en-US" b="1" baseline="0" dirty="0" smtClean="0"/>
              <a:t>Spice/ Herbs: </a:t>
            </a:r>
            <a:r>
              <a:rPr lang="en-US" b="0" baseline="0" dirty="0" smtClean="0"/>
              <a:t> Choose spices/herbs according to other ingredients</a:t>
            </a:r>
          </a:p>
          <a:p>
            <a:r>
              <a:rPr lang="en-US" b="0" baseline="0" dirty="0" smtClean="0"/>
              <a:t> Example: use Mexican spices if dish has black beans, onion, garlic, tomatoes, and corn; use Italian spices if dish has pasta, tomatoes, zucchini, etc.</a:t>
            </a:r>
          </a:p>
          <a:p>
            <a:r>
              <a:rPr lang="en-US" b="0" baseline="0" dirty="0" smtClean="0"/>
              <a:t>		</a:t>
            </a:r>
            <a:r>
              <a:rPr lang="en-US" b="0" baseline="0" dirty="0" err="1" smtClean="0"/>
              <a:t>i</a:t>
            </a:r>
            <a:r>
              <a:rPr lang="en-US" b="0" baseline="0" dirty="0" smtClean="0"/>
              <a:t>. Mexican: cumin, oregano, chili powder, cilantro, garlic</a:t>
            </a:r>
          </a:p>
          <a:p>
            <a:r>
              <a:rPr lang="en-US" b="0" baseline="0" dirty="0" smtClean="0"/>
              <a:t>		ii. Italian: basil, oregano, parsley, garlic</a:t>
            </a:r>
          </a:p>
          <a:p>
            <a:r>
              <a:rPr lang="en-US" b="0" baseline="0" dirty="0" smtClean="0"/>
              <a:t>		iii. Asian: soy sauce, ginger, garlic, chilies, turmeric</a:t>
            </a:r>
          </a:p>
          <a:p>
            <a:r>
              <a:rPr lang="en-US" b="0" baseline="0" dirty="0" smtClean="0"/>
              <a:t>		iv. Savory/ Thanksgiving: rosemary, sage, thyme, parsley</a:t>
            </a:r>
            <a:endParaRPr lang="en-US" b="1" dirty="0"/>
          </a:p>
        </p:txBody>
      </p:sp>
      <p:sp>
        <p:nvSpPr>
          <p:cNvPr id="4" name="Slide Number Placeholder 3"/>
          <p:cNvSpPr>
            <a:spLocks noGrp="1"/>
          </p:cNvSpPr>
          <p:nvPr>
            <p:ph type="sldNum" sz="quarter" idx="10"/>
          </p:nvPr>
        </p:nvSpPr>
        <p:spPr/>
        <p:txBody>
          <a:bodyPr/>
          <a:lstStyle/>
          <a:p>
            <a:fld id="{37EF7D9F-779B-CB46-9BA7-9EA4C8934AD5}" type="slidenum">
              <a:rPr lang="en-US" smtClean="0"/>
              <a:t>10</a:t>
            </a:fld>
            <a:endParaRPr lang="en-US"/>
          </a:p>
        </p:txBody>
      </p:sp>
    </p:spTree>
    <p:extLst>
      <p:ext uri="{BB962C8B-B14F-4D97-AF65-F5344CB8AC3E}">
        <p14:creationId xmlns:p14="http://schemas.microsoft.com/office/powerpoint/2010/main" val="409595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227185"/>
            <a:ext cx="7772400" cy="857099"/>
          </a:xfrm>
          <a:prstGeom prst="rect">
            <a:avLst/>
          </a:prstGeom>
        </p:spPr>
        <p:txBody>
          <a:bodyPr/>
          <a:lstStyle>
            <a:lvl1pPr algn="l">
              <a:defRPr b="1" i="0" cap="all" baseline="0">
                <a:solidFill>
                  <a:schemeClr val="bg1"/>
                </a:solidFill>
              </a:defRPr>
            </a:lvl1pPr>
          </a:lstStyle>
          <a:p>
            <a:endParaRPr lang="en-US" dirty="0"/>
          </a:p>
        </p:txBody>
      </p:sp>
      <p:sp>
        <p:nvSpPr>
          <p:cNvPr id="3" name="Subtitle 2"/>
          <p:cNvSpPr>
            <a:spLocks noGrp="1"/>
          </p:cNvSpPr>
          <p:nvPr>
            <p:ph type="subTitle" idx="1"/>
          </p:nvPr>
        </p:nvSpPr>
        <p:spPr>
          <a:xfrm>
            <a:off x="685800" y="3084284"/>
            <a:ext cx="7772400" cy="653143"/>
          </a:xfrm>
          <a:prstGeom prst="rect">
            <a:avLst/>
          </a:prstGeom>
        </p:spPr>
        <p:txBody>
          <a:bodyPr/>
          <a:lstStyle>
            <a:lvl1pPr marL="0" indent="0" algn="l">
              <a:buNone/>
              <a:defRPr>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364913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64913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1"/>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07445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616856"/>
            <a:ext cx="8229600" cy="800782"/>
          </a:xfrm>
          <a:prstGeom prst="rect">
            <a:avLst/>
          </a:prstGeom>
        </p:spPr>
        <p:txBody>
          <a:bodyPr/>
          <a:lstStyle>
            <a:lvl1pPr algn="l">
              <a:defRPr b="1" i="0">
                <a:solidFill>
                  <a:srgbClr val="6E8437"/>
                </a:solidFill>
              </a:defRPr>
            </a:lvl1pPr>
          </a:lstStyle>
          <a:p>
            <a:r>
              <a:rPr lang="en-US" dirty="0" smtClean="0"/>
              <a:t>Click to edit Master title style</a:t>
            </a:r>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bg>
      <p:bgPr>
        <a:blipFill rotWithShape="1">
          <a:blip r:embed="rId2"/>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8" Type="http://schemas.openxmlformats.org/officeDocument/2006/relationships/image" Target="../media/image1.jpeg"/><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8">
            <a:alphaModFix amt="0"/>
          </a:blip>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9.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0.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1.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4.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2227185"/>
            <a:ext cx="8458201" cy="857099"/>
          </a:xfrm>
        </p:spPr>
        <p:txBody>
          <a:bodyPr/>
          <a:lstStyle/>
          <a:p>
            <a:r>
              <a:rPr lang="en-US" b="1" dirty="0" smtClean="0">
                <a:solidFill>
                  <a:schemeClr val="bg1"/>
                </a:solidFill>
                <a:latin typeface="Arial"/>
              </a:rPr>
              <a:t>Create Amazing Veggies</a:t>
            </a:r>
            <a:br>
              <a:rPr lang="en-US" b="1" dirty="0" smtClean="0">
                <a:solidFill>
                  <a:schemeClr val="bg1"/>
                </a:solidFill>
                <a:latin typeface="Arial"/>
              </a:rPr>
            </a:br>
            <a:endParaRPr lang="en-US" b="1" dirty="0">
              <a:solidFill>
                <a:schemeClr val="bg1"/>
              </a:solidFill>
              <a:latin typeface="Arial"/>
            </a:endParaRPr>
          </a:p>
        </p:txBody>
      </p:sp>
      <p:sp>
        <p:nvSpPr>
          <p:cNvPr id="3" name="Subtitle 2"/>
          <p:cNvSpPr>
            <a:spLocks noGrp="1"/>
          </p:cNvSpPr>
          <p:nvPr>
            <p:ph type="subTitle" idx="1"/>
          </p:nvPr>
        </p:nvSpPr>
        <p:spPr/>
        <p:txBody>
          <a:bodyPr/>
          <a:lstStyle/>
          <a:p>
            <a:r>
              <a:rPr lang="en-US" dirty="0" smtClean="0"/>
              <a:t>Food $ense</a:t>
            </a:r>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Amazing Veggies</a:t>
            </a:r>
            <a:endParaRPr lang="en-US" dirty="0"/>
          </a:p>
        </p:txBody>
      </p:sp>
      <p:sp>
        <p:nvSpPr>
          <p:cNvPr id="3" name="Content Placeholder 2"/>
          <p:cNvSpPr>
            <a:spLocks noGrp="1"/>
          </p:cNvSpPr>
          <p:nvPr>
            <p:ph idx="1"/>
          </p:nvPr>
        </p:nvSpPr>
        <p:spPr/>
        <p:txBody>
          <a:bodyPr/>
          <a:lstStyle/>
          <a:p>
            <a:r>
              <a:rPr lang="en-US" dirty="0"/>
              <a:t>Step </a:t>
            </a:r>
            <a:r>
              <a:rPr lang="en-US" dirty="0" smtClean="0"/>
              <a:t>3: </a:t>
            </a:r>
            <a:r>
              <a:rPr lang="en-US" dirty="0"/>
              <a:t>Flavors</a:t>
            </a:r>
          </a:p>
          <a:p>
            <a:pPr lvl="1"/>
            <a:r>
              <a:rPr lang="en-US" dirty="0" smtClean="0"/>
              <a:t>Options: common vs. uncommon</a:t>
            </a:r>
          </a:p>
          <a:p>
            <a:pPr lvl="1"/>
            <a:r>
              <a:rPr lang="en-US" dirty="0" smtClean="0"/>
              <a:t>Onion </a:t>
            </a:r>
            <a:r>
              <a:rPr lang="en-US" dirty="0"/>
              <a:t>and Garlic</a:t>
            </a:r>
          </a:p>
          <a:p>
            <a:pPr lvl="1"/>
            <a:r>
              <a:rPr lang="en-US" dirty="0"/>
              <a:t>Spices/Herbs</a:t>
            </a:r>
          </a:p>
          <a:p>
            <a:pPr lvl="2"/>
            <a:r>
              <a:rPr lang="en-US" dirty="0"/>
              <a:t>Example: Mexican vs. Italian Spices</a:t>
            </a:r>
          </a:p>
        </p:txBody>
      </p:sp>
    </p:spTree>
    <p:extLst>
      <p:ext uri="{BB962C8B-B14F-4D97-AF65-F5344CB8AC3E}">
        <p14:creationId xmlns:p14="http://schemas.microsoft.com/office/powerpoint/2010/main" val="38941230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Amazing Veggies</a:t>
            </a:r>
            <a:endParaRPr lang="en-US" dirty="0"/>
          </a:p>
        </p:txBody>
      </p:sp>
      <p:sp>
        <p:nvSpPr>
          <p:cNvPr id="3" name="Content Placeholder 2"/>
          <p:cNvSpPr>
            <a:spLocks noGrp="1"/>
          </p:cNvSpPr>
          <p:nvPr>
            <p:ph idx="1"/>
          </p:nvPr>
        </p:nvSpPr>
        <p:spPr/>
        <p:txBody>
          <a:bodyPr/>
          <a:lstStyle/>
          <a:p>
            <a:r>
              <a:rPr lang="en-US" dirty="0" smtClean="0"/>
              <a:t>Step 4: Extras</a:t>
            </a:r>
          </a:p>
          <a:p>
            <a:pPr lvl="1"/>
            <a:r>
              <a:rPr lang="en-US" dirty="0" smtClean="0"/>
              <a:t>Discuss </a:t>
            </a:r>
            <a:r>
              <a:rPr lang="en-US" dirty="0"/>
              <a:t>o</a:t>
            </a:r>
            <a:r>
              <a:rPr lang="en-US" dirty="0" smtClean="0"/>
              <a:t>ptions</a:t>
            </a:r>
          </a:p>
          <a:p>
            <a:pPr lvl="1"/>
            <a:r>
              <a:rPr lang="en-US" dirty="0" smtClean="0"/>
              <a:t>Watch for hidden fats</a:t>
            </a:r>
            <a:endParaRPr lang="en-US" dirty="0"/>
          </a:p>
        </p:txBody>
      </p:sp>
    </p:spTree>
    <p:extLst>
      <p:ext uri="{BB962C8B-B14F-4D97-AF65-F5344CB8AC3E}">
        <p14:creationId xmlns:p14="http://schemas.microsoft.com/office/powerpoint/2010/main" val="3766104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Practice, Practice, Practice</a:t>
            </a:r>
            <a:endParaRPr lang="en-US" dirty="0"/>
          </a:p>
        </p:txBody>
      </p:sp>
      <p:pic>
        <p:nvPicPr>
          <p:cNvPr id="4" name="Picture 3" descr="Cooking di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8415" y="1417637"/>
            <a:ext cx="2606511" cy="3912211"/>
          </a:xfrm>
          <a:prstGeom prst="rect">
            <a:avLst/>
          </a:prstGeom>
        </p:spPr>
      </p:pic>
    </p:spTree>
    <p:extLst>
      <p:ext uri="{BB962C8B-B14F-4D97-AF65-F5344CB8AC3E}">
        <p14:creationId xmlns:p14="http://schemas.microsoft.com/office/powerpoint/2010/main" val="2859027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Incorporating MyPlate</a:t>
            </a:r>
            <a:endParaRPr lang="en-US" dirty="0"/>
          </a:p>
        </p:txBody>
      </p:sp>
      <p:pic>
        <p:nvPicPr>
          <p:cNvPr id="4" name="Picture 3" descr="myplate_blue.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6447" y="3150349"/>
            <a:ext cx="2942736" cy="2675215"/>
          </a:xfrm>
          <a:prstGeom prst="rect">
            <a:avLst/>
          </a:prstGeom>
        </p:spPr>
      </p:pic>
      <p:sp>
        <p:nvSpPr>
          <p:cNvPr id="3" name="Content Placeholder 2"/>
          <p:cNvSpPr>
            <a:spLocks noGrp="1"/>
          </p:cNvSpPr>
          <p:nvPr>
            <p:ph idx="1"/>
          </p:nvPr>
        </p:nvSpPr>
        <p:spPr>
          <a:xfrm>
            <a:off x="457200" y="1574187"/>
            <a:ext cx="8396159" cy="3899691"/>
          </a:xfrm>
        </p:spPr>
        <p:txBody>
          <a:bodyPr/>
          <a:lstStyle/>
          <a:p>
            <a:pPr marL="0" indent="0">
              <a:buNone/>
            </a:pPr>
            <a:r>
              <a:rPr lang="en-US" dirty="0" smtClean="0"/>
              <a:t>What components of MyPlate does the vegetable dish already?</a:t>
            </a:r>
          </a:p>
          <a:p>
            <a:pPr marL="0" indent="0">
              <a:buNone/>
            </a:pPr>
            <a:r>
              <a:rPr lang="en-US" dirty="0" smtClean="0"/>
              <a:t>What can we add to our plate to round out the meal?</a:t>
            </a:r>
            <a:endParaRPr lang="en-US" dirty="0"/>
          </a:p>
        </p:txBody>
      </p:sp>
    </p:spTree>
    <p:extLst>
      <p:ext uri="{BB962C8B-B14F-4D97-AF65-F5344CB8AC3E}">
        <p14:creationId xmlns:p14="http://schemas.microsoft.com/office/powerpoint/2010/main" val="883973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Don’t Forget to Move!</a:t>
            </a:r>
            <a:endParaRPr lang="en-US" dirty="0"/>
          </a:p>
        </p:txBody>
      </p:sp>
      <p:sp>
        <p:nvSpPr>
          <p:cNvPr id="3" name="Content Placeholder 2"/>
          <p:cNvSpPr>
            <a:spLocks noGrp="1"/>
          </p:cNvSpPr>
          <p:nvPr>
            <p:ph idx="1"/>
          </p:nvPr>
        </p:nvSpPr>
        <p:spPr/>
        <p:txBody>
          <a:bodyPr/>
          <a:lstStyle/>
          <a:p>
            <a:r>
              <a:rPr lang="en-US" dirty="0" smtClean="0"/>
              <a:t>What will you do this week to move your body?</a:t>
            </a:r>
            <a:endParaRPr lang="en-US" dirty="0"/>
          </a:p>
        </p:txBody>
      </p:sp>
      <p:pic>
        <p:nvPicPr>
          <p:cNvPr id="4" name="Picture 3" descr="Couple Running.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03980" y="2269413"/>
            <a:ext cx="4829106" cy="3270644"/>
          </a:xfrm>
          <a:prstGeom prst="rect">
            <a:avLst/>
          </a:prstGeom>
        </p:spPr>
      </p:pic>
    </p:spTree>
    <p:extLst>
      <p:ext uri="{BB962C8B-B14F-4D97-AF65-F5344CB8AC3E}">
        <p14:creationId xmlns:p14="http://schemas.microsoft.com/office/powerpoint/2010/main" val="19415381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Conclusion</a:t>
            </a:r>
            <a:endParaRPr lang="en-US" dirty="0"/>
          </a:p>
        </p:txBody>
      </p:sp>
      <p:pic>
        <p:nvPicPr>
          <p:cNvPr id="4" name="Picture 3" descr="Chopping Vegetable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5474" y="1417637"/>
            <a:ext cx="5920125" cy="3946750"/>
          </a:xfrm>
          <a:prstGeom prst="rect">
            <a:avLst/>
          </a:prstGeom>
        </p:spPr>
      </p:pic>
    </p:spTree>
    <p:extLst>
      <p:ext uri="{BB962C8B-B14F-4D97-AF65-F5344CB8AC3E}">
        <p14:creationId xmlns:p14="http://schemas.microsoft.com/office/powerpoint/2010/main" val="7070255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le 16"/>
          <p:cNvSpPr>
            <a:spLocks noGrp="1"/>
          </p:cNvSpPr>
          <p:nvPr>
            <p:ph type="title"/>
          </p:nvPr>
        </p:nvSpPr>
        <p:spPr/>
        <p:txBody>
          <a:bodyPr/>
          <a:lstStyle/>
          <a:p>
            <a:r>
              <a:rPr lang="en-US" dirty="0" smtClean="0"/>
              <a:t>Goal</a:t>
            </a:r>
            <a:endParaRPr lang="en-US" dirty="0"/>
          </a:p>
        </p:txBody>
      </p:sp>
      <p:sp>
        <p:nvSpPr>
          <p:cNvPr id="18" name="Content Placeholder 17"/>
          <p:cNvSpPr>
            <a:spLocks noGrp="1"/>
          </p:cNvSpPr>
          <p:nvPr>
            <p:ph idx="1"/>
          </p:nvPr>
        </p:nvSpPr>
        <p:spPr/>
        <p:txBody>
          <a:bodyPr/>
          <a:lstStyle/>
          <a:p>
            <a:r>
              <a:rPr lang="en-US" dirty="0" smtClean="0"/>
              <a:t>Nutritious Pantries</a:t>
            </a:r>
          </a:p>
          <a:p>
            <a:r>
              <a:rPr lang="en-US" dirty="0" smtClean="0"/>
              <a:t>Use Food to Create Flavorful Vegetables</a:t>
            </a:r>
          </a:p>
          <a:p>
            <a:r>
              <a:rPr lang="en-US" dirty="0" smtClean="0"/>
              <a:t>Understand and use a Whole Foods approach </a:t>
            </a:r>
            <a:r>
              <a:rPr lang="en-US" dirty="0"/>
              <a:t>f</a:t>
            </a:r>
            <a:r>
              <a:rPr lang="en-US" dirty="0" smtClean="0"/>
              <a:t>ollowing the </a:t>
            </a:r>
            <a:r>
              <a:rPr lang="en-US" dirty="0" err="1" smtClean="0"/>
              <a:t>MyPlate</a:t>
            </a:r>
            <a:r>
              <a:rPr lang="en-US" dirty="0" smtClean="0"/>
              <a:t> meal Plan</a:t>
            </a:r>
            <a:endParaRPr lang="en-US" dirty="0"/>
          </a:p>
          <a:p>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Family Mealtime</a:t>
            </a:r>
            <a:br>
              <a:rPr lang="en-US" dirty="0"/>
            </a:br>
            <a:r>
              <a:rPr lang="en-US" dirty="0" smtClean="0"/>
              <a:t/>
            </a:r>
            <a:br>
              <a:rPr lang="en-US" dirty="0" smtClean="0"/>
            </a:br>
            <a:endParaRPr lang="en-US" dirty="0"/>
          </a:p>
        </p:txBody>
      </p:sp>
      <p:sp>
        <p:nvSpPr>
          <p:cNvPr id="3" name="Content Placeholder 2"/>
          <p:cNvSpPr>
            <a:spLocks noGrp="1"/>
          </p:cNvSpPr>
          <p:nvPr>
            <p:ph idx="1"/>
          </p:nvPr>
        </p:nvSpPr>
        <p:spPr/>
        <p:txBody>
          <a:bodyPr/>
          <a:lstStyle/>
          <a:p>
            <a:endParaRPr lang="en-US" dirty="0" smtClean="0"/>
          </a:p>
          <a:p>
            <a:r>
              <a:rPr lang="en-US" dirty="0" smtClean="0"/>
              <a:t>Family Bonding</a:t>
            </a:r>
          </a:p>
          <a:p>
            <a:pPr marL="0" indent="0">
              <a:buNone/>
            </a:pPr>
            <a:endParaRPr lang="en-US" dirty="0"/>
          </a:p>
          <a:p>
            <a:r>
              <a:rPr lang="en-US" dirty="0"/>
              <a:t>Better </a:t>
            </a:r>
            <a:r>
              <a:rPr lang="en-US" dirty="0" smtClean="0"/>
              <a:t>Nutrition</a:t>
            </a:r>
          </a:p>
          <a:p>
            <a:pPr marL="0" indent="0">
              <a:buNone/>
            </a:pPr>
            <a:endParaRPr lang="en-US" dirty="0"/>
          </a:p>
          <a:p>
            <a:r>
              <a:rPr lang="en-US" dirty="0"/>
              <a:t>Better Grades and </a:t>
            </a:r>
            <a:r>
              <a:rPr lang="en-US" dirty="0" smtClean="0"/>
              <a:t>Behavior</a:t>
            </a:r>
            <a:endParaRPr lang="en-US" dirty="0"/>
          </a:p>
        </p:txBody>
      </p:sp>
      <p:pic>
        <p:nvPicPr>
          <p:cNvPr id="4" name="Picture 3" descr="family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2091" y="1600200"/>
            <a:ext cx="4694709" cy="2859086"/>
          </a:xfrm>
          <a:prstGeom prst="rect">
            <a:avLst/>
          </a:prstGeom>
        </p:spPr>
      </p:pic>
    </p:spTree>
    <p:extLst>
      <p:ext uri="{BB962C8B-B14F-4D97-AF65-F5344CB8AC3E}">
        <p14:creationId xmlns:p14="http://schemas.microsoft.com/office/powerpoint/2010/main" val="939313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Importance of whole food diets</a:t>
            </a:r>
          </a:p>
        </p:txBody>
      </p:sp>
      <p:sp>
        <p:nvSpPr>
          <p:cNvPr id="3" name="Content Placeholder 2"/>
          <p:cNvSpPr>
            <a:spLocks noGrp="1"/>
          </p:cNvSpPr>
          <p:nvPr>
            <p:ph idx="1"/>
          </p:nvPr>
        </p:nvSpPr>
        <p:spPr>
          <a:xfrm>
            <a:off x="457200" y="1600200"/>
            <a:ext cx="8229600" cy="4730262"/>
          </a:xfrm>
        </p:spPr>
        <p:txBody>
          <a:bodyPr/>
          <a:lstStyle/>
          <a:p>
            <a:r>
              <a:rPr lang="en-US" dirty="0"/>
              <a:t>What are whole food diets?</a:t>
            </a:r>
          </a:p>
          <a:p>
            <a:r>
              <a:rPr lang="en-US" dirty="0"/>
              <a:t>Whole Food Diets: As close to original source as possible</a:t>
            </a:r>
          </a:p>
          <a:p>
            <a:r>
              <a:rPr lang="en-US" dirty="0"/>
              <a:t>¾ MyPlate is plant based</a:t>
            </a:r>
          </a:p>
          <a:p>
            <a:r>
              <a:rPr lang="en-US" dirty="0">
                <a:sym typeface="Wingdings"/>
              </a:rPr>
              <a:t>What diets lead to?</a:t>
            </a:r>
          </a:p>
          <a:p>
            <a:r>
              <a:rPr lang="en-US" dirty="0">
                <a:sym typeface="Wingdings"/>
              </a:rPr>
              <a:t>Benefits of whole plant foods</a:t>
            </a:r>
            <a:endParaRPr lang="en-US" dirty="0"/>
          </a:p>
        </p:txBody>
      </p:sp>
    </p:spTree>
    <p:extLst>
      <p:ext uri="{BB962C8B-B14F-4D97-AF65-F5344CB8AC3E}">
        <p14:creationId xmlns:p14="http://schemas.microsoft.com/office/powerpoint/2010/main" val="4219289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Having a Well-Stocked Pantry</a:t>
            </a:r>
          </a:p>
        </p:txBody>
      </p:sp>
      <p:sp>
        <p:nvSpPr>
          <p:cNvPr id="3" name="Content Placeholder 2"/>
          <p:cNvSpPr>
            <a:spLocks noGrp="1"/>
          </p:cNvSpPr>
          <p:nvPr>
            <p:ph idx="1"/>
          </p:nvPr>
        </p:nvSpPr>
        <p:spPr>
          <a:xfrm>
            <a:off x="457200" y="1170699"/>
            <a:ext cx="8229600" cy="4748936"/>
          </a:xfrm>
        </p:spPr>
        <p:txBody>
          <a:bodyPr/>
          <a:lstStyle/>
          <a:p>
            <a:r>
              <a:rPr lang="en-US" dirty="0">
                <a:sym typeface="Wingdings"/>
              </a:rPr>
              <a:t>Food Availability Type = Food Decision</a:t>
            </a:r>
          </a:p>
          <a:p>
            <a:pPr lvl="1"/>
            <a:r>
              <a:rPr lang="en-US" dirty="0">
                <a:sym typeface="Wingdings"/>
              </a:rPr>
              <a:t>Healthy vs. Unhealthy</a:t>
            </a:r>
          </a:p>
          <a:p>
            <a:r>
              <a:rPr lang="en-US" dirty="0">
                <a:sym typeface="Wingdings"/>
              </a:rPr>
              <a:t>No Need for a Recipe!</a:t>
            </a:r>
          </a:p>
          <a:p>
            <a:r>
              <a:rPr lang="en-US" dirty="0">
                <a:sym typeface="Wingdings"/>
              </a:rPr>
              <a:t>Buy Whole Foods</a:t>
            </a:r>
          </a:p>
          <a:p>
            <a:r>
              <a:rPr lang="en-US" dirty="0">
                <a:sym typeface="Wingdings"/>
              </a:rPr>
              <a:t>Ad/Sales</a:t>
            </a:r>
          </a:p>
          <a:p>
            <a:r>
              <a:rPr lang="en-US" dirty="0">
                <a:sym typeface="Wingdings"/>
              </a:rPr>
              <a:t>Shop Perimeter of Stores</a:t>
            </a:r>
          </a:p>
          <a:p>
            <a:endParaRPr lang="en-US" dirty="0">
              <a:sym typeface="Wingdings"/>
            </a:endParaRPr>
          </a:p>
          <a:p>
            <a:endParaRPr lang="en-US" dirty="0">
              <a:sym typeface="Wingdings"/>
            </a:endParaRPr>
          </a:p>
          <a:p>
            <a:pPr marL="457200" lvl="1" indent="0">
              <a:buNone/>
            </a:pPr>
            <a:endParaRPr lang="en-US" dirty="0">
              <a:sym typeface="Wingdings"/>
            </a:endParaRPr>
          </a:p>
        </p:txBody>
      </p:sp>
    </p:spTree>
    <p:extLst>
      <p:ext uri="{BB962C8B-B14F-4D97-AF65-F5344CB8AC3E}">
        <p14:creationId xmlns:p14="http://schemas.microsoft.com/office/powerpoint/2010/main" val="28764027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Discussion: Meal Plans</a:t>
            </a:r>
          </a:p>
        </p:txBody>
      </p:sp>
      <p:sp>
        <p:nvSpPr>
          <p:cNvPr id="3" name="Content Placeholder 2"/>
          <p:cNvSpPr>
            <a:spLocks noGrp="1"/>
          </p:cNvSpPr>
          <p:nvPr>
            <p:ph idx="1"/>
          </p:nvPr>
        </p:nvSpPr>
        <p:spPr/>
        <p:txBody>
          <a:bodyPr/>
          <a:lstStyle/>
          <a:p>
            <a:r>
              <a:rPr lang="en-US" dirty="0"/>
              <a:t>Create a menu</a:t>
            </a:r>
          </a:p>
          <a:p>
            <a:r>
              <a:rPr lang="en-US" dirty="0"/>
              <a:t>Theme nights</a:t>
            </a:r>
          </a:p>
          <a:p>
            <a:pPr marL="0" indent="0">
              <a:buNone/>
            </a:pPr>
            <a:endParaRPr lang="en-US" dirty="0"/>
          </a:p>
        </p:txBody>
      </p:sp>
      <p:pic>
        <p:nvPicPr>
          <p:cNvPr id="4" name="Picture 3" descr="Meal Planner.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2315" y="1600200"/>
            <a:ext cx="5201340" cy="3467560"/>
          </a:xfrm>
          <a:prstGeom prst="rect">
            <a:avLst/>
          </a:prstGeom>
        </p:spPr>
      </p:pic>
    </p:spTree>
    <p:extLst>
      <p:ext uri="{BB962C8B-B14F-4D97-AF65-F5344CB8AC3E}">
        <p14:creationId xmlns:p14="http://schemas.microsoft.com/office/powerpoint/2010/main" val="13150039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Amazing Veggies</a:t>
            </a:r>
            <a:endParaRPr lang="en-US" dirty="0"/>
          </a:p>
        </p:txBody>
      </p:sp>
      <p:pic>
        <p:nvPicPr>
          <p:cNvPr id="5" name="Picture 4" descr="Pots and Pans .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1197" y="2701161"/>
            <a:ext cx="4102803" cy="2940421"/>
          </a:xfrm>
          <a:prstGeom prst="rect">
            <a:avLst/>
          </a:prstGeom>
        </p:spPr>
      </p:pic>
      <p:sp>
        <p:nvSpPr>
          <p:cNvPr id="3" name="Content Placeholder 2"/>
          <p:cNvSpPr>
            <a:spLocks noGrp="1"/>
          </p:cNvSpPr>
          <p:nvPr>
            <p:ph idx="1"/>
          </p:nvPr>
        </p:nvSpPr>
        <p:spPr/>
        <p:txBody>
          <a:bodyPr/>
          <a:lstStyle/>
          <a:p>
            <a:pPr marL="0" indent="0">
              <a:buNone/>
            </a:pPr>
            <a:r>
              <a:rPr lang="en-US" dirty="0"/>
              <a:t>Preparation:</a:t>
            </a:r>
          </a:p>
          <a:p>
            <a:pPr lvl="1"/>
            <a:r>
              <a:rPr lang="en-US" dirty="0" smtClean="0"/>
              <a:t>Whole Foods</a:t>
            </a:r>
            <a:endParaRPr lang="en-US" dirty="0"/>
          </a:p>
          <a:p>
            <a:pPr lvl="1"/>
            <a:r>
              <a:rPr lang="en-US" dirty="0"/>
              <a:t>Equipment needed</a:t>
            </a:r>
          </a:p>
          <a:p>
            <a:pPr marL="0" indent="0">
              <a:buNone/>
            </a:pPr>
            <a:endParaRPr lang="en-US" dirty="0"/>
          </a:p>
        </p:txBody>
      </p:sp>
    </p:spTree>
    <p:extLst>
      <p:ext uri="{BB962C8B-B14F-4D97-AF65-F5344CB8AC3E}">
        <p14:creationId xmlns:p14="http://schemas.microsoft.com/office/powerpoint/2010/main" val="171452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Amazing Veggies</a:t>
            </a:r>
            <a:endParaRPr lang="en-US" dirty="0"/>
          </a:p>
        </p:txBody>
      </p:sp>
      <p:pic>
        <p:nvPicPr>
          <p:cNvPr id="4" name="Picture 3" descr="Salad Greens and Tomatoe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8753" y="3193158"/>
            <a:ext cx="3825247" cy="2558444"/>
          </a:xfrm>
          <a:prstGeom prst="rect">
            <a:avLst/>
          </a:prstGeom>
        </p:spPr>
      </p:pic>
      <p:sp>
        <p:nvSpPr>
          <p:cNvPr id="3" name="Content Placeholder 2"/>
          <p:cNvSpPr>
            <a:spLocks noGrp="1"/>
          </p:cNvSpPr>
          <p:nvPr>
            <p:ph idx="1"/>
          </p:nvPr>
        </p:nvSpPr>
        <p:spPr/>
        <p:txBody>
          <a:bodyPr/>
          <a:lstStyle/>
          <a:p>
            <a:r>
              <a:rPr lang="en-US" dirty="0"/>
              <a:t>Step 3: Veggies</a:t>
            </a:r>
          </a:p>
          <a:p>
            <a:pPr lvl="1"/>
            <a:r>
              <a:rPr lang="en-US" dirty="0"/>
              <a:t>Options: common vs. uncommon</a:t>
            </a:r>
          </a:p>
          <a:p>
            <a:pPr lvl="1"/>
            <a:r>
              <a:rPr lang="en-US" dirty="0"/>
              <a:t>Nutrition of Vegetables</a:t>
            </a:r>
          </a:p>
          <a:p>
            <a:pPr lvl="1"/>
            <a:r>
              <a:rPr lang="en-US" dirty="0" smtClean="0"/>
              <a:t>Volume vs. Calories</a:t>
            </a:r>
            <a:endParaRPr lang="en-US" dirty="0"/>
          </a:p>
          <a:p>
            <a:pPr lvl="1"/>
            <a:r>
              <a:rPr lang="en-US" dirty="0"/>
              <a:t>Knife skills needed</a:t>
            </a:r>
          </a:p>
        </p:txBody>
      </p:sp>
    </p:spTree>
    <p:extLst>
      <p:ext uri="{BB962C8B-B14F-4D97-AF65-F5344CB8AC3E}">
        <p14:creationId xmlns:p14="http://schemas.microsoft.com/office/powerpoint/2010/main" val="32329801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Create Amazing Veggies</a:t>
            </a:r>
            <a:endParaRPr lang="en-US" dirty="0"/>
          </a:p>
        </p:txBody>
      </p:sp>
      <p:pic>
        <p:nvPicPr>
          <p:cNvPr id="4" name="Picture 3" descr="Stir Fry Pa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1081" y="2307071"/>
            <a:ext cx="4165719" cy="2987158"/>
          </a:xfrm>
          <a:prstGeom prst="rect">
            <a:avLst/>
          </a:prstGeom>
        </p:spPr>
      </p:pic>
      <p:sp>
        <p:nvSpPr>
          <p:cNvPr id="3" name="Content Placeholder 2"/>
          <p:cNvSpPr>
            <a:spLocks noGrp="1"/>
          </p:cNvSpPr>
          <p:nvPr>
            <p:ph idx="1"/>
          </p:nvPr>
        </p:nvSpPr>
        <p:spPr>
          <a:xfrm>
            <a:off x="457200" y="1600200"/>
            <a:ext cx="4753627" cy="3649133"/>
          </a:xfrm>
        </p:spPr>
        <p:txBody>
          <a:bodyPr/>
          <a:lstStyle/>
          <a:p>
            <a:r>
              <a:rPr lang="en-US" dirty="0" smtClean="0"/>
              <a:t>Step 2: Cooking Methods</a:t>
            </a:r>
          </a:p>
          <a:p>
            <a:pPr lvl="1"/>
            <a:r>
              <a:rPr lang="en-US" dirty="0" smtClean="0"/>
              <a:t>Best Options for </a:t>
            </a:r>
            <a:r>
              <a:rPr lang="en-US" dirty="0"/>
              <a:t/>
            </a:r>
            <a:br>
              <a:rPr lang="en-US" dirty="0"/>
            </a:br>
            <a:r>
              <a:rPr lang="en-US" dirty="0" smtClean="0"/>
              <a:t>Veggies </a:t>
            </a:r>
            <a:r>
              <a:rPr lang="en-US" dirty="0" smtClean="0"/>
              <a:t>on hand</a:t>
            </a:r>
          </a:p>
          <a:p>
            <a:pPr lvl="1"/>
            <a:r>
              <a:rPr lang="en-US" dirty="0" smtClean="0"/>
              <a:t>Food Safety</a:t>
            </a:r>
            <a:endParaRPr lang="en-US" dirty="0"/>
          </a:p>
        </p:txBody>
      </p:sp>
    </p:spTree>
    <p:extLst>
      <p:ext uri="{BB962C8B-B14F-4D97-AF65-F5344CB8AC3E}">
        <p14:creationId xmlns:p14="http://schemas.microsoft.com/office/powerpoint/2010/main" val="388038769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2854</TotalTime>
  <Words>1062</Words>
  <Application>Microsoft Macintosh PowerPoint</Application>
  <PresentationFormat>On-screen Show (4:3)</PresentationFormat>
  <Paragraphs>130</Paragraphs>
  <Slides>15</Slides>
  <Notes>14</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Calibri</vt:lpstr>
      <vt:lpstr>Wingdings</vt:lpstr>
      <vt:lpstr>Arial</vt:lpstr>
      <vt:lpstr>Office Theme</vt:lpstr>
      <vt:lpstr>Create Amazing Veggies </vt:lpstr>
      <vt:lpstr>Goal</vt:lpstr>
      <vt:lpstr>Importance of Family Mealtime  </vt:lpstr>
      <vt:lpstr>Importance of whole food diets</vt:lpstr>
      <vt:lpstr>Having a Well-Stocked Pantry</vt:lpstr>
      <vt:lpstr>Discussion: Meal Plans</vt:lpstr>
      <vt:lpstr>Create Amazing Veggies</vt:lpstr>
      <vt:lpstr>Create Amazing Veggies</vt:lpstr>
      <vt:lpstr>Create Amazing Veggies</vt:lpstr>
      <vt:lpstr>Create Amazing Veggies</vt:lpstr>
      <vt:lpstr>Create Amazing Veggies</vt:lpstr>
      <vt:lpstr>Practice, Practice, Practice</vt:lpstr>
      <vt:lpstr>Incorporating MyPlate</vt:lpstr>
      <vt:lpstr>Don’t Forget to Move!</vt:lpstr>
      <vt:lpstr>Conclusion</vt:lpstr>
    </vt:vector>
  </TitlesOfParts>
  <Company>Lanphere Enterprises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CLICK TO ADD TITLE</dc:title>
  <dc:creator>Deneal Yeip</dc:creator>
  <cp:lastModifiedBy>Jared Bice</cp:lastModifiedBy>
  <cp:revision>17</cp:revision>
  <dcterms:created xsi:type="dcterms:W3CDTF">2014-09-09T19:42:48Z</dcterms:created>
  <dcterms:modified xsi:type="dcterms:W3CDTF">2016-04-18T15:50:25Z</dcterms:modified>
</cp:coreProperties>
</file>