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5C4BF"/>
    <a:srgbClr val="F18767"/>
    <a:srgbClr val="CBB56B"/>
    <a:srgbClr val="D9CB72"/>
    <a:srgbClr val="ADCAC5"/>
    <a:srgbClr val="C97E2B"/>
    <a:srgbClr val="CA7E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2269"/>
    <p:restoredTop sz="96567" autoAdjust="0"/>
  </p:normalViewPr>
  <p:slideViewPr>
    <p:cSldViewPr snapToGrid="0" snapToObjects="1">
      <p:cViewPr>
        <p:scale>
          <a:sx n="100" d="100"/>
          <a:sy n="100" d="100"/>
        </p:scale>
        <p:origin x="-1296" y="16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17065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88724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3127" y="100940"/>
            <a:ext cx="7616952" cy="394714"/>
          </a:xfrm>
          <a:prstGeom prst="rect">
            <a:avLst/>
          </a:prstGeom>
          <a:solidFill>
            <a:srgbClr val="ADC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370163" y="2271530"/>
            <a:ext cx="7000578" cy="523220"/>
          </a:xfrm>
          <a:prstGeom prst="rect">
            <a:avLst/>
          </a:prstGeom>
          <a:noFill/>
        </p:spPr>
        <p:txBody>
          <a:bodyPr wrap="square" rtlCol="0">
            <a:normAutofit/>
          </a:bodyPr>
          <a:lstStyle/>
          <a:p>
            <a:r>
              <a:rPr lang="en-US" sz="2800" b="1" dirty="0" smtClean="0">
                <a:solidFill>
                  <a:srgbClr val="D9CB72"/>
                </a:solidFill>
                <a:latin typeface="Arial"/>
                <a:cs typeface="Arial"/>
              </a:rPr>
              <a:t>Greek Pasta Salad</a:t>
            </a:r>
            <a:endParaRPr lang="en-US" sz="2800" b="1" dirty="0">
              <a:solidFill>
                <a:srgbClr val="D9CB72"/>
              </a:solidFill>
              <a:latin typeface="Arial"/>
              <a:cs typeface="Arial"/>
            </a:endParaRPr>
          </a:p>
        </p:txBody>
      </p:sp>
      <p:sp>
        <p:nvSpPr>
          <p:cNvPr id="8" name="Rectangle 7"/>
          <p:cNvSpPr/>
          <p:nvPr/>
        </p:nvSpPr>
        <p:spPr>
          <a:xfrm>
            <a:off x="370163" y="2969250"/>
            <a:ext cx="1756569" cy="5825497"/>
          </a:xfrm>
          <a:prstGeom prst="rect">
            <a:avLst/>
          </a:prstGeom>
        </p:spPr>
        <p:txBody>
          <a:bodyPr wrap="square">
            <a:spAutoFit/>
          </a:bodyPr>
          <a:lstStyle/>
          <a:p>
            <a:pPr>
              <a:lnSpc>
                <a:spcPct val="96000"/>
              </a:lnSpc>
            </a:pPr>
            <a:r>
              <a:rPr lang="en-US" sz="1400" b="1" dirty="0">
                <a:solidFill>
                  <a:srgbClr val="CBB56B"/>
                </a:solidFill>
                <a:latin typeface="Arial"/>
                <a:cs typeface="Arial"/>
              </a:rPr>
              <a:t>Ingredients</a:t>
            </a:r>
          </a:p>
          <a:p>
            <a:pPr>
              <a:lnSpc>
                <a:spcPct val="96000"/>
              </a:lnSpc>
            </a:pPr>
            <a:r>
              <a:rPr lang="en-US" sz="1100" b="1" dirty="0" smtClean="0">
                <a:latin typeface="Arial"/>
                <a:cs typeface="Arial"/>
              </a:rPr>
              <a:t>Dressing:</a:t>
            </a:r>
          </a:p>
          <a:p>
            <a:pPr>
              <a:lnSpc>
                <a:spcPct val="96000"/>
              </a:lnSpc>
            </a:pPr>
            <a:r>
              <a:rPr lang="en-US" sz="1100" dirty="0" smtClean="0">
                <a:latin typeface="Arial"/>
                <a:cs typeface="Arial"/>
              </a:rPr>
              <a:t>6 tbsp. red wine vinegar</a:t>
            </a:r>
          </a:p>
          <a:p>
            <a:pPr>
              <a:lnSpc>
                <a:spcPct val="96000"/>
              </a:lnSpc>
            </a:pPr>
            <a:endParaRPr lang="en-US" sz="1100" dirty="0">
              <a:latin typeface="Arial"/>
              <a:cs typeface="Arial"/>
            </a:endParaRPr>
          </a:p>
          <a:p>
            <a:pPr>
              <a:lnSpc>
                <a:spcPct val="96000"/>
              </a:lnSpc>
            </a:pPr>
            <a:r>
              <a:rPr lang="en-US" sz="1100" dirty="0" smtClean="0">
                <a:latin typeface="Arial"/>
                <a:cs typeface="Arial"/>
              </a:rPr>
              <a:t>3 tbsp. olive oil</a:t>
            </a:r>
          </a:p>
          <a:p>
            <a:pPr>
              <a:lnSpc>
                <a:spcPct val="96000"/>
              </a:lnSpc>
            </a:pPr>
            <a:endParaRPr lang="en-US" sz="1100" dirty="0">
              <a:latin typeface="Arial"/>
              <a:cs typeface="Arial"/>
            </a:endParaRPr>
          </a:p>
          <a:p>
            <a:pPr>
              <a:lnSpc>
                <a:spcPct val="96000"/>
              </a:lnSpc>
            </a:pPr>
            <a:r>
              <a:rPr lang="en-US" sz="1100" dirty="0" smtClean="0">
                <a:latin typeface="Arial"/>
                <a:cs typeface="Arial"/>
              </a:rPr>
              <a:t>3 tbsp. water</a:t>
            </a:r>
          </a:p>
          <a:p>
            <a:pPr>
              <a:lnSpc>
                <a:spcPct val="96000"/>
              </a:lnSpc>
            </a:pPr>
            <a:endParaRPr lang="en-US" sz="1100" dirty="0">
              <a:latin typeface="Arial"/>
              <a:cs typeface="Arial"/>
            </a:endParaRPr>
          </a:p>
          <a:p>
            <a:pPr>
              <a:lnSpc>
                <a:spcPct val="96000"/>
              </a:lnSpc>
            </a:pPr>
            <a:r>
              <a:rPr lang="en-US" sz="1100" dirty="0" smtClean="0">
                <a:latin typeface="Arial"/>
                <a:cs typeface="Arial"/>
              </a:rPr>
              <a:t>2 cloves garlic, minced</a:t>
            </a:r>
          </a:p>
          <a:p>
            <a:pPr>
              <a:lnSpc>
                <a:spcPct val="96000"/>
              </a:lnSpc>
            </a:pPr>
            <a:endParaRPr lang="en-US" sz="1100" dirty="0">
              <a:latin typeface="Arial"/>
              <a:cs typeface="Arial"/>
            </a:endParaRPr>
          </a:p>
          <a:p>
            <a:pPr>
              <a:lnSpc>
                <a:spcPct val="96000"/>
              </a:lnSpc>
            </a:pPr>
            <a:r>
              <a:rPr lang="en-US" sz="1100" dirty="0" smtClean="0">
                <a:latin typeface="Arial"/>
                <a:cs typeface="Arial"/>
              </a:rPr>
              <a:t>1 tsp. dried oregano</a:t>
            </a:r>
          </a:p>
          <a:p>
            <a:pPr>
              <a:lnSpc>
                <a:spcPct val="96000"/>
              </a:lnSpc>
            </a:pPr>
            <a:endParaRPr lang="en-US" sz="1100" dirty="0">
              <a:latin typeface="Arial"/>
              <a:cs typeface="Arial"/>
            </a:endParaRPr>
          </a:p>
          <a:p>
            <a:pPr>
              <a:lnSpc>
                <a:spcPct val="96000"/>
              </a:lnSpc>
            </a:pPr>
            <a:r>
              <a:rPr lang="en-US" sz="1100" dirty="0" smtClean="0">
                <a:latin typeface="Arial"/>
                <a:cs typeface="Arial"/>
              </a:rPr>
              <a:t>Salt and pepper to taste</a:t>
            </a:r>
          </a:p>
          <a:p>
            <a:pPr>
              <a:lnSpc>
                <a:spcPct val="96000"/>
              </a:lnSpc>
            </a:pPr>
            <a:endParaRPr lang="en-US" sz="1100" dirty="0">
              <a:latin typeface="Arial"/>
              <a:cs typeface="Arial"/>
            </a:endParaRPr>
          </a:p>
          <a:p>
            <a:pPr>
              <a:lnSpc>
                <a:spcPct val="96000"/>
              </a:lnSpc>
            </a:pPr>
            <a:r>
              <a:rPr lang="en-US" sz="1100" b="1" dirty="0" smtClean="0">
                <a:latin typeface="Arial"/>
                <a:cs typeface="Arial"/>
              </a:rPr>
              <a:t>Salad:</a:t>
            </a:r>
          </a:p>
          <a:p>
            <a:pPr>
              <a:lnSpc>
                <a:spcPct val="96000"/>
              </a:lnSpc>
            </a:pPr>
            <a:r>
              <a:rPr lang="en-US" sz="1100" dirty="0" smtClean="0">
                <a:latin typeface="Arial"/>
                <a:cs typeface="Arial"/>
              </a:rPr>
              <a:t>1 box whole grain pasta (rotini, penne, elbow, farfalle, etc.)</a:t>
            </a:r>
          </a:p>
          <a:p>
            <a:pPr>
              <a:lnSpc>
                <a:spcPct val="96000"/>
              </a:lnSpc>
            </a:pPr>
            <a:endParaRPr lang="en-US" sz="1100" dirty="0">
              <a:latin typeface="Arial"/>
              <a:cs typeface="Arial"/>
            </a:endParaRPr>
          </a:p>
          <a:p>
            <a:pPr>
              <a:lnSpc>
                <a:spcPct val="96000"/>
              </a:lnSpc>
            </a:pPr>
            <a:r>
              <a:rPr lang="en-US" sz="1100" dirty="0" smtClean="0">
                <a:latin typeface="Arial"/>
                <a:cs typeface="Arial"/>
              </a:rPr>
              <a:t>2 cups cucumbers, peeled and diced</a:t>
            </a:r>
          </a:p>
          <a:p>
            <a:pPr>
              <a:lnSpc>
                <a:spcPct val="96000"/>
              </a:lnSpc>
            </a:pPr>
            <a:endParaRPr lang="en-US" sz="1100" dirty="0">
              <a:latin typeface="Arial"/>
              <a:cs typeface="Arial"/>
            </a:endParaRPr>
          </a:p>
          <a:p>
            <a:pPr>
              <a:lnSpc>
                <a:spcPct val="96000"/>
              </a:lnSpc>
            </a:pPr>
            <a:r>
              <a:rPr lang="en-US" sz="1100" dirty="0" smtClean="0">
                <a:latin typeface="Arial"/>
                <a:cs typeface="Arial"/>
              </a:rPr>
              <a:t>2 cups zucchini, peeled and diced</a:t>
            </a:r>
          </a:p>
          <a:p>
            <a:pPr>
              <a:lnSpc>
                <a:spcPct val="96000"/>
              </a:lnSpc>
            </a:pPr>
            <a:endParaRPr lang="en-US" sz="1100" dirty="0">
              <a:latin typeface="Arial"/>
              <a:cs typeface="Arial"/>
            </a:endParaRPr>
          </a:p>
          <a:p>
            <a:pPr>
              <a:lnSpc>
                <a:spcPct val="96000"/>
              </a:lnSpc>
            </a:pPr>
            <a:r>
              <a:rPr lang="en-US" sz="1100" dirty="0" smtClean="0">
                <a:latin typeface="Arial"/>
                <a:cs typeface="Arial"/>
              </a:rPr>
              <a:t>1 cup tomato, diced</a:t>
            </a:r>
          </a:p>
          <a:p>
            <a:pPr>
              <a:lnSpc>
                <a:spcPct val="96000"/>
              </a:lnSpc>
            </a:pPr>
            <a:endParaRPr lang="en-US" sz="1100" dirty="0">
              <a:latin typeface="Arial"/>
              <a:cs typeface="Arial"/>
            </a:endParaRPr>
          </a:p>
          <a:p>
            <a:pPr>
              <a:lnSpc>
                <a:spcPct val="96000"/>
              </a:lnSpc>
            </a:pPr>
            <a:r>
              <a:rPr lang="en-US" sz="1100" dirty="0" smtClean="0">
                <a:latin typeface="Arial"/>
                <a:cs typeface="Arial"/>
              </a:rPr>
              <a:t>¼ cup red onion, finely chopped</a:t>
            </a:r>
          </a:p>
          <a:p>
            <a:pPr>
              <a:lnSpc>
                <a:spcPct val="96000"/>
              </a:lnSpc>
            </a:pPr>
            <a:endParaRPr lang="en-US" sz="1100" dirty="0">
              <a:latin typeface="Arial"/>
              <a:cs typeface="Arial"/>
            </a:endParaRPr>
          </a:p>
          <a:p>
            <a:pPr>
              <a:lnSpc>
                <a:spcPct val="96000"/>
              </a:lnSpc>
            </a:pPr>
            <a:r>
              <a:rPr lang="en-US" sz="1100" dirty="0" smtClean="0">
                <a:latin typeface="Arial"/>
                <a:cs typeface="Arial"/>
              </a:rPr>
              <a:t>¼ cup black olives, thinly sliced</a:t>
            </a:r>
          </a:p>
          <a:p>
            <a:pPr>
              <a:lnSpc>
                <a:spcPct val="96000"/>
              </a:lnSpc>
            </a:pPr>
            <a:endParaRPr lang="en-US" sz="1100" dirty="0">
              <a:latin typeface="Arial"/>
              <a:cs typeface="Arial"/>
            </a:endParaRPr>
          </a:p>
          <a:p>
            <a:pPr>
              <a:lnSpc>
                <a:spcPct val="96000"/>
              </a:lnSpc>
            </a:pPr>
            <a:r>
              <a:rPr lang="en-US" sz="1100" dirty="0" smtClean="0">
                <a:latin typeface="Arial"/>
                <a:cs typeface="Arial"/>
              </a:rPr>
              <a:t>½ cup feta cheese, crumbled</a:t>
            </a:r>
            <a:endParaRPr lang="en-US" sz="1100" dirty="0">
              <a:latin typeface="Arial"/>
              <a:cs typeface="Arial"/>
            </a:endParaRPr>
          </a:p>
        </p:txBody>
      </p:sp>
      <p:sp>
        <p:nvSpPr>
          <p:cNvPr id="11" name="Rectangle 10"/>
          <p:cNvSpPr/>
          <p:nvPr/>
        </p:nvSpPr>
        <p:spPr>
          <a:xfrm>
            <a:off x="392371" y="8916764"/>
            <a:ext cx="5441445" cy="738664"/>
          </a:xfrm>
          <a:prstGeom prst="rect">
            <a:avLst/>
          </a:prstGeom>
        </p:spPr>
        <p:txBody>
          <a:bodyPr wrap="square">
            <a:spAutoFit/>
          </a:bodyPr>
          <a:lstStyle/>
          <a:p>
            <a:pPr algn="just"/>
            <a:r>
              <a:rPr lang="en-US" sz="700" dirty="0">
                <a:solidFill>
                  <a:schemeClr val="tx1">
                    <a:lumMod val="65000"/>
                    <a:lumOff val="35000"/>
                  </a:schemeClr>
                </a:solidFill>
                <a:latin typeface="Arial"/>
                <a:cs typeface="Arial"/>
              </a:rPr>
              <a:t>This material was funded by USDA’s Supplemental Nutrition Assistance Program – SNAP. The Supplemental Nutrition Assistance Program (SNAP) provides nutrition assistance to people with low income. It can help you buy nutritious foods for a better diet. To find out more, contact 1-800-221-5689 or visit online at http://</a:t>
            </a:r>
            <a:r>
              <a:rPr lang="en-US" sz="700" dirty="0" err="1">
                <a:solidFill>
                  <a:schemeClr val="tx1">
                    <a:lumMod val="65000"/>
                    <a:lumOff val="35000"/>
                  </a:schemeClr>
                </a:solidFill>
                <a:latin typeface="Arial"/>
                <a:cs typeface="Arial"/>
              </a:rPr>
              <a:t>www.fns.usda.gov</a:t>
            </a:r>
            <a:r>
              <a:rPr lang="en-US" sz="700" dirty="0">
                <a:solidFill>
                  <a:schemeClr val="tx1">
                    <a:lumMod val="65000"/>
                    <a:lumOff val="35000"/>
                  </a:schemeClr>
                </a:solidFill>
                <a:latin typeface="Arial"/>
                <a:cs typeface="Arial"/>
              </a:rPr>
              <a:t>/snap/. In accordance with Federal Law and U.S. Department of Agriculture policy, this institution is prohibited from discriminating on the basis of race, color, national origin, sex, age, religion, political beliefs or disability. To file a complaint of discrimination, write USDA, Director, Office of Civil Rights, 1400 Independence Avenue, S.W., Washington, D.C. 20250-9410 or call (800)795-3572.</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 y="541008"/>
            <a:ext cx="7616952" cy="598657"/>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6038" y="771899"/>
            <a:ext cx="3100325" cy="1071718"/>
          </a:xfrm>
          <a:prstGeom prst="rect">
            <a:avLst/>
          </a:prstGeom>
        </p:spPr>
      </p:pic>
      <p:sp>
        <p:nvSpPr>
          <p:cNvPr id="14" name="TextBox 13"/>
          <p:cNvSpPr txBox="1"/>
          <p:nvPr/>
        </p:nvSpPr>
        <p:spPr>
          <a:xfrm>
            <a:off x="1884158" y="165617"/>
            <a:ext cx="4004085" cy="276999"/>
          </a:xfrm>
          <a:prstGeom prst="rect">
            <a:avLst/>
          </a:prstGeom>
          <a:noFill/>
        </p:spPr>
        <p:txBody>
          <a:bodyPr wrap="square" rtlCol="0">
            <a:spAutoFit/>
          </a:bodyPr>
          <a:lstStyle/>
          <a:p>
            <a:pPr algn="ctr"/>
            <a:r>
              <a:rPr lang="en-US" sz="1200" b="1" spc="240" dirty="0" smtClean="0">
                <a:solidFill>
                  <a:schemeClr val="bg1"/>
                </a:solidFill>
                <a:latin typeface="Arial"/>
                <a:cs typeface="Arial"/>
              </a:rPr>
              <a:t>RECIPE CARD</a:t>
            </a:r>
            <a:endParaRPr lang="en-US" sz="1200" b="1" spc="240" dirty="0">
              <a:solidFill>
                <a:schemeClr val="bg1"/>
              </a:solidFill>
              <a:latin typeface="Arial"/>
              <a:cs typeface="Arial"/>
            </a:endParaRPr>
          </a:p>
        </p:txBody>
      </p:sp>
      <p:sp>
        <p:nvSpPr>
          <p:cNvPr id="15" name="Rectangle 14"/>
          <p:cNvSpPr/>
          <p:nvPr/>
        </p:nvSpPr>
        <p:spPr>
          <a:xfrm>
            <a:off x="2314897" y="2931418"/>
            <a:ext cx="3016332" cy="2669038"/>
          </a:xfrm>
          <a:prstGeom prst="rect">
            <a:avLst/>
          </a:prstGeom>
        </p:spPr>
        <p:txBody>
          <a:bodyPr wrap="square">
            <a:spAutoFit/>
          </a:bodyPr>
          <a:lstStyle/>
          <a:p>
            <a:pPr>
              <a:lnSpc>
                <a:spcPct val="96000"/>
              </a:lnSpc>
            </a:pPr>
            <a:r>
              <a:rPr lang="en-US" sz="1400" b="1" dirty="0" smtClean="0">
                <a:solidFill>
                  <a:srgbClr val="CBB56B"/>
                </a:solidFill>
                <a:latin typeface="Arial"/>
                <a:cs typeface="Arial"/>
              </a:rPr>
              <a:t>Directions</a:t>
            </a:r>
            <a:endParaRPr lang="en-US" sz="1400" b="1" dirty="0">
              <a:solidFill>
                <a:srgbClr val="CBB56B"/>
              </a:solidFill>
              <a:latin typeface="Arial"/>
              <a:cs typeface="Arial"/>
            </a:endParaRPr>
          </a:p>
          <a:p>
            <a:r>
              <a:rPr lang="en-US" sz="1100" dirty="0" smtClean="0">
                <a:latin typeface="Arial"/>
                <a:cs typeface="Arial"/>
              </a:rPr>
              <a:t>Whisk dressing ingredients together in a small bowl. Set aside.</a:t>
            </a:r>
          </a:p>
          <a:p>
            <a:endParaRPr lang="en-US" sz="1100" dirty="0" smtClean="0">
              <a:latin typeface="Arial"/>
              <a:cs typeface="Arial"/>
            </a:endParaRPr>
          </a:p>
          <a:p>
            <a:r>
              <a:rPr lang="en-US" sz="1100" dirty="0" smtClean="0">
                <a:latin typeface="Arial"/>
                <a:cs typeface="Arial"/>
              </a:rPr>
              <a:t>Cook pasta according to package. Drain. Allow to cool slightly. While pasta is cooking, prepare the vegetables.</a:t>
            </a:r>
          </a:p>
          <a:p>
            <a:endParaRPr lang="en-US" sz="1100" dirty="0">
              <a:latin typeface="Arial"/>
              <a:cs typeface="Arial"/>
            </a:endParaRPr>
          </a:p>
          <a:p>
            <a:r>
              <a:rPr lang="en-US" sz="1100" dirty="0" smtClean="0">
                <a:latin typeface="Arial"/>
                <a:cs typeface="Arial"/>
              </a:rPr>
              <a:t>Combine cooked pasta, vegetables, and feta in a large bowl.</a:t>
            </a:r>
            <a:endParaRPr lang="en-US" sz="1100" dirty="0">
              <a:latin typeface="Arial"/>
              <a:cs typeface="Arial"/>
            </a:endParaRPr>
          </a:p>
          <a:p>
            <a:r>
              <a:rPr lang="en-US" sz="1100" dirty="0" smtClean="0">
                <a:latin typeface="Arial"/>
                <a:cs typeface="Arial"/>
              </a:rPr>
              <a:t>Pour dressing over salad. Mix to combine.</a:t>
            </a:r>
          </a:p>
          <a:p>
            <a:endParaRPr lang="en-US" sz="1100" dirty="0" smtClean="0">
              <a:latin typeface="Arial"/>
              <a:cs typeface="Arial"/>
            </a:endParaRPr>
          </a:p>
          <a:p>
            <a:r>
              <a:rPr lang="en-US" sz="1100" dirty="0" smtClean="0">
                <a:latin typeface="Arial"/>
                <a:cs typeface="Arial"/>
              </a:rPr>
              <a:t>Serve immediately, or allow to sit in the refrigerator.</a:t>
            </a:r>
          </a:p>
          <a:p>
            <a:endParaRPr lang="en-US" sz="1100" dirty="0">
              <a:latin typeface="Arial"/>
              <a:cs typeface="Arial"/>
            </a:endParaRPr>
          </a:p>
        </p:txBody>
      </p:sp>
      <p:sp>
        <p:nvSpPr>
          <p:cNvPr id="16" name="Rounded Rectangle 15"/>
          <p:cNvSpPr/>
          <p:nvPr/>
        </p:nvSpPr>
        <p:spPr>
          <a:xfrm>
            <a:off x="5816526" y="3101567"/>
            <a:ext cx="1531917" cy="1725626"/>
          </a:xfrm>
          <a:prstGeom prst="roundRect">
            <a:avLst/>
          </a:prstGeom>
          <a:solidFill>
            <a:srgbClr val="F18767"/>
          </a:solidFill>
          <a:ln>
            <a:noFill/>
          </a:ln>
          <a:effectLst>
            <a:softEdge rad="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5851453" y="3210497"/>
            <a:ext cx="1496990" cy="1496923"/>
          </a:xfrm>
          <a:prstGeom prst="rect">
            <a:avLst/>
          </a:prstGeom>
        </p:spPr>
        <p:txBody>
          <a:bodyPr wrap="square">
            <a:spAutoFit/>
          </a:bodyPr>
          <a:lstStyle/>
          <a:p>
            <a:pPr algn="r">
              <a:lnSpc>
                <a:spcPct val="96000"/>
              </a:lnSpc>
            </a:pPr>
            <a:r>
              <a:rPr lang="en-US" sz="1400" b="1" dirty="0" smtClean="0">
                <a:solidFill>
                  <a:schemeClr val="bg1"/>
                </a:solidFill>
                <a:latin typeface="Arial"/>
                <a:cs typeface="Arial"/>
              </a:rPr>
              <a:t>        </a:t>
            </a:r>
            <a:r>
              <a:rPr lang="en-US" sz="1300" b="1" dirty="0" smtClean="0">
                <a:solidFill>
                  <a:schemeClr val="bg1"/>
                </a:solidFill>
                <a:latin typeface="Arial"/>
                <a:cs typeface="Arial"/>
              </a:rPr>
              <a:t>Saving Money with Family Meals</a:t>
            </a:r>
          </a:p>
          <a:p>
            <a:pPr>
              <a:lnSpc>
                <a:spcPct val="96000"/>
              </a:lnSpc>
            </a:pPr>
            <a:r>
              <a:rPr lang="en-US" sz="1100" dirty="0" smtClean="0">
                <a:latin typeface="Arial"/>
                <a:cs typeface="Arial"/>
              </a:rPr>
              <a:t>Create menus that use the same ingredients for multiple meals to save a little extra.</a:t>
            </a:r>
            <a:endParaRPr lang="en-US" sz="1100" dirty="0">
              <a:latin typeface="Arial"/>
              <a:cs typeface="Arial"/>
            </a:endParaRPr>
          </a:p>
        </p:txBody>
      </p:sp>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8165" y="2628984"/>
            <a:ext cx="847052" cy="860084"/>
          </a:xfrm>
          <a:prstGeom prst="rect">
            <a:avLst/>
          </a:prstGeom>
        </p:spPr>
      </p:pic>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91691" y="8853474"/>
            <a:ext cx="1383130" cy="812113"/>
          </a:xfrm>
          <a:prstGeom prst="rect">
            <a:avLst/>
          </a:prstGeom>
        </p:spPr>
      </p:pic>
      <p:sp>
        <p:nvSpPr>
          <p:cNvPr id="20" name="TextBox 19"/>
          <p:cNvSpPr txBox="1"/>
          <p:nvPr/>
        </p:nvSpPr>
        <p:spPr>
          <a:xfrm>
            <a:off x="5568165" y="4961180"/>
            <a:ext cx="1878150"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smtClean="0"/>
              <a:t>#</a:t>
            </a:r>
            <a:r>
              <a:rPr lang="en-US" sz="1200" dirty="0" err="1" smtClean="0">
                <a:latin typeface="Arial"/>
                <a:cs typeface="Arial"/>
              </a:rPr>
              <a:t>createfamilymealtime</a:t>
            </a:r>
            <a:endParaRPr lang="en-US" sz="1600" dirty="0">
              <a:latin typeface="Arial"/>
              <a:cs typeface="Arial"/>
            </a:endParaRPr>
          </a:p>
        </p:txBody>
      </p:sp>
    </p:spTree>
    <p:extLst>
      <p:ext uri="{BB962C8B-B14F-4D97-AF65-F5344CB8AC3E}">
        <p14:creationId xmlns:p14="http://schemas.microsoft.com/office/powerpoint/2010/main" val="319346017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221</TotalTime>
  <Words>337</Words>
  <Application>Microsoft Macintosh PowerPoint</Application>
  <PresentationFormat>Custom</PresentationFormat>
  <Paragraphs>43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Designer1</dc:creator>
  <cp:lastModifiedBy>Lea Palmer</cp:lastModifiedBy>
  <cp:revision>24</cp:revision>
  <dcterms:created xsi:type="dcterms:W3CDTF">2015-06-16T21:59:22Z</dcterms:created>
  <dcterms:modified xsi:type="dcterms:W3CDTF">2016-08-09T22:22:41Z</dcterms:modified>
</cp:coreProperties>
</file>