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2269"/>
    <p:restoredTop sz="95992" autoAdjust="0"/>
  </p:normalViewPr>
  <p:slideViewPr>
    <p:cSldViewPr snapToGrid="0" snapToObjects="1">
      <p:cViewPr>
        <p:scale>
          <a:sx n="75" d="100"/>
          <a:sy n="75" d="100"/>
        </p:scale>
        <p:origin x="-2688" y="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Applesauce Bread</a:t>
            </a:r>
            <a:endParaRPr lang="en-US" sz="2800" b="1" dirty="0">
              <a:solidFill>
                <a:srgbClr val="D9CB72"/>
              </a:solidFill>
              <a:latin typeface="Arial"/>
              <a:cs typeface="Arial"/>
            </a:endParaRPr>
          </a:p>
        </p:txBody>
      </p:sp>
      <p:sp>
        <p:nvSpPr>
          <p:cNvPr id="8" name="Rectangle 7"/>
          <p:cNvSpPr/>
          <p:nvPr/>
        </p:nvSpPr>
        <p:spPr>
          <a:xfrm>
            <a:off x="370163" y="2969250"/>
            <a:ext cx="1608295" cy="4687953"/>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dirty="0" smtClean="0">
                <a:latin typeface="Arial"/>
                <a:cs typeface="Arial"/>
              </a:rPr>
              <a:t>1 ¼ cups applesauce</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1 cup sugar</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½ cup vegetable oil</a:t>
            </a:r>
          </a:p>
          <a:p>
            <a:pPr>
              <a:lnSpc>
                <a:spcPct val="96000"/>
              </a:lnSpc>
            </a:pPr>
            <a:endParaRPr lang="en-US" sz="1100" dirty="0">
              <a:latin typeface="Arial"/>
              <a:cs typeface="Arial"/>
            </a:endParaRPr>
          </a:p>
          <a:p>
            <a:pPr>
              <a:lnSpc>
                <a:spcPct val="96000"/>
              </a:lnSpc>
            </a:pPr>
            <a:r>
              <a:rPr lang="en-US" sz="1100" dirty="0" smtClean="0">
                <a:latin typeface="Arial"/>
                <a:cs typeface="Arial"/>
              </a:rPr>
              <a:t>3 tbsp. milk</a:t>
            </a:r>
          </a:p>
          <a:p>
            <a:pPr>
              <a:lnSpc>
                <a:spcPct val="96000"/>
              </a:lnSpc>
            </a:pPr>
            <a:endParaRPr lang="en-US" sz="1100" dirty="0">
              <a:latin typeface="Arial"/>
              <a:cs typeface="Arial"/>
            </a:endParaRPr>
          </a:p>
          <a:p>
            <a:pPr>
              <a:lnSpc>
                <a:spcPct val="96000"/>
              </a:lnSpc>
            </a:pPr>
            <a:r>
              <a:rPr lang="en-US" sz="1100" dirty="0" smtClean="0">
                <a:latin typeface="Arial"/>
                <a:cs typeface="Arial"/>
              </a:rPr>
              <a:t>1 cup all-purpose flour</a:t>
            </a:r>
          </a:p>
          <a:p>
            <a:pPr>
              <a:lnSpc>
                <a:spcPct val="96000"/>
              </a:lnSpc>
            </a:pPr>
            <a:endParaRPr lang="en-US" sz="1100" dirty="0">
              <a:latin typeface="Arial"/>
              <a:cs typeface="Arial"/>
            </a:endParaRPr>
          </a:p>
          <a:p>
            <a:pPr>
              <a:lnSpc>
                <a:spcPct val="96000"/>
              </a:lnSpc>
            </a:pPr>
            <a:r>
              <a:rPr lang="en-US" sz="1100" dirty="0" smtClean="0">
                <a:latin typeface="Arial"/>
                <a:cs typeface="Arial"/>
              </a:rPr>
              <a:t>1 cup whole wheat flour</a:t>
            </a:r>
          </a:p>
          <a:p>
            <a:pPr>
              <a:lnSpc>
                <a:spcPct val="96000"/>
              </a:lnSpc>
            </a:pPr>
            <a:endParaRPr lang="en-US" sz="1100" dirty="0">
              <a:latin typeface="Arial"/>
              <a:cs typeface="Arial"/>
            </a:endParaRPr>
          </a:p>
          <a:p>
            <a:pPr>
              <a:lnSpc>
                <a:spcPct val="96000"/>
              </a:lnSpc>
            </a:pPr>
            <a:r>
              <a:rPr lang="en-US" sz="1100" dirty="0" smtClean="0">
                <a:latin typeface="Arial"/>
                <a:cs typeface="Arial"/>
              </a:rPr>
              <a:t>1 tsp. baking soda</a:t>
            </a:r>
          </a:p>
          <a:p>
            <a:pPr>
              <a:lnSpc>
                <a:spcPct val="96000"/>
              </a:lnSpc>
            </a:pPr>
            <a:endParaRPr lang="en-US" sz="1100" dirty="0">
              <a:latin typeface="Arial"/>
              <a:cs typeface="Arial"/>
            </a:endParaRPr>
          </a:p>
          <a:p>
            <a:pPr>
              <a:lnSpc>
                <a:spcPct val="96000"/>
              </a:lnSpc>
            </a:pPr>
            <a:r>
              <a:rPr lang="en-US" sz="1100" dirty="0" smtClean="0">
                <a:latin typeface="Arial"/>
                <a:cs typeface="Arial"/>
              </a:rPr>
              <a:t>½ tsp. baking powder</a:t>
            </a:r>
          </a:p>
          <a:p>
            <a:pPr>
              <a:lnSpc>
                <a:spcPct val="96000"/>
              </a:lnSpc>
            </a:pPr>
            <a:endParaRPr lang="en-US" sz="1100" dirty="0">
              <a:latin typeface="Arial"/>
              <a:cs typeface="Arial"/>
            </a:endParaRPr>
          </a:p>
          <a:p>
            <a:pPr>
              <a:lnSpc>
                <a:spcPct val="96000"/>
              </a:lnSpc>
            </a:pPr>
            <a:r>
              <a:rPr lang="en-US" sz="1100" dirty="0" smtClean="0">
                <a:latin typeface="Arial"/>
                <a:cs typeface="Arial"/>
              </a:rPr>
              <a:t>½ tsp. cinnamon</a:t>
            </a:r>
          </a:p>
          <a:p>
            <a:pPr>
              <a:lnSpc>
                <a:spcPct val="96000"/>
              </a:lnSpc>
            </a:pPr>
            <a:endParaRPr lang="en-US" sz="1100" dirty="0">
              <a:latin typeface="Arial"/>
              <a:cs typeface="Arial"/>
            </a:endParaRPr>
          </a:p>
          <a:p>
            <a:pPr>
              <a:lnSpc>
                <a:spcPct val="96000"/>
              </a:lnSpc>
            </a:pPr>
            <a:r>
              <a:rPr lang="en-US" sz="1100" dirty="0" smtClean="0">
                <a:latin typeface="Arial"/>
                <a:cs typeface="Arial"/>
              </a:rPr>
              <a:t>¼ tsp. nutmeg</a:t>
            </a:r>
          </a:p>
          <a:p>
            <a:pPr>
              <a:lnSpc>
                <a:spcPct val="96000"/>
              </a:lnSpc>
            </a:pPr>
            <a:endParaRPr lang="en-US" sz="1100" dirty="0">
              <a:latin typeface="Arial"/>
              <a:cs typeface="Arial"/>
            </a:endParaRPr>
          </a:p>
          <a:p>
            <a:pPr>
              <a:lnSpc>
                <a:spcPct val="96000"/>
              </a:lnSpc>
            </a:pPr>
            <a:r>
              <a:rPr lang="en-US" sz="1100" dirty="0" smtClean="0">
                <a:latin typeface="Arial"/>
                <a:cs typeface="Arial"/>
              </a:rPr>
              <a:t>¼ tsp. salt</a:t>
            </a:r>
          </a:p>
          <a:p>
            <a:pPr>
              <a:lnSpc>
                <a:spcPct val="96000"/>
              </a:lnSpc>
            </a:pPr>
            <a:endParaRPr lang="en-US" sz="1100" dirty="0">
              <a:latin typeface="Arial"/>
              <a:cs typeface="Arial"/>
            </a:endParaRPr>
          </a:p>
          <a:p>
            <a:pPr>
              <a:lnSpc>
                <a:spcPct val="96000"/>
              </a:lnSpc>
            </a:pPr>
            <a:r>
              <a:rPr lang="en-US" sz="1100" dirty="0" smtClean="0">
                <a:latin typeface="Arial"/>
                <a:cs typeface="Arial"/>
              </a:rPr>
              <a:t>½ cup chopped nuts (optional)</a:t>
            </a:r>
          </a:p>
          <a:p>
            <a:pPr>
              <a:lnSpc>
                <a:spcPct val="96000"/>
              </a:lnSpc>
            </a:pPr>
            <a:endParaRPr lang="en-US" sz="1100" dirty="0" smtClean="0">
              <a:latin typeface="Arial"/>
              <a:cs typeface="Arial"/>
            </a:endParaRPr>
          </a:p>
          <a:p>
            <a:pPr>
              <a:lnSpc>
                <a:spcPct val="96000"/>
              </a:lnSpc>
            </a:pPr>
            <a:endParaRPr lang="en-US" sz="1100" dirty="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6" y="2969250"/>
            <a:ext cx="3359749" cy="3214418"/>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p>
          <a:p>
            <a:pPr>
              <a:lnSpc>
                <a:spcPct val="96000"/>
              </a:lnSpc>
            </a:pPr>
            <a:endParaRPr lang="en-US" sz="1400" b="1" dirty="0">
              <a:solidFill>
                <a:srgbClr val="CBB56B"/>
              </a:solidFill>
              <a:latin typeface="Arial"/>
              <a:cs typeface="Arial"/>
            </a:endParaRPr>
          </a:p>
          <a:p>
            <a:r>
              <a:rPr lang="en-US" sz="1100" dirty="0" smtClean="0">
                <a:latin typeface="Arial"/>
                <a:cs typeface="Arial"/>
              </a:rPr>
              <a:t>Preheat oven to 350° F. Lightly grease a 9x5 inch loaf pan.</a:t>
            </a:r>
          </a:p>
          <a:p>
            <a:endParaRPr lang="en-US" sz="1100" dirty="0">
              <a:latin typeface="Arial"/>
              <a:cs typeface="Arial"/>
            </a:endParaRPr>
          </a:p>
          <a:p>
            <a:r>
              <a:rPr lang="en-US" sz="1100" dirty="0" smtClean="0">
                <a:latin typeface="Arial"/>
                <a:cs typeface="Arial"/>
              </a:rPr>
              <a:t>In a large bowl, combine applesauce, sugar, oil, eggs, and milk. Beat well.</a:t>
            </a:r>
          </a:p>
          <a:p>
            <a:endParaRPr lang="en-US" sz="1100" dirty="0">
              <a:latin typeface="Arial"/>
              <a:cs typeface="Arial"/>
            </a:endParaRPr>
          </a:p>
          <a:p>
            <a:r>
              <a:rPr lang="en-US" sz="1100" dirty="0" smtClean="0">
                <a:latin typeface="Arial"/>
                <a:cs typeface="Arial"/>
              </a:rPr>
              <a:t> Add in flours, baking soda, baking powder, spices, and salt.</a:t>
            </a:r>
          </a:p>
          <a:p>
            <a:endParaRPr lang="en-US" sz="1100" dirty="0">
              <a:latin typeface="Arial"/>
              <a:cs typeface="Arial"/>
            </a:endParaRPr>
          </a:p>
          <a:p>
            <a:r>
              <a:rPr lang="en-US" sz="1100" dirty="0" smtClean="0">
                <a:latin typeface="Arial"/>
                <a:cs typeface="Arial"/>
              </a:rPr>
              <a:t>Stir until smooth. Fold in nuts, if using. </a:t>
            </a:r>
          </a:p>
          <a:p>
            <a:endParaRPr lang="en-US" sz="1100" dirty="0">
              <a:latin typeface="Arial"/>
              <a:cs typeface="Arial"/>
            </a:endParaRPr>
          </a:p>
          <a:p>
            <a:r>
              <a:rPr lang="en-US" sz="1100" dirty="0" smtClean="0">
                <a:latin typeface="Arial"/>
                <a:cs typeface="Arial"/>
              </a:rPr>
              <a:t>Pour batter into prepared loaf pan. Bake for 60 minutes, or until a toothpick inserted into the center comes out clean. </a:t>
            </a:r>
          </a:p>
          <a:p>
            <a:endParaRPr lang="en-US" sz="1100" dirty="0">
              <a:latin typeface="Arial"/>
              <a:cs typeface="Arial"/>
            </a:endParaRPr>
          </a:p>
          <a:p>
            <a:r>
              <a:rPr lang="en-US" sz="1100" i="1" dirty="0" smtClean="0">
                <a:solidFill>
                  <a:schemeClr val="bg1">
                    <a:lumMod val="75000"/>
                  </a:schemeClr>
                </a:solidFill>
                <a:latin typeface="Arial"/>
                <a:cs typeface="Arial"/>
              </a:rPr>
              <a:t>Recipe adapted from </a:t>
            </a:r>
            <a:r>
              <a:rPr lang="en-US" sz="1100" i="1" dirty="0" err="1" smtClean="0">
                <a:solidFill>
                  <a:schemeClr val="bg1">
                    <a:lumMod val="75000"/>
                  </a:schemeClr>
                </a:solidFill>
                <a:latin typeface="Arial"/>
                <a:cs typeface="Arial"/>
              </a:rPr>
              <a:t>snappilyforever.blogspot.com</a:t>
            </a:r>
            <a:endParaRPr lang="en-US" sz="1050" i="1" dirty="0">
              <a:solidFill>
                <a:schemeClr val="bg1">
                  <a:lumMod val="75000"/>
                </a:schemeClr>
              </a:solidFill>
              <a:latin typeface="Arial"/>
              <a:cs typeface="Arial"/>
            </a:endParaRPr>
          </a:p>
        </p:txBody>
      </p:sp>
      <p:sp>
        <p:nvSpPr>
          <p:cNvPr id="16" name="Rounded Rectangle 15"/>
          <p:cNvSpPr/>
          <p:nvPr/>
        </p:nvSpPr>
        <p:spPr>
          <a:xfrm>
            <a:off x="5816526" y="3101567"/>
            <a:ext cx="1531917" cy="17256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467376"/>
          </a:xfrm>
          <a:prstGeom prst="rect">
            <a:avLst/>
          </a:prstGeom>
        </p:spPr>
        <p:txBody>
          <a:bodyPr wrap="square">
            <a:spAutoFit/>
          </a:bodyPr>
          <a:lstStyle/>
          <a:p>
            <a:pP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Getting Kids Involved</a:t>
            </a:r>
          </a:p>
          <a:p>
            <a:pPr>
              <a:lnSpc>
                <a:spcPct val="96000"/>
              </a:lnSpc>
            </a:pPr>
            <a:r>
              <a:rPr lang="en-US" sz="1100" dirty="0" smtClean="0">
                <a:latin typeface="Arial"/>
                <a:cs typeface="Arial"/>
              </a:rPr>
              <a:t>Getting kids involved with cooking at a young ago helps instill a love for healthy, delicious, homemade food!</a:t>
            </a: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 name="TextBox 1"/>
          <p:cNvSpPr txBox="1"/>
          <p:nvPr/>
        </p:nvSpPr>
        <p:spPr>
          <a:xfrm>
            <a:off x="5674645" y="4916388"/>
            <a:ext cx="1878150" cy="338554"/>
          </a:xfrm>
          <a:prstGeom prst="rect">
            <a:avLst/>
          </a:prstGeom>
          <a:noFill/>
        </p:spPr>
        <p:txBody>
          <a:bodyPr wrap="square" rtlCol="0">
            <a:spAutoFit/>
          </a:body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
        <p:nvSpPr>
          <p:cNvPr id="20" name="TextBox 19"/>
          <p:cNvSpPr txBox="1"/>
          <p:nvPr/>
        </p:nvSpPr>
        <p:spPr>
          <a:xfrm>
            <a:off x="2435136" y="6323731"/>
            <a:ext cx="2314372" cy="1615827"/>
          </a:xfrm>
          <a:prstGeom prst="rect">
            <a:avLst/>
          </a:prstGeom>
          <a:noFill/>
          <a:ln w="38100" cmpd="sng">
            <a:solidFill>
              <a:srgbClr val="95C4BF"/>
            </a:solidFill>
          </a:ln>
        </p:spPr>
        <p:txBody>
          <a:bodyPr wrap="square" rtlCol="0">
            <a:spAutoFit/>
          </a:bodyPr>
          <a:lstStyle/>
          <a:p>
            <a:r>
              <a:rPr lang="en-US" sz="1100" b="1" dirty="0" smtClean="0">
                <a:latin typeface="Arial"/>
                <a:cs typeface="Arial"/>
              </a:rPr>
              <a:t>Some steps can be modified to allow kids be help out:</a:t>
            </a:r>
          </a:p>
          <a:p>
            <a:endParaRPr lang="en-US" sz="1100" dirty="0" smtClean="0">
              <a:latin typeface="Arial"/>
              <a:cs typeface="Arial"/>
            </a:endParaRPr>
          </a:p>
          <a:p>
            <a:endParaRPr lang="en-US" sz="1100" dirty="0" smtClean="0">
              <a:latin typeface="Arial"/>
              <a:cs typeface="Arial"/>
            </a:endParaRPr>
          </a:p>
          <a:p>
            <a:r>
              <a:rPr lang="en-US" sz="1100" b="1" dirty="0" smtClean="0">
                <a:latin typeface="Arial"/>
                <a:cs typeface="Arial"/>
              </a:rPr>
              <a:t>2-5 year olds :</a:t>
            </a:r>
          </a:p>
          <a:p>
            <a:endParaRPr lang="en-US" sz="1100" dirty="0" smtClean="0">
              <a:latin typeface="Arial"/>
              <a:cs typeface="Arial"/>
            </a:endParaRPr>
          </a:p>
          <a:p>
            <a:endParaRPr lang="en-US" sz="1100" dirty="0" smtClean="0">
              <a:latin typeface="Arial"/>
              <a:cs typeface="Arial"/>
            </a:endParaRPr>
          </a:p>
          <a:p>
            <a:endParaRPr lang="en-US" sz="1100" dirty="0" smtClean="0">
              <a:latin typeface="Arial"/>
              <a:cs typeface="Arial"/>
            </a:endParaRPr>
          </a:p>
          <a:p>
            <a:r>
              <a:rPr lang="en-US" sz="1100" b="1" dirty="0" smtClean="0">
                <a:latin typeface="Arial"/>
                <a:cs typeface="Arial"/>
              </a:rPr>
              <a:t>6-10 year olds:</a:t>
            </a:r>
          </a:p>
        </p:txBody>
      </p:sp>
      <p:pic>
        <p:nvPicPr>
          <p:cNvPr id="21" name="Picture 20" descr="Food Icon-05.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44408" y="6924833"/>
            <a:ext cx="457073" cy="457073"/>
          </a:xfrm>
          <a:prstGeom prst="rect">
            <a:avLst/>
          </a:prstGeom>
        </p:spPr>
      </p:pic>
      <p:pic>
        <p:nvPicPr>
          <p:cNvPr id="22" name="Picture 21"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44408" y="7484621"/>
            <a:ext cx="457073" cy="454937"/>
          </a:xfrm>
          <a:prstGeom prst="rect">
            <a:avLst/>
          </a:prstGeom>
        </p:spPr>
      </p:pic>
      <p:pic>
        <p:nvPicPr>
          <p:cNvPr id="23" name="Picture 22" descr="Food Icon-05.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42351" y="4405327"/>
            <a:ext cx="272546" cy="272546"/>
          </a:xfrm>
          <a:prstGeom prst="rect">
            <a:avLst/>
          </a:prstGeom>
        </p:spPr>
      </p:pic>
      <p:pic>
        <p:nvPicPr>
          <p:cNvPr id="24" name="Picture 23"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70396" y="3462984"/>
            <a:ext cx="244501" cy="243358"/>
          </a:xfrm>
          <a:prstGeom prst="rect">
            <a:avLst/>
          </a:prstGeom>
        </p:spPr>
      </p:pic>
      <p:pic>
        <p:nvPicPr>
          <p:cNvPr id="25" name="Picture 24"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70396" y="4004851"/>
            <a:ext cx="244501" cy="243358"/>
          </a:xfrm>
          <a:prstGeom prst="rect">
            <a:avLst/>
          </a:prstGeom>
        </p:spPr>
      </p:pic>
      <p:pic>
        <p:nvPicPr>
          <p:cNvPr id="26" name="Picture 25" descr="Food Icon-05.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58478" y="4886794"/>
            <a:ext cx="272546" cy="272546"/>
          </a:xfrm>
          <a:prstGeom prst="rect">
            <a:avLst/>
          </a:prstGeom>
        </p:spPr>
      </p:pic>
      <p:pic>
        <p:nvPicPr>
          <p:cNvPr id="27" name="Picture 26" descr="Food Icon-06.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70396" y="5254942"/>
            <a:ext cx="244501" cy="243358"/>
          </a:xfrm>
          <a:prstGeom prst="rect">
            <a:avLst/>
          </a:prstGeom>
        </p:spPr>
      </p:pic>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TotalTime>
  <Words>351</Words>
  <Application>Microsoft Macintosh PowerPoint</Application>
  <PresentationFormat>Custom</PresentationFormat>
  <Paragraphs>51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21</cp:revision>
  <dcterms:created xsi:type="dcterms:W3CDTF">2015-06-16T21:59:22Z</dcterms:created>
  <dcterms:modified xsi:type="dcterms:W3CDTF">2016-08-09T22:27:52Z</dcterms:modified>
</cp:coreProperties>
</file>