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767"/>
    <a:srgbClr val="CBB56B"/>
    <a:srgbClr val="D9CB72"/>
    <a:srgbClr val="ADCAC5"/>
    <a:srgbClr val="C97E2B"/>
    <a:srgbClr val="CA7E22"/>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22269"/>
    <p:restoredTop sz="94678"/>
  </p:normalViewPr>
  <p:slideViewPr>
    <p:cSldViewPr snapToGrid="0" snapToObjects="1">
      <p:cViewPr>
        <p:scale>
          <a:sx n="126" d="100"/>
          <a:sy n="126" d="100"/>
        </p:scale>
        <p:origin x="-336" y="10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interSettings" Target="printerSettings/printerSettings1.bin"/><Relationship Id="rId4" Type="http://schemas.openxmlformats.org/officeDocument/2006/relationships/presProps" Target="presProps.xml"/><Relationship Id="rId5" Type="http://schemas.openxmlformats.org/officeDocument/2006/relationships/viewProps" Target="viewProps.xml"/><Relationship Id="rId6" Type="http://schemas.openxmlformats.org/officeDocument/2006/relationships/theme" Target="theme/theme1.xml"/><Relationship Id="rId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5217065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77887243"/>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1" Type="http://schemas.openxmlformats.org/officeDocument/2006/relationships/slideLayout" Target="../slideLayouts/slideLayout1.xml"/><Relationship Id="rId2"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83127" y="100940"/>
            <a:ext cx="7616952" cy="394714"/>
          </a:xfrm>
          <a:prstGeom prst="rect">
            <a:avLst/>
          </a:prstGeom>
          <a:solidFill>
            <a:srgbClr val="ADCAC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TextBox 4"/>
          <p:cNvSpPr txBox="1"/>
          <p:nvPr/>
        </p:nvSpPr>
        <p:spPr>
          <a:xfrm>
            <a:off x="370163" y="2271530"/>
            <a:ext cx="7000578" cy="523220"/>
          </a:xfrm>
          <a:prstGeom prst="rect">
            <a:avLst/>
          </a:prstGeom>
          <a:noFill/>
        </p:spPr>
        <p:txBody>
          <a:bodyPr wrap="square" rtlCol="0">
            <a:normAutofit/>
          </a:bodyPr>
          <a:lstStyle/>
          <a:p>
            <a:r>
              <a:rPr lang="en-US" sz="2800" b="1" dirty="0" smtClean="0">
                <a:solidFill>
                  <a:srgbClr val="D9CB72"/>
                </a:solidFill>
                <a:latin typeface="Arial"/>
                <a:cs typeface="Arial"/>
              </a:rPr>
              <a:t>Tuna Salad Boats</a:t>
            </a:r>
            <a:endParaRPr lang="en-US" sz="2800" b="1" dirty="0">
              <a:solidFill>
                <a:srgbClr val="D9CB72"/>
              </a:solidFill>
              <a:latin typeface="Arial"/>
              <a:cs typeface="Arial"/>
            </a:endParaRPr>
          </a:p>
        </p:txBody>
      </p:sp>
      <p:sp>
        <p:nvSpPr>
          <p:cNvPr id="8" name="Rectangle 7"/>
          <p:cNvSpPr/>
          <p:nvPr/>
        </p:nvSpPr>
        <p:spPr>
          <a:xfrm>
            <a:off x="370163" y="2969250"/>
            <a:ext cx="1608295" cy="3225395"/>
          </a:xfrm>
          <a:prstGeom prst="rect">
            <a:avLst/>
          </a:prstGeom>
        </p:spPr>
        <p:txBody>
          <a:bodyPr wrap="square">
            <a:spAutoFit/>
          </a:bodyPr>
          <a:lstStyle/>
          <a:p>
            <a:pPr>
              <a:lnSpc>
                <a:spcPct val="96000"/>
              </a:lnSpc>
            </a:pPr>
            <a:r>
              <a:rPr lang="en-US" sz="1400" b="1" dirty="0">
                <a:solidFill>
                  <a:srgbClr val="CBB56B"/>
                </a:solidFill>
                <a:latin typeface="Arial"/>
                <a:cs typeface="Arial"/>
              </a:rPr>
              <a:t>Ingredients</a:t>
            </a:r>
          </a:p>
          <a:p>
            <a:pPr>
              <a:lnSpc>
                <a:spcPct val="96000"/>
              </a:lnSpc>
            </a:pPr>
            <a:r>
              <a:rPr lang="en-US" sz="1100" dirty="0" smtClean="0">
                <a:latin typeface="Arial"/>
                <a:cs typeface="Arial"/>
              </a:rPr>
              <a:t>1 can tuna, drained</a:t>
            </a:r>
          </a:p>
          <a:p>
            <a:pPr>
              <a:lnSpc>
                <a:spcPct val="96000"/>
              </a:lnSpc>
            </a:pPr>
            <a:endParaRPr lang="en-US" sz="1100" dirty="0">
              <a:latin typeface="Arial"/>
              <a:cs typeface="Arial"/>
            </a:endParaRPr>
          </a:p>
          <a:p>
            <a:pPr>
              <a:lnSpc>
                <a:spcPct val="96000"/>
              </a:lnSpc>
            </a:pPr>
            <a:r>
              <a:rPr lang="en-US" sz="1100" dirty="0" smtClean="0">
                <a:latin typeface="Arial"/>
                <a:cs typeface="Arial"/>
              </a:rPr>
              <a:t>3 tbsp. hummus</a:t>
            </a:r>
          </a:p>
          <a:p>
            <a:pPr>
              <a:lnSpc>
                <a:spcPct val="96000"/>
              </a:lnSpc>
            </a:pPr>
            <a:endParaRPr lang="en-US" sz="1100" dirty="0">
              <a:latin typeface="Arial"/>
              <a:cs typeface="Arial"/>
            </a:endParaRPr>
          </a:p>
          <a:p>
            <a:pPr>
              <a:lnSpc>
                <a:spcPct val="96000"/>
              </a:lnSpc>
            </a:pPr>
            <a:r>
              <a:rPr lang="en-US" sz="1100" dirty="0" smtClean="0">
                <a:latin typeface="Arial"/>
                <a:cs typeface="Arial"/>
              </a:rPr>
              <a:t>2 tbsp. minced carrot</a:t>
            </a:r>
          </a:p>
          <a:p>
            <a:pPr>
              <a:lnSpc>
                <a:spcPct val="96000"/>
              </a:lnSpc>
            </a:pPr>
            <a:endParaRPr lang="en-US" sz="1100" dirty="0">
              <a:latin typeface="Arial"/>
              <a:cs typeface="Arial"/>
            </a:endParaRPr>
          </a:p>
          <a:p>
            <a:pPr>
              <a:lnSpc>
                <a:spcPct val="96000"/>
              </a:lnSpc>
            </a:pPr>
            <a:r>
              <a:rPr lang="en-US" sz="1100" dirty="0" smtClean="0">
                <a:latin typeface="Arial"/>
                <a:cs typeface="Arial"/>
              </a:rPr>
              <a:t>2 tbsp. minced cucumber</a:t>
            </a:r>
          </a:p>
          <a:p>
            <a:pPr>
              <a:lnSpc>
                <a:spcPct val="96000"/>
              </a:lnSpc>
            </a:pPr>
            <a:endParaRPr lang="en-US" sz="1100" dirty="0">
              <a:latin typeface="Arial"/>
              <a:cs typeface="Arial"/>
            </a:endParaRPr>
          </a:p>
          <a:p>
            <a:pPr>
              <a:lnSpc>
                <a:spcPct val="96000"/>
              </a:lnSpc>
            </a:pPr>
            <a:r>
              <a:rPr lang="en-US" sz="1100" dirty="0" smtClean="0">
                <a:latin typeface="Arial"/>
                <a:cs typeface="Arial"/>
              </a:rPr>
              <a:t>4 thinly sliced tomato slices</a:t>
            </a:r>
          </a:p>
          <a:p>
            <a:pPr>
              <a:lnSpc>
                <a:spcPct val="96000"/>
              </a:lnSpc>
            </a:pPr>
            <a:endParaRPr lang="en-US" sz="1100" dirty="0">
              <a:latin typeface="Arial"/>
              <a:cs typeface="Arial"/>
            </a:endParaRPr>
          </a:p>
          <a:p>
            <a:pPr>
              <a:lnSpc>
                <a:spcPct val="96000"/>
              </a:lnSpc>
            </a:pPr>
            <a:r>
              <a:rPr lang="en-US" sz="1100" dirty="0" smtClean="0">
                <a:latin typeface="Arial"/>
                <a:cs typeface="Arial"/>
              </a:rPr>
              <a:t>1 tsp. lemon juice</a:t>
            </a:r>
          </a:p>
          <a:p>
            <a:pPr>
              <a:lnSpc>
                <a:spcPct val="96000"/>
              </a:lnSpc>
            </a:pPr>
            <a:endParaRPr lang="en-US" sz="1100" dirty="0">
              <a:latin typeface="Arial"/>
              <a:cs typeface="Arial"/>
            </a:endParaRPr>
          </a:p>
          <a:p>
            <a:pPr>
              <a:lnSpc>
                <a:spcPct val="96000"/>
              </a:lnSpc>
            </a:pPr>
            <a:r>
              <a:rPr lang="en-US" sz="1100" dirty="0" smtClean="0">
                <a:latin typeface="Arial"/>
                <a:cs typeface="Arial"/>
              </a:rPr>
              <a:t>½ cup shredded cheese</a:t>
            </a:r>
          </a:p>
          <a:p>
            <a:pPr>
              <a:lnSpc>
                <a:spcPct val="96000"/>
              </a:lnSpc>
            </a:pPr>
            <a:endParaRPr lang="en-US" sz="1100" dirty="0">
              <a:latin typeface="Arial"/>
              <a:cs typeface="Arial"/>
            </a:endParaRPr>
          </a:p>
          <a:p>
            <a:pPr>
              <a:lnSpc>
                <a:spcPct val="96000"/>
              </a:lnSpc>
            </a:pPr>
            <a:r>
              <a:rPr lang="en-US" sz="1100" dirty="0" smtClean="0">
                <a:latin typeface="Arial"/>
                <a:cs typeface="Arial"/>
              </a:rPr>
              <a:t>2 hoagie rolls</a:t>
            </a:r>
          </a:p>
        </p:txBody>
      </p:sp>
      <p:sp>
        <p:nvSpPr>
          <p:cNvPr id="11" name="Rectangle 10"/>
          <p:cNvSpPr/>
          <p:nvPr/>
        </p:nvSpPr>
        <p:spPr>
          <a:xfrm>
            <a:off x="392371" y="8916764"/>
            <a:ext cx="5441445" cy="738664"/>
          </a:xfrm>
          <a:prstGeom prst="rect">
            <a:avLst/>
          </a:prstGeom>
        </p:spPr>
        <p:txBody>
          <a:bodyPr wrap="square">
            <a:spAutoFit/>
          </a:bodyPr>
          <a:lstStyle/>
          <a:p>
            <a:pPr algn="just"/>
            <a:r>
              <a:rPr lang="en-US" sz="700" dirty="0">
                <a:solidFill>
                  <a:schemeClr val="tx1">
                    <a:lumMod val="65000"/>
                    <a:lumOff val="35000"/>
                  </a:schemeClr>
                </a:solidFill>
                <a:latin typeface="Arial"/>
                <a:cs typeface="Arial"/>
              </a:rPr>
              <a:t>This material was funded by USDA’s Supplemental Nutrition Assistance Program – SNAP. The Supplemental Nutrition Assistance Program (SNAP) provides nutrition assistance to people with low income. It can help you buy nutritious foods for a better diet. To find out more, contact 1-800-221-5689 or visit online at http://</a:t>
            </a:r>
            <a:r>
              <a:rPr lang="en-US" sz="700" dirty="0" err="1">
                <a:solidFill>
                  <a:schemeClr val="tx1">
                    <a:lumMod val="65000"/>
                    <a:lumOff val="35000"/>
                  </a:schemeClr>
                </a:solidFill>
                <a:latin typeface="Arial"/>
                <a:cs typeface="Arial"/>
              </a:rPr>
              <a:t>www.fns.usda.gov</a:t>
            </a:r>
            <a:r>
              <a:rPr lang="en-US" sz="700" dirty="0">
                <a:solidFill>
                  <a:schemeClr val="tx1">
                    <a:lumMod val="65000"/>
                    <a:lumOff val="35000"/>
                  </a:schemeClr>
                </a:solidFill>
                <a:latin typeface="Arial"/>
                <a:cs typeface="Arial"/>
              </a:rPr>
              <a:t>/snap/. In accordance with Federal Law and U.S. Department of Agriculture policy, this institution is prohibited from discriminating on the basis of race, color, national origin, sex, age, religion, political beliefs or disability. To file a complaint of discrimination, write USDA, Director, Office of Civil Rights, 1400 Independence Avenue, S.W., Washington, D.C. 20250-9410 or call (800)795-3572.</a:t>
            </a:r>
          </a:p>
        </p:txBody>
      </p:sp>
      <p:pic>
        <p:nvPicPr>
          <p:cNvPr id="12" name="Picture 1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7724" y="541008"/>
            <a:ext cx="7616952" cy="598657"/>
          </a:xfrm>
          <a:prstGeom prst="rect">
            <a:avLst/>
          </a:prstGeom>
        </p:spPr>
      </p:pic>
      <p:pic>
        <p:nvPicPr>
          <p:cNvPr id="13" name="Picture 1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6038" y="771899"/>
            <a:ext cx="3100325" cy="1071718"/>
          </a:xfrm>
          <a:prstGeom prst="rect">
            <a:avLst/>
          </a:prstGeom>
        </p:spPr>
      </p:pic>
      <p:sp>
        <p:nvSpPr>
          <p:cNvPr id="14" name="TextBox 13"/>
          <p:cNvSpPr txBox="1"/>
          <p:nvPr/>
        </p:nvSpPr>
        <p:spPr>
          <a:xfrm>
            <a:off x="1884158" y="165617"/>
            <a:ext cx="4004085" cy="276999"/>
          </a:xfrm>
          <a:prstGeom prst="rect">
            <a:avLst/>
          </a:prstGeom>
          <a:noFill/>
        </p:spPr>
        <p:txBody>
          <a:bodyPr wrap="square" rtlCol="0">
            <a:spAutoFit/>
          </a:bodyPr>
          <a:lstStyle/>
          <a:p>
            <a:pPr algn="ctr"/>
            <a:r>
              <a:rPr lang="en-US" sz="1200" b="1" spc="240" dirty="0" smtClean="0">
                <a:solidFill>
                  <a:schemeClr val="bg1"/>
                </a:solidFill>
                <a:latin typeface="Arial"/>
                <a:cs typeface="Arial"/>
              </a:rPr>
              <a:t>RECIPE CARD</a:t>
            </a:r>
            <a:endParaRPr lang="en-US" sz="1200" b="1" spc="240" dirty="0">
              <a:solidFill>
                <a:schemeClr val="bg1"/>
              </a:solidFill>
              <a:latin typeface="Arial"/>
              <a:cs typeface="Arial"/>
            </a:endParaRPr>
          </a:p>
        </p:txBody>
      </p:sp>
      <p:sp>
        <p:nvSpPr>
          <p:cNvPr id="15" name="Rectangle 14"/>
          <p:cNvSpPr/>
          <p:nvPr/>
        </p:nvSpPr>
        <p:spPr>
          <a:xfrm>
            <a:off x="2314897" y="2969250"/>
            <a:ext cx="3016332" cy="1822653"/>
          </a:xfrm>
          <a:prstGeom prst="rect">
            <a:avLst/>
          </a:prstGeom>
        </p:spPr>
        <p:txBody>
          <a:bodyPr wrap="square">
            <a:spAutoFit/>
          </a:bodyPr>
          <a:lstStyle/>
          <a:p>
            <a:pPr>
              <a:lnSpc>
                <a:spcPct val="96000"/>
              </a:lnSpc>
            </a:pPr>
            <a:r>
              <a:rPr lang="en-US" sz="1400" b="1" dirty="0" smtClean="0">
                <a:solidFill>
                  <a:srgbClr val="CBB56B"/>
                </a:solidFill>
                <a:latin typeface="Arial"/>
                <a:cs typeface="Arial"/>
              </a:rPr>
              <a:t>Directions</a:t>
            </a:r>
            <a:endParaRPr lang="en-US" sz="1400" b="1" dirty="0">
              <a:solidFill>
                <a:srgbClr val="CBB56B"/>
              </a:solidFill>
              <a:latin typeface="Arial"/>
              <a:cs typeface="Arial"/>
            </a:endParaRPr>
          </a:p>
          <a:p>
            <a:r>
              <a:rPr lang="en-US" sz="1100" dirty="0" smtClean="0">
                <a:latin typeface="Arial"/>
                <a:cs typeface="Arial"/>
              </a:rPr>
              <a:t>Combine tuna, hummus, carrot, cucumber, lemon juice</a:t>
            </a:r>
            <a:r>
              <a:rPr lang="en-US" sz="1100" dirty="0" smtClean="0">
                <a:latin typeface="Arial"/>
                <a:cs typeface="Arial"/>
              </a:rPr>
              <a:t>, and cheese in a bowl.</a:t>
            </a:r>
          </a:p>
          <a:p>
            <a:endParaRPr lang="en-US" sz="1100" dirty="0">
              <a:latin typeface="Arial"/>
              <a:cs typeface="Arial"/>
            </a:endParaRPr>
          </a:p>
          <a:p>
            <a:r>
              <a:rPr lang="en-US" sz="1100" dirty="0" smtClean="0">
                <a:latin typeface="Arial"/>
                <a:cs typeface="Arial"/>
              </a:rPr>
              <a:t>Scoop out center of rolls.</a:t>
            </a:r>
          </a:p>
          <a:p>
            <a:endParaRPr lang="en-US" sz="1100" dirty="0">
              <a:latin typeface="Arial"/>
              <a:cs typeface="Arial"/>
            </a:endParaRPr>
          </a:p>
          <a:p>
            <a:r>
              <a:rPr lang="en-US" sz="1100" dirty="0" smtClean="0">
                <a:latin typeface="Arial"/>
                <a:cs typeface="Arial"/>
              </a:rPr>
              <a:t>Spoon tuna mixture into rolls. Top with 2 slices of tomato and sprinkle with cheese. </a:t>
            </a:r>
          </a:p>
          <a:p>
            <a:endParaRPr lang="en-US" sz="1100" dirty="0">
              <a:latin typeface="Arial"/>
              <a:cs typeface="Arial"/>
            </a:endParaRPr>
          </a:p>
          <a:p>
            <a:r>
              <a:rPr lang="en-US" sz="1100" dirty="0" smtClean="0">
                <a:latin typeface="Arial"/>
                <a:cs typeface="Arial"/>
              </a:rPr>
              <a:t>Bake at 350° F for 10-12 minutes. </a:t>
            </a:r>
            <a:endParaRPr lang="en-US" sz="1100" dirty="0">
              <a:latin typeface="Arial"/>
              <a:cs typeface="Arial"/>
            </a:endParaRPr>
          </a:p>
        </p:txBody>
      </p:sp>
      <p:sp>
        <p:nvSpPr>
          <p:cNvPr id="16" name="Rounded Rectangle 15"/>
          <p:cNvSpPr/>
          <p:nvPr/>
        </p:nvSpPr>
        <p:spPr>
          <a:xfrm>
            <a:off x="5816526" y="3101567"/>
            <a:ext cx="1531917" cy="1725626"/>
          </a:xfrm>
          <a:prstGeom prst="roundRect">
            <a:avLst/>
          </a:prstGeom>
          <a:solidFill>
            <a:srgbClr val="F18767"/>
          </a:solidFill>
          <a:ln>
            <a:noFill/>
          </a:ln>
          <a:effectLst>
            <a:softEdge rad="0"/>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7" name="Rectangle 16"/>
          <p:cNvSpPr/>
          <p:nvPr/>
        </p:nvSpPr>
        <p:spPr>
          <a:xfrm>
            <a:off x="5851453" y="3210497"/>
            <a:ext cx="1496990" cy="1496923"/>
          </a:xfrm>
          <a:prstGeom prst="rect">
            <a:avLst/>
          </a:prstGeom>
        </p:spPr>
        <p:txBody>
          <a:bodyPr wrap="square">
            <a:spAutoFit/>
          </a:bodyPr>
          <a:lstStyle/>
          <a:p>
            <a:pPr algn="r">
              <a:lnSpc>
                <a:spcPct val="96000"/>
              </a:lnSpc>
            </a:pPr>
            <a:r>
              <a:rPr lang="en-US" sz="1400" b="1" dirty="0" smtClean="0">
                <a:solidFill>
                  <a:schemeClr val="bg1"/>
                </a:solidFill>
                <a:latin typeface="Arial"/>
                <a:cs typeface="Arial"/>
              </a:rPr>
              <a:t>        </a:t>
            </a:r>
            <a:r>
              <a:rPr lang="en-US" sz="1300" b="1" dirty="0" smtClean="0">
                <a:solidFill>
                  <a:schemeClr val="bg1"/>
                </a:solidFill>
                <a:latin typeface="Arial"/>
                <a:cs typeface="Arial"/>
              </a:rPr>
              <a:t>Saving Money with Family Meals</a:t>
            </a:r>
          </a:p>
          <a:p>
            <a:pPr>
              <a:lnSpc>
                <a:spcPct val="96000"/>
              </a:lnSpc>
            </a:pPr>
            <a:r>
              <a:rPr lang="en-US" sz="1100" dirty="0" smtClean="0">
                <a:latin typeface="Arial"/>
                <a:cs typeface="Arial"/>
              </a:rPr>
              <a:t>Buy produce in season to save </a:t>
            </a:r>
            <a:r>
              <a:rPr lang="en-US" sz="1100" dirty="0" smtClean="0">
                <a:latin typeface="Arial"/>
                <a:cs typeface="Arial"/>
              </a:rPr>
              <a:t>on money and have better quality ingredients. </a:t>
            </a:r>
            <a:endParaRPr lang="en-US" sz="1100" dirty="0">
              <a:latin typeface="Arial"/>
              <a:cs typeface="Arial"/>
            </a:endParaRPr>
          </a:p>
        </p:txBody>
      </p:sp>
      <p:pic>
        <p:nvPicPr>
          <p:cNvPr id="18" name="Picture 1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68165" y="2628984"/>
            <a:ext cx="847052" cy="860084"/>
          </a:xfrm>
          <a:prstGeom prst="rect">
            <a:avLst/>
          </a:prstGeom>
        </p:spPr>
      </p:pic>
      <p:pic>
        <p:nvPicPr>
          <p:cNvPr id="19" name="Picture 1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91691" y="8853474"/>
            <a:ext cx="1383130" cy="812113"/>
          </a:xfrm>
          <a:prstGeom prst="rect">
            <a:avLst/>
          </a:prstGeom>
        </p:spPr>
      </p:pic>
      <p:sp>
        <p:nvSpPr>
          <p:cNvPr id="20" name="TextBox 19"/>
          <p:cNvSpPr txBox="1"/>
          <p:nvPr/>
        </p:nvSpPr>
        <p:spPr>
          <a:xfrm>
            <a:off x="5568165" y="4961180"/>
            <a:ext cx="1878150" cy="338554"/>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sz="1600" dirty="0" smtClean="0"/>
              <a:t>#</a:t>
            </a:r>
            <a:r>
              <a:rPr lang="en-US" sz="1200" dirty="0" err="1" smtClean="0">
                <a:latin typeface="Arial"/>
                <a:cs typeface="Arial"/>
              </a:rPr>
              <a:t>createfamilymealtime</a:t>
            </a:r>
            <a:endParaRPr lang="en-US" sz="1600" dirty="0">
              <a:latin typeface="Arial"/>
              <a:cs typeface="Arial"/>
            </a:endParaRPr>
          </a:p>
        </p:txBody>
      </p:sp>
    </p:spTree>
    <p:extLst>
      <p:ext uri="{BB962C8B-B14F-4D97-AF65-F5344CB8AC3E}">
        <p14:creationId xmlns:p14="http://schemas.microsoft.com/office/powerpoint/2010/main" val="31934601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114</TotalTime>
  <Words>266</Words>
  <Application>Microsoft Macintosh PowerPoint</Application>
  <PresentationFormat>Custom</PresentationFormat>
  <Paragraphs>30</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Designer1</dc:creator>
  <cp:lastModifiedBy>Lea Palmer</cp:lastModifiedBy>
  <cp:revision>18</cp:revision>
  <dcterms:created xsi:type="dcterms:W3CDTF">2015-06-16T21:59:22Z</dcterms:created>
  <dcterms:modified xsi:type="dcterms:W3CDTF">2016-08-09T17:42:22Z</dcterms:modified>
</cp:coreProperties>
</file>