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jpg" ContentType="image/jpe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3"/>
  </p:notesMasterIdLst>
  <p:sldIdLst>
    <p:sldId id="256" r:id="rId2"/>
  </p:sldIdLst>
  <p:sldSz cx="7772400" cy="100584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18767"/>
    <a:srgbClr val="CBB56B"/>
    <a:srgbClr val="D9CB72"/>
    <a:srgbClr val="ADCAC5"/>
    <a:srgbClr val="C97E2B"/>
    <a:srgbClr val="CA7E22"/>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p:restoredLeft sz="22269"/>
    <p:restoredTop sz="94678"/>
  </p:normalViewPr>
  <p:slideViewPr>
    <p:cSldViewPr snapToGrid="0" snapToObjects="1">
      <p:cViewPr>
        <p:scale>
          <a:sx n="126" d="100"/>
          <a:sy n="126" d="100"/>
        </p:scale>
        <p:origin x="-336" y="4816"/>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4" Type="http://schemas.openxmlformats.org/officeDocument/2006/relationships/printerSettings" Target="printerSettings/printerSettings1.bin"/><Relationship Id="rId5" Type="http://schemas.openxmlformats.org/officeDocument/2006/relationships/presProps" Target="presProps.xml"/><Relationship Id="rId6" Type="http://schemas.openxmlformats.org/officeDocument/2006/relationships/viewProps" Target="viewProps.xml"/><Relationship Id="rId7" Type="http://schemas.openxmlformats.org/officeDocument/2006/relationships/theme" Target="theme/theme1.xml"/><Relationship Id="rId8"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8F27388-9E55-D344-8CBE-23F2E93E2320}" type="datetimeFigureOut">
              <a:rPr lang="en-US" smtClean="0"/>
              <a:t>8/9/16</a:t>
            </a:fld>
            <a:endParaRPr lang="en-US"/>
          </a:p>
        </p:txBody>
      </p:sp>
      <p:sp>
        <p:nvSpPr>
          <p:cNvPr id="4" name="Slide Image Placeholder 3"/>
          <p:cNvSpPr>
            <a:spLocks noGrp="1" noRot="1" noChangeAspect="1"/>
          </p:cNvSpPr>
          <p:nvPr>
            <p:ph type="sldImg" idx="2"/>
          </p:nvPr>
        </p:nvSpPr>
        <p:spPr>
          <a:xfrm>
            <a:off x="2103438" y="685800"/>
            <a:ext cx="2651125"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F76A904-D346-6344-BE95-C7B5C227BB97}" type="slidenum">
              <a:rPr lang="en-US" smtClean="0"/>
              <a:t>‹#›</a:t>
            </a:fld>
            <a:endParaRPr lang="en-US"/>
          </a:p>
        </p:txBody>
      </p:sp>
    </p:spTree>
    <p:extLst>
      <p:ext uri="{BB962C8B-B14F-4D97-AF65-F5344CB8AC3E}">
        <p14:creationId xmlns:p14="http://schemas.microsoft.com/office/powerpoint/2010/main" val="834299477"/>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F76A904-D346-6344-BE95-C7B5C227BB97}" type="slidenum">
              <a:rPr lang="en-US" smtClean="0"/>
              <a:t>1</a:t>
            </a:fld>
            <a:endParaRPr lang="en-US"/>
          </a:p>
        </p:txBody>
      </p:sp>
    </p:spTree>
    <p:extLst>
      <p:ext uri="{BB962C8B-B14F-4D97-AF65-F5344CB8AC3E}">
        <p14:creationId xmlns:p14="http://schemas.microsoft.com/office/powerpoint/2010/main" val="215102674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bg>
      <p:bgPr>
        <a:solidFill>
          <a:schemeClr val="bg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5217065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977887243"/>
      </p:ext>
    </p:extLst>
  </p:cSld>
  <p:clrMap bg1="lt1" tx1="dk1" bg2="lt2" tx2="dk2" accent1="accent1" accent2="accent2" accent3="accent3" accent4="accent4" accent5="accent5" accent6="accent6" hlink="hlink" folHlink="folHlink"/>
  <p:sldLayoutIdLst>
    <p:sldLayoutId id="2147483649" r:id="rId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4" Type="http://schemas.openxmlformats.org/officeDocument/2006/relationships/image" Target="../media/image2.png"/><Relationship Id="rId5" Type="http://schemas.openxmlformats.org/officeDocument/2006/relationships/image" Target="../media/image3.png"/><Relationship Id="rId6" Type="http://schemas.openxmlformats.org/officeDocument/2006/relationships/image" Target="../media/image4.png"/><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83127" y="100940"/>
            <a:ext cx="7616952" cy="394714"/>
          </a:xfrm>
          <a:prstGeom prst="rect">
            <a:avLst/>
          </a:prstGeom>
          <a:solidFill>
            <a:srgbClr val="ADCAC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 name="TextBox 4"/>
          <p:cNvSpPr txBox="1"/>
          <p:nvPr/>
        </p:nvSpPr>
        <p:spPr>
          <a:xfrm>
            <a:off x="370163" y="2271530"/>
            <a:ext cx="7000578" cy="523220"/>
          </a:xfrm>
          <a:prstGeom prst="rect">
            <a:avLst/>
          </a:prstGeom>
          <a:noFill/>
        </p:spPr>
        <p:txBody>
          <a:bodyPr wrap="square" rtlCol="0">
            <a:normAutofit/>
          </a:bodyPr>
          <a:lstStyle/>
          <a:p>
            <a:r>
              <a:rPr lang="en-US" sz="2800" b="1" dirty="0" smtClean="0">
                <a:solidFill>
                  <a:srgbClr val="D9CB72"/>
                </a:solidFill>
                <a:latin typeface="Arial"/>
                <a:cs typeface="Arial"/>
              </a:rPr>
              <a:t>Buffalo Chicken Sliders</a:t>
            </a:r>
            <a:endParaRPr lang="en-US" sz="2800" b="1" dirty="0">
              <a:solidFill>
                <a:srgbClr val="D9CB72"/>
              </a:solidFill>
              <a:latin typeface="Arial"/>
              <a:cs typeface="Arial"/>
            </a:endParaRPr>
          </a:p>
        </p:txBody>
      </p:sp>
      <p:sp>
        <p:nvSpPr>
          <p:cNvPr id="8" name="Rectangle 7"/>
          <p:cNvSpPr/>
          <p:nvPr/>
        </p:nvSpPr>
        <p:spPr>
          <a:xfrm>
            <a:off x="370163" y="2969250"/>
            <a:ext cx="1608295" cy="3712914"/>
          </a:xfrm>
          <a:prstGeom prst="rect">
            <a:avLst/>
          </a:prstGeom>
        </p:spPr>
        <p:txBody>
          <a:bodyPr wrap="square">
            <a:spAutoFit/>
          </a:bodyPr>
          <a:lstStyle/>
          <a:p>
            <a:pPr>
              <a:lnSpc>
                <a:spcPct val="96000"/>
              </a:lnSpc>
            </a:pPr>
            <a:r>
              <a:rPr lang="en-US" sz="1400" b="1" dirty="0">
                <a:solidFill>
                  <a:srgbClr val="CBB56B"/>
                </a:solidFill>
                <a:latin typeface="Arial"/>
                <a:cs typeface="Arial"/>
              </a:rPr>
              <a:t>Ingredients</a:t>
            </a:r>
          </a:p>
          <a:p>
            <a:pPr>
              <a:lnSpc>
                <a:spcPct val="96000"/>
              </a:lnSpc>
            </a:pPr>
            <a:r>
              <a:rPr lang="en-US" sz="1100" b="1" dirty="0" smtClean="0">
                <a:latin typeface="Arial"/>
                <a:cs typeface="Arial"/>
              </a:rPr>
              <a:t>Sliders:</a:t>
            </a:r>
          </a:p>
          <a:p>
            <a:pPr>
              <a:lnSpc>
                <a:spcPct val="96000"/>
              </a:lnSpc>
            </a:pPr>
            <a:r>
              <a:rPr lang="en-US" sz="1100" dirty="0" smtClean="0">
                <a:latin typeface="Arial"/>
                <a:cs typeface="Arial"/>
              </a:rPr>
              <a:t>Buns</a:t>
            </a:r>
          </a:p>
          <a:p>
            <a:pPr>
              <a:lnSpc>
                <a:spcPct val="96000"/>
              </a:lnSpc>
            </a:pPr>
            <a:r>
              <a:rPr lang="en-US" sz="1100" dirty="0" smtClean="0">
                <a:latin typeface="Arial"/>
                <a:cs typeface="Arial"/>
              </a:rPr>
              <a:t>Lettuce</a:t>
            </a:r>
          </a:p>
          <a:p>
            <a:pPr>
              <a:lnSpc>
                <a:spcPct val="96000"/>
              </a:lnSpc>
            </a:pPr>
            <a:r>
              <a:rPr lang="en-US" sz="1100" dirty="0" smtClean="0">
                <a:latin typeface="Arial"/>
                <a:cs typeface="Arial"/>
              </a:rPr>
              <a:t>Provolone cheese</a:t>
            </a:r>
          </a:p>
          <a:p>
            <a:pPr>
              <a:lnSpc>
                <a:spcPct val="96000"/>
              </a:lnSpc>
            </a:pPr>
            <a:r>
              <a:rPr lang="en-US" sz="1100" dirty="0" smtClean="0">
                <a:latin typeface="Arial"/>
                <a:cs typeface="Arial"/>
              </a:rPr>
              <a:t>Blue cheese or ranch dressing</a:t>
            </a:r>
          </a:p>
          <a:p>
            <a:pPr>
              <a:lnSpc>
                <a:spcPct val="96000"/>
              </a:lnSpc>
            </a:pPr>
            <a:endParaRPr lang="en-US" sz="1100" dirty="0">
              <a:latin typeface="Arial"/>
              <a:cs typeface="Arial"/>
            </a:endParaRPr>
          </a:p>
          <a:p>
            <a:pPr>
              <a:lnSpc>
                <a:spcPct val="96000"/>
              </a:lnSpc>
            </a:pPr>
            <a:r>
              <a:rPr lang="en-US" sz="1100" b="1" dirty="0" smtClean="0">
                <a:latin typeface="Arial"/>
                <a:cs typeface="Arial"/>
              </a:rPr>
              <a:t>Chicken:</a:t>
            </a:r>
          </a:p>
          <a:p>
            <a:pPr>
              <a:lnSpc>
                <a:spcPct val="96000"/>
              </a:lnSpc>
            </a:pPr>
            <a:r>
              <a:rPr lang="en-US" sz="1100" dirty="0" smtClean="0">
                <a:latin typeface="Arial"/>
                <a:cs typeface="Arial"/>
              </a:rPr>
              <a:t>2 lbs. chicken breasts (about 4 large)</a:t>
            </a:r>
          </a:p>
          <a:p>
            <a:pPr>
              <a:lnSpc>
                <a:spcPct val="96000"/>
              </a:lnSpc>
            </a:pPr>
            <a:r>
              <a:rPr lang="en-US" sz="1100" dirty="0" smtClean="0">
                <a:latin typeface="Arial"/>
                <a:cs typeface="Arial"/>
              </a:rPr>
              <a:t>2 tbsp. oil (olive or canola)</a:t>
            </a:r>
          </a:p>
          <a:p>
            <a:pPr>
              <a:lnSpc>
                <a:spcPct val="96000"/>
              </a:lnSpc>
            </a:pPr>
            <a:r>
              <a:rPr lang="en-US" sz="1100" dirty="0" smtClean="0">
                <a:latin typeface="Arial"/>
                <a:cs typeface="Arial"/>
              </a:rPr>
              <a:t>2 tsp. paprika</a:t>
            </a:r>
          </a:p>
          <a:p>
            <a:pPr>
              <a:lnSpc>
                <a:spcPct val="96000"/>
              </a:lnSpc>
            </a:pPr>
            <a:r>
              <a:rPr lang="en-US" sz="1100" dirty="0" smtClean="0">
                <a:latin typeface="Arial"/>
                <a:cs typeface="Arial"/>
              </a:rPr>
              <a:t>2 tsp. chili powder</a:t>
            </a:r>
          </a:p>
          <a:p>
            <a:pPr>
              <a:lnSpc>
                <a:spcPct val="96000"/>
              </a:lnSpc>
            </a:pPr>
            <a:r>
              <a:rPr lang="en-US" sz="1100" dirty="0" smtClean="0">
                <a:latin typeface="Arial"/>
                <a:cs typeface="Arial"/>
              </a:rPr>
              <a:t>Salt and pepper</a:t>
            </a:r>
          </a:p>
          <a:p>
            <a:pPr>
              <a:lnSpc>
                <a:spcPct val="96000"/>
              </a:lnSpc>
            </a:pPr>
            <a:endParaRPr lang="en-US" sz="1100" dirty="0">
              <a:latin typeface="Arial"/>
              <a:cs typeface="Arial"/>
            </a:endParaRPr>
          </a:p>
          <a:p>
            <a:pPr>
              <a:lnSpc>
                <a:spcPct val="96000"/>
              </a:lnSpc>
            </a:pPr>
            <a:r>
              <a:rPr lang="en-US" sz="1100" b="1" dirty="0" smtClean="0">
                <a:latin typeface="Arial"/>
                <a:cs typeface="Arial"/>
              </a:rPr>
              <a:t>Sauce:</a:t>
            </a:r>
          </a:p>
          <a:p>
            <a:pPr>
              <a:lnSpc>
                <a:spcPct val="96000"/>
              </a:lnSpc>
            </a:pPr>
            <a:r>
              <a:rPr lang="en-US" sz="1100" dirty="0" smtClean="0">
                <a:latin typeface="Arial"/>
                <a:cs typeface="Arial"/>
              </a:rPr>
              <a:t>2 ½ tbsp. butter</a:t>
            </a:r>
          </a:p>
          <a:p>
            <a:pPr>
              <a:lnSpc>
                <a:spcPct val="96000"/>
              </a:lnSpc>
            </a:pPr>
            <a:r>
              <a:rPr lang="en-US" sz="1100" dirty="0" smtClean="0">
                <a:latin typeface="Arial"/>
                <a:cs typeface="Arial"/>
              </a:rPr>
              <a:t>2/3 cup hot sauce</a:t>
            </a:r>
          </a:p>
          <a:p>
            <a:pPr>
              <a:lnSpc>
                <a:spcPct val="96000"/>
              </a:lnSpc>
            </a:pPr>
            <a:endParaRPr lang="en-US" sz="1100" dirty="0">
              <a:latin typeface="Arial"/>
              <a:cs typeface="Arial"/>
            </a:endParaRPr>
          </a:p>
          <a:p>
            <a:pPr>
              <a:lnSpc>
                <a:spcPct val="96000"/>
              </a:lnSpc>
            </a:pPr>
            <a:endParaRPr lang="en-US" sz="1100" dirty="0" smtClean="0">
              <a:latin typeface="Arial"/>
              <a:cs typeface="Arial"/>
            </a:endParaRPr>
          </a:p>
        </p:txBody>
      </p:sp>
      <p:sp>
        <p:nvSpPr>
          <p:cNvPr id="11" name="Rectangle 10"/>
          <p:cNvSpPr/>
          <p:nvPr/>
        </p:nvSpPr>
        <p:spPr>
          <a:xfrm>
            <a:off x="392371" y="8916764"/>
            <a:ext cx="5441445" cy="738664"/>
          </a:xfrm>
          <a:prstGeom prst="rect">
            <a:avLst/>
          </a:prstGeom>
        </p:spPr>
        <p:txBody>
          <a:bodyPr wrap="square">
            <a:spAutoFit/>
          </a:bodyPr>
          <a:lstStyle/>
          <a:p>
            <a:pPr algn="just"/>
            <a:r>
              <a:rPr lang="en-US" sz="700" dirty="0">
                <a:solidFill>
                  <a:schemeClr val="tx1">
                    <a:lumMod val="65000"/>
                    <a:lumOff val="35000"/>
                  </a:schemeClr>
                </a:solidFill>
                <a:latin typeface="Arial"/>
                <a:cs typeface="Arial"/>
              </a:rPr>
              <a:t>This material was funded by USDA’s Supplemental Nutrition Assistance Program – SNAP. The Supplemental Nutrition Assistance Program (SNAP) provides nutrition assistance to people with low income. It can help you buy nutritious foods for a better diet. To find out more, contact 1-800-221-5689 or visit online at http://</a:t>
            </a:r>
            <a:r>
              <a:rPr lang="en-US" sz="700" dirty="0" err="1">
                <a:solidFill>
                  <a:schemeClr val="tx1">
                    <a:lumMod val="65000"/>
                    <a:lumOff val="35000"/>
                  </a:schemeClr>
                </a:solidFill>
                <a:latin typeface="Arial"/>
                <a:cs typeface="Arial"/>
              </a:rPr>
              <a:t>www.fns.usda.gov</a:t>
            </a:r>
            <a:r>
              <a:rPr lang="en-US" sz="700" dirty="0">
                <a:solidFill>
                  <a:schemeClr val="tx1">
                    <a:lumMod val="65000"/>
                    <a:lumOff val="35000"/>
                  </a:schemeClr>
                </a:solidFill>
                <a:latin typeface="Arial"/>
                <a:cs typeface="Arial"/>
              </a:rPr>
              <a:t>/snap/. In accordance with Federal Law and U.S. Department of Agriculture policy, this institution is prohibited from discriminating on the basis of race, color, national origin, sex, age, religion, political beliefs or disability. To file a complaint of discrimination, write USDA, Director, Office of Civil Rights, 1400 Independence Avenue, S.W., Washington, D.C. 20250-9410 or call (800)795-3572.</a:t>
            </a:r>
          </a:p>
        </p:txBody>
      </p:sp>
      <p:pic>
        <p:nvPicPr>
          <p:cNvPr id="12" name="Picture 1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7724" y="541008"/>
            <a:ext cx="7616952" cy="598657"/>
          </a:xfrm>
          <a:prstGeom prst="rect">
            <a:avLst/>
          </a:prstGeom>
        </p:spPr>
      </p:pic>
      <p:pic>
        <p:nvPicPr>
          <p:cNvPr id="13" name="Picture 12"/>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336038" y="771899"/>
            <a:ext cx="3100325" cy="1071718"/>
          </a:xfrm>
          <a:prstGeom prst="rect">
            <a:avLst/>
          </a:prstGeom>
        </p:spPr>
      </p:pic>
      <p:sp>
        <p:nvSpPr>
          <p:cNvPr id="14" name="TextBox 13"/>
          <p:cNvSpPr txBox="1"/>
          <p:nvPr/>
        </p:nvSpPr>
        <p:spPr>
          <a:xfrm>
            <a:off x="1884158" y="165617"/>
            <a:ext cx="4004085" cy="276999"/>
          </a:xfrm>
          <a:prstGeom prst="rect">
            <a:avLst/>
          </a:prstGeom>
          <a:noFill/>
        </p:spPr>
        <p:txBody>
          <a:bodyPr wrap="square" rtlCol="0">
            <a:spAutoFit/>
          </a:bodyPr>
          <a:lstStyle/>
          <a:p>
            <a:pPr algn="ctr"/>
            <a:r>
              <a:rPr lang="en-US" sz="1200" b="1" spc="240" dirty="0" smtClean="0">
                <a:solidFill>
                  <a:schemeClr val="bg1"/>
                </a:solidFill>
                <a:latin typeface="Arial"/>
                <a:cs typeface="Arial"/>
              </a:rPr>
              <a:t>RECIPE CARD</a:t>
            </a:r>
            <a:endParaRPr lang="en-US" sz="1200" b="1" spc="240" dirty="0">
              <a:solidFill>
                <a:schemeClr val="bg1"/>
              </a:solidFill>
              <a:latin typeface="Arial"/>
              <a:cs typeface="Arial"/>
            </a:endParaRPr>
          </a:p>
        </p:txBody>
      </p:sp>
      <p:sp>
        <p:nvSpPr>
          <p:cNvPr id="15" name="Rectangle 14"/>
          <p:cNvSpPr/>
          <p:nvPr/>
        </p:nvSpPr>
        <p:spPr>
          <a:xfrm>
            <a:off x="2136812" y="2969250"/>
            <a:ext cx="3547913" cy="3684701"/>
          </a:xfrm>
          <a:prstGeom prst="rect">
            <a:avLst/>
          </a:prstGeom>
        </p:spPr>
        <p:txBody>
          <a:bodyPr wrap="square">
            <a:spAutoFit/>
          </a:bodyPr>
          <a:lstStyle/>
          <a:p>
            <a:pPr>
              <a:lnSpc>
                <a:spcPct val="96000"/>
              </a:lnSpc>
            </a:pPr>
            <a:r>
              <a:rPr lang="en-US" sz="1400" b="1" dirty="0" smtClean="0">
                <a:solidFill>
                  <a:srgbClr val="CBB56B"/>
                </a:solidFill>
                <a:latin typeface="Arial"/>
                <a:cs typeface="Arial"/>
              </a:rPr>
              <a:t>Directions</a:t>
            </a:r>
            <a:endParaRPr lang="en-US" sz="1400" b="1" dirty="0">
              <a:solidFill>
                <a:srgbClr val="CBB56B"/>
              </a:solidFill>
              <a:latin typeface="Arial"/>
              <a:cs typeface="Arial"/>
            </a:endParaRPr>
          </a:p>
          <a:p>
            <a:r>
              <a:rPr lang="en-US" sz="1100" dirty="0" smtClean="0">
                <a:latin typeface="Arial"/>
                <a:cs typeface="Arial"/>
              </a:rPr>
              <a:t>Pound chicken breasts to ½” thickness. Season both sides of the chicken with paprika, chili powder,</a:t>
            </a:r>
            <a:r>
              <a:rPr lang="en-US" sz="1100" dirty="0">
                <a:latin typeface="Arial"/>
                <a:cs typeface="Arial"/>
              </a:rPr>
              <a:t> </a:t>
            </a:r>
            <a:r>
              <a:rPr lang="en-US" sz="1100" dirty="0" smtClean="0">
                <a:latin typeface="Arial"/>
                <a:cs typeface="Arial"/>
              </a:rPr>
              <a:t>and salt and pepper. Heat oil in a large skillet over medium-high heat. Cook chicken until internal temperature is 165°F, about 6-8 minutes per side.</a:t>
            </a:r>
          </a:p>
          <a:p>
            <a:endParaRPr lang="en-US" sz="1100" dirty="0">
              <a:latin typeface="Arial"/>
              <a:cs typeface="Arial"/>
            </a:endParaRPr>
          </a:p>
          <a:p>
            <a:r>
              <a:rPr lang="en-US" sz="1100" dirty="0" smtClean="0">
                <a:latin typeface="Arial"/>
                <a:cs typeface="Arial"/>
              </a:rPr>
              <a:t>While chicken is cooking, melt butter in a medium bowl. Add hot sauce to melted butter and mix to combine. When chicken breasts are cooked through, put in bowl and toss to coat.</a:t>
            </a:r>
          </a:p>
          <a:p>
            <a:endParaRPr lang="en-US" sz="1100" dirty="0">
              <a:latin typeface="Arial"/>
              <a:cs typeface="Arial"/>
            </a:endParaRPr>
          </a:p>
          <a:p>
            <a:r>
              <a:rPr lang="en-US" sz="1100" dirty="0" smtClean="0">
                <a:latin typeface="Arial"/>
                <a:cs typeface="Arial"/>
              </a:rPr>
              <a:t>Preheat broiler to high. Put cheese on chicken and place under the broiler, just until melted. This will only take a minute or so.</a:t>
            </a:r>
          </a:p>
          <a:p>
            <a:endParaRPr lang="en-US" sz="1100" dirty="0">
              <a:latin typeface="Arial"/>
              <a:cs typeface="Arial"/>
            </a:endParaRPr>
          </a:p>
          <a:p>
            <a:r>
              <a:rPr lang="en-US" sz="1100" dirty="0" smtClean="0">
                <a:latin typeface="Arial"/>
                <a:cs typeface="Arial"/>
              </a:rPr>
              <a:t>To construct the sandwich, place chicken on the bun and top with lettuce, tomato, and desired dressing. Drizzle with extra sauce for an extra kick. </a:t>
            </a:r>
          </a:p>
          <a:p>
            <a:endParaRPr lang="en-US" sz="1100" dirty="0">
              <a:latin typeface="Arial"/>
              <a:cs typeface="Arial"/>
            </a:endParaRPr>
          </a:p>
          <a:p>
            <a:r>
              <a:rPr lang="en-US" sz="1100" i="1" dirty="0" smtClean="0">
                <a:solidFill>
                  <a:schemeClr val="bg1">
                    <a:lumMod val="65000"/>
                  </a:schemeClr>
                </a:solidFill>
                <a:latin typeface="Arial"/>
                <a:cs typeface="Arial"/>
              </a:rPr>
              <a:t>Recipe adapted from Rachael Ray, </a:t>
            </a:r>
            <a:r>
              <a:rPr lang="en-US" sz="1100" i="1" dirty="0" err="1" smtClean="0">
                <a:solidFill>
                  <a:schemeClr val="bg1">
                    <a:lumMod val="65000"/>
                  </a:schemeClr>
                </a:solidFill>
                <a:latin typeface="Arial"/>
                <a:cs typeface="Arial"/>
              </a:rPr>
              <a:t>foodnetowrk.com</a:t>
            </a:r>
            <a:endParaRPr lang="en-US" sz="1050" i="1" dirty="0">
              <a:solidFill>
                <a:schemeClr val="bg1">
                  <a:lumMod val="65000"/>
                </a:schemeClr>
              </a:solidFill>
              <a:latin typeface="Arial"/>
              <a:cs typeface="Arial"/>
            </a:endParaRPr>
          </a:p>
        </p:txBody>
      </p:sp>
      <p:sp>
        <p:nvSpPr>
          <p:cNvPr id="16" name="Rounded Rectangle 15"/>
          <p:cNvSpPr/>
          <p:nvPr/>
        </p:nvSpPr>
        <p:spPr>
          <a:xfrm>
            <a:off x="5816526" y="3101566"/>
            <a:ext cx="1531917" cy="2277945"/>
          </a:xfrm>
          <a:prstGeom prst="roundRect">
            <a:avLst/>
          </a:prstGeom>
          <a:solidFill>
            <a:srgbClr val="F18767"/>
          </a:solidFill>
          <a:ln>
            <a:noFill/>
          </a:ln>
          <a:effectLst>
            <a:softEdge rad="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7" name="Rectangle 16"/>
          <p:cNvSpPr/>
          <p:nvPr/>
        </p:nvSpPr>
        <p:spPr>
          <a:xfrm>
            <a:off x="5851453" y="3210497"/>
            <a:ext cx="1496990" cy="2146947"/>
          </a:xfrm>
          <a:prstGeom prst="rect">
            <a:avLst/>
          </a:prstGeom>
        </p:spPr>
        <p:txBody>
          <a:bodyPr wrap="square">
            <a:spAutoFit/>
          </a:bodyPr>
          <a:lstStyle/>
          <a:p>
            <a:pPr algn="r">
              <a:lnSpc>
                <a:spcPct val="96000"/>
              </a:lnSpc>
            </a:pPr>
            <a:r>
              <a:rPr lang="en-US" sz="1400" b="1" dirty="0" smtClean="0">
                <a:solidFill>
                  <a:schemeClr val="bg1"/>
                </a:solidFill>
                <a:latin typeface="Arial"/>
                <a:cs typeface="Arial"/>
              </a:rPr>
              <a:t>        </a:t>
            </a:r>
            <a:r>
              <a:rPr lang="en-US" sz="1300" b="1" dirty="0" smtClean="0">
                <a:solidFill>
                  <a:schemeClr val="bg1"/>
                </a:solidFill>
                <a:latin typeface="Arial"/>
                <a:cs typeface="Arial"/>
              </a:rPr>
              <a:t>Saving Money with Family Meals</a:t>
            </a:r>
          </a:p>
          <a:p>
            <a:pPr>
              <a:lnSpc>
                <a:spcPct val="96000"/>
              </a:lnSpc>
            </a:pPr>
            <a:r>
              <a:rPr lang="en-US" sz="1100" dirty="0" smtClean="0">
                <a:latin typeface="Arial"/>
                <a:cs typeface="Arial"/>
              </a:rPr>
              <a:t>On average, a family of 4 can save over $150 per month by eating out just one less time each week. Imagine what 3-4 more family meals a week could do for your budget!</a:t>
            </a:r>
            <a:endParaRPr lang="en-US" sz="1100" dirty="0">
              <a:latin typeface="Arial"/>
              <a:cs typeface="Arial"/>
            </a:endParaRPr>
          </a:p>
        </p:txBody>
      </p:sp>
      <p:pic>
        <p:nvPicPr>
          <p:cNvPr id="18" name="Picture 17"/>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5568165" y="2628984"/>
            <a:ext cx="847052" cy="860084"/>
          </a:xfrm>
          <a:prstGeom prst="rect">
            <a:avLst/>
          </a:prstGeom>
        </p:spPr>
      </p:pic>
      <p:pic>
        <p:nvPicPr>
          <p:cNvPr id="19" name="Picture 18"/>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5991691" y="8853474"/>
            <a:ext cx="1383130" cy="812113"/>
          </a:xfrm>
          <a:prstGeom prst="rect">
            <a:avLst/>
          </a:prstGeom>
        </p:spPr>
      </p:pic>
      <p:sp>
        <p:nvSpPr>
          <p:cNvPr id="20" name="TextBox 19"/>
          <p:cNvSpPr txBox="1"/>
          <p:nvPr/>
        </p:nvSpPr>
        <p:spPr>
          <a:xfrm>
            <a:off x="5568165" y="5379511"/>
            <a:ext cx="1878150" cy="338554"/>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sz="1600" dirty="0" smtClean="0"/>
              <a:t>#</a:t>
            </a:r>
            <a:r>
              <a:rPr lang="en-US" sz="1200" dirty="0" err="1" smtClean="0">
                <a:latin typeface="Arial"/>
                <a:cs typeface="Arial"/>
              </a:rPr>
              <a:t>createfamilymealtime</a:t>
            </a:r>
            <a:endParaRPr lang="en-US" sz="1600" dirty="0">
              <a:latin typeface="Arial"/>
              <a:cs typeface="Arial"/>
            </a:endParaRPr>
          </a:p>
        </p:txBody>
      </p:sp>
    </p:spTree>
    <p:extLst>
      <p:ext uri="{BB962C8B-B14F-4D97-AF65-F5344CB8AC3E}">
        <p14:creationId xmlns:p14="http://schemas.microsoft.com/office/powerpoint/2010/main" val="319346017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116</TotalTime>
  <Words>420</Words>
  <Application>Microsoft Macintosh PowerPoint</Application>
  <PresentationFormat>Custom</PresentationFormat>
  <Paragraphs>34</Paragraphs>
  <Slides>1</Slides>
  <Notes>1</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PowerPoint Presentation</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Designer1</dc:creator>
  <cp:lastModifiedBy>Lea Palmer</cp:lastModifiedBy>
  <cp:revision>18</cp:revision>
  <dcterms:created xsi:type="dcterms:W3CDTF">2015-06-16T21:59:22Z</dcterms:created>
  <dcterms:modified xsi:type="dcterms:W3CDTF">2016-08-09T17:52:46Z</dcterms:modified>
</cp:coreProperties>
</file>