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457"/>
    <p:restoredTop sz="94678"/>
  </p:normalViewPr>
  <p:slideViewPr>
    <p:cSldViewPr snapToGrid="0" snapToObjects="1">
      <p:cViewPr>
        <p:scale>
          <a:sx n="126" d="100"/>
          <a:sy n="126" d="100"/>
        </p:scale>
        <p:origin x="1216" y="581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71393"/>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1693310"/>
            <a:ext cx="4837218" cy="523220"/>
          </a:xfrm>
          <a:prstGeom prst="rect">
            <a:avLst/>
          </a:prstGeom>
          <a:noFill/>
        </p:spPr>
        <p:txBody>
          <a:bodyPr wrap="square" rtlCol="0">
            <a:normAutofit/>
          </a:bodyPr>
          <a:lstStyle/>
          <a:p>
            <a:r>
              <a:rPr lang="en-US" sz="2800" b="1" dirty="0">
                <a:solidFill>
                  <a:srgbClr val="D9CB72"/>
                </a:solidFill>
                <a:latin typeface="Arial"/>
                <a:cs typeface="Arial"/>
              </a:rPr>
              <a:t>Basic Whole Wheat Bread</a:t>
            </a:r>
          </a:p>
        </p:txBody>
      </p:sp>
      <p:sp>
        <p:nvSpPr>
          <p:cNvPr id="8" name="Rectangle 7"/>
          <p:cNvSpPr/>
          <p:nvPr/>
        </p:nvSpPr>
        <p:spPr>
          <a:xfrm>
            <a:off x="370163" y="2317014"/>
            <a:ext cx="1647909" cy="1747966"/>
          </a:xfrm>
          <a:prstGeom prst="rect">
            <a:avLst/>
          </a:prstGeom>
        </p:spPr>
        <p:txBody>
          <a:bodyPr wrap="square">
            <a:spAutoFit/>
          </a:bodyPr>
          <a:lstStyle/>
          <a:p>
            <a:pPr>
              <a:lnSpc>
                <a:spcPct val="96000"/>
              </a:lnSpc>
            </a:pPr>
            <a:r>
              <a:rPr lang="en-US" sz="1200" b="1" dirty="0">
                <a:solidFill>
                  <a:srgbClr val="CBB56B"/>
                </a:solidFill>
                <a:latin typeface="Arial"/>
                <a:cs typeface="Arial"/>
              </a:rPr>
              <a:t>Ingredients</a:t>
            </a:r>
          </a:p>
          <a:p>
            <a:pPr>
              <a:lnSpc>
                <a:spcPct val="96000"/>
              </a:lnSpc>
            </a:pPr>
            <a:endParaRPr lang="en-US" sz="1000" dirty="0" smtClean="0">
              <a:latin typeface="Arial"/>
              <a:cs typeface="Arial"/>
            </a:endParaRPr>
          </a:p>
          <a:p>
            <a:pPr>
              <a:lnSpc>
                <a:spcPct val="96000"/>
              </a:lnSpc>
            </a:pPr>
            <a:r>
              <a:rPr lang="en-US" sz="1000" dirty="0" smtClean="0">
                <a:latin typeface="Arial"/>
                <a:cs typeface="Arial"/>
              </a:rPr>
              <a:t>3 </a:t>
            </a:r>
            <a:r>
              <a:rPr lang="en-US" sz="1000" dirty="0">
                <a:latin typeface="Arial"/>
                <a:cs typeface="Arial"/>
              </a:rPr>
              <a:t>cups whole wheat flour</a:t>
            </a:r>
          </a:p>
          <a:p>
            <a:pPr>
              <a:lnSpc>
                <a:spcPct val="96000"/>
              </a:lnSpc>
            </a:pPr>
            <a:endParaRPr lang="en-US" sz="1000" dirty="0">
              <a:latin typeface="Arial"/>
              <a:cs typeface="Arial"/>
            </a:endParaRPr>
          </a:p>
          <a:p>
            <a:pPr>
              <a:lnSpc>
                <a:spcPct val="96000"/>
              </a:lnSpc>
            </a:pPr>
            <a:r>
              <a:rPr lang="en-US" sz="1000" dirty="0">
                <a:latin typeface="Arial"/>
                <a:cs typeface="Arial"/>
              </a:rPr>
              <a:t>1 ½ tsp. active dry yeast</a:t>
            </a:r>
          </a:p>
          <a:p>
            <a:pPr>
              <a:lnSpc>
                <a:spcPct val="96000"/>
              </a:lnSpc>
            </a:pPr>
            <a:endParaRPr lang="en-US" sz="1000" dirty="0">
              <a:latin typeface="Arial"/>
              <a:cs typeface="Arial"/>
            </a:endParaRPr>
          </a:p>
          <a:p>
            <a:pPr>
              <a:lnSpc>
                <a:spcPct val="96000"/>
              </a:lnSpc>
            </a:pPr>
            <a:r>
              <a:rPr lang="en-US" sz="1000" dirty="0">
                <a:latin typeface="Arial"/>
                <a:cs typeface="Arial"/>
              </a:rPr>
              <a:t>2 tsp sugar</a:t>
            </a:r>
          </a:p>
          <a:p>
            <a:pPr>
              <a:lnSpc>
                <a:spcPct val="96000"/>
              </a:lnSpc>
            </a:pPr>
            <a:endParaRPr lang="en-US" sz="1000" dirty="0">
              <a:latin typeface="Arial"/>
              <a:cs typeface="Arial"/>
            </a:endParaRPr>
          </a:p>
          <a:p>
            <a:pPr>
              <a:lnSpc>
                <a:spcPct val="96000"/>
              </a:lnSpc>
            </a:pPr>
            <a:r>
              <a:rPr lang="en-US" sz="1000" dirty="0">
                <a:latin typeface="Arial"/>
                <a:cs typeface="Arial"/>
              </a:rPr>
              <a:t>¾ tsp salt</a:t>
            </a:r>
          </a:p>
          <a:p>
            <a:pPr>
              <a:lnSpc>
                <a:spcPct val="96000"/>
              </a:lnSpc>
            </a:pPr>
            <a:endParaRPr lang="en-US" sz="1000" dirty="0">
              <a:latin typeface="Arial"/>
              <a:cs typeface="Arial"/>
            </a:endParaRPr>
          </a:p>
          <a:p>
            <a:pPr>
              <a:lnSpc>
                <a:spcPct val="96000"/>
              </a:lnSpc>
            </a:pPr>
            <a:r>
              <a:rPr lang="en-US" sz="1000" dirty="0">
                <a:latin typeface="Arial"/>
                <a:cs typeface="Arial"/>
              </a:rPr>
              <a:t>1 ½ cups warm water</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32361"/>
            <a:ext cx="7616952" cy="433070"/>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5019" y="618936"/>
            <a:ext cx="2642362" cy="913410"/>
          </a:xfrm>
          <a:prstGeom prst="rect">
            <a:avLst/>
          </a:prstGeom>
        </p:spPr>
      </p:pic>
      <p:sp>
        <p:nvSpPr>
          <p:cNvPr id="14" name="TextBox 13"/>
          <p:cNvSpPr txBox="1"/>
          <p:nvPr/>
        </p:nvSpPr>
        <p:spPr>
          <a:xfrm>
            <a:off x="1884158" y="165617"/>
            <a:ext cx="4004085" cy="261610"/>
          </a:xfrm>
          <a:prstGeom prst="rect">
            <a:avLst/>
          </a:prstGeom>
          <a:noFill/>
        </p:spPr>
        <p:txBody>
          <a:bodyPr wrap="square" rtlCol="0">
            <a:spAutoFit/>
          </a:bodyPr>
          <a:lstStyle/>
          <a:p>
            <a:pPr algn="ctr"/>
            <a:r>
              <a:rPr lang="en-US" sz="1100" b="1" spc="240" dirty="0" smtClean="0">
                <a:solidFill>
                  <a:schemeClr val="bg1"/>
                </a:solidFill>
                <a:latin typeface="Arial"/>
                <a:cs typeface="Arial"/>
              </a:rPr>
              <a:t>RECIPE CARD</a:t>
            </a:r>
            <a:endParaRPr lang="en-US" sz="1100" b="1" spc="240" dirty="0">
              <a:solidFill>
                <a:schemeClr val="bg1"/>
              </a:solidFill>
              <a:latin typeface="Arial"/>
              <a:cs typeface="Arial"/>
            </a:endParaRPr>
          </a:p>
        </p:txBody>
      </p:sp>
      <p:sp>
        <p:nvSpPr>
          <p:cNvPr id="15" name="Rectangle 14"/>
          <p:cNvSpPr/>
          <p:nvPr/>
        </p:nvSpPr>
        <p:spPr>
          <a:xfrm>
            <a:off x="2018073" y="2317014"/>
            <a:ext cx="3189308" cy="1654607"/>
          </a:xfrm>
          <a:prstGeom prst="rect">
            <a:avLst/>
          </a:prstGeom>
        </p:spPr>
        <p:txBody>
          <a:bodyPr wrap="square">
            <a:spAutoFit/>
          </a:bodyPr>
          <a:lstStyle/>
          <a:p>
            <a:pPr>
              <a:lnSpc>
                <a:spcPct val="96000"/>
              </a:lnSpc>
            </a:pPr>
            <a:r>
              <a:rPr lang="en-US" sz="1200" b="1" dirty="0" smtClean="0">
                <a:solidFill>
                  <a:srgbClr val="CBB56B"/>
                </a:solidFill>
                <a:latin typeface="Arial"/>
                <a:cs typeface="Arial"/>
              </a:rPr>
              <a:t>Directions</a:t>
            </a:r>
            <a:endParaRPr lang="en-US" sz="1200" b="1" dirty="0">
              <a:solidFill>
                <a:srgbClr val="CBB56B"/>
              </a:solidFill>
              <a:latin typeface="Arial"/>
              <a:cs typeface="Arial"/>
            </a:endParaRPr>
          </a:p>
          <a:p>
            <a:r>
              <a:rPr lang="en-US" sz="1000" dirty="0">
                <a:latin typeface="Arial"/>
                <a:cs typeface="Arial"/>
              </a:rPr>
              <a:t>Combine flour, yeast, sugar, and salt in large mixing bowl. Add water to make a soft, slightly sticky dough. Knead until dough pulls away from sides of bowl and dough is elastic. Form dough into loaf and place in bread pan sprayed with cooking spray</a:t>
            </a:r>
            <a:r>
              <a:rPr lang="en-US" sz="1000" dirty="0" smtClean="0">
                <a:latin typeface="Arial"/>
                <a:cs typeface="Arial"/>
              </a:rPr>
              <a:t>. Cover with plastic wrap sprayed with cooking spray. Let rise in a warm draft-free place until doubled in size, about 20-30 minutes. Bake in 400° F oven for 25-30 minutes, or until bread sounds hollow when tapped. </a:t>
            </a:r>
            <a:endParaRPr lang="en-US" sz="1000" dirty="0">
              <a:latin typeface="Arial"/>
              <a:cs typeface="Arial"/>
            </a:endParaRPr>
          </a:p>
        </p:txBody>
      </p:sp>
      <p:sp>
        <p:nvSpPr>
          <p:cNvPr id="20" name="Rectangle 19"/>
          <p:cNvSpPr/>
          <p:nvPr/>
        </p:nvSpPr>
        <p:spPr>
          <a:xfrm>
            <a:off x="2438716" y="4433930"/>
            <a:ext cx="2341917" cy="415498"/>
          </a:xfrm>
          <a:prstGeom prst="rect">
            <a:avLst/>
          </a:prstGeom>
        </p:spPr>
        <p:txBody>
          <a:bodyPr wrap="square">
            <a:spAutoFit/>
          </a:bodyPr>
          <a:lstStyle/>
          <a:p>
            <a:r>
              <a:rPr lang="en-US" sz="700" dirty="0">
                <a:solidFill>
                  <a:schemeClr val="tx1">
                    <a:lumMod val="65000"/>
                    <a:lumOff val="35000"/>
                  </a:schemeClr>
                </a:solidFill>
                <a:latin typeface="Arial"/>
                <a:cs typeface="Arial"/>
              </a:rPr>
              <a:t>This institution is an equal opportunity provider and employer. This material was funded by USDA's Supplemental Nutrition Assistance Program-SNAP</a:t>
            </a:r>
          </a:p>
        </p:txBody>
      </p:sp>
      <p:pic>
        <p:nvPicPr>
          <p:cNvPr id="22" name="Picture 2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992" y="4432226"/>
            <a:ext cx="1978458" cy="459513"/>
          </a:xfrm>
          <a:prstGeom prst="rect">
            <a:avLst/>
          </a:prstGeom>
        </p:spPr>
      </p:pic>
      <p:sp>
        <p:nvSpPr>
          <p:cNvPr id="26" name="TextBox 25"/>
          <p:cNvSpPr txBox="1"/>
          <p:nvPr/>
        </p:nvSpPr>
        <p:spPr>
          <a:xfrm>
            <a:off x="8361680" y="2245360"/>
            <a:ext cx="184731" cy="369332"/>
          </a:xfrm>
          <a:prstGeom prst="rect">
            <a:avLst/>
          </a:prstGeom>
          <a:noFill/>
        </p:spPr>
        <p:txBody>
          <a:bodyPr wrap="none" rtlCol="0">
            <a:spAutoFit/>
          </a:bodyPr>
          <a:lstStyle/>
          <a:p>
            <a:endParaRPr lang="en-US" dirty="0"/>
          </a:p>
        </p:txBody>
      </p:sp>
      <p:sp>
        <p:nvSpPr>
          <p:cNvPr id="29" name="Rounded Rectangle 28"/>
          <p:cNvSpPr/>
          <p:nvPr/>
        </p:nvSpPr>
        <p:spPr>
          <a:xfrm>
            <a:off x="5743717" y="2423713"/>
            <a:ext cx="1531917" cy="15513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Rectangle 29"/>
          <p:cNvSpPr/>
          <p:nvPr/>
        </p:nvSpPr>
        <p:spPr>
          <a:xfrm>
            <a:off x="5778644" y="2532643"/>
            <a:ext cx="1496990" cy="1216128"/>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200" b="1" dirty="0" smtClean="0">
                <a:solidFill>
                  <a:schemeClr val="bg1"/>
                </a:solidFill>
                <a:latin typeface="Arial"/>
                <a:cs typeface="Arial"/>
              </a:rPr>
              <a:t>Benefits of Family </a:t>
            </a:r>
            <a:r>
              <a:rPr lang="en-US" sz="1200" b="1" dirty="0" smtClean="0">
                <a:solidFill>
                  <a:schemeClr val="bg1"/>
                </a:solidFill>
                <a:latin typeface="Arial"/>
                <a:cs typeface="Arial"/>
              </a:rPr>
              <a:t>Mealtime</a:t>
            </a:r>
            <a:endParaRPr lang="en-US" sz="1000" dirty="0">
              <a:latin typeface="Arial"/>
              <a:cs typeface="Arial"/>
            </a:endParaRPr>
          </a:p>
          <a:p>
            <a:pPr>
              <a:lnSpc>
                <a:spcPct val="96000"/>
              </a:lnSpc>
            </a:pPr>
            <a:r>
              <a:rPr lang="en-US" sz="1000" dirty="0" smtClean="0">
                <a:latin typeface="Arial"/>
                <a:cs typeface="Arial"/>
              </a:rPr>
              <a:t>Children participating in consistent family mealtimes tend to maintain a healthy lifestyle into adulthood.</a:t>
            </a:r>
            <a:endParaRPr lang="en-US" sz="1000" dirty="0">
              <a:latin typeface="Arial"/>
              <a:cs typeface="Arial"/>
            </a:endParaRPr>
          </a:p>
        </p:txBody>
      </p:sp>
      <p:pic>
        <p:nvPicPr>
          <p:cNvPr id="31" name="Picture 3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95356" y="1951130"/>
            <a:ext cx="847052" cy="860084"/>
          </a:xfrm>
          <a:prstGeom prst="rect">
            <a:avLst/>
          </a:prstGeom>
        </p:spPr>
      </p:pic>
      <p:sp>
        <p:nvSpPr>
          <p:cNvPr id="60" name="Rectangle 59"/>
          <p:cNvSpPr/>
          <p:nvPr/>
        </p:nvSpPr>
        <p:spPr>
          <a:xfrm>
            <a:off x="83127" y="5130141"/>
            <a:ext cx="7616952" cy="371393"/>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70163" y="6722511"/>
            <a:ext cx="4837218" cy="523220"/>
          </a:xfrm>
          <a:prstGeom prst="rect">
            <a:avLst/>
          </a:prstGeom>
          <a:noFill/>
        </p:spPr>
        <p:txBody>
          <a:bodyPr wrap="square" rtlCol="0">
            <a:normAutofit/>
          </a:bodyPr>
          <a:lstStyle/>
          <a:p>
            <a:r>
              <a:rPr lang="en-US" sz="2800" b="1" dirty="0" smtClean="0">
                <a:solidFill>
                  <a:srgbClr val="D9CB72"/>
                </a:solidFill>
                <a:latin typeface="Arial"/>
                <a:cs typeface="Arial"/>
              </a:rPr>
              <a:t>Basic Whole Wheat Bread</a:t>
            </a:r>
            <a:endParaRPr lang="en-US" sz="2800" b="1" dirty="0">
              <a:solidFill>
                <a:srgbClr val="D9CB72"/>
              </a:solidFill>
              <a:latin typeface="Arial"/>
              <a:cs typeface="Arial"/>
            </a:endParaRPr>
          </a:p>
        </p:txBody>
      </p:sp>
      <p:sp>
        <p:nvSpPr>
          <p:cNvPr id="62" name="Rectangle 61"/>
          <p:cNvSpPr/>
          <p:nvPr/>
        </p:nvSpPr>
        <p:spPr>
          <a:xfrm>
            <a:off x="370164" y="7346215"/>
            <a:ext cx="1726330" cy="1600233"/>
          </a:xfrm>
          <a:prstGeom prst="rect">
            <a:avLst/>
          </a:prstGeom>
        </p:spPr>
        <p:txBody>
          <a:bodyPr wrap="square">
            <a:spAutoFit/>
          </a:bodyPr>
          <a:lstStyle/>
          <a:p>
            <a:pPr>
              <a:lnSpc>
                <a:spcPct val="96000"/>
              </a:lnSpc>
            </a:pPr>
            <a:r>
              <a:rPr lang="en-US" sz="1200" b="1" dirty="0">
                <a:solidFill>
                  <a:srgbClr val="CBB56B"/>
                </a:solidFill>
                <a:latin typeface="Arial"/>
                <a:cs typeface="Arial"/>
              </a:rPr>
              <a:t>Ingredients</a:t>
            </a:r>
          </a:p>
          <a:p>
            <a:pPr>
              <a:lnSpc>
                <a:spcPct val="96000"/>
              </a:lnSpc>
            </a:pPr>
            <a:r>
              <a:rPr lang="en-US" sz="1000" dirty="0">
                <a:latin typeface="Arial"/>
                <a:cs typeface="Arial"/>
              </a:rPr>
              <a:t>3 cups whole wheat flour</a:t>
            </a:r>
          </a:p>
          <a:p>
            <a:pPr>
              <a:lnSpc>
                <a:spcPct val="96000"/>
              </a:lnSpc>
            </a:pPr>
            <a:endParaRPr lang="en-US" sz="1000" dirty="0">
              <a:latin typeface="Arial"/>
              <a:cs typeface="Arial"/>
            </a:endParaRPr>
          </a:p>
          <a:p>
            <a:pPr>
              <a:lnSpc>
                <a:spcPct val="96000"/>
              </a:lnSpc>
            </a:pPr>
            <a:r>
              <a:rPr lang="en-US" sz="1000" dirty="0">
                <a:latin typeface="Arial"/>
                <a:cs typeface="Arial"/>
              </a:rPr>
              <a:t>1 ½ tsp. active dry yeast</a:t>
            </a:r>
          </a:p>
          <a:p>
            <a:pPr>
              <a:lnSpc>
                <a:spcPct val="96000"/>
              </a:lnSpc>
            </a:pPr>
            <a:endParaRPr lang="en-US" sz="1000" dirty="0">
              <a:latin typeface="Arial"/>
              <a:cs typeface="Arial"/>
            </a:endParaRPr>
          </a:p>
          <a:p>
            <a:pPr>
              <a:lnSpc>
                <a:spcPct val="96000"/>
              </a:lnSpc>
            </a:pPr>
            <a:r>
              <a:rPr lang="en-US" sz="1000" dirty="0">
                <a:latin typeface="Arial"/>
                <a:cs typeface="Arial"/>
              </a:rPr>
              <a:t>2 tsp sugar</a:t>
            </a:r>
          </a:p>
          <a:p>
            <a:pPr>
              <a:lnSpc>
                <a:spcPct val="96000"/>
              </a:lnSpc>
            </a:pPr>
            <a:endParaRPr lang="en-US" sz="1000" dirty="0">
              <a:latin typeface="Arial"/>
              <a:cs typeface="Arial"/>
            </a:endParaRPr>
          </a:p>
          <a:p>
            <a:pPr>
              <a:lnSpc>
                <a:spcPct val="96000"/>
              </a:lnSpc>
            </a:pPr>
            <a:r>
              <a:rPr lang="en-US" sz="1000" dirty="0">
                <a:latin typeface="Arial"/>
                <a:cs typeface="Arial"/>
              </a:rPr>
              <a:t>¾ tsp salt</a:t>
            </a:r>
          </a:p>
          <a:p>
            <a:pPr>
              <a:lnSpc>
                <a:spcPct val="96000"/>
              </a:lnSpc>
            </a:pPr>
            <a:endParaRPr lang="en-US" sz="1000" dirty="0">
              <a:latin typeface="Arial"/>
              <a:cs typeface="Arial"/>
            </a:endParaRPr>
          </a:p>
          <a:p>
            <a:pPr>
              <a:lnSpc>
                <a:spcPct val="96000"/>
              </a:lnSpc>
            </a:pPr>
            <a:r>
              <a:rPr lang="en-US" sz="1000" dirty="0">
                <a:latin typeface="Arial"/>
                <a:cs typeface="Arial"/>
              </a:rPr>
              <a:t>1 ½ cups warm water</a:t>
            </a:r>
            <a:endParaRPr lang="en-US" sz="1000" dirty="0">
              <a:latin typeface="Arial"/>
              <a:cs typeface="Arial"/>
            </a:endParaRPr>
          </a:p>
        </p:txBody>
      </p:sp>
      <p:pic>
        <p:nvPicPr>
          <p:cNvPr id="63" name="Picture 6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561562"/>
            <a:ext cx="7616952" cy="433070"/>
          </a:xfrm>
          <a:prstGeom prst="rect">
            <a:avLst/>
          </a:prstGeom>
        </p:spPr>
      </p:pic>
      <p:pic>
        <p:nvPicPr>
          <p:cNvPr id="64" name="Picture 6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65019" y="5648137"/>
            <a:ext cx="2642362" cy="913410"/>
          </a:xfrm>
          <a:prstGeom prst="rect">
            <a:avLst/>
          </a:prstGeom>
        </p:spPr>
      </p:pic>
      <p:sp>
        <p:nvSpPr>
          <p:cNvPr id="65" name="TextBox 64"/>
          <p:cNvSpPr txBox="1"/>
          <p:nvPr/>
        </p:nvSpPr>
        <p:spPr>
          <a:xfrm>
            <a:off x="1884158" y="5194818"/>
            <a:ext cx="4004085" cy="261610"/>
          </a:xfrm>
          <a:prstGeom prst="rect">
            <a:avLst/>
          </a:prstGeom>
          <a:noFill/>
        </p:spPr>
        <p:txBody>
          <a:bodyPr wrap="square" rtlCol="0">
            <a:spAutoFit/>
          </a:bodyPr>
          <a:lstStyle/>
          <a:p>
            <a:pPr algn="ctr"/>
            <a:r>
              <a:rPr lang="en-US" sz="1100" b="1" spc="240" dirty="0" smtClean="0">
                <a:solidFill>
                  <a:schemeClr val="bg1"/>
                </a:solidFill>
                <a:latin typeface="Arial"/>
                <a:cs typeface="Arial"/>
              </a:rPr>
              <a:t>RECIPE CARD</a:t>
            </a:r>
            <a:endParaRPr lang="en-US" sz="1100" b="1" spc="240" dirty="0">
              <a:solidFill>
                <a:schemeClr val="bg1"/>
              </a:solidFill>
              <a:latin typeface="Arial"/>
              <a:cs typeface="Arial"/>
            </a:endParaRPr>
          </a:p>
        </p:txBody>
      </p:sp>
      <p:sp>
        <p:nvSpPr>
          <p:cNvPr id="66" name="Rectangle 65"/>
          <p:cNvSpPr/>
          <p:nvPr/>
        </p:nvSpPr>
        <p:spPr>
          <a:xfrm>
            <a:off x="2018073" y="7346215"/>
            <a:ext cx="3189308" cy="1654607"/>
          </a:xfrm>
          <a:prstGeom prst="rect">
            <a:avLst/>
          </a:prstGeom>
        </p:spPr>
        <p:txBody>
          <a:bodyPr wrap="square">
            <a:spAutoFit/>
          </a:bodyPr>
          <a:lstStyle/>
          <a:p>
            <a:pPr>
              <a:lnSpc>
                <a:spcPct val="96000"/>
              </a:lnSpc>
            </a:pPr>
            <a:r>
              <a:rPr lang="en-US" sz="1200" b="1" dirty="0" smtClean="0">
                <a:solidFill>
                  <a:srgbClr val="CBB56B"/>
                </a:solidFill>
                <a:latin typeface="Arial"/>
                <a:cs typeface="Arial"/>
              </a:rPr>
              <a:t>Directions</a:t>
            </a:r>
            <a:endParaRPr lang="en-US" sz="1200" b="1" dirty="0">
              <a:solidFill>
                <a:srgbClr val="CBB56B"/>
              </a:solidFill>
              <a:latin typeface="Arial"/>
              <a:cs typeface="Arial"/>
            </a:endParaRPr>
          </a:p>
          <a:p>
            <a:r>
              <a:rPr lang="en-US" sz="1000" dirty="0">
                <a:latin typeface="Arial"/>
                <a:cs typeface="Arial"/>
              </a:rPr>
              <a:t>Combine flour, yeast, sugar, and salt in large mixing bowl. Add water to make a soft, slightly sticky dough. Knead until dough pulls away from sides of bowl and dough is elastic. Form dough into loaf and place in bread pan sprayed with cooking spray. Cover with plastic wrap sprayed with cooking spray. Let rise in a warm draft-free place until doubled in size, about 20-30 minutes. Bake in 400° F oven for 25-30 minutes, or until bread sounds hollow when tapped. </a:t>
            </a:r>
            <a:endParaRPr lang="en-US" sz="1000" dirty="0">
              <a:latin typeface="Arial"/>
              <a:cs typeface="Arial"/>
            </a:endParaRPr>
          </a:p>
        </p:txBody>
      </p:sp>
      <p:sp>
        <p:nvSpPr>
          <p:cNvPr id="67" name="Rectangle 66"/>
          <p:cNvSpPr/>
          <p:nvPr/>
        </p:nvSpPr>
        <p:spPr>
          <a:xfrm>
            <a:off x="2438716" y="9463131"/>
            <a:ext cx="2341917" cy="415498"/>
          </a:xfrm>
          <a:prstGeom prst="rect">
            <a:avLst/>
          </a:prstGeom>
        </p:spPr>
        <p:txBody>
          <a:bodyPr wrap="square">
            <a:spAutoFit/>
          </a:bodyPr>
          <a:lstStyle/>
          <a:p>
            <a:r>
              <a:rPr lang="en-US" sz="700" dirty="0">
                <a:solidFill>
                  <a:schemeClr val="tx1">
                    <a:lumMod val="65000"/>
                    <a:lumOff val="35000"/>
                  </a:schemeClr>
                </a:solidFill>
                <a:latin typeface="Arial"/>
                <a:cs typeface="Arial"/>
              </a:rPr>
              <a:t>This institution is an equal opportunity provider and employer. This material was funded by USDA's Supplemental Nutrition Assistance Program-SNAP</a:t>
            </a:r>
          </a:p>
        </p:txBody>
      </p:sp>
      <p:pic>
        <p:nvPicPr>
          <p:cNvPr id="68" name="Picture 6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992" y="9461427"/>
            <a:ext cx="1978458" cy="459513"/>
          </a:xfrm>
          <a:prstGeom prst="rect">
            <a:avLst/>
          </a:prstGeom>
        </p:spPr>
      </p:pic>
      <p:sp>
        <p:nvSpPr>
          <p:cNvPr id="69" name="Rounded Rectangle 68"/>
          <p:cNvSpPr/>
          <p:nvPr/>
        </p:nvSpPr>
        <p:spPr>
          <a:xfrm>
            <a:off x="5743717" y="7452914"/>
            <a:ext cx="1531917" cy="15513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0" name="Rectangle 69"/>
          <p:cNvSpPr/>
          <p:nvPr/>
        </p:nvSpPr>
        <p:spPr>
          <a:xfrm>
            <a:off x="5778644" y="7561844"/>
            <a:ext cx="1496990" cy="1215141"/>
          </a:xfrm>
          <a:prstGeom prst="rect">
            <a:avLst/>
          </a:prstGeom>
        </p:spPr>
        <p:txBody>
          <a:bodyPr wrap="square">
            <a:spAutoFit/>
          </a:bodyPr>
          <a:lstStyle/>
          <a:p>
            <a:pPr>
              <a:lnSpc>
                <a:spcPct val="96000"/>
              </a:lnSpc>
            </a:pPr>
            <a:r>
              <a:rPr lang="en-US" sz="1400" b="1" dirty="0" smtClean="0">
                <a:solidFill>
                  <a:schemeClr val="bg1"/>
                </a:solidFill>
                <a:latin typeface="Arial"/>
                <a:cs typeface="Arial"/>
              </a:rPr>
              <a:t>        </a:t>
            </a:r>
            <a:r>
              <a:rPr lang="en-US" sz="1200" b="1" dirty="0" smtClean="0">
                <a:solidFill>
                  <a:schemeClr val="bg1"/>
                </a:solidFill>
                <a:latin typeface="Arial"/>
                <a:cs typeface="Arial"/>
              </a:rPr>
              <a:t>Benefit </a:t>
            </a:r>
            <a:r>
              <a:rPr lang="en-US" sz="1200" b="1" dirty="0">
                <a:solidFill>
                  <a:schemeClr val="bg1"/>
                </a:solidFill>
                <a:latin typeface="Arial"/>
                <a:cs typeface="Arial"/>
              </a:rPr>
              <a:t>of Family </a:t>
            </a:r>
            <a:r>
              <a:rPr lang="en-US" sz="1200" b="1" dirty="0" smtClean="0">
                <a:solidFill>
                  <a:schemeClr val="bg1"/>
                </a:solidFill>
                <a:latin typeface="Arial"/>
                <a:cs typeface="Arial"/>
              </a:rPr>
              <a:t>Mealtime</a:t>
            </a:r>
          </a:p>
          <a:p>
            <a:pPr>
              <a:lnSpc>
                <a:spcPct val="96000"/>
              </a:lnSpc>
            </a:pPr>
            <a:r>
              <a:rPr lang="en-US" sz="1000" dirty="0">
                <a:latin typeface="Arial"/>
                <a:cs typeface="Arial"/>
              </a:rPr>
              <a:t>Children participating in consistent family mealtimes tend to maintain a healthy lifestyle into adulthood.</a:t>
            </a:r>
            <a:endParaRPr lang="en-US" sz="1000" dirty="0">
              <a:latin typeface="Arial"/>
              <a:cs typeface="Arial"/>
            </a:endParaRPr>
          </a:p>
        </p:txBody>
      </p:sp>
      <p:pic>
        <p:nvPicPr>
          <p:cNvPr id="71" name="Picture 7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495356" y="6980331"/>
            <a:ext cx="847052" cy="860084"/>
          </a:xfrm>
          <a:prstGeom prst="rect">
            <a:avLst/>
          </a:prstGeom>
        </p:spPr>
      </p:pic>
      <p:sp>
        <p:nvSpPr>
          <p:cNvPr id="27" name="TextBox 26"/>
          <p:cNvSpPr txBox="1"/>
          <p:nvPr/>
        </p:nvSpPr>
        <p:spPr>
          <a:xfrm>
            <a:off x="5668958" y="411574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
        <p:nvSpPr>
          <p:cNvPr id="33" name="TextBox 32"/>
          <p:cNvSpPr txBox="1"/>
          <p:nvPr/>
        </p:nvSpPr>
        <p:spPr>
          <a:xfrm>
            <a:off x="5495356" y="9439294"/>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181</TotalTime>
  <Words>354</Words>
  <Application>Microsoft Macintosh PowerPoint</Application>
  <PresentationFormat>Custom</PresentationFormat>
  <Paragraphs>37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21</cp:revision>
  <dcterms:created xsi:type="dcterms:W3CDTF">2015-06-16T21:59:22Z</dcterms:created>
  <dcterms:modified xsi:type="dcterms:W3CDTF">2016-08-09T21:12:41Z</dcterms:modified>
</cp:coreProperties>
</file>