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822F"/>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719" autoAdjust="0"/>
  </p:normalViewPr>
  <p:slideViewPr>
    <p:cSldViewPr snapToGrid="0" snapToObjects="1">
      <p:cViewPr varScale="1">
        <p:scale>
          <a:sx n="83" d="100"/>
          <a:sy n="83" d="100"/>
        </p:scale>
        <p:origin x="-58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10B906-5B28-CF4E-A40B-BBCA55FF595E}" type="datetimeFigureOut">
              <a:rPr lang="en-US" smtClean="0"/>
              <a:t>3/15/16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7EE26D-09FB-6C4B-9FD9-37467EFC395F}" type="slidenum">
              <a:rPr lang="en-US" smtClean="0"/>
              <a:t>‹#›</a:t>
            </a:fld>
            <a:endParaRPr lang="en-US"/>
          </a:p>
        </p:txBody>
      </p:sp>
    </p:spTree>
    <p:extLst>
      <p:ext uri="{BB962C8B-B14F-4D97-AF65-F5344CB8AC3E}">
        <p14:creationId xmlns:p14="http://schemas.microsoft.com/office/powerpoint/2010/main" val="19936411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NOTES</a:t>
            </a:r>
            <a:r>
              <a:rPr lang="en-US" dirty="0" smtClean="0"/>
              <a:t>:  </a:t>
            </a:r>
            <a:r>
              <a:rPr lang="en-US" i="1" dirty="0" smtClean="0"/>
              <a:t>Script for the power point</a:t>
            </a:r>
            <a:r>
              <a:rPr lang="en-US" i="1" baseline="0" dirty="0" smtClean="0"/>
              <a:t> in quotations. </a:t>
            </a:r>
            <a:r>
              <a:rPr lang="en-US" baseline="0" dirty="0" smtClean="0"/>
              <a:t> “This lesson teaches how quick and easy it is to put together a </a:t>
            </a:r>
            <a:r>
              <a:rPr lang="en-US" baseline="0" smtClean="0"/>
              <a:t>delicious omelet from ingredients you already have.”</a:t>
            </a:r>
            <a:endParaRPr lang="en-US" smtClean="0"/>
          </a:p>
          <a:p>
            <a:endParaRPr lang="en-US" dirty="0"/>
          </a:p>
        </p:txBody>
      </p:sp>
      <p:sp>
        <p:nvSpPr>
          <p:cNvPr id="4" name="Slide Number Placeholder 3"/>
          <p:cNvSpPr>
            <a:spLocks noGrp="1"/>
          </p:cNvSpPr>
          <p:nvPr>
            <p:ph type="sldNum" sz="quarter" idx="10"/>
          </p:nvPr>
        </p:nvSpPr>
        <p:spPr/>
        <p:txBody>
          <a:bodyPr/>
          <a:lstStyle/>
          <a:p>
            <a:fld id="{C07EE26D-09FB-6C4B-9FD9-37467EFC395F}" type="slidenum">
              <a:rPr lang="en-US" smtClean="0"/>
              <a:t>1</a:t>
            </a:fld>
            <a:endParaRPr lang="en-US"/>
          </a:p>
        </p:txBody>
      </p:sp>
    </p:spTree>
    <p:extLst>
      <p:ext uri="{BB962C8B-B14F-4D97-AF65-F5344CB8AC3E}">
        <p14:creationId xmlns:p14="http://schemas.microsoft.com/office/powerpoint/2010/main" val="25707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herbs/spices</a:t>
            </a:r>
          </a:p>
          <a:p>
            <a:r>
              <a:rPr lang="en-US" b="0" dirty="0" smtClean="0"/>
              <a:t>What</a:t>
            </a:r>
            <a:r>
              <a:rPr lang="en-US" b="0" baseline="0" dirty="0" smtClean="0"/>
              <a:t> herbs and spices can you use?</a:t>
            </a:r>
          </a:p>
          <a:p>
            <a:r>
              <a:rPr lang="en-US" b="0" baseline="0" dirty="0" smtClean="0"/>
              <a:t>Add salt, pepper, water, and herbs of choice</a:t>
            </a:r>
          </a:p>
          <a:p>
            <a:endParaRPr lang="en-US" b="0" dirty="0"/>
          </a:p>
        </p:txBody>
      </p:sp>
      <p:sp>
        <p:nvSpPr>
          <p:cNvPr id="4" name="Slide Number Placeholder 3"/>
          <p:cNvSpPr>
            <a:spLocks noGrp="1"/>
          </p:cNvSpPr>
          <p:nvPr>
            <p:ph type="sldNum" sz="quarter" idx="10"/>
          </p:nvPr>
        </p:nvSpPr>
        <p:spPr/>
        <p:txBody>
          <a:bodyPr/>
          <a:lstStyle/>
          <a:p>
            <a:fld id="{C07EE26D-09FB-6C4B-9FD9-37467EFC395F}" type="slidenum">
              <a:rPr lang="en-US" smtClean="0"/>
              <a:t>10</a:t>
            </a:fld>
            <a:endParaRPr lang="en-US"/>
          </a:p>
        </p:txBody>
      </p:sp>
    </p:spTree>
    <p:extLst>
      <p:ext uri="{BB962C8B-B14F-4D97-AF65-F5344CB8AC3E}">
        <p14:creationId xmlns:p14="http://schemas.microsoft.com/office/powerpoint/2010/main" val="3141876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Cooking</a:t>
            </a:r>
          </a:p>
          <a:p>
            <a:r>
              <a:rPr lang="en-US" b="0" dirty="0" smtClean="0"/>
              <a:t>Demonstrate</a:t>
            </a:r>
            <a:r>
              <a:rPr lang="en-US" b="0" baseline="0" dirty="0" smtClean="0"/>
              <a:t> process:</a:t>
            </a:r>
          </a:p>
          <a:p>
            <a:pPr marL="228600" indent="-228600">
              <a:buAutoNum type="arabicPeriod"/>
            </a:pPr>
            <a:r>
              <a:rPr lang="en-US" b="0" baseline="0" dirty="0" smtClean="0"/>
              <a:t>Heat pan, add cooking spray</a:t>
            </a:r>
          </a:p>
          <a:p>
            <a:pPr marL="228600" indent="-228600">
              <a:buAutoNum type="arabicPeriod"/>
            </a:pPr>
            <a:r>
              <a:rPr lang="en-US" b="0" baseline="0" dirty="0" smtClean="0"/>
              <a:t>Add eggs to pan</a:t>
            </a:r>
          </a:p>
          <a:p>
            <a:pPr marL="228600" indent="-228600">
              <a:buAutoNum type="arabicPeriod"/>
            </a:pPr>
            <a:r>
              <a:rPr lang="en-US" b="0" baseline="0" dirty="0" smtClean="0"/>
              <a:t>Pull cooked eggs from edges</a:t>
            </a:r>
          </a:p>
          <a:p>
            <a:pPr marL="228600" indent="-228600">
              <a:buAutoNum type="arabicPeriod"/>
            </a:pPr>
            <a:r>
              <a:rPr lang="en-US" b="0" baseline="0" dirty="0" smtClean="0"/>
              <a:t>Add filling</a:t>
            </a:r>
          </a:p>
          <a:p>
            <a:pPr marL="228600" indent="-228600">
              <a:buAutoNum type="arabicPeriod"/>
            </a:pPr>
            <a:r>
              <a:rPr lang="en-US" b="0" baseline="0" dirty="0" smtClean="0"/>
              <a:t>Fold and slide off plate</a:t>
            </a:r>
            <a:endParaRPr lang="en-US" b="0" dirty="0"/>
          </a:p>
        </p:txBody>
      </p:sp>
      <p:sp>
        <p:nvSpPr>
          <p:cNvPr id="4" name="Slide Number Placeholder 3"/>
          <p:cNvSpPr>
            <a:spLocks noGrp="1"/>
          </p:cNvSpPr>
          <p:nvPr>
            <p:ph type="sldNum" sz="quarter" idx="10"/>
          </p:nvPr>
        </p:nvSpPr>
        <p:spPr/>
        <p:txBody>
          <a:bodyPr/>
          <a:lstStyle/>
          <a:p>
            <a:fld id="{C07EE26D-09FB-6C4B-9FD9-37467EFC395F}" type="slidenum">
              <a:rPr lang="en-US" smtClean="0"/>
              <a:t>11</a:t>
            </a:fld>
            <a:endParaRPr lang="en-US"/>
          </a:p>
        </p:txBody>
      </p:sp>
    </p:spTree>
    <p:extLst>
      <p:ext uri="{BB962C8B-B14F-4D97-AF65-F5344CB8AC3E}">
        <p14:creationId xmlns:p14="http://schemas.microsoft.com/office/powerpoint/2010/main" val="2344464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Bring pantry items</a:t>
            </a:r>
            <a:r>
              <a:rPr lang="en-US" baseline="0" dirty="0" smtClean="0"/>
              <a:t> from home and have class members come up with as many ideas for skillet meals as possible from those foods</a:t>
            </a:r>
          </a:p>
          <a:p>
            <a:pPr marL="228600" indent="-228600">
              <a:buAutoNum type="arabicPeriod"/>
            </a:pPr>
            <a:r>
              <a:rPr lang="en-US" baseline="0" dirty="0" smtClean="0"/>
              <a:t>Have class members think about their own pantry and create a list of meals using the ingredients they already have</a:t>
            </a:r>
            <a:endParaRPr lang="en-US" dirty="0" smtClean="0"/>
          </a:p>
          <a:p>
            <a:endParaRPr lang="en-US" dirty="0"/>
          </a:p>
        </p:txBody>
      </p:sp>
      <p:sp>
        <p:nvSpPr>
          <p:cNvPr id="4" name="Slide Number Placeholder 3"/>
          <p:cNvSpPr>
            <a:spLocks noGrp="1"/>
          </p:cNvSpPr>
          <p:nvPr>
            <p:ph type="sldNum" sz="quarter" idx="10"/>
          </p:nvPr>
        </p:nvSpPr>
        <p:spPr/>
        <p:txBody>
          <a:bodyPr/>
          <a:lstStyle/>
          <a:p>
            <a:fld id="{C07EE26D-09FB-6C4B-9FD9-37467EFC395F}" type="slidenum">
              <a:rPr lang="en-US" smtClean="0"/>
              <a:t>12</a:t>
            </a:fld>
            <a:endParaRPr lang="en-US"/>
          </a:p>
        </p:txBody>
      </p:sp>
    </p:spTree>
    <p:extLst>
      <p:ext uri="{BB962C8B-B14F-4D97-AF65-F5344CB8AC3E}">
        <p14:creationId xmlns:p14="http://schemas.microsoft.com/office/powerpoint/2010/main" val="135425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Discussion</a:t>
            </a:r>
            <a:r>
              <a:rPr lang="en-US" b="1" baseline="0" dirty="0" smtClean="0"/>
              <a:t> Questions:</a:t>
            </a:r>
          </a:p>
          <a:p>
            <a:endParaRPr lang="en-US" baseline="0" dirty="0" smtClean="0"/>
          </a:p>
          <a:p>
            <a:pPr marL="228600" indent="-228600">
              <a:buAutoNum type="arabicPeriod"/>
            </a:pPr>
            <a:r>
              <a:rPr lang="en-US" baseline="0" dirty="0" smtClean="0"/>
              <a:t>What components of MyPlate does a skillet meal creation already have?</a:t>
            </a:r>
          </a:p>
          <a:p>
            <a:pPr marL="228600" indent="-228600">
              <a:buAutoNum type="arabicPeriod"/>
            </a:pPr>
            <a:r>
              <a:rPr lang="en-US" baseline="0" dirty="0" smtClean="0"/>
              <a:t>What can we add to our plate to round out the meal?</a:t>
            </a:r>
            <a:endParaRPr lang="en-US" dirty="0" smtClean="0"/>
          </a:p>
          <a:p>
            <a:endParaRPr lang="en-US" dirty="0"/>
          </a:p>
        </p:txBody>
      </p:sp>
      <p:sp>
        <p:nvSpPr>
          <p:cNvPr id="4" name="Slide Number Placeholder 3"/>
          <p:cNvSpPr>
            <a:spLocks noGrp="1"/>
          </p:cNvSpPr>
          <p:nvPr>
            <p:ph type="sldNum" sz="quarter" idx="10"/>
          </p:nvPr>
        </p:nvSpPr>
        <p:spPr/>
        <p:txBody>
          <a:bodyPr/>
          <a:lstStyle/>
          <a:p>
            <a:fld id="{C07EE26D-09FB-6C4B-9FD9-37467EFC395F}" type="slidenum">
              <a:rPr lang="en-US" smtClean="0"/>
              <a:t>13</a:t>
            </a:fld>
            <a:endParaRPr lang="en-US"/>
          </a:p>
        </p:txBody>
      </p:sp>
    </p:spTree>
    <p:extLst>
      <p:ext uri="{BB962C8B-B14F-4D97-AF65-F5344CB8AC3E}">
        <p14:creationId xmlns:p14="http://schemas.microsoft.com/office/powerpoint/2010/main" val="1198721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Being</a:t>
            </a:r>
            <a:r>
              <a:rPr lang="en-US" baseline="0" dirty="0" smtClean="0"/>
              <a:t> active is another important part of being healthy. What are some ways you will move around and be active this week?</a:t>
            </a:r>
            <a:endParaRPr lang="en-US" dirty="0" smtClean="0"/>
          </a:p>
          <a:p>
            <a:endParaRPr lang="en-US" dirty="0"/>
          </a:p>
        </p:txBody>
      </p:sp>
      <p:sp>
        <p:nvSpPr>
          <p:cNvPr id="4" name="Slide Number Placeholder 3"/>
          <p:cNvSpPr>
            <a:spLocks noGrp="1"/>
          </p:cNvSpPr>
          <p:nvPr>
            <p:ph type="sldNum" sz="quarter" idx="10"/>
          </p:nvPr>
        </p:nvSpPr>
        <p:spPr/>
        <p:txBody>
          <a:bodyPr/>
          <a:lstStyle/>
          <a:p>
            <a:fld id="{C07EE26D-09FB-6C4B-9FD9-37467EFC395F}" type="slidenum">
              <a:rPr lang="en-US" smtClean="0"/>
              <a:t>14</a:t>
            </a:fld>
            <a:endParaRPr lang="en-US"/>
          </a:p>
        </p:txBody>
      </p:sp>
    </p:spTree>
    <p:extLst>
      <p:ext uri="{BB962C8B-B14F-4D97-AF65-F5344CB8AC3E}">
        <p14:creationId xmlns:p14="http://schemas.microsoft.com/office/powerpoint/2010/main" val="1229361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don’t need a</a:t>
            </a:r>
            <a:r>
              <a:rPr lang="en-US" baseline="0" dirty="0" smtClean="0"/>
              <a:t> start of the art kitchen, a degree from culinary school, or tons of time. You just need some basic equipment and food in the pantry to create a </a:t>
            </a:r>
            <a:r>
              <a:rPr lang="en-US" baseline="0" smtClean="0"/>
              <a:t>healthy omelet </a:t>
            </a:r>
            <a:r>
              <a:rPr lang="en-US" baseline="0" dirty="0" smtClean="0"/>
              <a:t>that your family will want to come home to!</a:t>
            </a:r>
            <a:endParaRPr lang="en-US" dirty="0" smtClean="0"/>
          </a:p>
          <a:p>
            <a:endParaRPr lang="en-US" dirty="0"/>
          </a:p>
        </p:txBody>
      </p:sp>
      <p:sp>
        <p:nvSpPr>
          <p:cNvPr id="4" name="Slide Number Placeholder 3"/>
          <p:cNvSpPr>
            <a:spLocks noGrp="1"/>
          </p:cNvSpPr>
          <p:nvPr>
            <p:ph type="sldNum" sz="quarter" idx="10"/>
          </p:nvPr>
        </p:nvSpPr>
        <p:spPr/>
        <p:txBody>
          <a:bodyPr/>
          <a:lstStyle/>
          <a:p>
            <a:fld id="{C07EE26D-09FB-6C4B-9FD9-37467EFC395F}" type="slidenum">
              <a:rPr lang="en-US" smtClean="0"/>
              <a:t>15</a:t>
            </a:fld>
            <a:endParaRPr lang="en-US"/>
          </a:p>
        </p:txBody>
      </p:sp>
    </p:spTree>
    <p:extLst>
      <p:ext uri="{BB962C8B-B14F-4D97-AF65-F5344CB8AC3E}">
        <p14:creationId xmlns:p14="http://schemas.microsoft.com/office/powerpoint/2010/main" val="275958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lesson</a:t>
            </a:r>
            <a:r>
              <a:rPr lang="en-US" baseline="0" dirty="0" smtClean="0"/>
              <a:t> teaches how quick and easy it is to put together a tasty </a:t>
            </a:r>
            <a:r>
              <a:rPr lang="en-US" baseline="0" dirty="0" smtClean="0"/>
              <a:t>omelet </a:t>
            </a:r>
            <a:r>
              <a:rPr lang="en-US" baseline="0" dirty="0" smtClean="0"/>
              <a:t>from ingredients you already have. After this lesson, the goal is to be able to demonstrate the skills needed to stock your pantry with nutritious foods and to use those foods to create </a:t>
            </a:r>
            <a:r>
              <a:rPr lang="en-US" baseline="0" dirty="0" smtClean="0"/>
              <a:t>tasty omelets </a:t>
            </a:r>
            <a:r>
              <a:rPr lang="en-US" baseline="0" dirty="0" smtClean="0"/>
              <a:t>using a whole foods approach that follows MyPlate meal plans.</a:t>
            </a:r>
            <a:endParaRPr lang="en-US" dirty="0" smtClean="0"/>
          </a:p>
          <a:p>
            <a:endParaRPr lang="en-US" dirty="0"/>
          </a:p>
        </p:txBody>
      </p:sp>
      <p:sp>
        <p:nvSpPr>
          <p:cNvPr id="4" name="Slide Number Placeholder 3"/>
          <p:cNvSpPr>
            <a:spLocks noGrp="1"/>
          </p:cNvSpPr>
          <p:nvPr>
            <p:ph type="sldNum" sz="quarter" idx="10"/>
          </p:nvPr>
        </p:nvSpPr>
        <p:spPr/>
        <p:txBody>
          <a:bodyPr/>
          <a:lstStyle/>
          <a:p>
            <a:fld id="{C07EE26D-09FB-6C4B-9FD9-37467EFC395F}" type="slidenum">
              <a:rPr lang="en-US" smtClean="0"/>
              <a:t>2</a:t>
            </a:fld>
            <a:endParaRPr lang="en-US"/>
          </a:p>
        </p:txBody>
      </p:sp>
    </p:spTree>
    <p:extLst>
      <p:ext uri="{BB962C8B-B14F-4D97-AF65-F5344CB8AC3E}">
        <p14:creationId xmlns:p14="http://schemas.microsoft.com/office/powerpoint/2010/main" val="2213155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why family mealtime is important.</a:t>
            </a:r>
            <a:endParaRPr lang="en-US" b="1" baseline="0" dirty="0" smtClean="0"/>
          </a:p>
          <a:p>
            <a:r>
              <a:rPr lang="en-US" baseline="0" dirty="0" smtClean="0"/>
              <a:t>Ask for opinions/ input on importance.</a:t>
            </a:r>
          </a:p>
          <a:p>
            <a:r>
              <a:rPr lang="en-US" b="1" baseline="0" dirty="0" smtClean="0"/>
              <a:t>Include examples</a:t>
            </a:r>
            <a:r>
              <a:rPr lang="en-US" baseline="0" dirty="0" smtClean="0"/>
              <a:t>:</a:t>
            </a:r>
          </a:p>
          <a:p>
            <a:pPr marL="228600" indent="-228600">
              <a:buAutoNum type="arabicPeriod"/>
            </a:pPr>
            <a:r>
              <a:rPr lang="en-US" baseline="0" dirty="0" smtClean="0"/>
              <a:t>Family Bonding</a:t>
            </a:r>
          </a:p>
          <a:p>
            <a:pPr marL="228600" indent="-228600">
              <a:buAutoNum type="arabicPeriod"/>
            </a:pPr>
            <a:r>
              <a:rPr lang="en-US" baseline="0" dirty="0" smtClean="0"/>
              <a:t>Better nutrition with less chance of eating disorders</a:t>
            </a:r>
          </a:p>
          <a:p>
            <a:pPr marL="228600" indent="-228600">
              <a:buAutoNum type="arabicPeriod"/>
            </a:pPr>
            <a:r>
              <a:rPr lang="en-US" baseline="0" dirty="0" smtClean="0"/>
              <a:t>Better grades and behavior with less chance of drugs, alcohol, and sexual activity</a:t>
            </a:r>
          </a:p>
          <a:p>
            <a:endParaRPr lang="en-US" dirty="0"/>
          </a:p>
        </p:txBody>
      </p:sp>
      <p:sp>
        <p:nvSpPr>
          <p:cNvPr id="4" name="Slide Number Placeholder 3"/>
          <p:cNvSpPr>
            <a:spLocks noGrp="1"/>
          </p:cNvSpPr>
          <p:nvPr>
            <p:ph type="sldNum" sz="quarter" idx="10"/>
          </p:nvPr>
        </p:nvSpPr>
        <p:spPr/>
        <p:txBody>
          <a:bodyPr/>
          <a:lstStyle/>
          <a:p>
            <a:fld id="{C07EE26D-09FB-6C4B-9FD9-37467EFC395F}" type="slidenum">
              <a:rPr lang="en-US" smtClean="0"/>
              <a:t>3</a:t>
            </a:fld>
            <a:endParaRPr lang="en-US"/>
          </a:p>
        </p:txBody>
      </p:sp>
    </p:spTree>
    <p:extLst>
      <p:ext uri="{BB962C8B-B14F-4D97-AF65-F5344CB8AC3E}">
        <p14:creationId xmlns:p14="http://schemas.microsoft.com/office/powerpoint/2010/main" val="422148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Define a whole food diet and discuss why it is important.</a:t>
            </a:r>
          </a:p>
          <a:p>
            <a:r>
              <a:rPr lang="en-US" dirty="0" smtClean="0"/>
              <a:t>* Whole Food</a:t>
            </a:r>
            <a:r>
              <a:rPr lang="en-US" baseline="0" dirty="0" smtClean="0"/>
              <a:t> Definition: as close to original source as possible with minimal processing and refining ( potatoes vs. potato chips)</a:t>
            </a:r>
          </a:p>
          <a:p>
            <a:r>
              <a:rPr lang="en-US" baseline="0" dirty="0" smtClean="0"/>
              <a:t>* Ask participants on what they believe a whole food diet could include.</a:t>
            </a:r>
          </a:p>
          <a:p>
            <a:r>
              <a:rPr lang="en-US" b="1" baseline="0" dirty="0" smtClean="0"/>
              <a:t>Discuss how ¾ of MyPlate is plant based</a:t>
            </a:r>
          </a:p>
          <a:p>
            <a:r>
              <a:rPr lang="en-US" b="1" baseline="0" dirty="0" smtClean="0"/>
              <a:t>Benefits of Whole Plant Foods</a:t>
            </a:r>
          </a:p>
          <a:p>
            <a:r>
              <a:rPr lang="en-US" baseline="0" dirty="0" smtClean="0"/>
              <a:t>* A diet rich in whole plant food is related to less chronic disease and obesity</a:t>
            </a:r>
          </a:p>
          <a:p>
            <a:r>
              <a:rPr lang="en-US" baseline="0" dirty="0" smtClean="0"/>
              <a:t>* A diet rich in refined foods with added fats, sugar, and salt is related to increased chronic disease and obesity</a:t>
            </a:r>
          </a:p>
          <a:p>
            <a:r>
              <a:rPr lang="en-US" dirty="0" smtClean="0"/>
              <a:t>* Whole plant foods full</a:t>
            </a:r>
            <a:r>
              <a:rPr lang="en-US" baseline="0" dirty="0" smtClean="0"/>
              <a:t> of fiber and water leave you feeling satisfied and full on less calories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07EE26D-09FB-6C4B-9FD9-37467EFC395F}" type="slidenum">
              <a:rPr lang="en-US" smtClean="0"/>
              <a:t>4</a:t>
            </a:fld>
            <a:endParaRPr lang="en-US"/>
          </a:p>
        </p:txBody>
      </p:sp>
    </p:spTree>
    <p:extLst>
      <p:ext uri="{BB962C8B-B14F-4D97-AF65-F5344CB8AC3E}">
        <p14:creationId xmlns:p14="http://schemas.microsoft.com/office/powerpoint/2010/main" val="1121309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a:t>
            </a:r>
            <a:r>
              <a:rPr lang="en-US" b="1" baseline="0" dirty="0" smtClean="0"/>
              <a:t> the necessity of a well-stocked pantry and how to make that happen:</a:t>
            </a:r>
          </a:p>
          <a:p>
            <a:r>
              <a:rPr lang="en-US" b="0" baseline="0" dirty="0" smtClean="0"/>
              <a:t>*Temptation to eat out or make unhealthy choices is greatly increased if healthy, easy, and fast options are not available. The food readily available affects our food decisions</a:t>
            </a:r>
          </a:p>
          <a:p>
            <a:pPr marL="171450" indent="-171450">
              <a:buFontTx/>
              <a:buChar char="•"/>
            </a:pPr>
            <a:r>
              <a:rPr lang="en-US" b="0" baseline="0" dirty="0" smtClean="0"/>
              <a:t>You don’t have to have a recipe or even a plan( although both are good) as long as your pantry has good food in it and you understand the techniques of how to put food together</a:t>
            </a:r>
          </a:p>
          <a:p>
            <a:pPr marL="171450" indent="-171450">
              <a:buFontTx/>
              <a:buChar char="•"/>
            </a:pPr>
            <a:r>
              <a:rPr lang="en-US" b="0" baseline="0" dirty="0" smtClean="0"/>
              <a:t>Buy whole foods that are minimally processed or refined</a:t>
            </a:r>
          </a:p>
          <a:p>
            <a:pPr marL="171450" indent="-171450">
              <a:buFontTx/>
              <a:buChar char="•"/>
            </a:pPr>
            <a:r>
              <a:rPr lang="en-US" b="0" baseline="0" dirty="0" smtClean="0"/>
              <a:t>Shop ads/sales</a:t>
            </a:r>
          </a:p>
          <a:p>
            <a:pPr marL="171450" indent="-171450">
              <a:buFontTx/>
              <a:buChar char="•"/>
            </a:pPr>
            <a:r>
              <a:rPr lang="en-US" b="0" baseline="0" dirty="0" smtClean="0"/>
              <a:t>Shop perimeter of the store to avoid buying processed foods</a:t>
            </a:r>
          </a:p>
          <a:p>
            <a:endParaRPr lang="en-US" dirty="0"/>
          </a:p>
        </p:txBody>
      </p:sp>
      <p:sp>
        <p:nvSpPr>
          <p:cNvPr id="4" name="Slide Number Placeholder 3"/>
          <p:cNvSpPr>
            <a:spLocks noGrp="1"/>
          </p:cNvSpPr>
          <p:nvPr>
            <p:ph type="sldNum" sz="quarter" idx="10"/>
          </p:nvPr>
        </p:nvSpPr>
        <p:spPr/>
        <p:txBody>
          <a:bodyPr/>
          <a:lstStyle/>
          <a:p>
            <a:fld id="{C07EE26D-09FB-6C4B-9FD9-37467EFC395F}" type="slidenum">
              <a:rPr lang="en-US" smtClean="0"/>
              <a:t>5</a:t>
            </a:fld>
            <a:endParaRPr lang="en-US"/>
          </a:p>
        </p:txBody>
      </p:sp>
    </p:spTree>
    <p:extLst>
      <p:ext uri="{BB962C8B-B14F-4D97-AF65-F5344CB8AC3E}">
        <p14:creationId xmlns:p14="http://schemas.microsoft.com/office/powerpoint/2010/main" val="2162944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meal plans and how they save time and money</a:t>
            </a:r>
          </a:p>
          <a:p>
            <a:r>
              <a:rPr lang="en-US" b="1" dirty="0" smtClean="0"/>
              <a:t>Step</a:t>
            </a:r>
            <a:r>
              <a:rPr lang="en-US" b="1" baseline="0" dirty="0" smtClean="0"/>
              <a:t> to create a menu:</a:t>
            </a:r>
          </a:p>
          <a:p>
            <a:pPr marL="228600" indent="-228600">
              <a:buAutoNum type="arabicPeriod"/>
            </a:pPr>
            <a:r>
              <a:rPr lang="en-US" b="0" baseline="0" dirty="0" smtClean="0"/>
              <a:t>Look at ingredients already in pantry or fridge</a:t>
            </a:r>
          </a:p>
          <a:p>
            <a:pPr marL="228600" indent="-228600">
              <a:buAutoNum type="arabicPeriod"/>
            </a:pPr>
            <a:r>
              <a:rPr lang="en-US" b="0" baseline="0" dirty="0" smtClean="0"/>
              <a:t>Look through recipes/ come up with combinations to use food</a:t>
            </a:r>
          </a:p>
          <a:p>
            <a:pPr marL="228600" indent="-228600">
              <a:buAutoNum type="arabicPeriod"/>
            </a:pPr>
            <a:r>
              <a:rPr lang="en-US" b="0" baseline="0" dirty="0" smtClean="0"/>
              <a:t>Put together a menu for each meal</a:t>
            </a:r>
          </a:p>
          <a:p>
            <a:pPr marL="0" indent="0">
              <a:buNone/>
            </a:pPr>
            <a:r>
              <a:rPr lang="en-US" b="1" baseline="0" dirty="0" smtClean="0"/>
              <a:t>Extra Tips</a:t>
            </a:r>
          </a:p>
          <a:p>
            <a:pPr marL="0" indent="0">
              <a:buNone/>
            </a:pPr>
            <a:r>
              <a:rPr lang="en-US" b="0" baseline="0" dirty="0" smtClean="0"/>
              <a:t>Consider having theme nights: Monday is Mexican food, Tuesday is Italian, </a:t>
            </a:r>
            <a:r>
              <a:rPr lang="en-US" b="0" baseline="0" dirty="0" err="1" smtClean="0"/>
              <a:t>etc</a:t>
            </a:r>
            <a:r>
              <a:rPr lang="en-US" b="0" baseline="0" dirty="0" smtClean="0"/>
              <a:t>)</a:t>
            </a:r>
          </a:p>
          <a:p>
            <a:endParaRPr lang="en-US" dirty="0"/>
          </a:p>
        </p:txBody>
      </p:sp>
      <p:sp>
        <p:nvSpPr>
          <p:cNvPr id="4" name="Slide Number Placeholder 3"/>
          <p:cNvSpPr>
            <a:spLocks noGrp="1"/>
          </p:cNvSpPr>
          <p:nvPr>
            <p:ph type="sldNum" sz="quarter" idx="10"/>
          </p:nvPr>
        </p:nvSpPr>
        <p:spPr/>
        <p:txBody>
          <a:bodyPr/>
          <a:lstStyle/>
          <a:p>
            <a:fld id="{C07EE26D-09FB-6C4B-9FD9-37467EFC395F}" type="slidenum">
              <a:rPr lang="en-US" smtClean="0"/>
              <a:t>6</a:t>
            </a:fld>
            <a:endParaRPr lang="en-US"/>
          </a:p>
        </p:txBody>
      </p:sp>
    </p:spTree>
    <p:extLst>
      <p:ext uri="{BB962C8B-B14F-4D97-AF65-F5344CB8AC3E}">
        <p14:creationId xmlns:p14="http://schemas.microsoft.com/office/powerpoint/2010/main" val="284812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Preparation</a:t>
            </a:r>
            <a:r>
              <a:rPr lang="en-US" b="1" baseline="0" dirty="0" smtClean="0"/>
              <a:t> for creating an omelet:</a:t>
            </a:r>
          </a:p>
          <a:p>
            <a:pPr marL="171450" indent="-171450">
              <a:buFontTx/>
              <a:buChar char="•"/>
            </a:pPr>
            <a:r>
              <a:rPr lang="en-US" b="0" baseline="0" dirty="0" smtClean="0"/>
              <a:t>Choose mostly whole foods and reduce highly refined processed foods</a:t>
            </a:r>
          </a:p>
          <a:p>
            <a:pPr marL="171450" indent="-171450">
              <a:buFontTx/>
              <a:buChar char="•"/>
            </a:pPr>
            <a:r>
              <a:rPr lang="en-US" b="0" baseline="0" dirty="0" smtClean="0"/>
              <a:t>Show and explain equipment needed and how to use it: sharp knife, cutting board, vegetable peeler, vegetable/ cheese grater, mixing bowl, mixing cups and spoons, whisk, nonstick skillet, etc.</a:t>
            </a:r>
          </a:p>
          <a:p>
            <a:endParaRPr lang="en-US" dirty="0"/>
          </a:p>
        </p:txBody>
      </p:sp>
      <p:sp>
        <p:nvSpPr>
          <p:cNvPr id="4" name="Slide Number Placeholder 3"/>
          <p:cNvSpPr>
            <a:spLocks noGrp="1"/>
          </p:cNvSpPr>
          <p:nvPr>
            <p:ph type="sldNum" sz="quarter" idx="10"/>
          </p:nvPr>
        </p:nvSpPr>
        <p:spPr/>
        <p:txBody>
          <a:bodyPr/>
          <a:lstStyle/>
          <a:p>
            <a:fld id="{C07EE26D-09FB-6C4B-9FD9-37467EFC395F}" type="slidenum">
              <a:rPr lang="en-US" smtClean="0"/>
              <a:t>7</a:t>
            </a:fld>
            <a:endParaRPr lang="en-US"/>
          </a:p>
        </p:txBody>
      </p:sp>
    </p:spTree>
    <p:extLst>
      <p:ext uri="{BB962C8B-B14F-4D97-AF65-F5344CB8AC3E}">
        <p14:creationId xmlns:p14="http://schemas.microsoft.com/office/powerpoint/2010/main" val="417282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a:t>
            </a:r>
            <a:r>
              <a:rPr lang="en-US" b="1" baseline="0" dirty="0" smtClean="0"/>
              <a:t> Prepare fillings</a:t>
            </a:r>
          </a:p>
          <a:p>
            <a:r>
              <a:rPr lang="en-US" b="1" baseline="0" dirty="0" smtClean="0"/>
              <a:t>Options: </a:t>
            </a:r>
            <a:r>
              <a:rPr lang="en-US" b="0" baseline="0" dirty="0" smtClean="0"/>
              <a:t>Discuss options, what do participants typically use, what are common and not so common</a:t>
            </a:r>
          </a:p>
          <a:p>
            <a:r>
              <a:rPr lang="en-US" b="1" baseline="0" dirty="0" smtClean="0"/>
              <a:t>Vegetable Nutrition: </a:t>
            </a:r>
            <a:r>
              <a:rPr lang="en-US" b="0" baseline="0" dirty="0" smtClean="0"/>
              <a:t>Discuss how veggies are naturally rich in vitamins, minerals, antioxidants, and phytochemicals</a:t>
            </a:r>
          </a:p>
          <a:p>
            <a:r>
              <a:rPr lang="en-US" b="1" baseline="0" dirty="0" smtClean="0"/>
              <a:t>Volume vs. calories: </a:t>
            </a:r>
            <a:r>
              <a:rPr lang="en-US" b="0" baseline="0" dirty="0" smtClean="0"/>
              <a:t>Discuss how veggies will give the dish more volume but not calories</a:t>
            </a:r>
          </a:p>
          <a:p>
            <a:r>
              <a:rPr lang="en-US" b="1" baseline="0" dirty="0" smtClean="0"/>
              <a:t>Knife skills: </a:t>
            </a:r>
            <a:r>
              <a:rPr lang="en-US" b="0" baseline="0" dirty="0" smtClean="0"/>
              <a:t>Demonstrate knife skills as you cut up veggies</a:t>
            </a:r>
          </a:p>
          <a:p>
            <a:r>
              <a:rPr lang="en-US" b="1" baseline="0" dirty="0" smtClean="0"/>
              <a:t>Hidden fats: </a:t>
            </a:r>
            <a:r>
              <a:rPr lang="en-US" b="0" baseline="0" dirty="0" smtClean="0"/>
              <a:t> Watch out for hidden fats (butter, cheese, etc.)</a:t>
            </a:r>
          </a:p>
          <a:p>
            <a:endParaRPr lang="en-US" b="1" dirty="0"/>
          </a:p>
        </p:txBody>
      </p:sp>
      <p:sp>
        <p:nvSpPr>
          <p:cNvPr id="4" name="Slide Number Placeholder 3"/>
          <p:cNvSpPr>
            <a:spLocks noGrp="1"/>
          </p:cNvSpPr>
          <p:nvPr>
            <p:ph type="sldNum" sz="quarter" idx="10"/>
          </p:nvPr>
        </p:nvSpPr>
        <p:spPr/>
        <p:txBody>
          <a:bodyPr/>
          <a:lstStyle/>
          <a:p>
            <a:fld id="{C07EE26D-09FB-6C4B-9FD9-37467EFC395F}" type="slidenum">
              <a:rPr lang="en-US" smtClean="0"/>
              <a:t>8</a:t>
            </a:fld>
            <a:endParaRPr lang="en-US"/>
          </a:p>
        </p:txBody>
      </p:sp>
    </p:spTree>
    <p:extLst>
      <p:ext uri="{BB962C8B-B14F-4D97-AF65-F5344CB8AC3E}">
        <p14:creationId xmlns:p14="http://schemas.microsoft.com/office/powerpoint/2010/main" val="72081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Crack</a:t>
            </a:r>
            <a:r>
              <a:rPr lang="en-US" b="1" baseline="0" dirty="0" smtClean="0"/>
              <a:t> eggs</a:t>
            </a:r>
          </a:p>
          <a:p>
            <a:r>
              <a:rPr lang="en-US" b="0" baseline="0" dirty="0" smtClean="0"/>
              <a:t>Discuss food safety- when to worry about cross contamination, proper hygiene, temperature, and storage</a:t>
            </a:r>
            <a:endParaRPr lang="en-US" b="0" dirty="0"/>
          </a:p>
        </p:txBody>
      </p:sp>
      <p:sp>
        <p:nvSpPr>
          <p:cNvPr id="4" name="Slide Number Placeholder 3"/>
          <p:cNvSpPr>
            <a:spLocks noGrp="1"/>
          </p:cNvSpPr>
          <p:nvPr>
            <p:ph type="sldNum" sz="quarter" idx="10"/>
          </p:nvPr>
        </p:nvSpPr>
        <p:spPr/>
        <p:txBody>
          <a:bodyPr/>
          <a:lstStyle/>
          <a:p>
            <a:fld id="{C07EE26D-09FB-6C4B-9FD9-37467EFC395F}" type="slidenum">
              <a:rPr lang="en-US" smtClean="0"/>
              <a:t>9</a:t>
            </a:fld>
            <a:endParaRPr lang="en-US"/>
          </a:p>
        </p:txBody>
      </p:sp>
    </p:spTree>
    <p:extLst>
      <p:ext uri="{BB962C8B-B14F-4D97-AF65-F5344CB8AC3E}">
        <p14:creationId xmlns:p14="http://schemas.microsoft.com/office/powerpoint/2010/main" val="30830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bg1"/>
                </a:solidFill>
                <a:latin typeface="Arial"/>
              </a:rPr>
              <a:t>Create a omelet</a:t>
            </a:r>
            <a:endParaRPr lang="en-US" b="1" dirty="0">
              <a:solidFill>
                <a:schemeClr val="bg1"/>
              </a:solidFill>
              <a:latin typeface="Arial"/>
            </a:endParaRPr>
          </a:p>
        </p:txBody>
      </p:sp>
      <p:sp>
        <p:nvSpPr>
          <p:cNvPr id="3" name="Subtitle 2"/>
          <p:cNvSpPr>
            <a:spLocks noGrp="1"/>
          </p:cNvSpPr>
          <p:nvPr>
            <p:ph type="subTitle" idx="1"/>
          </p:nvPr>
        </p:nvSpPr>
        <p:spPr/>
        <p:txBody>
          <a:bodyPr/>
          <a:lstStyle/>
          <a:p>
            <a:r>
              <a:rPr lang="en-US" dirty="0" smtClean="0"/>
              <a:t>Food $ense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sorted Her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920" y="1131422"/>
            <a:ext cx="4364080" cy="4360145"/>
          </a:xfrm>
          <a:prstGeom prst="rect">
            <a:avLst/>
          </a:prstGeom>
        </p:spPr>
      </p:pic>
      <p:sp>
        <p:nvSpPr>
          <p:cNvPr id="2" name="Title 1"/>
          <p:cNvSpPr>
            <a:spLocks noGrp="1"/>
          </p:cNvSpPr>
          <p:nvPr>
            <p:ph type="title"/>
          </p:nvPr>
        </p:nvSpPr>
        <p:spPr/>
        <p:txBody>
          <a:bodyPr/>
          <a:lstStyle/>
          <a:p>
            <a:r>
              <a:rPr lang="en-US" dirty="0" smtClean="0"/>
              <a:t>Create an Omelet</a:t>
            </a:r>
            <a:endParaRPr lang="en-US" dirty="0"/>
          </a:p>
        </p:txBody>
      </p:sp>
      <p:sp>
        <p:nvSpPr>
          <p:cNvPr id="3" name="Content Placeholder 2"/>
          <p:cNvSpPr>
            <a:spLocks noGrp="1"/>
          </p:cNvSpPr>
          <p:nvPr>
            <p:ph idx="1"/>
          </p:nvPr>
        </p:nvSpPr>
        <p:spPr/>
        <p:txBody>
          <a:bodyPr/>
          <a:lstStyle/>
          <a:p>
            <a:r>
              <a:rPr lang="en-US" dirty="0" smtClean="0"/>
              <a:t>Step 3: Add herbs/spices</a:t>
            </a:r>
          </a:p>
          <a:p>
            <a:pPr lvl="1"/>
            <a:r>
              <a:rPr lang="en-US" dirty="0" smtClean="0"/>
              <a:t>Salt, pepper, water, herbs</a:t>
            </a:r>
            <a:endParaRPr lang="en-US" dirty="0"/>
          </a:p>
        </p:txBody>
      </p:sp>
    </p:spTree>
    <p:extLst>
      <p:ext uri="{BB962C8B-B14F-4D97-AF65-F5344CB8AC3E}">
        <p14:creationId xmlns:p14="http://schemas.microsoft.com/office/powerpoint/2010/main" val="3260096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flon skill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197" y="420459"/>
            <a:ext cx="5069803" cy="2198574"/>
          </a:xfrm>
          <a:prstGeom prst="rect">
            <a:avLst/>
          </a:prstGeom>
        </p:spPr>
      </p:pic>
      <p:sp>
        <p:nvSpPr>
          <p:cNvPr id="2" name="Title 1"/>
          <p:cNvSpPr>
            <a:spLocks noGrp="1"/>
          </p:cNvSpPr>
          <p:nvPr>
            <p:ph type="title"/>
          </p:nvPr>
        </p:nvSpPr>
        <p:spPr/>
        <p:txBody>
          <a:bodyPr/>
          <a:lstStyle/>
          <a:p>
            <a:r>
              <a:rPr lang="en-US" dirty="0" smtClean="0"/>
              <a:t>Create an Omelet</a:t>
            </a:r>
            <a:endParaRPr lang="en-US" dirty="0"/>
          </a:p>
        </p:txBody>
      </p:sp>
      <p:sp>
        <p:nvSpPr>
          <p:cNvPr id="3" name="Content Placeholder 2"/>
          <p:cNvSpPr>
            <a:spLocks noGrp="1"/>
          </p:cNvSpPr>
          <p:nvPr>
            <p:ph idx="1"/>
          </p:nvPr>
        </p:nvSpPr>
        <p:spPr/>
        <p:txBody>
          <a:bodyPr/>
          <a:lstStyle/>
          <a:p>
            <a:r>
              <a:rPr lang="en-US" dirty="0" smtClean="0"/>
              <a:t>Step 4: Cooking</a:t>
            </a:r>
          </a:p>
          <a:p>
            <a:pPr lvl="1"/>
            <a:r>
              <a:rPr lang="en-US" dirty="0" smtClean="0"/>
              <a:t>Heat pan, add cooking spray</a:t>
            </a:r>
          </a:p>
          <a:p>
            <a:pPr lvl="1"/>
            <a:r>
              <a:rPr lang="en-US" dirty="0" smtClean="0"/>
              <a:t>Add eggs to pan</a:t>
            </a:r>
          </a:p>
          <a:p>
            <a:pPr lvl="1"/>
            <a:r>
              <a:rPr lang="en-US" dirty="0" smtClean="0"/>
              <a:t>Pull cooked eggs from edges</a:t>
            </a:r>
          </a:p>
          <a:p>
            <a:pPr lvl="1"/>
            <a:r>
              <a:rPr lang="en-US" dirty="0" smtClean="0"/>
              <a:t>Add filling</a:t>
            </a:r>
          </a:p>
          <a:p>
            <a:pPr lvl="1"/>
            <a:r>
              <a:rPr lang="en-US" dirty="0" smtClean="0"/>
              <a:t>Fold and slide off plate</a:t>
            </a:r>
            <a:endParaRPr lang="en-US" dirty="0"/>
          </a:p>
        </p:txBody>
      </p:sp>
    </p:spTree>
    <p:extLst>
      <p:ext uri="{BB962C8B-B14F-4D97-AF65-F5344CB8AC3E}">
        <p14:creationId xmlns:p14="http://schemas.microsoft.com/office/powerpoint/2010/main" val="3695630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Practice, Practice, Practice</a:t>
            </a:r>
            <a:endParaRPr lang="en-US" dirty="0"/>
          </a:p>
        </p:txBody>
      </p:sp>
      <p:pic>
        <p:nvPicPr>
          <p:cNvPr id="4" name="Picture 3" descr="Family Cooking 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743" y="1417636"/>
            <a:ext cx="5957490" cy="3943691"/>
          </a:xfrm>
          <a:prstGeom prst="rect">
            <a:avLst/>
          </a:prstGeom>
        </p:spPr>
      </p:pic>
    </p:spTree>
    <p:extLst>
      <p:ext uri="{BB962C8B-B14F-4D97-AF65-F5344CB8AC3E}">
        <p14:creationId xmlns:p14="http://schemas.microsoft.com/office/powerpoint/2010/main" val="196729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Incorporating MyPlate</a:t>
            </a:r>
            <a:endParaRPr lang="en-US" dirty="0"/>
          </a:p>
        </p:txBody>
      </p:sp>
      <p:sp>
        <p:nvSpPr>
          <p:cNvPr id="3" name="Content Placeholder 2"/>
          <p:cNvSpPr>
            <a:spLocks noGrp="1"/>
          </p:cNvSpPr>
          <p:nvPr>
            <p:ph idx="1"/>
          </p:nvPr>
        </p:nvSpPr>
        <p:spPr/>
        <p:txBody>
          <a:bodyPr/>
          <a:lstStyle/>
          <a:p>
            <a:r>
              <a:rPr lang="en-US" dirty="0" smtClean="0"/>
              <a:t>What components of MyPlate does an omelet already have?</a:t>
            </a:r>
          </a:p>
          <a:p>
            <a:r>
              <a:rPr lang="en-US" dirty="0" smtClean="0"/>
              <a:t>What </a:t>
            </a:r>
            <a:r>
              <a:rPr lang="en-US" dirty="0" smtClean="0"/>
              <a:t>can we add to our plate to round out the meal?</a:t>
            </a:r>
            <a:endParaRPr lang="en-US" dirty="0"/>
          </a:p>
        </p:txBody>
      </p:sp>
      <p:pic>
        <p:nvPicPr>
          <p:cNvPr id="4" name="Picture 3" descr="myplate_bl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277" y="3177742"/>
            <a:ext cx="2753048" cy="2502771"/>
          </a:xfrm>
          <a:prstGeom prst="rect">
            <a:avLst/>
          </a:prstGeom>
        </p:spPr>
      </p:pic>
    </p:spTree>
    <p:extLst>
      <p:ext uri="{BB962C8B-B14F-4D97-AF65-F5344CB8AC3E}">
        <p14:creationId xmlns:p14="http://schemas.microsoft.com/office/powerpoint/2010/main" val="2662946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to Move!</a:t>
            </a:r>
            <a:endParaRPr lang="en-US" dirty="0"/>
          </a:p>
        </p:txBody>
      </p:sp>
      <p:sp>
        <p:nvSpPr>
          <p:cNvPr id="3" name="Content Placeholder 2"/>
          <p:cNvSpPr>
            <a:spLocks noGrp="1"/>
          </p:cNvSpPr>
          <p:nvPr>
            <p:ph idx="1"/>
          </p:nvPr>
        </p:nvSpPr>
        <p:spPr/>
        <p:txBody>
          <a:bodyPr/>
          <a:lstStyle/>
          <a:p>
            <a:pPr marL="0" indent="0">
              <a:buNone/>
            </a:pPr>
            <a:r>
              <a:rPr lang="en-US" dirty="0" smtClean="0"/>
              <a:t>What will you do this week to move your body?</a:t>
            </a:r>
            <a:endParaRPr lang="en-US" dirty="0"/>
          </a:p>
        </p:txBody>
      </p:sp>
      <p:pic>
        <p:nvPicPr>
          <p:cNvPr id="4" name="Picture 3" descr="Family Physical Activity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36" y="2178021"/>
            <a:ext cx="6218947" cy="3372802"/>
          </a:xfrm>
          <a:prstGeom prst="rect">
            <a:avLst/>
          </a:prstGeom>
        </p:spPr>
      </p:pic>
    </p:spTree>
    <p:extLst>
      <p:ext uri="{BB962C8B-B14F-4D97-AF65-F5344CB8AC3E}">
        <p14:creationId xmlns:p14="http://schemas.microsoft.com/office/powerpoint/2010/main" val="774936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a:t>
            </a:r>
            <a:endParaRPr lang="en-US" dirty="0"/>
          </a:p>
        </p:txBody>
      </p:sp>
      <p:sp>
        <p:nvSpPr>
          <p:cNvPr id="3" name="Content Placeholder 2"/>
          <p:cNvSpPr>
            <a:spLocks noGrp="1"/>
          </p:cNvSpPr>
          <p:nvPr>
            <p:ph idx="1"/>
          </p:nvPr>
        </p:nvSpPr>
        <p:spPr>
          <a:xfrm>
            <a:off x="457200" y="1600200"/>
            <a:ext cx="8229600" cy="3945232"/>
          </a:xfrm>
        </p:spPr>
        <p:txBody>
          <a:bodyPr/>
          <a:lstStyle/>
          <a:p>
            <a:r>
              <a:rPr lang="en-US" dirty="0"/>
              <a:t>You don’t need:</a:t>
            </a:r>
          </a:p>
          <a:p>
            <a:pPr lvl="1"/>
            <a:r>
              <a:rPr lang="en-US" dirty="0"/>
              <a:t>a state of the art kitchen</a:t>
            </a:r>
          </a:p>
          <a:p>
            <a:pPr lvl="1"/>
            <a:r>
              <a:rPr lang="en-US" dirty="0"/>
              <a:t>a degree from culinary school</a:t>
            </a:r>
          </a:p>
          <a:p>
            <a:pPr lvl="1"/>
            <a:r>
              <a:rPr lang="en-US" dirty="0"/>
              <a:t>Or tons of time</a:t>
            </a:r>
          </a:p>
          <a:p>
            <a:r>
              <a:rPr lang="en-US" dirty="0"/>
              <a:t>All you need is:</a:t>
            </a:r>
          </a:p>
          <a:p>
            <a:pPr lvl="1"/>
            <a:r>
              <a:rPr lang="en-US" dirty="0"/>
              <a:t>Basic equipment</a:t>
            </a:r>
          </a:p>
          <a:p>
            <a:pPr lvl="1"/>
            <a:r>
              <a:rPr lang="en-US" dirty="0"/>
              <a:t>Food in the Pantry</a:t>
            </a:r>
          </a:p>
          <a:p>
            <a:pPr lvl="1"/>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091" y="3167492"/>
            <a:ext cx="3570063" cy="2377939"/>
          </a:xfrm>
          <a:prstGeom prst="rect">
            <a:avLst/>
          </a:prstGeom>
        </p:spPr>
      </p:pic>
    </p:spTree>
    <p:extLst>
      <p:ext uri="{BB962C8B-B14F-4D97-AF65-F5344CB8AC3E}">
        <p14:creationId xmlns:p14="http://schemas.microsoft.com/office/powerpoint/2010/main" val="543153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Goal</a:t>
            </a:r>
            <a:endParaRPr lang="en-US" dirty="0"/>
          </a:p>
        </p:txBody>
      </p:sp>
      <p:sp>
        <p:nvSpPr>
          <p:cNvPr id="18" name="Content Placeholder 17"/>
          <p:cNvSpPr>
            <a:spLocks noGrp="1"/>
          </p:cNvSpPr>
          <p:nvPr>
            <p:ph idx="1"/>
          </p:nvPr>
        </p:nvSpPr>
        <p:spPr>
          <a:xfrm>
            <a:off x="457200" y="1600200"/>
            <a:ext cx="4809296" cy="3649133"/>
          </a:xfrm>
        </p:spPr>
        <p:txBody>
          <a:bodyPr/>
          <a:lstStyle/>
          <a:p>
            <a:r>
              <a:rPr lang="en-US" dirty="0"/>
              <a:t>Stock a Healthy Pantry</a:t>
            </a:r>
          </a:p>
          <a:p>
            <a:r>
              <a:rPr lang="en-US" dirty="0"/>
              <a:t>Create Tasty Skillet Meals</a:t>
            </a:r>
          </a:p>
          <a:p>
            <a:r>
              <a:rPr lang="en-US" dirty="0"/>
              <a:t>Understand how to use a “Whole Foods Approach” following MyPlate guidelines</a:t>
            </a:r>
          </a:p>
        </p:txBody>
      </p:sp>
      <p:pic>
        <p:nvPicPr>
          <p:cNvPr id="2" name="Picture 1" descr="Ham &amp; Asparagus Omel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496" y="483941"/>
            <a:ext cx="3450336" cy="51694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Family Mealtime</a:t>
            </a:r>
            <a:br>
              <a:rPr lang="en-US" dirty="0"/>
            </a:br>
            <a:endParaRPr lang="en-US" dirty="0"/>
          </a:p>
        </p:txBody>
      </p:sp>
      <p:sp>
        <p:nvSpPr>
          <p:cNvPr id="3" name="Content Placeholder 2"/>
          <p:cNvSpPr>
            <a:spLocks noGrp="1"/>
          </p:cNvSpPr>
          <p:nvPr>
            <p:ph idx="1"/>
          </p:nvPr>
        </p:nvSpPr>
        <p:spPr/>
        <p:txBody>
          <a:bodyPr/>
          <a:lstStyle/>
          <a:p>
            <a:endParaRPr lang="en-US" dirty="0" smtClean="0"/>
          </a:p>
          <a:p>
            <a:r>
              <a:rPr lang="en-US" dirty="0" smtClean="0"/>
              <a:t>Family Bonding</a:t>
            </a:r>
          </a:p>
          <a:p>
            <a:endParaRPr lang="en-US" dirty="0"/>
          </a:p>
          <a:p>
            <a:r>
              <a:rPr lang="en-US" dirty="0"/>
              <a:t>Better </a:t>
            </a:r>
            <a:r>
              <a:rPr lang="en-US" dirty="0" smtClean="0"/>
              <a:t>Nutrition</a:t>
            </a:r>
          </a:p>
          <a:p>
            <a:endParaRPr lang="en-US" dirty="0"/>
          </a:p>
          <a:p>
            <a:r>
              <a:rPr lang="en-US" dirty="0"/>
              <a:t>Better Grades and </a:t>
            </a:r>
            <a:r>
              <a:rPr lang="en-US" dirty="0" smtClean="0"/>
              <a:t>Behavior</a:t>
            </a:r>
            <a:endParaRPr lang="en-US" dirty="0"/>
          </a:p>
        </p:txBody>
      </p:sp>
      <p:pic>
        <p:nvPicPr>
          <p:cNvPr id="4" name="Picture 3" descr="family eating healthy me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139" y="1275315"/>
            <a:ext cx="4453509" cy="3300460"/>
          </a:xfrm>
          <a:prstGeom prst="rect">
            <a:avLst/>
          </a:prstGeom>
        </p:spPr>
      </p:pic>
    </p:spTree>
    <p:extLst>
      <p:ext uri="{BB962C8B-B14F-4D97-AF65-F5344CB8AC3E}">
        <p14:creationId xmlns:p14="http://schemas.microsoft.com/office/powerpoint/2010/main" val="2701969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whole food diets</a:t>
            </a:r>
          </a:p>
        </p:txBody>
      </p:sp>
      <p:sp>
        <p:nvSpPr>
          <p:cNvPr id="3" name="Content Placeholder 2"/>
          <p:cNvSpPr>
            <a:spLocks noGrp="1"/>
          </p:cNvSpPr>
          <p:nvPr>
            <p:ph idx="1"/>
          </p:nvPr>
        </p:nvSpPr>
        <p:spPr>
          <a:xfrm>
            <a:off x="457200" y="1600200"/>
            <a:ext cx="8229600" cy="3927344"/>
          </a:xfrm>
        </p:spPr>
        <p:txBody>
          <a:bodyPr/>
          <a:lstStyle/>
          <a:p>
            <a:r>
              <a:rPr lang="en-US" dirty="0"/>
              <a:t>What are whole food diets?</a:t>
            </a:r>
          </a:p>
          <a:p>
            <a:r>
              <a:rPr lang="en-US" dirty="0"/>
              <a:t>Whole Food Diets: As close to original source as possible</a:t>
            </a:r>
          </a:p>
          <a:p>
            <a:r>
              <a:rPr lang="en-US" dirty="0"/>
              <a:t>¾ MyPlate is plant based</a:t>
            </a:r>
          </a:p>
          <a:p>
            <a:r>
              <a:rPr lang="en-US" dirty="0">
                <a:sym typeface="Wingdings"/>
              </a:rPr>
              <a:t>What diets lead to?</a:t>
            </a:r>
          </a:p>
          <a:p>
            <a:r>
              <a:rPr lang="en-US" dirty="0">
                <a:sym typeface="Wingdings"/>
              </a:rPr>
              <a:t>Benefits of whole plant foods</a:t>
            </a:r>
            <a:endParaRPr lang="en-US" dirty="0"/>
          </a:p>
        </p:txBody>
      </p:sp>
    </p:spTree>
    <p:extLst>
      <p:ext uri="{BB962C8B-B14F-4D97-AF65-F5344CB8AC3E}">
        <p14:creationId xmlns:p14="http://schemas.microsoft.com/office/powerpoint/2010/main" val="781201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Having a Well-Stocked Pantry</a:t>
            </a:r>
          </a:p>
        </p:txBody>
      </p:sp>
      <p:sp>
        <p:nvSpPr>
          <p:cNvPr id="3" name="Content Placeholder 2"/>
          <p:cNvSpPr>
            <a:spLocks noGrp="1"/>
          </p:cNvSpPr>
          <p:nvPr>
            <p:ph idx="1"/>
          </p:nvPr>
        </p:nvSpPr>
        <p:spPr>
          <a:xfrm>
            <a:off x="457200" y="1206653"/>
            <a:ext cx="8229600" cy="4589218"/>
          </a:xfrm>
        </p:spPr>
        <p:txBody>
          <a:bodyPr/>
          <a:lstStyle/>
          <a:p>
            <a:r>
              <a:rPr lang="en-US" dirty="0">
                <a:sym typeface="Wingdings"/>
              </a:rPr>
              <a:t>Food Availability Type = Food Decision</a:t>
            </a:r>
          </a:p>
          <a:p>
            <a:pPr lvl="1"/>
            <a:r>
              <a:rPr lang="en-US" dirty="0">
                <a:sym typeface="Wingdings"/>
              </a:rPr>
              <a:t>Healthy vs. Unhealthy</a:t>
            </a:r>
          </a:p>
          <a:p>
            <a:r>
              <a:rPr lang="en-US" dirty="0">
                <a:sym typeface="Wingdings"/>
              </a:rPr>
              <a:t>No Need for a Recipe!</a:t>
            </a:r>
          </a:p>
          <a:p>
            <a:r>
              <a:rPr lang="en-US" dirty="0">
                <a:sym typeface="Wingdings"/>
              </a:rPr>
              <a:t>Buy Whole Foods</a:t>
            </a:r>
          </a:p>
          <a:p>
            <a:r>
              <a:rPr lang="en-US" dirty="0">
                <a:sym typeface="Wingdings"/>
              </a:rPr>
              <a:t>Ad/Sales</a:t>
            </a:r>
          </a:p>
          <a:p>
            <a:r>
              <a:rPr lang="en-US" dirty="0">
                <a:sym typeface="Wingdings"/>
              </a:rPr>
              <a:t>Shop Perimeter of Stores</a:t>
            </a:r>
          </a:p>
        </p:txBody>
      </p:sp>
    </p:spTree>
    <p:extLst>
      <p:ext uri="{BB962C8B-B14F-4D97-AF65-F5344CB8AC3E}">
        <p14:creationId xmlns:p14="http://schemas.microsoft.com/office/powerpoint/2010/main" val="2354380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nu S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015" y="1417637"/>
            <a:ext cx="5611895" cy="4138949"/>
          </a:xfrm>
          <a:prstGeom prst="rect">
            <a:avLst/>
          </a:prstGeom>
        </p:spPr>
      </p:pic>
      <p:sp>
        <p:nvSpPr>
          <p:cNvPr id="2" name="Title 1"/>
          <p:cNvSpPr>
            <a:spLocks noGrp="1"/>
          </p:cNvSpPr>
          <p:nvPr>
            <p:ph type="title"/>
          </p:nvPr>
        </p:nvSpPr>
        <p:spPr/>
        <p:txBody>
          <a:bodyPr/>
          <a:lstStyle/>
          <a:p>
            <a:r>
              <a:rPr lang="en-US" dirty="0"/>
              <a:t>Discussion: Meal Plans</a:t>
            </a:r>
          </a:p>
        </p:txBody>
      </p:sp>
      <p:sp>
        <p:nvSpPr>
          <p:cNvPr id="3" name="Content Placeholder 2"/>
          <p:cNvSpPr>
            <a:spLocks noGrp="1"/>
          </p:cNvSpPr>
          <p:nvPr>
            <p:ph idx="1"/>
          </p:nvPr>
        </p:nvSpPr>
        <p:spPr>
          <a:xfrm>
            <a:off x="2825921" y="2574302"/>
            <a:ext cx="3155686" cy="3649133"/>
          </a:xfrm>
        </p:spPr>
        <p:txBody>
          <a:bodyPr/>
          <a:lstStyle/>
          <a:p>
            <a:endParaRPr lang="en-US" dirty="0" smtClean="0">
              <a:solidFill>
                <a:schemeClr val="bg1"/>
              </a:solidFill>
            </a:endParaRPr>
          </a:p>
          <a:p>
            <a:r>
              <a:rPr lang="en-US" dirty="0" smtClean="0">
                <a:solidFill>
                  <a:schemeClr val="bg1"/>
                </a:solidFill>
              </a:rPr>
              <a:t>Create </a:t>
            </a:r>
            <a:r>
              <a:rPr lang="en-US" dirty="0">
                <a:solidFill>
                  <a:schemeClr val="bg1"/>
                </a:solidFill>
              </a:rPr>
              <a:t>a menu</a:t>
            </a:r>
          </a:p>
          <a:p>
            <a:r>
              <a:rPr lang="en-US" dirty="0">
                <a:solidFill>
                  <a:schemeClr val="bg1"/>
                </a:solidFill>
              </a:rPr>
              <a:t>Theme nights</a:t>
            </a:r>
          </a:p>
        </p:txBody>
      </p:sp>
    </p:spTree>
    <p:extLst>
      <p:ext uri="{BB962C8B-B14F-4D97-AF65-F5344CB8AC3E}">
        <p14:creationId xmlns:p14="http://schemas.microsoft.com/office/powerpoint/2010/main" val="2875627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ocery C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283" y="2575941"/>
            <a:ext cx="2974517" cy="3087975"/>
          </a:xfrm>
          <a:prstGeom prst="rect">
            <a:avLst/>
          </a:prstGeom>
        </p:spPr>
      </p:pic>
      <p:sp>
        <p:nvSpPr>
          <p:cNvPr id="2" name="Title 1"/>
          <p:cNvSpPr>
            <a:spLocks noGrp="1"/>
          </p:cNvSpPr>
          <p:nvPr>
            <p:ph type="title"/>
          </p:nvPr>
        </p:nvSpPr>
        <p:spPr/>
        <p:txBody>
          <a:bodyPr/>
          <a:lstStyle/>
          <a:p>
            <a:r>
              <a:rPr lang="en-US" dirty="0" smtClean="0"/>
              <a:t>Create an Omelet</a:t>
            </a:r>
            <a:endParaRPr lang="en-US" dirty="0"/>
          </a:p>
        </p:txBody>
      </p:sp>
      <p:sp>
        <p:nvSpPr>
          <p:cNvPr id="3" name="Content Placeholder 2"/>
          <p:cNvSpPr>
            <a:spLocks noGrp="1"/>
          </p:cNvSpPr>
          <p:nvPr>
            <p:ph idx="1"/>
          </p:nvPr>
        </p:nvSpPr>
        <p:spPr/>
        <p:txBody>
          <a:bodyPr/>
          <a:lstStyle/>
          <a:p>
            <a:pPr marL="0" indent="0">
              <a:buNone/>
            </a:pPr>
            <a:r>
              <a:rPr lang="en-US" dirty="0" smtClean="0"/>
              <a:t>Preparation:</a:t>
            </a:r>
          </a:p>
          <a:p>
            <a:pPr marL="0" indent="0">
              <a:buNone/>
            </a:pPr>
            <a:r>
              <a:rPr lang="en-US" dirty="0"/>
              <a:t>	</a:t>
            </a:r>
            <a:r>
              <a:rPr lang="en-US" dirty="0" smtClean="0"/>
              <a:t>Whole Foods</a:t>
            </a:r>
          </a:p>
          <a:p>
            <a:pPr marL="0" indent="0">
              <a:buNone/>
            </a:pPr>
            <a:r>
              <a:rPr lang="en-US" dirty="0"/>
              <a:t>	</a:t>
            </a:r>
            <a:r>
              <a:rPr lang="en-US" dirty="0" smtClean="0"/>
              <a:t>Equipment needed</a:t>
            </a:r>
            <a:endParaRPr lang="en-US" dirty="0"/>
          </a:p>
        </p:txBody>
      </p:sp>
    </p:spTree>
    <p:extLst>
      <p:ext uri="{BB962C8B-B14F-4D97-AF65-F5344CB8AC3E}">
        <p14:creationId xmlns:p14="http://schemas.microsoft.com/office/powerpoint/2010/main" val="4146261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Omelet</a:t>
            </a:r>
            <a:endParaRPr lang="en-US" dirty="0"/>
          </a:p>
        </p:txBody>
      </p:sp>
      <p:sp>
        <p:nvSpPr>
          <p:cNvPr id="3" name="Content Placeholder 2"/>
          <p:cNvSpPr>
            <a:spLocks noGrp="1"/>
          </p:cNvSpPr>
          <p:nvPr>
            <p:ph idx="1"/>
          </p:nvPr>
        </p:nvSpPr>
        <p:spPr/>
        <p:txBody>
          <a:bodyPr/>
          <a:lstStyle/>
          <a:p>
            <a:r>
              <a:rPr lang="en-US" dirty="0" smtClean="0"/>
              <a:t>Step 1: Prepare fillings of choice</a:t>
            </a:r>
          </a:p>
          <a:p>
            <a:pPr lvl="1"/>
            <a:r>
              <a:rPr lang="en-US" dirty="0" smtClean="0"/>
              <a:t>Options: common vs. uncommon</a:t>
            </a:r>
          </a:p>
          <a:p>
            <a:pPr lvl="1"/>
            <a:r>
              <a:rPr lang="en-US" dirty="0" smtClean="0"/>
              <a:t>Nutrition of vegetables</a:t>
            </a:r>
          </a:p>
          <a:p>
            <a:pPr lvl="1"/>
            <a:r>
              <a:rPr lang="en-US" dirty="0" smtClean="0"/>
              <a:t>Vegetables give volume not calories</a:t>
            </a:r>
          </a:p>
          <a:p>
            <a:pPr lvl="1"/>
            <a:r>
              <a:rPr lang="en-US" dirty="0" smtClean="0"/>
              <a:t>Knife Skills needed</a:t>
            </a:r>
          </a:p>
          <a:p>
            <a:pPr lvl="1"/>
            <a:r>
              <a:rPr lang="en-US" dirty="0" smtClean="0"/>
              <a:t>Watch out for hidden fats</a:t>
            </a:r>
          </a:p>
          <a:p>
            <a:pPr lvl="1"/>
            <a:endParaRPr lang="en-US" dirty="0"/>
          </a:p>
        </p:txBody>
      </p:sp>
    </p:spTree>
    <p:extLst>
      <p:ext uri="{BB962C8B-B14F-4D97-AF65-F5344CB8AC3E}">
        <p14:creationId xmlns:p14="http://schemas.microsoft.com/office/powerpoint/2010/main" val="1656835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Omelet</a:t>
            </a:r>
            <a:endParaRPr lang="en-US" dirty="0"/>
          </a:p>
        </p:txBody>
      </p:sp>
      <p:sp>
        <p:nvSpPr>
          <p:cNvPr id="3" name="Content Placeholder 2"/>
          <p:cNvSpPr>
            <a:spLocks noGrp="1"/>
          </p:cNvSpPr>
          <p:nvPr>
            <p:ph idx="1"/>
          </p:nvPr>
        </p:nvSpPr>
        <p:spPr/>
        <p:txBody>
          <a:bodyPr/>
          <a:lstStyle/>
          <a:p>
            <a:r>
              <a:rPr lang="en-US" dirty="0" smtClean="0"/>
              <a:t>Step 2: Crack Eggs</a:t>
            </a:r>
          </a:p>
          <a:p>
            <a:pPr lvl="1"/>
            <a:r>
              <a:rPr lang="en-US" dirty="0" smtClean="0"/>
              <a:t>Food Safety</a:t>
            </a:r>
            <a:endParaRPr lang="en-US" dirty="0"/>
          </a:p>
        </p:txBody>
      </p:sp>
      <p:pic>
        <p:nvPicPr>
          <p:cNvPr id="4" name="Picture 3" descr="Eggs 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513" y="2218173"/>
            <a:ext cx="5017276" cy="3329110"/>
          </a:xfrm>
          <a:prstGeom prst="rect">
            <a:avLst/>
          </a:prstGeom>
        </p:spPr>
      </p:pic>
    </p:spTree>
    <p:extLst>
      <p:ext uri="{BB962C8B-B14F-4D97-AF65-F5344CB8AC3E}">
        <p14:creationId xmlns:p14="http://schemas.microsoft.com/office/powerpoint/2010/main" val="2364281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TotalTime>
  <Words>1087</Words>
  <Application>Microsoft Macintosh PowerPoint</Application>
  <PresentationFormat>On-screen Show (4:3)</PresentationFormat>
  <Paragraphs>141</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Create a omelet</vt:lpstr>
      <vt:lpstr>Goal</vt:lpstr>
      <vt:lpstr>Importance of Family Mealtime </vt:lpstr>
      <vt:lpstr>Importance of whole food diets</vt:lpstr>
      <vt:lpstr>Having a Well-Stocked Pantry</vt:lpstr>
      <vt:lpstr>Discussion: Meal Plans</vt:lpstr>
      <vt:lpstr>Create an Omelet</vt:lpstr>
      <vt:lpstr>Create an Omelet</vt:lpstr>
      <vt:lpstr>Create an Omelet</vt:lpstr>
      <vt:lpstr>Create an Omelet</vt:lpstr>
      <vt:lpstr>Create an Omelet</vt:lpstr>
      <vt:lpstr>Practice, Practice, Practice</vt:lpstr>
      <vt:lpstr>Incorporating MyPlate</vt:lpstr>
      <vt:lpstr>Don’t Forget to Move!</vt:lpstr>
      <vt:lpstr>Conclusion</vt:lpstr>
    </vt:vector>
  </TitlesOfParts>
  <Company>Lanphere Enterprises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Charlotte Quebbeman</cp:lastModifiedBy>
  <cp:revision>17</cp:revision>
  <dcterms:created xsi:type="dcterms:W3CDTF">2014-09-09T19:42:48Z</dcterms:created>
  <dcterms:modified xsi:type="dcterms:W3CDTF">2016-03-15T16:39:43Z</dcterms:modified>
</cp:coreProperties>
</file>