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5" r:id="rId6"/>
    <p:sldId id="266" r:id="rId7"/>
    <p:sldId id="267" r:id="rId8"/>
    <p:sldId id="268" r:id="rId9"/>
    <p:sldId id="269" r:id="rId10"/>
    <p:sldId id="270" r:id="rId11"/>
    <p:sldId id="271" r:id="rId12"/>
    <p:sldId id="272" r:id="rId13"/>
    <p:sldId id="274" r:id="rId14"/>
    <p:sldId id="275" r:id="rId15"/>
    <p:sldId id="27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8437"/>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77"/>
  </p:normalViewPr>
  <p:slideViewPr>
    <p:cSldViewPr snapToGrid="0" snapToObjects="1">
      <p:cViewPr varScale="1">
        <p:scale>
          <a:sx n="92" d="100"/>
          <a:sy n="92" d="100"/>
        </p:scale>
        <p:origin x="45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661DFE-1C45-7041-BCDE-78763FED1F80}" type="datetimeFigureOut">
              <a:rPr lang="en-US" smtClean="0"/>
              <a:t>4/15/16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C608EA-1AEB-5A4A-B487-AA92DB560DE0}" type="slidenum">
              <a:rPr lang="en-US" smtClean="0"/>
              <a:t>‹#›</a:t>
            </a:fld>
            <a:endParaRPr lang="en-US"/>
          </a:p>
        </p:txBody>
      </p:sp>
    </p:spTree>
    <p:extLst>
      <p:ext uri="{BB962C8B-B14F-4D97-AF65-F5344CB8AC3E}">
        <p14:creationId xmlns:p14="http://schemas.microsoft.com/office/powerpoint/2010/main" val="2385405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lesson</a:t>
            </a:r>
            <a:r>
              <a:rPr lang="en-US" baseline="0" dirty="0" smtClean="0"/>
              <a:t> teaches the basic techniques to create a wholesome and nutritious main dish salad from ingredients you already have. After this lesson, the goal is to be able to demonstrate the skills needed to stock your pantry with nutritious foods and to use those foods to create a tasty main dish salads using a whole foods approach that follows </a:t>
            </a:r>
            <a:r>
              <a:rPr lang="en-US" baseline="0" dirty="0" err="1" smtClean="0"/>
              <a:t>MyPlate</a:t>
            </a:r>
            <a:r>
              <a:rPr lang="en-US" baseline="0" dirty="0" smtClean="0"/>
              <a:t> meal plans.</a:t>
            </a:r>
            <a:endParaRPr lang="en-US" dirty="0" smtClean="0"/>
          </a:p>
          <a:p>
            <a:endParaRPr lang="en-US" dirty="0"/>
          </a:p>
        </p:txBody>
      </p:sp>
      <p:sp>
        <p:nvSpPr>
          <p:cNvPr id="4" name="Slide Number Placeholder 3"/>
          <p:cNvSpPr>
            <a:spLocks noGrp="1"/>
          </p:cNvSpPr>
          <p:nvPr>
            <p:ph type="sldNum" sz="quarter" idx="10"/>
          </p:nvPr>
        </p:nvSpPr>
        <p:spPr/>
        <p:txBody>
          <a:bodyPr/>
          <a:lstStyle/>
          <a:p>
            <a:fld id="{C8C608EA-1AEB-5A4A-B487-AA92DB560DE0}" type="slidenum">
              <a:rPr lang="en-US" smtClean="0"/>
              <a:t>1</a:t>
            </a:fld>
            <a:endParaRPr lang="en-US"/>
          </a:p>
        </p:txBody>
      </p:sp>
    </p:spTree>
    <p:extLst>
      <p:ext uri="{BB962C8B-B14F-4D97-AF65-F5344CB8AC3E}">
        <p14:creationId xmlns:p14="http://schemas.microsoft.com/office/powerpoint/2010/main" val="339106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Dressing</a:t>
            </a:r>
            <a:endParaRPr lang="en-US" b="1" dirty="0" smtClean="0"/>
          </a:p>
          <a:p>
            <a:r>
              <a:rPr lang="en-US" dirty="0" smtClean="0"/>
              <a:t>Homemade dressings – less fat, sodium,</a:t>
            </a:r>
            <a:r>
              <a:rPr lang="en-US" baseline="0" dirty="0" smtClean="0"/>
              <a:t> preservatives, cost (pennies versus dollars)</a:t>
            </a:r>
            <a:endParaRPr lang="en-US" dirty="0"/>
          </a:p>
        </p:txBody>
      </p:sp>
      <p:sp>
        <p:nvSpPr>
          <p:cNvPr id="4" name="Slide Number Placeholder 3"/>
          <p:cNvSpPr>
            <a:spLocks noGrp="1"/>
          </p:cNvSpPr>
          <p:nvPr>
            <p:ph type="sldNum" sz="quarter" idx="10"/>
          </p:nvPr>
        </p:nvSpPr>
        <p:spPr/>
        <p:txBody>
          <a:bodyPr/>
          <a:lstStyle/>
          <a:p>
            <a:fld id="{C8C608EA-1AEB-5A4A-B487-AA92DB560DE0}" type="slidenum">
              <a:rPr lang="en-US" smtClean="0"/>
              <a:t>10</a:t>
            </a:fld>
            <a:endParaRPr lang="en-US"/>
          </a:p>
        </p:txBody>
      </p:sp>
    </p:spTree>
    <p:extLst>
      <p:ext uri="{BB962C8B-B14F-4D97-AF65-F5344CB8AC3E}">
        <p14:creationId xmlns:p14="http://schemas.microsoft.com/office/powerpoint/2010/main" val="3693915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Toppings</a:t>
            </a:r>
          </a:p>
          <a:p>
            <a:r>
              <a:rPr lang="en-US" b="0" dirty="0" smtClean="0"/>
              <a:t>Discuss</a:t>
            </a:r>
            <a:r>
              <a:rPr lang="en-US" b="0" baseline="0" dirty="0" smtClean="0"/>
              <a:t> options </a:t>
            </a:r>
          </a:p>
          <a:p>
            <a:r>
              <a:rPr lang="en-US" b="0" baseline="0" dirty="0" smtClean="0"/>
              <a:t>Watch out for added fats </a:t>
            </a:r>
            <a:endParaRPr lang="en-US" b="0" dirty="0" smtClean="0"/>
          </a:p>
        </p:txBody>
      </p:sp>
      <p:sp>
        <p:nvSpPr>
          <p:cNvPr id="4" name="Slide Number Placeholder 3"/>
          <p:cNvSpPr>
            <a:spLocks noGrp="1"/>
          </p:cNvSpPr>
          <p:nvPr>
            <p:ph type="sldNum" sz="quarter" idx="10"/>
          </p:nvPr>
        </p:nvSpPr>
        <p:spPr/>
        <p:txBody>
          <a:bodyPr/>
          <a:lstStyle/>
          <a:p>
            <a:fld id="{C8C608EA-1AEB-5A4A-B487-AA92DB560DE0}" type="slidenum">
              <a:rPr lang="en-US" smtClean="0"/>
              <a:t>11</a:t>
            </a:fld>
            <a:endParaRPr lang="en-US"/>
          </a:p>
        </p:txBody>
      </p:sp>
    </p:spTree>
    <p:extLst>
      <p:ext uri="{BB962C8B-B14F-4D97-AF65-F5344CB8AC3E}">
        <p14:creationId xmlns:p14="http://schemas.microsoft.com/office/powerpoint/2010/main" val="5825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Bring pantry items</a:t>
            </a:r>
            <a:r>
              <a:rPr lang="en-US" baseline="0" dirty="0" smtClean="0"/>
              <a:t> from home and have class members come up with as many ideas for salads as possible from those foods</a:t>
            </a:r>
          </a:p>
          <a:p>
            <a:pPr marL="228600" indent="-228600">
              <a:buAutoNum type="arabicPeriod"/>
            </a:pPr>
            <a:r>
              <a:rPr lang="en-US" baseline="0" dirty="0" smtClean="0"/>
              <a:t>Have class members think about their own pantry and create as many salad options as possible from what they already have</a:t>
            </a:r>
            <a:endParaRPr lang="en-US" dirty="0" smtClean="0"/>
          </a:p>
        </p:txBody>
      </p:sp>
      <p:sp>
        <p:nvSpPr>
          <p:cNvPr id="4" name="Slide Number Placeholder 3"/>
          <p:cNvSpPr>
            <a:spLocks noGrp="1"/>
          </p:cNvSpPr>
          <p:nvPr>
            <p:ph type="sldNum" sz="quarter" idx="10"/>
          </p:nvPr>
        </p:nvSpPr>
        <p:spPr/>
        <p:txBody>
          <a:bodyPr/>
          <a:lstStyle/>
          <a:p>
            <a:fld id="{C8C608EA-1AEB-5A4A-B487-AA92DB560DE0}" type="slidenum">
              <a:rPr lang="en-US" smtClean="0"/>
              <a:t>12</a:t>
            </a:fld>
            <a:endParaRPr lang="en-US"/>
          </a:p>
        </p:txBody>
      </p:sp>
    </p:spTree>
    <p:extLst>
      <p:ext uri="{BB962C8B-B14F-4D97-AF65-F5344CB8AC3E}">
        <p14:creationId xmlns:p14="http://schemas.microsoft.com/office/powerpoint/2010/main" val="212238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Discussion</a:t>
            </a:r>
            <a:r>
              <a:rPr lang="en-US" b="1" baseline="0" dirty="0" smtClean="0"/>
              <a:t> Questions:</a:t>
            </a:r>
          </a:p>
          <a:p>
            <a:endParaRPr lang="en-US" baseline="0" dirty="0" smtClean="0"/>
          </a:p>
          <a:p>
            <a:pPr marL="228600" indent="-228600">
              <a:buAutoNum type="arabicPeriod"/>
            </a:pPr>
            <a:r>
              <a:rPr lang="en-US" baseline="0" dirty="0" smtClean="0"/>
              <a:t>What components of </a:t>
            </a:r>
            <a:r>
              <a:rPr lang="en-US" baseline="0" dirty="0" err="1" smtClean="0"/>
              <a:t>MyPlate</a:t>
            </a:r>
            <a:r>
              <a:rPr lang="en-US" baseline="0" dirty="0" smtClean="0"/>
              <a:t> does salad already have?</a:t>
            </a:r>
          </a:p>
          <a:p>
            <a:pPr marL="228600" indent="-228600">
              <a:buAutoNum type="arabicPeriod"/>
            </a:pPr>
            <a:r>
              <a:rPr lang="en-US" baseline="0" dirty="0" smtClean="0"/>
              <a:t>What can we add to our plate to round out the meal?</a:t>
            </a:r>
            <a:endParaRPr lang="en-US" dirty="0" smtClean="0"/>
          </a:p>
        </p:txBody>
      </p:sp>
      <p:sp>
        <p:nvSpPr>
          <p:cNvPr id="4" name="Slide Number Placeholder 3"/>
          <p:cNvSpPr>
            <a:spLocks noGrp="1"/>
          </p:cNvSpPr>
          <p:nvPr>
            <p:ph type="sldNum" sz="quarter" idx="10"/>
          </p:nvPr>
        </p:nvSpPr>
        <p:spPr/>
        <p:txBody>
          <a:bodyPr/>
          <a:lstStyle/>
          <a:p>
            <a:fld id="{C8C608EA-1AEB-5A4A-B487-AA92DB560DE0}" type="slidenum">
              <a:rPr lang="en-US" smtClean="0"/>
              <a:t>13</a:t>
            </a:fld>
            <a:endParaRPr lang="en-US"/>
          </a:p>
        </p:txBody>
      </p:sp>
    </p:spTree>
    <p:extLst>
      <p:ext uri="{BB962C8B-B14F-4D97-AF65-F5344CB8AC3E}">
        <p14:creationId xmlns:p14="http://schemas.microsoft.com/office/powerpoint/2010/main" val="1041352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Being</a:t>
            </a:r>
            <a:r>
              <a:rPr lang="en-US" baseline="0" dirty="0" smtClean="0"/>
              <a:t> active is another important part of being healthy. What are some ways you will move around and be active this week?</a:t>
            </a:r>
            <a:endParaRPr lang="en-US" dirty="0" smtClean="0"/>
          </a:p>
        </p:txBody>
      </p:sp>
      <p:sp>
        <p:nvSpPr>
          <p:cNvPr id="4" name="Slide Number Placeholder 3"/>
          <p:cNvSpPr>
            <a:spLocks noGrp="1"/>
          </p:cNvSpPr>
          <p:nvPr>
            <p:ph type="sldNum" sz="quarter" idx="10"/>
          </p:nvPr>
        </p:nvSpPr>
        <p:spPr/>
        <p:txBody>
          <a:bodyPr/>
          <a:lstStyle/>
          <a:p>
            <a:fld id="{C8C608EA-1AEB-5A4A-B487-AA92DB560DE0}" type="slidenum">
              <a:rPr lang="en-US" smtClean="0"/>
              <a:t>14</a:t>
            </a:fld>
            <a:endParaRPr lang="en-US"/>
          </a:p>
        </p:txBody>
      </p:sp>
    </p:spTree>
    <p:extLst>
      <p:ext uri="{BB962C8B-B14F-4D97-AF65-F5344CB8AC3E}">
        <p14:creationId xmlns:p14="http://schemas.microsoft.com/office/powerpoint/2010/main" val="5781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a:t>
            </a:r>
            <a:r>
              <a:rPr lang="en-US" baseline="0" dirty="0" smtClean="0"/>
              <a:t> start of the art kitchen, a degree from culinary school, or tons of time. You just need some basic equipment and food in the pantry to create a delicious salad that your family will want to come home 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-Remind of next class!</a:t>
            </a:r>
            <a:endParaRPr lang="en-US" dirty="0" smtClean="0"/>
          </a:p>
        </p:txBody>
      </p:sp>
      <p:sp>
        <p:nvSpPr>
          <p:cNvPr id="4" name="Slide Number Placeholder 3"/>
          <p:cNvSpPr>
            <a:spLocks noGrp="1"/>
          </p:cNvSpPr>
          <p:nvPr>
            <p:ph type="sldNum" sz="quarter" idx="10"/>
          </p:nvPr>
        </p:nvSpPr>
        <p:spPr/>
        <p:txBody>
          <a:bodyPr/>
          <a:lstStyle/>
          <a:p>
            <a:fld id="{C8C608EA-1AEB-5A4A-B487-AA92DB560DE0}" type="slidenum">
              <a:rPr lang="en-US" smtClean="0"/>
              <a:t>15</a:t>
            </a:fld>
            <a:endParaRPr lang="en-US"/>
          </a:p>
        </p:txBody>
      </p:sp>
    </p:spTree>
    <p:extLst>
      <p:ext uri="{BB962C8B-B14F-4D97-AF65-F5344CB8AC3E}">
        <p14:creationId xmlns:p14="http://schemas.microsoft.com/office/powerpoint/2010/main" val="127748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why family mealtime is important.</a:t>
            </a:r>
            <a:endParaRPr lang="en-US" b="1" baseline="0" dirty="0" smtClean="0"/>
          </a:p>
          <a:p>
            <a:r>
              <a:rPr lang="en-US" baseline="0" dirty="0" smtClean="0"/>
              <a:t>Ask for opinions/ input on importance.</a:t>
            </a:r>
          </a:p>
          <a:p>
            <a:r>
              <a:rPr lang="en-US" b="1" baseline="0" dirty="0" smtClean="0"/>
              <a:t>Include examples</a:t>
            </a:r>
            <a:r>
              <a:rPr lang="en-US" baseline="0" dirty="0" smtClean="0"/>
              <a:t>:</a:t>
            </a:r>
          </a:p>
          <a:p>
            <a:pPr marL="228600" indent="-228600">
              <a:buAutoNum type="arabicPeriod"/>
            </a:pPr>
            <a:r>
              <a:rPr lang="en-US" baseline="0" dirty="0" smtClean="0"/>
              <a:t>Family Bonding</a:t>
            </a:r>
          </a:p>
          <a:p>
            <a:pPr marL="228600" indent="-228600">
              <a:buAutoNum type="arabicPeriod"/>
            </a:pPr>
            <a:r>
              <a:rPr lang="en-US" baseline="0" dirty="0" smtClean="0"/>
              <a:t>Better nutrition with less chance of eating disorders</a:t>
            </a:r>
          </a:p>
          <a:p>
            <a:pPr marL="228600" indent="-228600">
              <a:buAutoNum type="arabicPeriod"/>
            </a:pPr>
            <a:r>
              <a:rPr lang="en-US" baseline="0" dirty="0" smtClean="0"/>
              <a:t>Better grades and behavior with less chance of drugs, alcohol, and sexual activity</a:t>
            </a:r>
          </a:p>
        </p:txBody>
      </p:sp>
      <p:sp>
        <p:nvSpPr>
          <p:cNvPr id="4" name="Slide Number Placeholder 3"/>
          <p:cNvSpPr>
            <a:spLocks noGrp="1"/>
          </p:cNvSpPr>
          <p:nvPr>
            <p:ph type="sldNum" sz="quarter" idx="10"/>
          </p:nvPr>
        </p:nvSpPr>
        <p:spPr/>
        <p:txBody>
          <a:bodyPr/>
          <a:lstStyle/>
          <a:p>
            <a:fld id="{C8C608EA-1AEB-5A4A-B487-AA92DB560DE0}" type="slidenum">
              <a:rPr lang="en-US" smtClean="0"/>
              <a:t>2</a:t>
            </a:fld>
            <a:endParaRPr lang="en-US"/>
          </a:p>
        </p:txBody>
      </p:sp>
    </p:spTree>
    <p:extLst>
      <p:ext uri="{BB962C8B-B14F-4D97-AF65-F5344CB8AC3E}">
        <p14:creationId xmlns:p14="http://schemas.microsoft.com/office/powerpoint/2010/main" val="113175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the questions above to increase participation in the class. </a:t>
            </a:r>
            <a:endParaRPr lang="en-US" dirty="0"/>
          </a:p>
        </p:txBody>
      </p:sp>
      <p:sp>
        <p:nvSpPr>
          <p:cNvPr id="4" name="Slide Number Placeholder 3"/>
          <p:cNvSpPr>
            <a:spLocks noGrp="1"/>
          </p:cNvSpPr>
          <p:nvPr>
            <p:ph type="sldNum" sz="quarter" idx="10"/>
          </p:nvPr>
        </p:nvSpPr>
        <p:spPr/>
        <p:txBody>
          <a:bodyPr/>
          <a:lstStyle/>
          <a:p>
            <a:fld id="{C8C608EA-1AEB-5A4A-B487-AA92DB560DE0}" type="slidenum">
              <a:rPr lang="en-US" smtClean="0"/>
              <a:t>3</a:t>
            </a:fld>
            <a:endParaRPr lang="en-US"/>
          </a:p>
        </p:txBody>
      </p:sp>
    </p:spTree>
    <p:extLst>
      <p:ext uri="{BB962C8B-B14F-4D97-AF65-F5344CB8AC3E}">
        <p14:creationId xmlns:p14="http://schemas.microsoft.com/office/powerpoint/2010/main" val="264432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meal plans and how they save time and money</a:t>
            </a:r>
          </a:p>
          <a:p>
            <a:r>
              <a:rPr lang="en-US" b="1" dirty="0" smtClean="0"/>
              <a:t>Step</a:t>
            </a:r>
            <a:r>
              <a:rPr lang="en-US" b="1" baseline="0" dirty="0" smtClean="0"/>
              <a:t> to create a menu:</a:t>
            </a:r>
          </a:p>
          <a:p>
            <a:pPr marL="228600" indent="-228600">
              <a:buAutoNum type="arabicPeriod"/>
            </a:pPr>
            <a:r>
              <a:rPr lang="en-US" b="0" baseline="0" dirty="0" smtClean="0"/>
              <a:t>Look at ingredients already in pantry or fridge</a:t>
            </a:r>
          </a:p>
          <a:p>
            <a:pPr marL="228600" indent="-228600">
              <a:buAutoNum type="arabicPeriod"/>
            </a:pPr>
            <a:r>
              <a:rPr lang="en-US" b="0" baseline="0" dirty="0" smtClean="0"/>
              <a:t>Look through recipes/ come up with combinations to use food</a:t>
            </a:r>
          </a:p>
          <a:p>
            <a:pPr marL="228600" indent="-228600">
              <a:buAutoNum type="arabicPeriod"/>
            </a:pPr>
            <a:r>
              <a:rPr lang="en-US" b="0" baseline="0" dirty="0" smtClean="0"/>
              <a:t>Put together a menu for each meal</a:t>
            </a:r>
          </a:p>
          <a:p>
            <a:pPr marL="0" indent="0">
              <a:buNone/>
            </a:pPr>
            <a:r>
              <a:rPr lang="en-US" b="1" baseline="0" dirty="0" smtClean="0"/>
              <a:t>Extra Tips</a:t>
            </a:r>
          </a:p>
          <a:p>
            <a:pPr marL="0" indent="0">
              <a:buNone/>
            </a:pPr>
            <a:r>
              <a:rPr lang="en-US" b="0" baseline="0" dirty="0" smtClean="0"/>
              <a:t>Consider having theme nights: Monday is Mexican food, Tuesday is Italian, </a:t>
            </a:r>
            <a:r>
              <a:rPr lang="en-US" b="0" baseline="0" dirty="0" err="1" smtClean="0"/>
              <a:t>etc</a:t>
            </a:r>
            <a:r>
              <a:rPr lang="en-US" b="0" baseline="0" dirty="0" smtClean="0"/>
              <a:t>)</a:t>
            </a:r>
          </a:p>
        </p:txBody>
      </p:sp>
      <p:sp>
        <p:nvSpPr>
          <p:cNvPr id="4" name="Slide Number Placeholder 3"/>
          <p:cNvSpPr>
            <a:spLocks noGrp="1"/>
          </p:cNvSpPr>
          <p:nvPr>
            <p:ph type="sldNum" sz="quarter" idx="10"/>
          </p:nvPr>
        </p:nvSpPr>
        <p:spPr/>
        <p:txBody>
          <a:bodyPr/>
          <a:lstStyle/>
          <a:p>
            <a:fld id="{C8C608EA-1AEB-5A4A-B487-AA92DB560DE0}" type="slidenum">
              <a:rPr lang="en-US" smtClean="0"/>
              <a:t>4</a:t>
            </a:fld>
            <a:endParaRPr lang="en-US"/>
          </a:p>
        </p:txBody>
      </p:sp>
    </p:spTree>
    <p:extLst>
      <p:ext uri="{BB962C8B-B14F-4D97-AF65-F5344CB8AC3E}">
        <p14:creationId xmlns:p14="http://schemas.microsoft.com/office/powerpoint/2010/main" val="213968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Preparation</a:t>
            </a:r>
            <a:r>
              <a:rPr lang="en-US" b="1" baseline="0" dirty="0" smtClean="0"/>
              <a:t> for creating a salad:</a:t>
            </a:r>
          </a:p>
          <a:p>
            <a:pPr marL="171450" indent="-171450">
              <a:buFontTx/>
              <a:buChar char="•"/>
            </a:pPr>
            <a:r>
              <a:rPr lang="en-US" b="0" baseline="0" dirty="0" smtClean="0"/>
              <a:t>Choose mostly whole foods and reduce highly refined processed foods</a:t>
            </a:r>
          </a:p>
          <a:p>
            <a:pPr lvl="1"/>
            <a:r>
              <a:rPr lang="en-US" b="0" baseline="0" dirty="0" smtClean="0"/>
              <a:t>Show and explain equipment needed and how to use it: </a:t>
            </a:r>
            <a:r>
              <a:rPr lang="en-US" dirty="0" smtClean="0"/>
              <a:t>Sharp knife, cutting board, vegetable peeler, vegetable grater, large mixing bowl, spoons, measuring cups and spoons, saucepan, large salad bowl, etc. </a:t>
            </a:r>
            <a:endParaRPr lang="en-US" dirty="0"/>
          </a:p>
        </p:txBody>
      </p:sp>
      <p:sp>
        <p:nvSpPr>
          <p:cNvPr id="4" name="Slide Number Placeholder 3"/>
          <p:cNvSpPr>
            <a:spLocks noGrp="1"/>
          </p:cNvSpPr>
          <p:nvPr>
            <p:ph type="sldNum" sz="quarter" idx="10"/>
          </p:nvPr>
        </p:nvSpPr>
        <p:spPr/>
        <p:txBody>
          <a:bodyPr/>
          <a:lstStyle/>
          <a:p>
            <a:fld id="{C8C608EA-1AEB-5A4A-B487-AA92DB560DE0}" type="slidenum">
              <a:rPr lang="en-US" smtClean="0"/>
              <a:t>5</a:t>
            </a:fld>
            <a:endParaRPr lang="en-US"/>
          </a:p>
        </p:txBody>
      </p:sp>
    </p:spTree>
    <p:extLst>
      <p:ext uri="{BB962C8B-B14F-4D97-AF65-F5344CB8AC3E}">
        <p14:creationId xmlns:p14="http://schemas.microsoft.com/office/powerpoint/2010/main" val="3973252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Base </a:t>
            </a:r>
          </a:p>
          <a:p>
            <a:r>
              <a:rPr lang="en-US" b="1" baseline="0" dirty="0" smtClean="0"/>
              <a:t>Options: </a:t>
            </a:r>
            <a:r>
              <a:rPr lang="en-US" b="0" baseline="0" dirty="0" smtClean="0"/>
              <a:t>Discuss options, what do participants typically use, what better choices they could make </a:t>
            </a:r>
          </a:p>
          <a:p>
            <a:r>
              <a:rPr lang="en-US" b="0" baseline="0" dirty="0" smtClean="0"/>
              <a:t>Discuss whole versus refined grains, pasta, &amp; rice </a:t>
            </a:r>
          </a:p>
        </p:txBody>
      </p:sp>
      <p:sp>
        <p:nvSpPr>
          <p:cNvPr id="4" name="Slide Number Placeholder 3"/>
          <p:cNvSpPr>
            <a:spLocks noGrp="1"/>
          </p:cNvSpPr>
          <p:nvPr>
            <p:ph type="sldNum" sz="quarter" idx="10"/>
          </p:nvPr>
        </p:nvSpPr>
        <p:spPr/>
        <p:txBody>
          <a:bodyPr/>
          <a:lstStyle/>
          <a:p>
            <a:fld id="{C8C608EA-1AEB-5A4A-B487-AA92DB560DE0}" type="slidenum">
              <a:rPr lang="en-US" smtClean="0"/>
              <a:t>6</a:t>
            </a:fld>
            <a:endParaRPr lang="en-US"/>
          </a:p>
        </p:txBody>
      </p:sp>
    </p:spTree>
    <p:extLst>
      <p:ext uri="{BB962C8B-B14F-4D97-AF65-F5344CB8AC3E}">
        <p14:creationId xmlns:p14="http://schemas.microsoft.com/office/powerpoint/2010/main" val="251172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Protein</a:t>
            </a:r>
            <a:endParaRPr lang="en-US" b="1" baseline="0" dirty="0" smtClean="0"/>
          </a:p>
          <a:p>
            <a:r>
              <a:rPr lang="en-US" b="0" baseline="0" dirty="0" smtClean="0"/>
              <a:t>Discuss food safety- when to worry about cross contamination, proper hygiene, temperature, and storage</a:t>
            </a:r>
          </a:p>
          <a:p>
            <a:r>
              <a:rPr lang="en-US" b="0" baseline="0" dirty="0" smtClean="0"/>
              <a:t>Discuss options-both meat and plant-based</a:t>
            </a:r>
            <a:endParaRPr lang="en-US" b="0" dirty="0"/>
          </a:p>
        </p:txBody>
      </p:sp>
      <p:sp>
        <p:nvSpPr>
          <p:cNvPr id="4" name="Slide Number Placeholder 3"/>
          <p:cNvSpPr>
            <a:spLocks noGrp="1"/>
          </p:cNvSpPr>
          <p:nvPr>
            <p:ph type="sldNum" sz="quarter" idx="10"/>
          </p:nvPr>
        </p:nvSpPr>
        <p:spPr/>
        <p:txBody>
          <a:bodyPr/>
          <a:lstStyle/>
          <a:p>
            <a:fld id="{C8C608EA-1AEB-5A4A-B487-AA92DB560DE0}" type="slidenum">
              <a:rPr lang="en-US" smtClean="0"/>
              <a:t>7</a:t>
            </a:fld>
            <a:endParaRPr lang="en-US"/>
          </a:p>
        </p:txBody>
      </p:sp>
    </p:spTree>
    <p:extLst>
      <p:ext uri="{BB962C8B-B14F-4D97-AF65-F5344CB8AC3E}">
        <p14:creationId xmlns:p14="http://schemas.microsoft.com/office/powerpoint/2010/main" val="113018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Veggies</a:t>
            </a:r>
            <a:r>
              <a:rPr lang="en-US" b="1" baseline="0" dirty="0" smtClean="0"/>
              <a:t> </a:t>
            </a:r>
            <a:endParaRPr lang="en-US" b="1" dirty="0" smtClean="0"/>
          </a:p>
          <a:p>
            <a:r>
              <a:rPr lang="en-US" b="0" dirty="0" smtClean="0"/>
              <a:t>Discuss options-most</a:t>
            </a:r>
            <a:r>
              <a:rPr lang="en-US" b="0" baseline="0" dirty="0" smtClean="0"/>
              <a:t> common and not so common </a:t>
            </a:r>
          </a:p>
          <a:p>
            <a:r>
              <a:rPr lang="en-US" b="0" baseline="0" dirty="0" smtClean="0"/>
              <a:t>Discuss how veggies are naturally rich in vitamins, minerals, antioxidants, and phytochemicals </a:t>
            </a:r>
          </a:p>
          <a:p>
            <a:r>
              <a:rPr lang="en-US" b="0" baseline="0" dirty="0" smtClean="0"/>
              <a:t>Veggies will give the salad more volume but not calories </a:t>
            </a:r>
          </a:p>
          <a:p>
            <a:r>
              <a:rPr lang="en-US" b="0" baseline="0" dirty="0" smtClean="0"/>
              <a:t>Demonstrate knife skills as you cut up veggies </a:t>
            </a:r>
          </a:p>
        </p:txBody>
      </p:sp>
      <p:sp>
        <p:nvSpPr>
          <p:cNvPr id="4" name="Slide Number Placeholder 3"/>
          <p:cNvSpPr>
            <a:spLocks noGrp="1"/>
          </p:cNvSpPr>
          <p:nvPr>
            <p:ph type="sldNum" sz="quarter" idx="10"/>
          </p:nvPr>
        </p:nvSpPr>
        <p:spPr/>
        <p:txBody>
          <a:bodyPr/>
          <a:lstStyle/>
          <a:p>
            <a:fld id="{C8C608EA-1AEB-5A4A-B487-AA92DB560DE0}" type="slidenum">
              <a:rPr lang="en-US" smtClean="0"/>
              <a:t>8</a:t>
            </a:fld>
            <a:endParaRPr lang="en-US"/>
          </a:p>
        </p:txBody>
      </p:sp>
    </p:spTree>
    <p:extLst>
      <p:ext uri="{BB962C8B-B14F-4D97-AF65-F5344CB8AC3E}">
        <p14:creationId xmlns:p14="http://schemas.microsoft.com/office/powerpoint/2010/main" val="395695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Flavors</a:t>
            </a:r>
            <a:endParaRPr lang="en-US" b="1" dirty="0" smtClean="0"/>
          </a:p>
          <a:p>
            <a:r>
              <a:rPr lang="en-US" dirty="0" smtClean="0"/>
              <a:t>Onion and Garlic – can be raw or cooked </a:t>
            </a:r>
          </a:p>
          <a:p>
            <a:r>
              <a:rPr lang="en-US" dirty="0" smtClean="0"/>
              <a:t>Choose</a:t>
            </a:r>
            <a:r>
              <a:rPr lang="en-US" baseline="0" dirty="0" smtClean="0"/>
              <a:t> spices/herbs according to other ingredients </a:t>
            </a:r>
          </a:p>
          <a:p>
            <a:pPr marL="228600" indent="-228600">
              <a:buAutoNum type="alphaLcPeriod"/>
            </a:pPr>
            <a:r>
              <a:rPr lang="en-US" baseline="0" dirty="0" smtClean="0"/>
              <a:t>Example: use Mexican spices if salad has black beans, onion, garlic, tomatoes, and corn; use </a:t>
            </a:r>
            <a:r>
              <a:rPr lang="en-US" baseline="0" dirty="0" err="1" smtClean="0"/>
              <a:t>italian</a:t>
            </a:r>
            <a:r>
              <a:rPr lang="en-US" baseline="0" dirty="0" smtClean="0"/>
              <a:t> spices if salad ha pasta, tomatoes, zucchini; </a:t>
            </a:r>
            <a:r>
              <a:rPr lang="en-US" baseline="0" dirty="0" err="1" smtClean="0"/>
              <a:t>etc</a:t>
            </a:r>
            <a:r>
              <a:rPr lang="en-US" baseline="0" dirty="0" smtClean="0"/>
              <a:t> </a:t>
            </a:r>
          </a:p>
          <a:p>
            <a:pPr marL="285750" indent="-285750">
              <a:buAutoNum type="romanUcPeriod"/>
            </a:pPr>
            <a:r>
              <a:rPr lang="en-US" baseline="0" dirty="0" smtClean="0"/>
              <a:t>Mexican: cumin, oregano, chili powder, cilantro, garlic </a:t>
            </a:r>
          </a:p>
          <a:p>
            <a:pPr marL="285750" indent="-285750">
              <a:buAutoNum type="romanUcPeriod"/>
            </a:pPr>
            <a:r>
              <a:rPr lang="en-US" baseline="0" dirty="0" smtClean="0"/>
              <a:t>Italian: basil, oregano, parsley, garlic </a:t>
            </a:r>
          </a:p>
          <a:p>
            <a:pPr marL="285750" indent="-285750">
              <a:buAutoNum type="romanUcPeriod"/>
            </a:pPr>
            <a:r>
              <a:rPr lang="en-US" baseline="0" dirty="0" smtClean="0"/>
              <a:t>Asian: soy sauce, ginger, garlic, chilies, turmeric </a:t>
            </a:r>
          </a:p>
          <a:p>
            <a:pPr marL="285750" indent="-285750">
              <a:buAutoNum type="romanUcPeriod"/>
            </a:pPr>
            <a:r>
              <a:rPr lang="en-US" baseline="0" dirty="0" smtClean="0"/>
              <a:t>Savory/Thanksgiving: rosemary, sage, thyme, parsley </a:t>
            </a:r>
            <a:endParaRPr lang="en-US" dirty="0"/>
          </a:p>
        </p:txBody>
      </p:sp>
      <p:sp>
        <p:nvSpPr>
          <p:cNvPr id="4" name="Slide Number Placeholder 3"/>
          <p:cNvSpPr>
            <a:spLocks noGrp="1"/>
          </p:cNvSpPr>
          <p:nvPr>
            <p:ph type="sldNum" sz="quarter" idx="10"/>
          </p:nvPr>
        </p:nvSpPr>
        <p:spPr/>
        <p:txBody>
          <a:bodyPr/>
          <a:lstStyle/>
          <a:p>
            <a:fld id="{C8C608EA-1AEB-5A4A-B487-AA92DB560DE0}" type="slidenum">
              <a:rPr lang="en-US" smtClean="0"/>
              <a:t>9</a:t>
            </a:fld>
            <a:endParaRPr lang="en-US"/>
          </a:p>
        </p:txBody>
      </p:sp>
    </p:spTree>
    <p:extLst>
      <p:ext uri="{BB962C8B-B14F-4D97-AF65-F5344CB8AC3E}">
        <p14:creationId xmlns:p14="http://schemas.microsoft.com/office/powerpoint/2010/main" val="373610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salad</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$ense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lad Greens and Tomato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690" y="2101451"/>
            <a:ext cx="5163312" cy="3453384"/>
          </a:xfrm>
          <a:prstGeom prst="rect">
            <a:avLst/>
          </a:prstGeom>
        </p:spPr>
      </p:pic>
      <p:sp>
        <p:nvSpPr>
          <p:cNvPr id="2" name="Title 1"/>
          <p:cNvSpPr>
            <a:spLocks noGrp="1"/>
          </p:cNvSpPr>
          <p:nvPr>
            <p:ph type="title"/>
          </p:nvPr>
        </p:nvSpPr>
        <p:spPr>
          <a:xfrm>
            <a:off x="2235200" y="413119"/>
            <a:ext cx="8229600" cy="800781"/>
          </a:xfrm>
        </p:spPr>
        <p:txBody>
          <a:bodyPr/>
          <a:lstStyle/>
          <a:p>
            <a:r>
              <a:rPr lang="en-US" dirty="0" smtClean="0"/>
              <a:t>Create a Salad </a:t>
            </a:r>
            <a:endParaRPr lang="en-US" dirty="0"/>
          </a:p>
        </p:txBody>
      </p:sp>
      <p:sp>
        <p:nvSpPr>
          <p:cNvPr id="3" name="Content Placeholder 2"/>
          <p:cNvSpPr>
            <a:spLocks noGrp="1"/>
          </p:cNvSpPr>
          <p:nvPr>
            <p:ph idx="1"/>
          </p:nvPr>
        </p:nvSpPr>
        <p:spPr>
          <a:xfrm>
            <a:off x="2380344" y="1205241"/>
            <a:ext cx="8229600" cy="3649133"/>
          </a:xfrm>
        </p:spPr>
        <p:txBody>
          <a:bodyPr/>
          <a:lstStyle/>
          <a:p>
            <a:r>
              <a:rPr lang="en-US" dirty="0" smtClean="0"/>
              <a:t>Step 5: Dressing </a:t>
            </a:r>
          </a:p>
          <a:p>
            <a:pPr lvl="2"/>
            <a:r>
              <a:rPr lang="en-US" dirty="0" smtClean="0"/>
              <a:t>Homemade Dressings</a:t>
            </a:r>
            <a:endParaRPr lang="en-US" dirty="0"/>
          </a:p>
        </p:txBody>
      </p:sp>
    </p:spTree>
    <p:extLst>
      <p:ext uri="{BB962C8B-B14F-4D97-AF65-F5344CB8AC3E}">
        <p14:creationId xmlns:p14="http://schemas.microsoft.com/office/powerpoint/2010/main" val="2227636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berry Salad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179" y="347210"/>
            <a:ext cx="5449820" cy="3601231"/>
          </a:xfrm>
          <a:prstGeom prst="rect">
            <a:avLst/>
          </a:prstGeom>
        </p:spPr>
      </p:pic>
      <p:sp>
        <p:nvSpPr>
          <p:cNvPr id="2" name="Title 1"/>
          <p:cNvSpPr>
            <a:spLocks noGrp="1"/>
          </p:cNvSpPr>
          <p:nvPr>
            <p:ph type="title"/>
          </p:nvPr>
        </p:nvSpPr>
        <p:spPr>
          <a:xfrm>
            <a:off x="185057" y="1226985"/>
            <a:ext cx="8229600" cy="800781"/>
          </a:xfrm>
        </p:spPr>
        <p:txBody>
          <a:bodyPr/>
          <a:lstStyle/>
          <a:p>
            <a:r>
              <a:rPr lang="en-US" dirty="0" smtClean="0"/>
              <a:t>Create a Salad </a:t>
            </a:r>
            <a:endParaRPr lang="en-US" dirty="0"/>
          </a:p>
        </p:txBody>
      </p:sp>
      <p:sp>
        <p:nvSpPr>
          <p:cNvPr id="3" name="Content Placeholder 2"/>
          <p:cNvSpPr>
            <a:spLocks noGrp="1"/>
          </p:cNvSpPr>
          <p:nvPr>
            <p:ph idx="1"/>
          </p:nvPr>
        </p:nvSpPr>
        <p:spPr>
          <a:xfrm>
            <a:off x="330200" y="2009624"/>
            <a:ext cx="8229600" cy="3649133"/>
          </a:xfrm>
        </p:spPr>
        <p:txBody>
          <a:bodyPr/>
          <a:lstStyle/>
          <a:p>
            <a:r>
              <a:rPr lang="en-US" dirty="0" smtClean="0"/>
              <a:t>Step 6: Toppings </a:t>
            </a:r>
          </a:p>
          <a:p>
            <a:pPr lvl="2"/>
            <a:r>
              <a:rPr lang="en-US" dirty="0" smtClean="0"/>
              <a:t>Options</a:t>
            </a:r>
          </a:p>
          <a:p>
            <a:pPr lvl="2"/>
            <a:r>
              <a:rPr lang="en-US" dirty="0" smtClean="0"/>
              <a:t>Added Fats </a:t>
            </a:r>
          </a:p>
        </p:txBody>
      </p:sp>
    </p:spTree>
    <p:extLst>
      <p:ext uri="{BB962C8B-B14F-4D97-AF65-F5344CB8AC3E}">
        <p14:creationId xmlns:p14="http://schemas.microsoft.com/office/powerpoint/2010/main" val="771528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pping List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56"/>
            <a:ext cx="4781080" cy="4789714"/>
          </a:xfrm>
          <a:prstGeom prst="rect">
            <a:avLst/>
          </a:prstGeom>
        </p:spPr>
      </p:pic>
      <p:sp>
        <p:nvSpPr>
          <p:cNvPr id="2" name="Title 1"/>
          <p:cNvSpPr>
            <a:spLocks noGrp="1"/>
          </p:cNvSpPr>
          <p:nvPr>
            <p:ph type="title"/>
          </p:nvPr>
        </p:nvSpPr>
        <p:spPr>
          <a:xfrm>
            <a:off x="5265057" y="799419"/>
            <a:ext cx="8229600" cy="800781"/>
          </a:xfrm>
        </p:spPr>
        <p:txBody>
          <a:bodyPr/>
          <a:lstStyle/>
          <a:p>
            <a:r>
              <a:rPr lang="en-US" dirty="0"/>
              <a:t>Practice Time!</a:t>
            </a:r>
          </a:p>
        </p:txBody>
      </p:sp>
      <p:sp>
        <p:nvSpPr>
          <p:cNvPr id="3" name="Content Placeholder 2"/>
          <p:cNvSpPr>
            <a:spLocks noGrp="1"/>
          </p:cNvSpPr>
          <p:nvPr>
            <p:ph idx="1"/>
          </p:nvPr>
        </p:nvSpPr>
        <p:spPr>
          <a:xfrm>
            <a:off x="5156200" y="1890486"/>
            <a:ext cx="3987800" cy="3649133"/>
          </a:xfrm>
        </p:spPr>
        <p:txBody>
          <a:bodyPr/>
          <a:lstStyle/>
          <a:p>
            <a:r>
              <a:rPr lang="en-US" sz="3000" dirty="0" smtClean="0"/>
              <a:t>Bring pantry items from home </a:t>
            </a:r>
            <a:endParaRPr lang="en-US" sz="3000" dirty="0"/>
          </a:p>
          <a:p>
            <a:r>
              <a:rPr lang="en-US" sz="3000" dirty="0" smtClean="0"/>
              <a:t>Possible quick bread options from pantry ingredients</a:t>
            </a:r>
            <a:endParaRPr lang="en-US" sz="3000" dirty="0"/>
          </a:p>
        </p:txBody>
      </p:sp>
    </p:spTree>
    <p:extLst>
      <p:ext uri="{BB962C8B-B14F-4D97-AF65-F5344CB8AC3E}">
        <p14:creationId xmlns:p14="http://schemas.microsoft.com/office/powerpoint/2010/main" val="313817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ad I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099" y="1417780"/>
            <a:ext cx="4031350" cy="4027714"/>
          </a:xfrm>
          <a:prstGeom prst="rect">
            <a:avLst/>
          </a:prstGeom>
        </p:spPr>
      </p:pic>
      <p:sp>
        <p:nvSpPr>
          <p:cNvPr id="2" name="Title 1"/>
          <p:cNvSpPr>
            <a:spLocks noGrp="1"/>
          </p:cNvSpPr>
          <p:nvPr>
            <p:ph type="title"/>
          </p:nvPr>
        </p:nvSpPr>
        <p:spPr>
          <a:xfrm>
            <a:off x="275772" y="616855"/>
            <a:ext cx="8229600" cy="800781"/>
          </a:xfrm>
        </p:spPr>
        <p:txBody>
          <a:bodyPr/>
          <a:lstStyle/>
          <a:p>
            <a:r>
              <a:rPr lang="en-US" dirty="0" smtClean="0"/>
              <a:t>Incorporating </a:t>
            </a:r>
            <a:r>
              <a:rPr lang="en-US" dirty="0" err="1" smtClean="0"/>
              <a:t>MyPlate</a:t>
            </a:r>
            <a:endParaRPr lang="en-US" dirty="0"/>
          </a:p>
        </p:txBody>
      </p:sp>
      <p:sp>
        <p:nvSpPr>
          <p:cNvPr id="3" name="Content Placeholder 2"/>
          <p:cNvSpPr>
            <a:spLocks noGrp="1"/>
          </p:cNvSpPr>
          <p:nvPr>
            <p:ph idx="1"/>
          </p:nvPr>
        </p:nvSpPr>
        <p:spPr>
          <a:xfrm>
            <a:off x="164932" y="1600200"/>
            <a:ext cx="4836877" cy="3649133"/>
          </a:xfrm>
        </p:spPr>
        <p:txBody>
          <a:bodyPr/>
          <a:lstStyle/>
          <a:p>
            <a:r>
              <a:rPr lang="en-US" sz="2900" dirty="0" smtClean="0"/>
              <a:t>What components of </a:t>
            </a:r>
            <a:r>
              <a:rPr lang="en-US" sz="2900" dirty="0" err="1" smtClean="0"/>
              <a:t>MyPlate</a:t>
            </a:r>
            <a:r>
              <a:rPr lang="en-US" sz="2900" dirty="0" smtClean="0"/>
              <a:t> does the salad dish already have?</a:t>
            </a:r>
            <a:endParaRPr lang="en-US" sz="2900" dirty="0"/>
          </a:p>
          <a:p>
            <a:r>
              <a:rPr lang="en-US" sz="2900" dirty="0" smtClean="0"/>
              <a:t>What can be added to round out the meal?</a:t>
            </a:r>
            <a:endParaRPr lang="en-US" sz="2900" dirty="0"/>
          </a:p>
        </p:txBody>
      </p:sp>
    </p:spTree>
    <p:extLst>
      <p:ext uri="{BB962C8B-B14F-4D97-AF65-F5344CB8AC3E}">
        <p14:creationId xmlns:p14="http://schemas.microsoft.com/office/powerpoint/2010/main" val="3177679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 &amp; W Bi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060" y="1991916"/>
            <a:ext cx="4407940" cy="2924798"/>
          </a:xfrm>
          <a:prstGeom prst="rect">
            <a:avLst/>
          </a:prstGeom>
        </p:spPr>
      </p:pic>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 </a:t>
            </a:r>
            <a:endParaRPr lang="en-US" dirty="0"/>
          </a:p>
        </p:txBody>
      </p:sp>
    </p:spTree>
    <p:extLst>
      <p:ext uri="{BB962C8B-B14F-4D97-AF65-F5344CB8AC3E}">
        <p14:creationId xmlns:p14="http://schemas.microsoft.com/office/powerpoint/2010/main" val="1142919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oden Spoon &amp; Clo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836" y="381000"/>
            <a:ext cx="3590964" cy="5388429"/>
          </a:xfrm>
          <a:prstGeom prst="rect">
            <a:avLst/>
          </a:prstGeom>
        </p:spPr>
      </p:pic>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p:txBody>
          <a:bodyPr/>
          <a:lstStyle/>
          <a:p>
            <a:r>
              <a:rPr lang="en-US" dirty="0" smtClean="0"/>
              <a:t>Just need – basic equipment </a:t>
            </a:r>
            <a:r>
              <a:rPr lang="en-US" dirty="0" smtClean="0"/>
              <a:t>and</a:t>
            </a:r>
            <a:br>
              <a:rPr lang="en-US" dirty="0" smtClean="0"/>
            </a:br>
            <a:r>
              <a:rPr lang="en-US" dirty="0" smtClean="0"/>
              <a:t> </a:t>
            </a:r>
            <a:r>
              <a:rPr lang="en-US" dirty="0" smtClean="0"/>
              <a:t>food in the pantry </a:t>
            </a:r>
            <a:r>
              <a:rPr lang="en-US" dirty="0" smtClean="0"/>
              <a:t>to</a:t>
            </a:r>
            <a:br>
              <a:rPr lang="en-US" dirty="0" smtClean="0"/>
            </a:br>
            <a:r>
              <a:rPr lang="en-US" dirty="0" smtClean="0"/>
              <a:t> </a:t>
            </a:r>
            <a:r>
              <a:rPr lang="en-US" dirty="0" smtClean="0"/>
              <a:t>CREATE a Salad</a:t>
            </a:r>
            <a:endParaRPr lang="en-US" dirty="0"/>
          </a:p>
        </p:txBody>
      </p:sp>
    </p:spTree>
    <p:extLst>
      <p:ext uri="{BB962C8B-B14F-4D97-AF65-F5344CB8AC3E}">
        <p14:creationId xmlns:p14="http://schemas.microsoft.com/office/powerpoint/2010/main" val="1183789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milysal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615" y="1141665"/>
            <a:ext cx="2972908" cy="4454109"/>
          </a:xfrm>
          <a:prstGeom prst="rect">
            <a:avLst/>
          </a:prstGeom>
        </p:spPr>
      </p:pic>
      <p:sp>
        <p:nvSpPr>
          <p:cNvPr id="17" name="Title 16"/>
          <p:cNvSpPr>
            <a:spLocks noGrp="1"/>
          </p:cNvSpPr>
          <p:nvPr>
            <p:ph type="title"/>
          </p:nvPr>
        </p:nvSpPr>
        <p:spPr>
          <a:xfrm>
            <a:off x="1095828" y="376787"/>
            <a:ext cx="8229600" cy="800781"/>
          </a:xfrm>
        </p:spPr>
        <p:txBody>
          <a:bodyPr/>
          <a:lstStyle/>
          <a:p>
            <a:r>
              <a:rPr lang="en-US" dirty="0" smtClean="0"/>
              <a:t>Introduction</a:t>
            </a:r>
            <a:endParaRPr lang="en-US" dirty="0"/>
          </a:p>
        </p:txBody>
      </p:sp>
      <p:sp>
        <p:nvSpPr>
          <p:cNvPr id="18" name="Content Placeholder 17"/>
          <p:cNvSpPr>
            <a:spLocks noGrp="1"/>
          </p:cNvSpPr>
          <p:nvPr>
            <p:ph idx="1"/>
          </p:nvPr>
        </p:nvSpPr>
        <p:spPr>
          <a:xfrm>
            <a:off x="521270" y="1572503"/>
            <a:ext cx="8229600" cy="722086"/>
          </a:xfrm>
        </p:spPr>
        <p:txBody>
          <a:bodyPr/>
          <a:lstStyle/>
          <a:p>
            <a:r>
              <a:rPr lang="en-US" dirty="0" smtClean="0"/>
              <a:t>Family Mealtime Important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tchen Utensi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286" y="348134"/>
            <a:ext cx="3646714" cy="5463627"/>
          </a:xfrm>
          <a:prstGeom prst="rect">
            <a:avLst/>
          </a:prstGeom>
        </p:spPr>
      </p:pic>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12058" y="1600200"/>
            <a:ext cx="8229600" cy="3649133"/>
          </a:xfrm>
        </p:spPr>
        <p:txBody>
          <a:bodyPr/>
          <a:lstStyle/>
          <a:p>
            <a:pPr marL="0" indent="0">
              <a:buNone/>
            </a:pPr>
            <a:r>
              <a:rPr lang="en-US" dirty="0" smtClean="0"/>
              <a:t>Questions:</a:t>
            </a:r>
          </a:p>
          <a:p>
            <a:r>
              <a:rPr lang="en-US" sz="2800" dirty="0" smtClean="0"/>
              <a:t>What basic kitchen equipment is </a:t>
            </a:r>
          </a:p>
          <a:p>
            <a:pPr marL="0" indent="0">
              <a:buNone/>
            </a:pPr>
            <a:r>
              <a:rPr lang="en-US" sz="2800" dirty="0" smtClean="0"/>
              <a:t>needed to make a salad?</a:t>
            </a:r>
          </a:p>
          <a:p>
            <a:r>
              <a:rPr lang="en-US" sz="2800" dirty="0" smtClean="0"/>
              <a:t>Identify food safety concerns </a:t>
            </a:r>
          </a:p>
          <a:p>
            <a:pPr marL="0" indent="0">
              <a:buNone/>
            </a:pPr>
            <a:r>
              <a:rPr lang="en-US" sz="2800" dirty="0"/>
              <a:t>w</a:t>
            </a:r>
            <a:r>
              <a:rPr lang="en-US" sz="2800" dirty="0" smtClean="0"/>
              <a:t>hen preparing a salad.</a:t>
            </a:r>
          </a:p>
          <a:p>
            <a:pPr marL="0" indent="0">
              <a:buNone/>
            </a:pPr>
            <a:endParaRPr lang="en-US" sz="2800" dirty="0" smtClean="0"/>
          </a:p>
          <a:p>
            <a:endParaRPr lang="en-US" sz="2000" dirty="0"/>
          </a:p>
        </p:txBody>
      </p:sp>
    </p:spTree>
    <p:extLst>
      <p:ext uri="{BB962C8B-B14F-4D97-AF65-F5344CB8AC3E}">
        <p14:creationId xmlns:p14="http://schemas.microsoft.com/office/powerpoint/2010/main" val="2028333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Meal Planning</a:t>
            </a:r>
          </a:p>
          <a:p>
            <a:pPr lvl="1"/>
            <a:r>
              <a:rPr lang="en-US" dirty="0" smtClean="0"/>
              <a:t>Save time and money </a:t>
            </a:r>
          </a:p>
          <a:p>
            <a:pPr lvl="1"/>
            <a:r>
              <a:rPr lang="en-US" dirty="0" smtClean="0"/>
              <a:t>Steps/tips </a:t>
            </a:r>
          </a:p>
          <a:p>
            <a:pPr marL="0" indent="0">
              <a:buNone/>
            </a:pPr>
            <a:r>
              <a:rPr lang="en-US" sz="2000" dirty="0"/>
              <a:t>	</a:t>
            </a:r>
          </a:p>
        </p:txBody>
      </p:sp>
      <p:pic>
        <p:nvPicPr>
          <p:cNvPr id="6" name="Picture 5" descr="Money and L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855" y="616856"/>
            <a:ext cx="3229429" cy="4844144"/>
          </a:xfrm>
          <a:prstGeom prst="rect">
            <a:avLst/>
          </a:prstGeom>
        </p:spPr>
      </p:pic>
    </p:spTree>
    <p:extLst>
      <p:ext uri="{BB962C8B-B14F-4D97-AF65-F5344CB8AC3E}">
        <p14:creationId xmlns:p14="http://schemas.microsoft.com/office/powerpoint/2010/main" val="3814908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oden Spo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857" y="308429"/>
            <a:ext cx="3574143" cy="5500042"/>
          </a:xfrm>
          <a:prstGeom prst="rect">
            <a:avLst/>
          </a:prstGeom>
        </p:spPr>
      </p:pic>
      <p:sp>
        <p:nvSpPr>
          <p:cNvPr id="2" name="Title 1"/>
          <p:cNvSpPr>
            <a:spLocks noGrp="1"/>
          </p:cNvSpPr>
          <p:nvPr>
            <p:ph type="title"/>
          </p:nvPr>
        </p:nvSpPr>
        <p:spPr>
          <a:xfrm>
            <a:off x="275772" y="616856"/>
            <a:ext cx="8229600" cy="800781"/>
          </a:xfrm>
        </p:spPr>
        <p:txBody>
          <a:bodyPr/>
          <a:lstStyle/>
          <a:p>
            <a:r>
              <a:rPr lang="en-US" dirty="0" smtClean="0"/>
              <a:t>CREATE a Salad</a:t>
            </a:r>
            <a:endParaRPr lang="en-US" dirty="0"/>
          </a:p>
        </p:txBody>
      </p:sp>
      <p:sp>
        <p:nvSpPr>
          <p:cNvPr id="3" name="Content Placeholder 2"/>
          <p:cNvSpPr>
            <a:spLocks noGrp="1"/>
          </p:cNvSpPr>
          <p:nvPr>
            <p:ph idx="1"/>
          </p:nvPr>
        </p:nvSpPr>
        <p:spPr>
          <a:xfrm>
            <a:off x="275772" y="1592944"/>
            <a:ext cx="8229600" cy="3649133"/>
          </a:xfrm>
        </p:spPr>
        <p:txBody>
          <a:bodyPr/>
          <a:lstStyle/>
          <a:p>
            <a:pPr marL="0" indent="0">
              <a:buNone/>
            </a:pPr>
            <a:r>
              <a:rPr lang="en-US" dirty="0" smtClean="0"/>
              <a:t>Before Starting:</a:t>
            </a:r>
          </a:p>
          <a:p>
            <a:r>
              <a:rPr lang="en-US" dirty="0" smtClean="0"/>
              <a:t>Choose Whole Foods</a:t>
            </a:r>
          </a:p>
          <a:p>
            <a:r>
              <a:rPr lang="en-US" dirty="0" smtClean="0"/>
              <a:t>Equipment Needed</a:t>
            </a:r>
          </a:p>
        </p:txBody>
      </p:sp>
    </p:spTree>
    <p:extLst>
      <p:ext uri="{BB962C8B-B14F-4D97-AF65-F5344CB8AC3E}">
        <p14:creationId xmlns:p14="http://schemas.microsoft.com/office/powerpoint/2010/main" val="946651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43" y="621472"/>
            <a:ext cx="8229600" cy="800781"/>
          </a:xfrm>
        </p:spPr>
        <p:txBody>
          <a:bodyPr/>
          <a:lstStyle/>
          <a:p>
            <a:r>
              <a:rPr lang="en-US" dirty="0" smtClean="0"/>
              <a:t>Create a Salad</a:t>
            </a:r>
            <a:endParaRPr lang="en-US" dirty="0"/>
          </a:p>
        </p:txBody>
      </p:sp>
      <p:sp>
        <p:nvSpPr>
          <p:cNvPr id="3" name="Content Placeholder 2"/>
          <p:cNvSpPr>
            <a:spLocks noGrp="1"/>
          </p:cNvSpPr>
          <p:nvPr>
            <p:ph idx="1"/>
          </p:nvPr>
        </p:nvSpPr>
        <p:spPr>
          <a:xfrm>
            <a:off x="4227286" y="1617208"/>
            <a:ext cx="8229600" cy="3649133"/>
          </a:xfrm>
        </p:spPr>
        <p:txBody>
          <a:bodyPr/>
          <a:lstStyle/>
          <a:p>
            <a:pPr marL="0" indent="0">
              <a:buNone/>
            </a:pPr>
            <a:r>
              <a:rPr lang="en-US" dirty="0" smtClean="0"/>
              <a:t>Step 1: Base</a:t>
            </a:r>
            <a:endParaRPr lang="en-US" dirty="0"/>
          </a:p>
          <a:p>
            <a:pPr lvl="2"/>
            <a:r>
              <a:rPr lang="en-US" dirty="0" smtClean="0"/>
              <a:t>Greens</a:t>
            </a:r>
            <a:endParaRPr lang="en-US" dirty="0"/>
          </a:p>
          <a:p>
            <a:pPr lvl="2"/>
            <a:r>
              <a:rPr lang="en-US" dirty="0" smtClean="0"/>
              <a:t>Whole Grain Pasta </a:t>
            </a:r>
          </a:p>
          <a:p>
            <a:pPr lvl="2"/>
            <a:r>
              <a:rPr lang="en-US" dirty="0" smtClean="0"/>
              <a:t>Whole Grains </a:t>
            </a:r>
          </a:p>
          <a:p>
            <a:pPr lvl="2"/>
            <a:r>
              <a:rPr lang="en-US" dirty="0" smtClean="0"/>
              <a:t>Potatoes</a:t>
            </a:r>
          </a:p>
          <a:p>
            <a:pPr lvl="2"/>
            <a:r>
              <a:rPr lang="en-US" dirty="0" smtClean="0"/>
              <a:t>Whole Grain Bread </a:t>
            </a:r>
            <a:endParaRPr lang="en-US" dirty="0"/>
          </a:p>
        </p:txBody>
      </p:sp>
      <p:pic>
        <p:nvPicPr>
          <p:cNvPr id="8" name="Picture 7" descr="Various Gree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547657"/>
            <a:ext cx="3283857" cy="4940316"/>
          </a:xfrm>
          <a:prstGeom prst="rect">
            <a:avLst/>
          </a:prstGeom>
        </p:spPr>
      </p:pic>
    </p:spTree>
    <p:extLst>
      <p:ext uri="{BB962C8B-B14F-4D97-AF65-F5344CB8AC3E}">
        <p14:creationId xmlns:p14="http://schemas.microsoft.com/office/powerpoint/2010/main" val="3460976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14" y="616856"/>
            <a:ext cx="8229600" cy="800781"/>
          </a:xfrm>
        </p:spPr>
        <p:txBody>
          <a:bodyPr/>
          <a:lstStyle/>
          <a:p>
            <a:r>
              <a:rPr lang="en-US" dirty="0" smtClean="0"/>
              <a:t>Create a Salad</a:t>
            </a:r>
            <a:endParaRPr lang="en-US" dirty="0"/>
          </a:p>
        </p:txBody>
      </p:sp>
      <p:sp>
        <p:nvSpPr>
          <p:cNvPr id="3" name="Content Placeholder 2"/>
          <p:cNvSpPr>
            <a:spLocks noGrp="1"/>
          </p:cNvSpPr>
          <p:nvPr>
            <p:ph idx="1"/>
          </p:nvPr>
        </p:nvSpPr>
        <p:spPr>
          <a:xfrm>
            <a:off x="694357" y="1600200"/>
            <a:ext cx="8229600" cy="3649133"/>
          </a:xfrm>
        </p:spPr>
        <p:txBody>
          <a:bodyPr/>
          <a:lstStyle/>
          <a:p>
            <a:r>
              <a:rPr lang="en-US" dirty="0" smtClean="0"/>
              <a:t>Step 2: Protein</a:t>
            </a:r>
          </a:p>
          <a:p>
            <a:pPr lvl="2"/>
            <a:r>
              <a:rPr lang="en-US" dirty="0" smtClean="0"/>
              <a:t>Meat and Plant-Based </a:t>
            </a:r>
          </a:p>
          <a:p>
            <a:pPr lvl="2"/>
            <a:r>
              <a:rPr lang="en-US" dirty="0" smtClean="0"/>
              <a:t>Food Safety</a:t>
            </a:r>
            <a:endParaRPr lang="en-US" dirty="0"/>
          </a:p>
        </p:txBody>
      </p:sp>
      <p:pic>
        <p:nvPicPr>
          <p:cNvPr id="4" name="Picture 3" descr="Asparagus Sal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300" y="399141"/>
            <a:ext cx="3405929" cy="5104191"/>
          </a:xfrm>
          <a:prstGeom prst="rect">
            <a:avLst/>
          </a:prstGeom>
        </p:spPr>
      </p:pic>
    </p:spTree>
    <p:extLst>
      <p:ext uri="{BB962C8B-B14F-4D97-AF65-F5344CB8AC3E}">
        <p14:creationId xmlns:p14="http://schemas.microsoft.com/office/powerpoint/2010/main" val="3409759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Salad</a:t>
            </a:r>
            <a:endParaRPr lang="en-US" dirty="0"/>
          </a:p>
        </p:txBody>
      </p:sp>
      <p:sp>
        <p:nvSpPr>
          <p:cNvPr id="3" name="Content Placeholder 2"/>
          <p:cNvSpPr>
            <a:spLocks noGrp="1"/>
          </p:cNvSpPr>
          <p:nvPr>
            <p:ph idx="1"/>
          </p:nvPr>
        </p:nvSpPr>
        <p:spPr/>
        <p:txBody>
          <a:bodyPr/>
          <a:lstStyle/>
          <a:p>
            <a:r>
              <a:rPr lang="en-US" dirty="0" smtClean="0"/>
              <a:t>Step 3: Veggies </a:t>
            </a:r>
          </a:p>
          <a:p>
            <a:pPr lvl="2"/>
            <a:r>
              <a:rPr lang="en-US" dirty="0" smtClean="0"/>
              <a:t>Options</a:t>
            </a:r>
          </a:p>
          <a:p>
            <a:pPr lvl="2"/>
            <a:r>
              <a:rPr lang="en-US" dirty="0" smtClean="0"/>
              <a:t>Vitamins, Minerals, etc. </a:t>
            </a:r>
          </a:p>
          <a:p>
            <a:pPr lvl="2"/>
            <a:r>
              <a:rPr lang="en-US" dirty="0" smtClean="0"/>
              <a:t>Volume but not calories </a:t>
            </a:r>
          </a:p>
          <a:p>
            <a:pPr lvl="2"/>
            <a:r>
              <a:rPr lang="en-US" dirty="0" smtClean="0"/>
              <a:t>Knife skills </a:t>
            </a:r>
            <a:endParaRPr lang="en-US" dirty="0"/>
          </a:p>
        </p:txBody>
      </p:sp>
      <p:pic>
        <p:nvPicPr>
          <p:cNvPr id="4" name="Picture 3" descr="Salad Fo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23" y="540989"/>
            <a:ext cx="3487333" cy="5249333"/>
          </a:xfrm>
          <a:prstGeom prst="rect">
            <a:avLst/>
          </a:prstGeom>
        </p:spPr>
      </p:pic>
    </p:spTree>
    <p:extLst>
      <p:ext uri="{BB962C8B-B14F-4D97-AF65-F5344CB8AC3E}">
        <p14:creationId xmlns:p14="http://schemas.microsoft.com/office/powerpoint/2010/main" val="296150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vacado Sal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820" y="1594051"/>
            <a:ext cx="5757528" cy="3836939"/>
          </a:xfrm>
          <a:prstGeom prst="rect">
            <a:avLst/>
          </a:prstGeom>
        </p:spPr>
      </p:pic>
      <p:sp>
        <p:nvSpPr>
          <p:cNvPr id="2" name="Title 1"/>
          <p:cNvSpPr>
            <a:spLocks noGrp="1"/>
          </p:cNvSpPr>
          <p:nvPr>
            <p:ph type="title"/>
          </p:nvPr>
        </p:nvSpPr>
        <p:spPr/>
        <p:txBody>
          <a:bodyPr/>
          <a:lstStyle/>
          <a:p>
            <a:r>
              <a:rPr lang="en-US" dirty="0" smtClean="0"/>
              <a:t>Create a Salad</a:t>
            </a:r>
            <a:endParaRPr lang="en-US" dirty="0"/>
          </a:p>
        </p:txBody>
      </p:sp>
      <p:sp>
        <p:nvSpPr>
          <p:cNvPr id="3" name="Content Placeholder 2"/>
          <p:cNvSpPr>
            <a:spLocks noGrp="1"/>
          </p:cNvSpPr>
          <p:nvPr>
            <p:ph idx="1"/>
          </p:nvPr>
        </p:nvSpPr>
        <p:spPr>
          <a:xfrm>
            <a:off x="304795" y="1336960"/>
            <a:ext cx="8229600" cy="3649133"/>
          </a:xfrm>
        </p:spPr>
        <p:txBody>
          <a:bodyPr/>
          <a:lstStyle/>
          <a:p>
            <a:r>
              <a:rPr lang="en-US" dirty="0" smtClean="0"/>
              <a:t>Step 4: Flavors</a:t>
            </a:r>
          </a:p>
          <a:p>
            <a:pPr lvl="2"/>
            <a:r>
              <a:rPr lang="en-US" dirty="0" smtClean="0"/>
              <a:t>Onion and Garlic </a:t>
            </a:r>
          </a:p>
          <a:p>
            <a:pPr lvl="2"/>
            <a:r>
              <a:rPr lang="en-US" dirty="0" smtClean="0"/>
              <a:t>Spices or Herbs</a:t>
            </a:r>
            <a:endParaRPr lang="en-US" dirty="0"/>
          </a:p>
        </p:txBody>
      </p:sp>
    </p:spTree>
    <p:extLst>
      <p:ext uri="{BB962C8B-B14F-4D97-AF65-F5344CB8AC3E}">
        <p14:creationId xmlns:p14="http://schemas.microsoft.com/office/powerpoint/2010/main" val="574548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26258</TotalTime>
  <Words>807</Words>
  <Application>Microsoft Macintosh PowerPoint</Application>
  <PresentationFormat>On-screen Show (4:3)</PresentationFormat>
  <Paragraphs>124</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Calibri</vt:lpstr>
      <vt:lpstr>Arial</vt:lpstr>
      <vt:lpstr>Office Theme</vt:lpstr>
      <vt:lpstr>Create a salad</vt:lpstr>
      <vt:lpstr>Introduction</vt:lpstr>
      <vt:lpstr>Introduction</vt:lpstr>
      <vt:lpstr>Introduction</vt:lpstr>
      <vt:lpstr>CREATE a Salad</vt:lpstr>
      <vt:lpstr>Create a Salad</vt:lpstr>
      <vt:lpstr>Create a Salad</vt:lpstr>
      <vt:lpstr>Create a Salad</vt:lpstr>
      <vt:lpstr>Create a Salad</vt:lpstr>
      <vt:lpstr>Create a Salad </vt:lpstr>
      <vt:lpstr>Create a Salad </vt:lpstr>
      <vt:lpstr>Practice Time!</vt:lpstr>
      <vt:lpstr>Incorporating MyPlate</vt:lpstr>
      <vt:lpstr>Don’t Forget to Move!</vt:lpstr>
      <vt:lpstr>Conclusion </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75</cp:revision>
  <dcterms:created xsi:type="dcterms:W3CDTF">2014-09-09T19:42:48Z</dcterms:created>
  <dcterms:modified xsi:type="dcterms:W3CDTF">2016-04-15T18:36:50Z</dcterms:modified>
</cp:coreProperties>
</file>