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60" r:id="rId5"/>
    <p:sldId id="261" r:id="rId6"/>
    <p:sldId id="263" r:id="rId7"/>
    <p:sldId id="264" r:id="rId8"/>
    <p:sldId id="265" r:id="rId9"/>
    <p:sldId id="266" r:id="rId10"/>
    <p:sldId id="267" r:id="rId11"/>
    <p:sldId id="268" r:id="rId12"/>
    <p:sldId id="269" r:id="rId13"/>
    <p:sldId id="270" r:id="rId14"/>
    <p:sldId id="27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822F"/>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varScale="1">
        <p:scale>
          <a:sx n="92" d="100"/>
          <a:sy n="92" d="100"/>
        </p:scale>
        <p:origin x="-32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A847B3-EAFA-C847-A1DB-497C744F0F77}" type="datetimeFigureOut">
              <a:rPr lang="en-US" smtClean="0"/>
              <a:t>3/14/16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A5FE4-C937-8449-9961-0E1DE15D6B43}" type="slidenum">
              <a:rPr lang="en-US" smtClean="0"/>
              <a:t>‹#›</a:t>
            </a:fld>
            <a:endParaRPr lang="en-US"/>
          </a:p>
        </p:txBody>
      </p:sp>
    </p:spTree>
    <p:extLst>
      <p:ext uri="{BB962C8B-B14F-4D97-AF65-F5344CB8AC3E}">
        <p14:creationId xmlns:p14="http://schemas.microsoft.com/office/powerpoint/2010/main" val="2804227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endParaRPr lang="en-US" b="1" baseline="0" dirty="0" smtClean="0"/>
          </a:p>
          <a:p>
            <a:r>
              <a:rPr lang="en-US" baseline="0" dirty="0" smtClean="0"/>
              <a:t>Ask for opinions/ input on importance.</a:t>
            </a:r>
          </a:p>
          <a:p>
            <a:r>
              <a:rPr lang="en-US" b="1" baseline="0" dirty="0" smtClean="0"/>
              <a:t>Include examples</a:t>
            </a:r>
            <a:r>
              <a:rPr lang="en-US" baseline="0" dirty="0" smtClean="0"/>
              <a:t>:</a:t>
            </a:r>
          </a:p>
          <a:p>
            <a:pPr marL="228600" indent="-228600">
              <a:buAutoNum type="arabicPeriod"/>
            </a:pPr>
            <a:r>
              <a:rPr lang="en-US" baseline="0" dirty="0" smtClean="0"/>
              <a:t>Family Bonding</a:t>
            </a:r>
          </a:p>
          <a:p>
            <a:pPr marL="228600" indent="-228600">
              <a:buAutoNum type="arabicPeriod"/>
            </a:pPr>
            <a:r>
              <a:rPr lang="en-US" baseline="0" dirty="0" smtClean="0"/>
              <a:t>Better nutrition with less chance of eating disorders</a:t>
            </a:r>
          </a:p>
          <a:p>
            <a:pPr marL="228600" indent="-228600">
              <a:buAutoNum type="arabicPeriod"/>
            </a:pPr>
            <a:r>
              <a:rPr lang="en-US" baseline="0" dirty="0" smtClean="0"/>
              <a:t>Better grades and behavior with less chance of drugs, alcohol, and sexual activity</a:t>
            </a:r>
          </a:p>
          <a:p>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2</a:t>
            </a:fld>
            <a:endParaRPr lang="en-US"/>
          </a:p>
        </p:txBody>
      </p:sp>
    </p:spTree>
    <p:extLst>
      <p:ext uri="{BB962C8B-B14F-4D97-AF65-F5344CB8AC3E}">
        <p14:creationId xmlns:p14="http://schemas.microsoft.com/office/powerpoint/2010/main" val="3451879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pantry items from home and have class members come up with as many ideas for quick breads as possible from those foods.</a:t>
            </a:r>
            <a:r>
              <a:rPr lang="en-US" baseline="0" dirty="0" smtClean="0"/>
              <a:t> Have class members think about their own pantry and create as many quick bread options as possible from what they already have.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11</a:t>
            </a:fld>
            <a:endParaRPr lang="en-US"/>
          </a:p>
        </p:txBody>
      </p:sp>
    </p:spTree>
    <p:extLst>
      <p:ext uri="{BB962C8B-B14F-4D97-AF65-F5344CB8AC3E}">
        <p14:creationId xmlns:p14="http://schemas.microsoft.com/office/powerpoint/2010/main" val="186314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components of </a:t>
            </a:r>
            <a:r>
              <a:rPr lang="en-US" dirty="0" err="1" smtClean="0"/>
              <a:t>MyPlate</a:t>
            </a:r>
            <a:r>
              <a:rPr lang="en-US" dirty="0" smtClean="0"/>
              <a:t> does quick bread already have? What can we add to our plate to round out the meal?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12</a:t>
            </a:fld>
            <a:endParaRPr lang="en-US"/>
          </a:p>
        </p:txBody>
      </p:sp>
    </p:spTree>
    <p:extLst>
      <p:ext uri="{BB962C8B-B14F-4D97-AF65-F5344CB8AC3E}">
        <p14:creationId xmlns:p14="http://schemas.microsoft.com/office/powerpoint/2010/main" val="64265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Being</a:t>
            </a:r>
            <a:r>
              <a:rPr lang="en-US" baseline="0" dirty="0" smtClean="0"/>
              <a:t> active is another important part of being healthy. What are some ways you will move around and be active this week?</a:t>
            </a:r>
            <a:endParaRPr lang="en-US" dirty="0" smtClean="0"/>
          </a:p>
          <a:p>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13</a:t>
            </a:fld>
            <a:endParaRPr lang="en-US"/>
          </a:p>
        </p:txBody>
      </p:sp>
    </p:spTree>
    <p:extLst>
      <p:ext uri="{BB962C8B-B14F-4D97-AF65-F5344CB8AC3E}">
        <p14:creationId xmlns:p14="http://schemas.microsoft.com/office/powerpoint/2010/main" val="438328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start of the art kitchen, a degree from culinary school, or tons of time. You just need some basic equipment and food in the pantry to create delicious </a:t>
            </a:r>
            <a:r>
              <a:rPr lang="en-US" baseline="0" smtClean="0"/>
              <a:t>quick breads </a:t>
            </a:r>
            <a:r>
              <a:rPr lang="en-US" baseline="0" dirty="0" smtClean="0"/>
              <a:t>that your family will want to come home 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-Remind of next class!</a:t>
            </a:r>
            <a:endParaRPr lang="en-US" dirty="0" smtClean="0"/>
          </a:p>
          <a:p>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14</a:t>
            </a:fld>
            <a:endParaRPr lang="en-US"/>
          </a:p>
        </p:txBody>
      </p:sp>
    </p:spTree>
    <p:extLst>
      <p:ext uri="{BB962C8B-B14F-4D97-AF65-F5344CB8AC3E}">
        <p14:creationId xmlns:p14="http://schemas.microsoft.com/office/powerpoint/2010/main" val="410025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Ask</a:t>
            </a:r>
            <a:r>
              <a:rPr lang="en-US" baseline="0" dirty="0" smtClean="0"/>
              <a:t> the questions above to increase participation in the class. </a:t>
            </a:r>
            <a:endParaRPr lang="en-US" dirty="0" smtClean="0"/>
          </a:p>
          <a:p>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3</a:t>
            </a:fld>
            <a:endParaRPr lang="en-US"/>
          </a:p>
        </p:txBody>
      </p:sp>
    </p:spTree>
    <p:extLst>
      <p:ext uri="{BB962C8B-B14F-4D97-AF65-F5344CB8AC3E}">
        <p14:creationId xmlns:p14="http://schemas.microsoft.com/office/powerpoint/2010/main" val="285534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meal plans and how they save time and money</a:t>
            </a:r>
          </a:p>
          <a:p>
            <a:r>
              <a:rPr lang="en-US" b="1" dirty="0" smtClean="0"/>
              <a:t>Step</a:t>
            </a:r>
            <a:r>
              <a:rPr lang="en-US" b="1" baseline="0" dirty="0" smtClean="0"/>
              <a:t> to create a menu:</a:t>
            </a:r>
          </a:p>
          <a:p>
            <a:pPr marL="228600" indent="-228600">
              <a:buAutoNum type="arabicPeriod"/>
            </a:pPr>
            <a:r>
              <a:rPr lang="en-US" b="0" baseline="0" dirty="0" smtClean="0"/>
              <a:t>Look at ingredients already in pantry or fridge</a:t>
            </a:r>
          </a:p>
          <a:p>
            <a:pPr marL="228600" indent="-228600">
              <a:buAutoNum type="arabicPeriod"/>
            </a:pPr>
            <a:r>
              <a:rPr lang="en-US" b="0" baseline="0" dirty="0" smtClean="0"/>
              <a:t>Look through recipes/ come up with combinations to use food</a:t>
            </a:r>
          </a:p>
          <a:p>
            <a:pPr marL="228600" indent="-228600">
              <a:buAutoNum type="arabicPeriod"/>
            </a:pPr>
            <a:r>
              <a:rPr lang="en-US" b="0" baseline="0" dirty="0" smtClean="0"/>
              <a:t>Put together a menu for each meal</a:t>
            </a:r>
          </a:p>
          <a:p>
            <a:pPr marL="0" indent="0">
              <a:buNone/>
            </a:pPr>
            <a:r>
              <a:rPr lang="en-US" b="1" baseline="0" dirty="0" smtClean="0"/>
              <a:t>Extra Tips</a:t>
            </a:r>
          </a:p>
          <a:p>
            <a:pPr marL="0" indent="0">
              <a:buNone/>
            </a:pPr>
            <a:r>
              <a:rPr lang="en-US" b="0" baseline="0" dirty="0" smtClean="0"/>
              <a:t>Consider having theme nights: Monday is Mexican food, Tuesday is Italian, </a:t>
            </a:r>
            <a:r>
              <a:rPr lang="en-US" b="0" baseline="0" dirty="0" err="1" smtClean="0"/>
              <a:t>etc</a:t>
            </a:r>
            <a:r>
              <a:rPr lang="en-US" b="0" baseline="0" dirty="0" smtClean="0"/>
              <a:t>)</a:t>
            </a:r>
          </a:p>
          <a:p>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4</a:t>
            </a:fld>
            <a:endParaRPr lang="en-US"/>
          </a:p>
        </p:txBody>
      </p:sp>
    </p:spTree>
    <p:extLst>
      <p:ext uri="{BB962C8B-B14F-4D97-AF65-F5344CB8AC3E}">
        <p14:creationId xmlns:p14="http://schemas.microsoft.com/office/powerpoint/2010/main" val="315102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Preparation</a:t>
            </a:r>
            <a:r>
              <a:rPr lang="en-US" b="1" baseline="0" dirty="0" smtClean="0"/>
              <a:t> for creating a fruity dessert:</a:t>
            </a:r>
          </a:p>
          <a:p>
            <a:pPr marL="171450" indent="-171450">
              <a:buFontTx/>
              <a:buChar char="•"/>
            </a:pPr>
            <a:r>
              <a:rPr lang="en-US" b="0" baseline="0" dirty="0" smtClean="0"/>
              <a:t>Choose mostly whole foods and reduce highly refined processed foods</a:t>
            </a:r>
          </a:p>
          <a:p>
            <a:pPr marL="0" indent="0">
              <a:buFontTx/>
              <a:buNone/>
            </a:pPr>
            <a:r>
              <a:rPr lang="en-US" b="0" baseline="0" dirty="0" smtClean="0"/>
              <a:t>-Example: discuss difference between a fruity crumble made with canned filling and a topping mix versus one made with fresh fruit and a topping made with oats and whole-wheat flour </a:t>
            </a:r>
          </a:p>
          <a:p>
            <a:pPr marL="0" indent="0">
              <a:buFontTx/>
              <a:buNone/>
            </a:pPr>
            <a:r>
              <a:rPr lang="en-US" b="0" baseline="0" dirty="0" smtClean="0"/>
              <a:t>-Show and explain equipment needed and how to use it: </a:t>
            </a:r>
            <a:r>
              <a:rPr lang="en-US" dirty="0" smtClean="0"/>
              <a:t>Sharp knife, cutting board, vegetable peeler,</a:t>
            </a:r>
            <a:r>
              <a:rPr lang="en-US" baseline="0" dirty="0" smtClean="0"/>
              <a:t> large mixing bowl, mixing spoons, saucepan, baking pan, casserole/oven-proof dish, etc. </a:t>
            </a:r>
            <a:endParaRPr lang="en-US" dirty="0" smtClean="0"/>
          </a:p>
          <a:p>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5</a:t>
            </a:fld>
            <a:endParaRPr lang="en-US"/>
          </a:p>
        </p:txBody>
      </p:sp>
    </p:spTree>
    <p:extLst>
      <p:ext uri="{BB962C8B-B14F-4D97-AF65-F5344CB8AC3E}">
        <p14:creationId xmlns:p14="http://schemas.microsoft.com/office/powerpoint/2010/main" val="345553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options that you have used? Some options might be adding ¾ cup buttermilk or</a:t>
            </a:r>
            <a:r>
              <a:rPr lang="en-US" baseline="0" dirty="0" smtClean="0"/>
              <a:t> ¾ cups of yogurt.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6</a:t>
            </a:fld>
            <a:endParaRPr lang="en-US"/>
          </a:p>
        </p:txBody>
      </p:sp>
    </p:spTree>
    <p:extLst>
      <p:ext uri="{BB962C8B-B14F-4D97-AF65-F5344CB8AC3E}">
        <p14:creationId xmlns:p14="http://schemas.microsoft.com/office/powerpoint/2010/main" val="317739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you ever used egg substitutes? What sort of food safety issues should we be worried about when storing eggs? We need to be careful not to expose eggs to any sort of cross contamination. We also must practice proper hygiene and store them in safe storage at acceptable temperatures.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7</a:t>
            </a:fld>
            <a:endParaRPr lang="en-US"/>
          </a:p>
        </p:txBody>
      </p:sp>
    </p:spTree>
    <p:extLst>
      <p:ext uri="{BB962C8B-B14F-4D97-AF65-F5344CB8AC3E}">
        <p14:creationId xmlns:p14="http://schemas.microsoft.com/office/powerpoint/2010/main" val="74113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options</a:t>
            </a:r>
            <a:r>
              <a:rPr lang="en-US" baseline="0" dirty="0" smtClean="0"/>
              <a:t> for flavoring bread? Rosemary, thyme bread? What are some other not so common options? Make sure to choose the spices that you use only after considering the other ingredients you are using.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8</a:t>
            </a:fld>
            <a:endParaRPr lang="en-US"/>
          </a:p>
        </p:txBody>
      </p:sp>
    </p:spTree>
    <p:extLst>
      <p:ext uri="{BB962C8B-B14F-4D97-AF65-F5344CB8AC3E}">
        <p14:creationId xmlns:p14="http://schemas.microsoft.com/office/powerpoint/2010/main" val="377606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Refined grains is essentially a wheat kernel that has</a:t>
            </a:r>
            <a:r>
              <a:rPr lang="en-US" baseline="0" dirty="0" smtClean="0"/>
              <a:t> had the outer layering removed. This removed a lot of key nutrients that our bodies need such as Vitamin B12 and iron. By choosing whole grains that have not had the outer layering removed, we can provide our bodies with these much needed nutrients. </a:t>
            </a:r>
            <a:r>
              <a:rPr lang="en-US" baseline="0" dirty="0" smtClean="0"/>
              <a:t>Try to make at least half of your grains in your diet whole grains.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9</a:t>
            </a:fld>
            <a:endParaRPr lang="en-US"/>
          </a:p>
        </p:txBody>
      </p:sp>
    </p:spTree>
    <p:extLst>
      <p:ext uri="{BB962C8B-B14F-4D97-AF65-F5344CB8AC3E}">
        <p14:creationId xmlns:p14="http://schemas.microsoft.com/office/powerpoint/2010/main" val="1982641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the end product and how you want it to taste and what it will be served</a:t>
            </a:r>
            <a:r>
              <a:rPr lang="en-US" baseline="0" dirty="0" smtClean="0"/>
              <a:t> with. Discuss how fruits and veggies are naturally rich in vitamins, minerals, antioxidants, and phytochemicals. Watch out for hidden fats. </a:t>
            </a:r>
            <a:r>
              <a:rPr lang="en-US" baseline="0" dirty="0" smtClean="0"/>
              <a:t>Consider making a cranberry bread, or zucchini bread to add in these extras. </a:t>
            </a:r>
            <a:endParaRPr lang="en-US" dirty="0"/>
          </a:p>
        </p:txBody>
      </p:sp>
      <p:sp>
        <p:nvSpPr>
          <p:cNvPr id="4" name="Slide Number Placeholder 3"/>
          <p:cNvSpPr>
            <a:spLocks noGrp="1"/>
          </p:cNvSpPr>
          <p:nvPr>
            <p:ph type="sldNum" sz="quarter" idx="10"/>
          </p:nvPr>
        </p:nvSpPr>
        <p:spPr/>
        <p:txBody>
          <a:bodyPr/>
          <a:lstStyle/>
          <a:p>
            <a:fld id="{FF8A5FE4-C937-8449-9961-0E1DE15D6B43}" type="slidenum">
              <a:rPr lang="en-US" smtClean="0"/>
              <a:t>10</a:t>
            </a:fld>
            <a:endParaRPr lang="en-US"/>
          </a:p>
        </p:txBody>
      </p:sp>
    </p:spTree>
    <p:extLst>
      <p:ext uri="{BB962C8B-B14F-4D97-AF65-F5344CB8AC3E}">
        <p14:creationId xmlns:p14="http://schemas.microsoft.com/office/powerpoint/2010/main" val="116492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CC822F"/>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QUICK BREAD</a:t>
            </a:r>
            <a:endParaRPr lang="en-US" b="1" dirty="0">
              <a:solidFill>
                <a:schemeClr val="bg1"/>
              </a:solidFill>
              <a:latin typeface="Arial"/>
            </a:endParaRPr>
          </a:p>
        </p:txBody>
      </p:sp>
      <p:sp>
        <p:nvSpPr>
          <p:cNvPr id="3" name="Subtitle 2"/>
          <p:cNvSpPr>
            <a:spLocks noGrp="1"/>
          </p:cNvSpPr>
          <p:nvPr>
            <p:ph type="subTitle" idx="1"/>
          </p:nvPr>
        </p:nvSpPr>
        <p:spPr>
          <a:xfrm>
            <a:off x="958933" y="3084284"/>
            <a:ext cx="7772400" cy="653143"/>
          </a:xfrm>
        </p:spPr>
        <p:txBody>
          <a:bodyPr/>
          <a:lstStyle/>
          <a:p>
            <a:r>
              <a:rPr lang="en-US" dirty="0" smtClean="0"/>
              <a:t>Food $</a:t>
            </a:r>
            <a:r>
              <a:rPr lang="en-US" dirty="0" err="1" smtClean="0"/>
              <a:t>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a:t>Quick Bread</a:t>
            </a:r>
            <a:endParaRPr lang="en-US" b="0" dirty="0"/>
          </a:p>
        </p:txBody>
      </p:sp>
      <p:sp>
        <p:nvSpPr>
          <p:cNvPr id="3" name="Content Placeholder 2"/>
          <p:cNvSpPr>
            <a:spLocks noGrp="1"/>
          </p:cNvSpPr>
          <p:nvPr>
            <p:ph idx="1"/>
          </p:nvPr>
        </p:nvSpPr>
        <p:spPr>
          <a:xfrm>
            <a:off x="457200" y="1600200"/>
            <a:ext cx="3817917" cy="3649133"/>
          </a:xfrm>
        </p:spPr>
        <p:txBody>
          <a:bodyPr/>
          <a:lstStyle/>
          <a:p>
            <a:pPr marL="0" indent="0">
              <a:buNone/>
            </a:pPr>
            <a:r>
              <a:rPr lang="en-US" dirty="0" smtClean="0"/>
              <a:t>Step 5: Extras</a:t>
            </a:r>
          </a:p>
          <a:p>
            <a:pPr lvl="2"/>
            <a:r>
              <a:rPr lang="en-US" dirty="0" smtClean="0"/>
              <a:t>End product</a:t>
            </a:r>
          </a:p>
          <a:p>
            <a:pPr lvl="2"/>
            <a:r>
              <a:rPr lang="en-US" dirty="0" smtClean="0"/>
              <a:t>Fruits and veggies rich in nutrients</a:t>
            </a:r>
          </a:p>
          <a:p>
            <a:pPr lvl="2"/>
            <a:r>
              <a:rPr lang="en-US" dirty="0" smtClean="0"/>
              <a:t>Hidden fats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569" y="2047584"/>
            <a:ext cx="4151079" cy="2754363"/>
          </a:xfrm>
          <a:prstGeom prst="rect">
            <a:avLst/>
          </a:prstGeom>
        </p:spPr>
      </p:pic>
    </p:spTree>
    <p:extLst>
      <p:ext uri="{BB962C8B-B14F-4D97-AF65-F5344CB8AC3E}">
        <p14:creationId xmlns:p14="http://schemas.microsoft.com/office/powerpoint/2010/main" val="254355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a:xfrm>
            <a:off x="160319" y="1536391"/>
            <a:ext cx="4625438" cy="3649133"/>
          </a:xfrm>
        </p:spPr>
        <p:txBody>
          <a:bodyPr/>
          <a:lstStyle/>
          <a:p>
            <a:r>
              <a:rPr lang="en-US" dirty="0" smtClean="0"/>
              <a:t>Bring pantry items from home </a:t>
            </a:r>
            <a:endParaRPr lang="en-US" dirty="0"/>
          </a:p>
          <a:p>
            <a:endParaRPr lang="en-US" dirty="0" smtClean="0"/>
          </a:p>
          <a:p>
            <a:r>
              <a:rPr lang="en-US" dirty="0" smtClean="0"/>
              <a:t>Possible quick bread options </a:t>
            </a:r>
            <a:r>
              <a:rPr lang="en-US" dirty="0"/>
              <a:t>from pantry ingredients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635" y="2017932"/>
            <a:ext cx="4048125" cy="2686050"/>
          </a:xfrm>
          <a:prstGeom prst="rect">
            <a:avLst/>
          </a:prstGeom>
        </p:spPr>
      </p:pic>
    </p:spTree>
    <p:extLst>
      <p:ext uri="{BB962C8B-B14F-4D97-AF65-F5344CB8AC3E}">
        <p14:creationId xmlns:p14="http://schemas.microsoft.com/office/powerpoint/2010/main" val="2384513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a:t>
            </a:r>
            <a:r>
              <a:rPr lang="en-US" dirty="0" err="1" smtClean="0"/>
              <a:t>MyPlate</a:t>
            </a:r>
            <a:endParaRPr lang="en-US" dirty="0"/>
          </a:p>
        </p:txBody>
      </p:sp>
      <p:sp>
        <p:nvSpPr>
          <p:cNvPr id="3" name="Content Placeholder 2"/>
          <p:cNvSpPr>
            <a:spLocks noGrp="1"/>
          </p:cNvSpPr>
          <p:nvPr>
            <p:ph idx="1"/>
          </p:nvPr>
        </p:nvSpPr>
        <p:spPr/>
        <p:txBody>
          <a:bodyPr/>
          <a:lstStyle/>
          <a:p>
            <a:r>
              <a:rPr lang="en-US" dirty="0" smtClean="0"/>
              <a:t>What components of </a:t>
            </a:r>
            <a:r>
              <a:rPr lang="en-US" dirty="0" err="1" smtClean="0"/>
              <a:t>MyPlate</a:t>
            </a:r>
            <a:r>
              <a:rPr lang="en-US" dirty="0" smtClean="0"/>
              <a:t> does quick bread have?</a:t>
            </a:r>
          </a:p>
          <a:p>
            <a:endParaRPr lang="en-US" dirty="0"/>
          </a:p>
          <a:p>
            <a:r>
              <a:rPr lang="en-US" dirty="0" smtClean="0"/>
              <a:t>What can be added?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301" y="2606345"/>
            <a:ext cx="3971499" cy="2642988"/>
          </a:xfrm>
          <a:prstGeom prst="rect">
            <a:avLst/>
          </a:prstGeom>
        </p:spPr>
      </p:pic>
    </p:spTree>
    <p:extLst>
      <p:ext uri="{BB962C8B-B14F-4D97-AF65-F5344CB8AC3E}">
        <p14:creationId xmlns:p14="http://schemas.microsoft.com/office/powerpoint/2010/main" val="3935003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614" y="2497539"/>
            <a:ext cx="3635078" cy="2422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106" y="1417637"/>
            <a:ext cx="2436092" cy="3650776"/>
          </a:xfrm>
          <a:prstGeom prst="rect">
            <a:avLst/>
          </a:prstGeom>
        </p:spPr>
      </p:pic>
    </p:spTree>
    <p:extLst>
      <p:ext uri="{BB962C8B-B14F-4D97-AF65-F5344CB8AC3E}">
        <p14:creationId xmlns:p14="http://schemas.microsoft.com/office/powerpoint/2010/main" val="70246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198"/>
            <a:ext cx="3924795" cy="3649133"/>
          </a:xfrm>
        </p:spPr>
        <p:txBody>
          <a:bodyPr/>
          <a:lstStyle/>
          <a:p>
            <a:r>
              <a:rPr lang="en-US" dirty="0" smtClean="0"/>
              <a:t>Just need - basic equipment and food in the pantry to create quick bread</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055" y="2058361"/>
            <a:ext cx="3643745" cy="2732809"/>
          </a:xfrm>
          <a:prstGeom prst="rect">
            <a:avLst/>
          </a:prstGeom>
        </p:spPr>
      </p:pic>
    </p:spTree>
    <p:extLst>
      <p:ext uri="{BB962C8B-B14F-4D97-AF65-F5344CB8AC3E}">
        <p14:creationId xmlns:p14="http://schemas.microsoft.com/office/powerpoint/2010/main" val="306655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Introduction</a:t>
            </a:r>
            <a:endParaRPr lang="en-US" dirty="0"/>
          </a:p>
        </p:txBody>
      </p:sp>
      <p:sp>
        <p:nvSpPr>
          <p:cNvPr id="18" name="Content Placeholder 17"/>
          <p:cNvSpPr>
            <a:spLocks noGrp="1"/>
          </p:cNvSpPr>
          <p:nvPr>
            <p:ph idx="1"/>
          </p:nvPr>
        </p:nvSpPr>
        <p:spPr/>
        <p:txBody>
          <a:bodyPr/>
          <a:lstStyle/>
          <a:p>
            <a:pPr marL="0" indent="0" algn="ctr">
              <a:buNone/>
            </a:pPr>
            <a:r>
              <a:rPr lang="en-US" dirty="0" smtClean="0"/>
              <a:t>Family Mealtime Important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569" y="2422565"/>
            <a:ext cx="4241712" cy="28267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417637"/>
            <a:ext cx="4732317" cy="3649133"/>
          </a:xfrm>
        </p:spPr>
        <p:txBody>
          <a:bodyPr/>
          <a:lstStyle/>
          <a:p>
            <a:pPr marL="0" indent="0">
              <a:buNone/>
            </a:pPr>
            <a:r>
              <a:rPr lang="en-US" dirty="0"/>
              <a:t>Questions:</a:t>
            </a:r>
          </a:p>
          <a:p>
            <a:r>
              <a:rPr lang="en-US" dirty="0"/>
              <a:t>	What is a whole food diet?</a:t>
            </a:r>
          </a:p>
          <a:p>
            <a:r>
              <a:rPr lang="en-US" dirty="0"/>
              <a:t>	Why is a well-stocked pantry important?</a:t>
            </a:r>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805" y="407552"/>
            <a:ext cx="2579848" cy="25779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690" y="2821861"/>
            <a:ext cx="3794078" cy="2696248"/>
          </a:xfrm>
          <a:prstGeom prst="rect">
            <a:avLst/>
          </a:prstGeom>
        </p:spPr>
      </p:pic>
    </p:spTree>
    <p:extLst>
      <p:ext uri="{BB962C8B-B14F-4D97-AF65-F5344CB8AC3E}">
        <p14:creationId xmlns:p14="http://schemas.microsoft.com/office/powerpoint/2010/main" val="1692704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a:t>Meal Planning</a:t>
            </a:r>
          </a:p>
          <a:p>
            <a:pPr lvl="1"/>
            <a:r>
              <a:rPr lang="en-US" dirty="0"/>
              <a:t>Save time and money</a:t>
            </a:r>
          </a:p>
          <a:p>
            <a:pPr lvl="1"/>
            <a:r>
              <a:rPr lang="en-US" dirty="0"/>
              <a:t>Steps/tips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66455"/>
            <a:ext cx="4408227" cy="2938818"/>
          </a:xfrm>
          <a:prstGeom prst="rect">
            <a:avLst/>
          </a:prstGeom>
        </p:spPr>
      </p:pic>
    </p:spTree>
    <p:extLst>
      <p:ext uri="{BB962C8B-B14F-4D97-AF65-F5344CB8AC3E}">
        <p14:creationId xmlns:p14="http://schemas.microsoft.com/office/powerpoint/2010/main" val="1010356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Quick Bread</a:t>
            </a:r>
            <a:endParaRPr lang="en-US" dirty="0"/>
          </a:p>
        </p:txBody>
      </p:sp>
      <p:sp>
        <p:nvSpPr>
          <p:cNvPr id="3" name="Content Placeholder 2"/>
          <p:cNvSpPr>
            <a:spLocks noGrp="1"/>
          </p:cNvSpPr>
          <p:nvPr>
            <p:ph idx="1"/>
          </p:nvPr>
        </p:nvSpPr>
        <p:spPr>
          <a:xfrm>
            <a:off x="457200" y="1600200"/>
            <a:ext cx="4756068" cy="3649133"/>
          </a:xfrm>
        </p:spPr>
        <p:txBody>
          <a:bodyPr/>
          <a:lstStyle/>
          <a:p>
            <a:pPr marL="0" indent="0">
              <a:buNone/>
            </a:pPr>
            <a:r>
              <a:rPr lang="en-US" dirty="0"/>
              <a:t>Before Starting:</a:t>
            </a:r>
          </a:p>
          <a:p>
            <a:r>
              <a:rPr lang="en-US" dirty="0"/>
              <a:t>Choose whole foods</a:t>
            </a:r>
          </a:p>
          <a:p>
            <a:r>
              <a:rPr lang="en-US" dirty="0"/>
              <a:t>Make sure to have needed equipment</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75" y="2085975"/>
            <a:ext cx="4048125" cy="2686050"/>
          </a:xfrm>
          <a:prstGeom prst="rect">
            <a:avLst/>
          </a:prstGeom>
        </p:spPr>
      </p:pic>
    </p:spTree>
    <p:extLst>
      <p:ext uri="{BB962C8B-B14F-4D97-AF65-F5344CB8AC3E}">
        <p14:creationId xmlns:p14="http://schemas.microsoft.com/office/powerpoint/2010/main" val="354552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Quick Bread</a:t>
            </a:r>
            <a:endParaRPr lang="en-US" dirty="0"/>
          </a:p>
        </p:txBody>
      </p:sp>
      <p:sp>
        <p:nvSpPr>
          <p:cNvPr id="3" name="Content Placeholder 2"/>
          <p:cNvSpPr>
            <a:spLocks noGrp="1"/>
          </p:cNvSpPr>
          <p:nvPr>
            <p:ph idx="1"/>
          </p:nvPr>
        </p:nvSpPr>
        <p:spPr/>
        <p:txBody>
          <a:bodyPr/>
          <a:lstStyle/>
          <a:p>
            <a:pPr marL="0" indent="0">
              <a:buNone/>
            </a:pPr>
            <a:r>
              <a:rPr lang="en-US" dirty="0" smtClean="0"/>
              <a:t>Step 1: Add acid to milk</a:t>
            </a:r>
          </a:p>
          <a:p>
            <a:pPr lvl="2"/>
            <a:r>
              <a:rPr lang="en-US" dirty="0" smtClean="0"/>
              <a:t>Discuss options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96" y="1600200"/>
            <a:ext cx="2838450" cy="3838575"/>
          </a:xfrm>
          <a:prstGeom prst="rect">
            <a:avLst/>
          </a:prstGeom>
        </p:spPr>
      </p:pic>
    </p:spTree>
    <p:extLst>
      <p:ext uri="{BB962C8B-B14F-4D97-AF65-F5344CB8AC3E}">
        <p14:creationId xmlns:p14="http://schemas.microsoft.com/office/powerpoint/2010/main" val="2158143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Quick Bread</a:t>
            </a:r>
            <a:endParaRPr lang="en-US" dirty="0"/>
          </a:p>
        </p:txBody>
      </p:sp>
      <p:sp>
        <p:nvSpPr>
          <p:cNvPr id="3" name="Content Placeholder 2"/>
          <p:cNvSpPr>
            <a:spLocks noGrp="1"/>
          </p:cNvSpPr>
          <p:nvPr>
            <p:ph idx="1"/>
          </p:nvPr>
        </p:nvSpPr>
        <p:spPr/>
        <p:txBody>
          <a:bodyPr/>
          <a:lstStyle/>
          <a:p>
            <a:pPr marL="0" indent="0">
              <a:buNone/>
            </a:pPr>
            <a:r>
              <a:rPr lang="en-US" dirty="0" smtClean="0"/>
              <a:t>Step 2: Egg/substitute</a:t>
            </a:r>
          </a:p>
          <a:p>
            <a:pPr lvl="2"/>
            <a:r>
              <a:rPr lang="en-US" dirty="0" smtClean="0"/>
              <a:t>Options</a:t>
            </a:r>
          </a:p>
          <a:p>
            <a:pPr lvl="2"/>
            <a:r>
              <a:rPr lang="en-US" dirty="0" smtClean="0"/>
              <a:t>Food Safety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625" y="2081741"/>
            <a:ext cx="4048125" cy="2686050"/>
          </a:xfrm>
          <a:prstGeom prst="rect">
            <a:avLst/>
          </a:prstGeom>
        </p:spPr>
      </p:pic>
    </p:spTree>
    <p:extLst>
      <p:ext uri="{BB962C8B-B14F-4D97-AF65-F5344CB8AC3E}">
        <p14:creationId xmlns:p14="http://schemas.microsoft.com/office/powerpoint/2010/main" val="99573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a:t>Quick Bread</a:t>
            </a:r>
          </a:p>
        </p:txBody>
      </p:sp>
      <p:sp>
        <p:nvSpPr>
          <p:cNvPr id="3" name="Content Placeholder 2"/>
          <p:cNvSpPr>
            <a:spLocks noGrp="1"/>
          </p:cNvSpPr>
          <p:nvPr>
            <p:ph idx="1"/>
          </p:nvPr>
        </p:nvSpPr>
        <p:spPr/>
        <p:txBody>
          <a:bodyPr/>
          <a:lstStyle/>
          <a:p>
            <a:pPr marL="0" indent="0">
              <a:buNone/>
            </a:pPr>
            <a:r>
              <a:rPr lang="en-US" dirty="0" smtClean="0"/>
              <a:t>Step 3: Flavors</a:t>
            </a:r>
          </a:p>
          <a:p>
            <a:pPr lvl="2"/>
            <a:r>
              <a:rPr lang="en-US" dirty="0" smtClean="0"/>
              <a:t>Options</a:t>
            </a:r>
          </a:p>
          <a:p>
            <a:pPr lvl="2"/>
            <a:r>
              <a:rPr lang="en-US" dirty="0" smtClean="0"/>
              <a:t>Spices/herbs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17637"/>
            <a:ext cx="3619300" cy="3616036"/>
          </a:xfrm>
          <a:prstGeom prst="rect">
            <a:avLst/>
          </a:prstGeom>
        </p:spPr>
      </p:pic>
    </p:spTree>
    <p:extLst>
      <p:ext uri="{BB962C8B-B14F-4D97-AF65-F5344CB8AC3E}">
        <p14:creationId xmlns:p14="http://schemas.microsoft.com/office/powerpoint/2010/main" val="2334819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a:t>
            </a:r>
            <a:r>
              <a:rPr lang="en-US" dirty="0"/>
              <a:t>Quick Bread</a:t>
            </a:r>
            <a:endParaRPr lang="en-US" b="0" dirty="0"/>
          </a:p>
        </p:txBody>
      </p:sp>
      <p:sp>
        <p:nvSpPr>
          <p:cNvPr id="3" name="Content Placeholder 2"/>
          <p:cNvSpPr>
            <a:spLocks noGrp="1"/>
          </p:cNvSpPr>
          <p:nvPr>
            <p:ph idx="1"/>
          </p:nvPr>
        </p:nvSpPr>
        <p:spPr/>
        <p:txBody>
          <a:bodyPr/>
          <a:lstStyle/>
          <a:p>
            <a:pPr marL="0" indent="0">
              <a:buNone/>
            </a:pPr>
            <a:r>
              <a:rPr lang="en-US" dirty="0" smtClean="0"/>
              <a:t>Step 4: Dry Ingredients</a:t>
            </a:r>
          </a:p>
          <a:p>
            <a:pPr lvl="2"/>
            <a:r>
              <a:rPr lang="en-US" dirty="0" smtClean="0"/>
              <a:t>Whole vs Refined grains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140" y="2652925"/>
            <a:ext cx="3894612" cy="2596408"/>
          </a:xfrm>
          <a:prstGeom prst="rect">
            <a:avLst/>
          </a:prstGeom>
        </p:spPr>
      </p:pic>
    </p:spTree>
    <p:extLst>
      <p:ext uri="{BB962C8B-B14F-4D97-AF65-F5344CB8AC3E}">
        <p14:creationId xmlns:p14="http://schemas.microsoft.com/office/powerpoint/2010/main" val="1213074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TotalTime>
  <Words>779</Words>
  <Application>Microsoft Macintosh PowerPoint</Application>
  <PresentationFormat>On-screen Show (4:3)</PresentationFormat>
  <Paragraphs>89</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CREATE a QUICK BREAD</vt:lpstr>
      <vt:lpstr>Introduction</vt:lpstr>
      <vt:lpstr>Introduction</vt:lpstr>
      <vt:lpstr>Introduction</vt:lpstr>
      <vt:lpstr>CREATE a Quick Bread</vt:lpstr>
      <vt:lpstr>CREATE a Quick Bread</vt:lpstr>
      <vt:lpstr>CREATE a Quick Bread</vt:lpstr>
      <vt:lpstr>CREATE a Quick Bread</vt:lpstr>
      <vt:lpstr>CREATE a Quick Bread</vt:lpstr>
      <vt:lpstr>CREATE a Quick Bread</vt:lpstr>
      <vt:lpstr>Practice</vt:lpstr>
      <vt:lpstr>Incorporating MyPlate</vt:lpstr>
      <vt:lpstr>Don’t Forget to Move</vt:lpstr>
      <vt:lpstr>Conclusion</vt:lpstr>
    </vt:vector>
  </TitlesOfParts>
  <Company>Lanphere Enterprises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Charlotte Quebbeman</cp:lastModifiedBy>
  <cp:revision>14</cp:revision>
  <dcterms:created xsi:type="dcterms:W3CDTF">2014-09-09T19:42:48Z</dcterms:created>
  <dcterms:modified xsi:type="dcterms:W3CDTF">2016-03-14T21:44:31Z</dcterms:modified>
</cp:coreProperties>
</file>