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61" r:id="rId5"/>
    <p:sldId id="263" r:id="rId6"/>
    <p:sldId id="264" r:id="rId7"/>
    <p:sldId id="265" r:id="rId8"/>
    <p:sldId id="266" r:id="rId9"/>
    <p:sldId id="267" r:id="rId10"/>
    <p:sldId id="268" r:id="rId11"/>
    <p:sldId id="269" r:id="rId12"/>
    <p:sldId id="270" r:id="rId13"/>
    <p:sldId id="271" r:id="rId14"/>
    <p:sldId id="272" r:id="rId15"/>
    <p:sldId id="27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94"/>
    <p:restoredTop sz="94745"/>
  </p:normalViewPr>
  <p:slideViewPr>
    <p:cSldViewPr snapToGrid="0" snapToObjects="1">
      <p:cViewPr>
        <p:scale>
          <a:sx n="90" d="100"/>
          <a:sy n="90" d="100"/>
        </p:scale>
        <p:origin x="296" y="4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5DC2F3-93D9-F748-9C80-A488549B72DA}"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F25EF2-3000-0644-B4B2-CE72640FEC08}" type="slidenum">
              <a:rPr lang="en-US" smtClean="0"/>
              <a:t>‹#›</a:t>
            </a:fld>
            <a:endParaRPr lang="en-US"/>
          </a:p>
        </p:txBody>
      </p:sp>
    </p:spTree>
    <p:extLst>
      <p:ext uri="{BB962C8B-B14F-4D97-AF65-F5344CB8AC3E}">
        <p14:creationId xmlns:p14="http://schemas.microsoft.com/office/powerpoint/2010/main" val="27970624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Family mealtime is important because it promotes family bonding.</a:t>
            </a:r>
            <a:r>
              <a:rPr lang="en-US" baseline="0" dirty="0" smtClean="0"/>
              <a:t>  Families that eat together also generally have better nutrition and thus have less of a chance of developing eating disorders.  And lastly, studies have shown that when a family eats together, it can increase grades and behavior in children while diminishing the chances of becoming involved in drugs, alcohol and sexual activity. </a:t>
            </a:r>
            <a:endParaRPr lang="en-US" dirty="0" smtClean="0"/>
          </a:p>
          <a:p>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2</a:t>
            </a:fld>
            <a:endParaRPr lang="en-US"/>
          </a:p>
        </p:txBody>
      </p:sp>
    </p:spTree>
    <p:extLst>
      <p:ext uri="{BB962C8B-B14F-4D97-AF65-F5344CB8AC3E}">
        <p14:creationId xmlns:p14="http://schemas.microsoft.com/office/powerpoint/2010/main" val="1734687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options for a topping you would put on your casserole?</a:t>
            </a:r>
            <a:r>
              <a:rPr lang="en-US" baseline="0" dirty="0" smtClean="0"/>
              <a:t> It is important to watch out for hidden fats. </a:t>
            </a:r>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11</a:t>
            </a:fld>
            <a:endParaRPr lang="en-US"/>
          </a:p>
        </p:txBody>
      </p:sp>
    </p:spTree>
    <p:extLst>
      <p:ext uri="{BB962C8B-B14F-4D97-AF65-F5344CB8AC3E}">
        <p14:creationId xmlns:p14="http://schemas.microsoft.com/office/powerpoint/2010/main" val="1643985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a:t>
            </a:r>
            <a:r>
              <a:rPr lang="en-US" baseline="0" dirty="0" smtClean="0"/>
              <a:t> pantry items brought from home and ask participants what foods could be used in the casserole) What foods do you already have in your pantry that you could use to make a casserole right now? </a:t>
            </a:r>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12</a:t>
            </a:fld>
            <a:endParaRPr lang="en-US"/>
          </a:p>
        </p:txBody>
      </p:sp>
    </p:spTree>
    <p:extLst>
      <p:ext uri="{BB962C8B-B14F-4D97-AF65-F5344CB8AC3E}">
        <p14:creationId xmlns:p14="http://schemas.microsoft.com/office/powerpoint/2010/main" val="3797165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components of MyPlate does our casserole already have? What</a:t>
            </a:r>
            <a:r>
              <a:rPr lang="en-US" baseline="0" dirty="0" smtClean="0"/>
              <a:t> can we add to our plate to round out the meal?</a:t>
            </a:r>
            <a:endParaRPr lang="en-US" dirty="0" smtClean="0"/>
          </a:p>
          <a:p>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13</a:t>
            </a:fld>
            <a:endParaRPr lang="en-US"/>
          </a:p>
        </p:txBody>
      </p:sp>
    </p:spTree>
    <p:extLst>
      <p:ext uri="{BB962C8B-B14F-4D97-AF65-F5344CB8AC3E}">
        <p14:creationId xmlns:p14="http://schemas.microsoft.com/office/powerpoint/2010/main" val="326174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Don’t forget to move! What can/will you do this week to move your body? </a:t>
            </a:r>
          </a:p>
          <a:p>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14</a:t>
            </a:fld>
            <a:endParaRPr lang="en-US"/>
          </a:p>
        </p:txBody>
      </p:sp>
    </p:spTree>
    <p:extLst>
      <p:ext uri="{BB962C8B-B14F-4D97-AF65-F5344CB8AC3E}">
        <p14:creationId xmlns:p14="http://schemas.microsoft.com/office/powerpoint/2010/main" val="1880659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a state-of-the-art kitchen, a degree from culinary school, or tons of time. You</a:t>
            </a:r>
            <a:r>
              <a:rPr lang="en-US" baseline="0" dirty="0" smtClean="0"/>
              <a:t> just need some basic equipment and food in the pantry to create a delicious casserole that your family will want to come home to!</a:t>
            </a:r>
            <a:endParaRPr lang="en-US" dirty="0" smtClean="0"/>
          </a:p>
          <a:p>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15</a:t>
            </a:fld>
            <a:endParaRPr lang="en-US"/>
          </a:p>
        </p:txBody>
      </p:sp>
    </p:spTree>
    <p:extLst>
      <p:ext uri="{BB962C8B-B14F-4D97-AF65-F5344CB8AC3E}">
        <p14:creationId xmlns:p14="http://schemas.microsoft.com/office/powerpoint/2010/main" val="416903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is whole food? A whole food is as close to the original source as possible meaning minimal processing and refining of foods.  An example might be a potato vs. a potato chip. Remember that ¾ of MyPlate is plant based and that a diet rich in whole plant foods is related to less chronic disease and obesity.  On the other hand, a diet high in refined foods with added fats, sugar and salt is related to increased chronic disease and obesity. Because Whole foods are generally full of fiber and water, it leaves you feeling satisfied and full on less calories. </a:t>
            </a:r>
          </a:p>
          <a:p>
            <a:endParaRPr lang="en-US" baseline="0" dirty="0" smtClean="0"/>
          </a:p>
          <a:p>
            <a:r>
              <a:rPr lang="en-US" baseline="0" dirty="0" smtClean="0"/>
              <a:t>A well stocked pantry reduces the temptation to eat out or make unhealthy choices because you already have food available. You don’t even need a recipe or a plan so long as your pantry has good food in it and you understand the techniques of how to put food together. Focus on buying whole foods that are minimally processed. Shop for ads, sales or with coupons and make sure to shop the entire perimeter of the store. </a:t>
            </a:r>
            <a:endParaRPr lang="en-US" dirty="0" smtClean="0"/>
          </a:p>
          <a:p>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3</a:t>
            </a:fld>
            <a:endParaRPr lang="en-US"/>
          </a:p>
        </p:txBody>
      </p:sp>
    </p:spTree>
    <p:extLst>
      <p:ext uri="{BB962C8B-B14F-4D97-AF65-F5344CB8AC3E}">
        <p14:creationId xmlns:p14="http://schemas.microsoft.com/office/powerpoint/2010/main" val="291485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it</a:t>
            </a:r>
            <a:r>
              <a:rPr lang="en-US" baseline="0" dirty="0" smtClean="0"/>
              <a:t> comes to meal planning, this might intimidate some people, but if you practice enough, you will find it becomes second nature. Consider making meals you will look forward to such as a themed night.  You could have Taco Tuesdays, or Italian food on Wednesdays. </a:t>
            </a:r>
            <a:endParaRPr lang="en-US" dirty="0" smtClean="0"/>
          </a:p>
          <a:p>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4</a:t>
            </a:fld>
            <a:endParaRPr lang="en-US"/>
          </a:p>
        </p:txBody>
      </p:sp>
    </p:spTree>
    <p:extLst>
      <p:ext uri="{BB962C8B-B14F-4D97-AF65-F5344CB8AC3E}">
        <p14:creationId xmlns:p14="http://schemas.microsoft.com/office/powerpoint/2010/main" val="163806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you start, it’s important to choose whole foods whenever possible. Lets</a:t>
            </a:r>
            <a:r>
              <a:rPr lang="en-US" baseline="0" dirty="0" smtClean="0"/>
              <a:t> talk about the differences between a casserole made with tater tots, cream of whatever soup and French fried onions as opposed to one with boiled potatoes, a homemade sauce and breadcrumbs. Can anyone explain why one is better than the other? Next we need to make sure we have the appropriate equipment to prepare the casserole. What items might you need? Several are a sharp knife, cutting board, vegetable peeler, vegetable grater, large mixing bowl, mixing spoons, saucepan and a casserole/oven proof dish. </a:t>
            </a:r>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5</a:t>
            </a:fld>
            <a:endParaRPr lang="en-US"/>
          </a:p>
        </p:txBody>
      </p:sp>
    </p:spTree>
    <p:extLst>
      <p:ext uri="{BB962C8B-B14F-4D97-AF65-F5344CB8AC3E}">
        <p14:creationId xmlns:p14="http://schemas.microsoft.com/office/powerpoint/2010/main" val="261903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different types of starch</a:t>
            </a:r>
            <a:r>
              <a:rPr lang="en-US" baseline="0" dirty="0" smtClean="0"/>
              <a:t> that you use? What are some alternative starch options that might be a bit more healthy? There is a large difference between whole and refined grains. Refined grains have a lot of nutrients such as Iron and B12 removed from them while whole grain still have these nutrients. Because of this, it is vital that we try to consume most of our grains in the form of whole grains. (discuss and demonstrate how to cook grains, rice and pasta)</a:t>
            </a:r>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6</a:t>
            </a:fld>
            <a:endParaRPr lang="en-US"/>
          </a:p>
        </p:txBody>
      </p:sp>
    </p:spTree>
    <p:extLst>
      <p:ext uri="{BB962C8B-B14F-4D97-AF65-F5344CB8AC3E}">
        <p14:creationId xmlns:p14="http://schemas.microsoft.com/office/powerpoint/2010/main" val="3758834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options for both meat and plant</a:t>
            </a:r>
            <a:r>
              <a:rPr lang="en-US" baseline="0" dirty="0" smtClean="0"/>
              <a:t> based proteins? There is a lot of food safety issues that can come with meat so it is vital that when we are preparing meat we take into consideration cross contamination, proper hygiene, acceptable temperatures, and safe storage. </a:t>
            </a:r>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7</a:t>
            </a:fld>
            <a:endParaRPr lang="en-US"/>
          </a:p>
        </p:txBody>
      </p:sp>
    </p:spTree>
    <p:extLst>
      <p:ext uri="{BB962C8B-B14F-4D97-AF65-F5344CB8AC3E}">
        <p14:creationId xmlns:p14="http://schemas.microsoft.com/office/powerpoint/2010/main" val="4151224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common vegetables</a:t>
            </a:r>
            <a:r>
              <a:rPr lang="en-US" baseline="0" dirty="0" smtClean="0"/>
              <a:t> that you choose and some other options that might be new to consider? Vegetables are naturally rich in vitamins, minerals, antioxidants and phytochemicals. Vegetables are beneficial to add because they can add more volume without adding a ton of calories. It is important to use proper knife skills when cutting vegetables (demonstrate how to cut vegetables properly)</a:t>
            </a:r>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8</a:t>
            </a:fld>
            <a:endParaRPr lang="en-US"/>
          </a:p>
        </p:txBody>
      </p:sp>
    </p:spTree>
    <p:extLst>
      <p:ext uri="{BB962C8B-B14F-4D97-AF65-F5344CB8AC3E}">
        <p14:creationId xmlns:p14="http://schemas.microsoft.com/office/powerpoint/2010/main" val="135172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much</a:t>
            </a:r>
            <a:r>
              <a:rPr lang="en-US" baseline="0" dirty="0" smtClean="0"/>
              <a:t> healthier to make your own sauce that doesn’t come from a can. Some benefits would be less fat, sodium, preservatives and a </a:t>
            </a:r>
            <a:r>
              <a:rPr lang="en-US" baseline="0" dirty="0" err="1" smtClean="0"/>
              <a:t>redued</a:t>
            </a:r>
            <a:r>
              <a:rPr lang="en-US" baseline="0" dirty="0" smtClean="0"/>
              <a:t> cost. You can make a white sauce from a roux and/or slurry. A roux uses a fat and flour with water added. A slurry adds flour to water, with no fat or additional calories needed. (SOS – define it and explain; demo if there is time and circumstances permit)</a:t>
            </a:r>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9</a:t>
            </a:fld>
            <a:endParaRPr lang="en-US"/>
          </a:p>
        </p:txBody>
      </p:sp>
    </p:spTree>
    <p:extLst>
      <p:ext uri="{BB962C8B-B14F-4D97-AF65-F5344CB8AC3E}">
        <p14:creationId xmlns:p14="http://schemas.microsoft.com/office/powerpoint/2010/main" val="140540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Onions and garlic can be used for flavor. Sautéing</a:t>
            </a:r>
            <a:r>
              <a:rPr lang="en-US" baseline="0" dirty="0" smtClean="0"/>
              <a:t> onion and garlic sautéed in very small amounts of oil or water/broth can greatly increase the flavor of your casserole dish. Choose spices and herbs according to the other ingredients you have used. Here are some examples of what to use: for a Mexican dish, use cumin, oregano, chili powder, cilantro and garlic. For a Italian dish, basil, oregano, chili powder, cilantro, and garlic would be beneficial. An Asian dish would benefit from soy sauce, ginger, garlic, chilies and turmeric. </a:t>
            </a:r>
            <a:endParaRPr lang="en-US" dirty="0"/>
          </a:p>
        </p:txBody>
      </p:sp>
      <p:sp>
        <p:nvSpPr>
          <p:cNvPr id="4" name="Slide Number Placeholder 3"/>
          <p:cNvSpPr>
            <a:spLocks noGrp="1"/>
          </p:cNvSpPr>
          <p:nvPr>
            <p:ph type="sldNum" sz="quarter" idx="10"/>
          </p:nvPr>
        </p:nvSpPr>
        <p:spPr/>
        <p:txBody>
          <a:bodyPr/>
          <a:lstStyle/>
          <a:p>
            <a:fld id="{37F25EF2-3000-0644-B4B2-CE72640FEC08}" type="slidenum">
              <a:rPr lang="en-US" smtClean="0"/>
              <a:t>10</a:t>
            </a:fld>
            <a:endParaRPr lang="en-US"/>
          </a:p>
        </p:txBody>
      </p:sp>
    </p:spTree>
    <p:extLst>
      <p:ext uri="{BB962C8B-B14F-4D97-AF65-F5344CB8AC3E}">
        <p14:creationId xmlns:p14="http://schemas.microsoft.com/office/powerpoint/2010/main" val="145071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smtClean="0">
                <a:solidFill>
                  <a:schemeClr val="bg1"/>
                </a:solidFill>
                <a:latin typeface="Arial"/>
              </a:rPr>
              <a:t>CreatE</a:t>
            </a:r>
            <a:r>
              <a:rPr lang="en-US" b="1" dirty="0" smtClean="0">
                <a:solidFill>
                  <a:schemeClr val="bg1"/>
                </a:solidFill>
                <a:latin typeface="Arial"/>
              </a:rPr>
              <a:t> a casserole</a:t>
            </a: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a:t>
            </a:r>
            <a:r>
              <a:rPr lang="en-US" dirty="0" err="1" smtClean="0"/>
              <a:t>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Casserole</a:t>
            </a:r>
            <a:endParaRPr lang="en-US" dirty="0"/>
          </a:p>
        </p:txBody>
      </p:sp>
      <p:sp>
        <p:nvSpPr>
          <p:cNvPr id="3" name="Content Placeholder 2"/>
          <p:cNvSpPr>
            <a:spLocks noGrp="1"/>
          </p:cNvSpPr>
          <p:nvPr>
            <p:ph idx="1"/>
          </p:nvPr>
        </p:nvSpPr>
        <p:spPr/>
        <p:txBody>
          <a:bodyPr/>
          <a:lstStyle/>
          <a:p>
            <a:pPr marL="0" indent="0">
              <a:buNone/>
            </a:pPr>
            <a:r>
              <a:rPr lang="en-US" dirty="0" smtClean="0"/>
              <a:t>Step 5: Add Flavor</a:t>
            </a:r>
          </a:p>
          <a:p>
            <a:r>
              <a:rPr lang="en-US" dirty="0" smtClean="0"/>
              <a:t>Onion/garlic sautéed</a:t>
            </a:r>
          </a:p>
          <a:p>
            <a:r>
              <a:rPr lang="en-US" dirty="0" smtClean="0"/>
              <a:t>Choose spices </a:t>
            </a:r>
          </a:p>
          <a:p>
            <a:endParaRPr lang="en-US" dirty="0" smtClean="0"/>
          </a:p>
          <a:p>
            <a:pPr marL="0" indent="0">
              <a:buNone/>
            </a:pPr>
            <a:endParaRPr lang="en-US" dirty="0"/>
          </a:p>
        </p:txBody>
      </p:sp>
      <p:pic>
        <p:nvPicPr>
          <p:cNvPr id="4" name="Picture 3" descr="Saute Onions.jpg"/>
          <p:cNvPicPr>
            <a:picLocks noChangeAspect="1"/>
          </p:cNvPicPr>
          <p:nvPr/>
        </p:nvPicPr>
        <p:blipFill>
          <a:blip r:embed="rId3"/>
          <a:stretch>
            <a:fillRect/>
          </a:stretch>
        </p:blipFill>
        <p:spPr>
          <a:xfrm>
            <a:off x="4368874" y="2697694"/>
            <a:ext cx="4317926" cy="2877118"/>
          </a:xfrm>
          <a:prstGeom prst="rect">
            <a:avLst/>
          </a:prstGeom>
        </p:spPr>
      </p:pic>
    </p:spTree>
    <p:extLst>
      <p:ext uri="{BB962C8B-B14F-4D97-AF65-F5344CB8AC3E}">
        <p14:creationId xmlns:p14="http://schemas.microsoft.com/office/powerpoint/2010/main" val="1181379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Casserole</a:t>
            </a:r>
            <a:endParaRPr lang="en-US" dirty="0"/>
          </a:p>
        </p:txBody>
      </p:sp>
      <p:sp>
        <p:nvSpPr>
          <p:cNvPr id="3" name="Content Placeholder 2"/>
          <p:cNvSpPr>
            <a:spLocks noGrp="1"/>
          </p:cNvSpPr>
          <p:nvPr>
            <p:ph idx="1"/>
          </p:nvPr>
        </p:nvSpPr>
        <p:spPr/>
        <p:txBody>
          <a:bodyPr/>
          <a:lstStyle/>
          <a:p>
            <a:pPr marL="0" indent="0">
              <a:buNone/>
            </a:pPr>
            <a:r>
              <a:rPr lang="en-US" dirty="0" smtClean="0"/>
              <a:t>Step 6: Toppings</a:t>
            </a:r>
          </a:p>
          <a:p>
            <a:r>
              <a:rPr lang="en-US" dirty="0" smtClean="0"/>
              <a:t>Discuss healthier options</a:t>
            </a:r>
          </a:p>
          <a:p>
            <a:r>
              <a:rPr lang="en-US" dirty="0" smtClean="0"/>
              <a:t>Watch out for hidden fats</a:t>
            </a:r>
            <a:endParaRPr lang="en-US" dirty="0"/>
          </a:p>
        </p:txBody>
      </p:sp>
    </p:spTree>
    <p:extLst>
      <p:ext uri="{BB962C8B-B14F-4D97-AF65-F5344CB8AC3E}">
        <p14:creationId xmlns:p14="http://schemas.microsoft.com/office/powerpoint/2010/main" val="163688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a:t>
            </a:r>
            <a:endParaRPr lang="en-US" dirty="0"/>
          </a:p>
        </p:txBody>
      </p:sp>
      <p:sp>
        <p:nvSpPr>
          <p:cNvPr id="3" name="Content Placeholder 2"/>
          <p:cNvSpPr>
            <a:spLocks noGrp="1"/>
          </p:cNvSpPr>
          <p:nvPr>
            <p:ph idx="1"/>
          </p:nvPr>
        </p:nvSpPr>
        <p:spPr/>
        <p:txBody>
          <a:bodyPr/>
          <a:lstStyle/>
          <a:p>
            <a:r>
              <a:rPr lang="en-US" dirty="0" smtClean="0"/>
              <a:t>Pantry items from home</a:t>
            </a:r>
          </a:p>
          <a:p>
            <a:r>
              <a:rPr lang="en-US" dirty="0" smtClean="0"/>
              <a:t>Possible casserole options from pantry ingredients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954" y="2891284"/>
            <a:ext cx="3809603" cy="2527784"/>
          </a:xfrm>
          <a:prstGeom prst="rect">
            <a:avLst/>
          </a:prstGeom>
        </p:spPr>
      </p:pic>
    </p:spTree>
    <p:extLst>
      <p:ext uri="{BB962C8B-B14F-4D97-AF65-F5344CB8AC3E}">
        <p14:creationId xmlns:p14="http://schemas.microsoft.com/office/powerpoint/2010/main" val="12555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MyPlate</a:t>
            </a:r>
            <a:endParaRPr lang="en-US" dirty="0"/>
          </a:p>
        </p:txBody>
      </p:sp>
      <p:sp>
        <p:nvSpPr>
          <p:cNvPr id="3" name="Content Placeholder 2"/>
          <p:cNvSpPr>
            <a:spLocks noGrp="1"/>
          </p:cNvSpPr>
          <p:nvPr>
            <p:ph idx="1"/>
          </p:nvPr>
        </p:nvSpPr>
        <p:spPr/>
        <p:txBody>
          <a:bodyPr/>
          <a:lstStyle/>
          <a:p>
            <a:r>
              <a:rPr lang="en-US" dirty="0" smtClean="0"/>
              <a:t>What components does a casserole have?</a:t>
            </a:r>
          </a:p>
          <a:p>
            <a:r>
              <a:rPr lang="en-US" dirty="0" smtClean="0"/>
              <a:t>What can be added?</a:t>
            </a:r>
            <a:endParaRPr lang="en-US" dirty="0"/>
          </a:p>
        </p:txBody>
      </p:sp>
    </p:spTree>
    <p:extLst>
      <p:ext uri="{BB962C8B-B14F-4D97-AF65-F5344CB8AC3E}">
        <p14:creationId xmlns:p14="http://schemas.microsoft.com/office/powerpoint/2010/main" val="1202635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57" y="2677371"/>
            <a:ext cx="3635078" cy="24224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662" y="1793955"/>
            <a:ext cx="2436092" cy="3650776"/>
          </a:xfrm>
          <a:prstGeom prst="rect">
            <a:avLst/>
          </a:prstGeom>
        </p:spPr>
      </p:pic>
    </p:spTree>
    <p:extLst>
      <p:ext uri="{BB962C8B-B14F-4D97-AF65-F5344CB8AC3E}">
        <p14:creationId xmlns:p14="http://schemas.microsoft.com/office/powerpoint/2010/main" val="82648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All you need – basic equipment and food from pantry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721" y="2324218"/>
            <a:ext cx="4650267" cy="3097439"/>
          </a:xfrm>
          <a:prstGeom prst="rect">
            <a:avLst/>
          </a:prstGeom>
        </p:spPr>
      </p:pic>
    </p:spTree>
    <p:extLst>
      <p:ext uri="{BB962C8B-B14F-4D97-AF65-F5344CB8AC3E}">
        <p14:creationId xmlns:p14="http://schemas.microsoft.com/office/powerpoint/2010/main" val="598867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Introduction</a:t>
            </a:r>
            <a:endParaRPr lang="en-US" dirty="0"/>
          </a:p>
        </p:txBody>
      </p:sp>
      <p:sp>
        <p:nvSpPr>
          <p:cNvPr id="5" name="Content Placeholder 4"/>
          <p:cNvSpPr>
            <a:spLocks noGrp="1"/>
          </p:cNvSpPr>
          <p:nvPr>
            <p:ph idx="1"/>
          </p:nvPr>
        </p:nvSpPr>
        <p:spPr/>
        <p:txBody>
          <a:bodyPr/>
          <a:lstStyle/>
          <a:p>
            <a:r>
              <a:rPr lang="en-US" dirty="0" smtClean="0"/>
              <a:t>Family Mealtime is important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471" y="2295400"/>
            <a:ext cx="4640239" cy="30923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indent="0">
              <a:buNone/>
            </a:pPr>
            <a:r>
              <a:rPr lang="en-US" dirty="0" smtClean="0"/>
              <a:t>Questions:</a:t>
            </a:r>
          </a:p>
          <a:p>
            <a:pPr marL="0" indent="0">
              <a:buNone/>
            </a:pPr>
            <a:r>
              <a:rPr lang="en-US" dirty="0" smtClean="0"/>
              <a:t>What is a whole food diet?</a:t>
            </a:r>
          </a:p>
          <a:p>
            <a:pPr marL="0" indent="0">
              <a:buNone/>
            </a:pPr>
            <a:r>
              <a:rPr lang="en-US" dirty="0" smtClean="0"/>
              <a:t>Why is a well-stocked </a:t>
            </a:r>
            <a:r>
              <a:rPr lang="en-US" dirty="0" smtClean="0"/>
              <a:t/>
            </a:r>
            <a:br>
              <a:rPr lang="en-US" dirty="0" smtClean="0"/>
            </a:br>
            <a:r>
              <a:rPr lang="en-US" dirty="0" smtClean="0"/>
              <a:t>pantry </a:t>
            </a:r>
            <a:r>
              <a:rPr lang="en-US" dirty="0" smtClean="0"/>
              <a:t>important?</a:t>
            </a:r>
          </a:p>
          <a:p>
            <a:pPr>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131" y="2925042"/>
            <a:ext cx="3981074" cy="28291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742" y="446107"/>
            <a:ext cx="2309852" cy="23081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Meal Planning</a:t>
            </a:r>
            <a:endParaRPr lang="en-US" dirty="0"/>
          </a:p>
        </p:txBody>
      </p:sp>
      <p:sp>
        <p:nvSpPr>
          <p:cNvPr id="3" name="Content Placeholder 2"/>
          <p:cNvSpPr>
            <a:spLocks noGrp="1"/>
          </p:cNvSpPr>
          <p:nvPr>
            <p:ph idx="1"/>
          </p:nvPr>
        </p:nvSpPr>
        <p:spPr/>
        <p:txBody>
          <a:bodyPr/>
          <a:lstStyle/>
          <a:p>
            <a:r>
              <a:rPr lang="en-US" dirty="0" smtClean="0"/>
              <a:t>Steps to creating a meal</a:t>
            </a:r>
          </a:p>
          <a:p>
            <a:r>
              <a:rPr lang="en-US" dirty="0" smtClean="0"/>
              <a:t>Theme nights</a:t>
            </a:r>
            <a:endParaRPr lang="en-US" dirty="0"/>
          </a:p>
        </p:txBody>
      </p:sp>
      <p:pic>
        <p:nvPicPr>
          <p:cNvPr id="4" name="Picture 3" descr="shopping list.jpg"/>
          <p:cNvPicPr>
            <a:picLocks noChangeAspect="1"/>
          </p:cNvPicPr>
          <p:nvPr/>
        </p:nvPicPr>
        <p:blipFill>
          <a:blip r:embed="rId3"/>
          <a:stretch>
            <a:fillRect/>
          </a:stretch>
        </p:blipFill>
        <p:spPr>
          <a:xfrm>
            <a:off x="4145568" y="2332097"/>
            <a:ext cx="4506507" cy="2986686"/>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Casserole</a:t>
            </a:r>
            <a:endParaRPr lang="en-US" dirty="0"/>
          </a:p>
        </p:txBody>
      </p:sp>
      <p:sp>
        <p:nvSpPr>
          <p:cNvPr id="3" name="Content Placeholder 2"/>
          <p:cNvSpPr>
            <a:spLocks noGrp="1"/>
          </p:cNvSpPr>
          <p:nvPr>
            <p:ph idx="1"/>
          </p:nvPr>
        </p:nvSpPr>
        <p:spPr>
          <a:xfrm>
            <a:off x="457200" y="1417637"/>
            <a:ext cx="8229600" cy="3649133"/>
          </a:xfrm>
        </p:spPr>
        <p:txBody>
          <a:bodyPr/>
          <a:lstStyle/>
          <a:p>
            <a:pPr marL="0" indent="0">
              <a:buNone/>
            </a:pPr>
            <a:r>
              <a:rPr lang="en-US" sz="2800" dirty="0" smtClean="0"/>
              <a:t>Before starting: </a:t>
            </a:r>
          </a:p>
          <a:p>
            <a:r>
              <a:rPr lang="en-US" sz="2800" dirty="0" smtClean="0"/>
              <a:t>Choose whole foods</a:t>
            </a:r>
          </a:p>
          <a:p>
            <a:r>
              <a:rPr lang="en-US" sz="2800" dirty="0" smtClean="0"/>
              <a:t>Make sure to have</a:t>
            </a:r>
          </a:p>
          <a:p>
            <a:pPr marL="0" indent="0">
              <a:buNone/>
            </a:pPr>
            <a:r>
              <a:rPr lang="en-US" sz="2800" dirty="0" smtClean="0"/>
              <a:t>    needed equipment</a:t>
            </a:r>
          </a:p>
        </p:txBody>
      </p:sp>
      <p:pic>
        <p:nvPicPr>
          <p:cNvPr id="4" name="Picture 3" descr="Copy of Slicing Onion.jpg"/>
          <p:cNvPicPr>
            <a:picLocks noChangeAspect="1"/>
          </p:cNvPicPr>
          <p:nvPr/>
        </p:nvPicPr>
        <p:blipFill>
          <a:blip r:embed="rId3"/>
          <a:stretch>
            <a:fillRect/>
          </a:stretch>
        </p:blipFill>
        <p:spPr>
          <a:xfrm>
            <a:off x="4448537" y="1726027"/>
            <a:ext cx="4238263" cy="3178697"/>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Casserole</a:t>
            </a:r>
            <a:endParaRPr lang="en-US" dirty="0"/>
          </a:p>
        </p:txBody>
      </p:sp>
      <p:sp>
        <p:nvSpPr>
          <p:cNvPr id="3" name="Content Placeholder 2"/>
          <p:cNvSpPr>
            <a:spLocks noGrp="1"/>
          </p:cNvSpPr>
          <p:nvPr>
            <p:ph idx="1"/>
          </p:nvPr>
        </p:nvSpPr>
        <p:spPr/>
        <p:txBody>
          <a:bodyPr/>
          <a:lstStyle/>
          <a:p>
            <a:pPr marL="0" indent="0">
              <a:buNone/>
            </a:pPr>
            <a:r>
              <a:rPr lang="en-US" dirty="0" smtClean="0"/>
              <a:t>Step 1: choose a Starch</a:t>
            </a:r>
          </a:p>
          <a:p>
            <a:r>
              <a:rPr lang="en-US" dirty="0" smtClean="0"/>
              <a:t>Options?</a:t>
            </a:r>
          </a:p>
          <a:p>
            <a:r>
              <a:rPr lang="en-US" dirty="0" smtClean="0"/>
              <a:t>Whole vs. refined grains</a:t>
            </a:r>
          </a:p>
          <a:p>
            <a:r>
              <a:rPr lang="en-US" dirty="0" smtClean="0"/>
              <a:t>Homemade, whole grain</a:t>
            </a:r>
          </a:p>
        </p:txBody>
      </p:sp>
      <p:pic>
        <p:nvPicPr>
          <p:cNvPr id="5" name="Picture 4" descr="Bread Dough.jpg"/>
          <p:cNvPicPr>
            <a:picLocks noChangeAspect="1"/>
          </p:cNvPicPr>
          <p:nvPr/>
        </p:nvPicPr>
        <p:blipFill>
          <a:blip r:embed="rId3"/>
          <a:stretch>
            <a:fillRect/>
          </a:stretch>
        </p:blipFill>
        <p:spPr>
          <a:xfrm>
            <a:off x="5059849" y="2831533"/>
            <a:ext cx="4084151" cy="27100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Casserole</a:t>
            </a:r>
            <a:endParaRPr lang="en-US" dirty="0"/>
          </a:p>
        </p:txBody>
      </p:sp>
      <p:sp>
        <p:nvSpPr>
          <p:cNvPr id="3" name="Content Placeholder 2"/>
          <p:cNvSpPr>
            <a:spLocks noGrp="1"/>
          </p:cNvSpPr>
          <p:nvPr>
            <p:ph idx="1"/>
          </p:nvPr>
        </p:nvSpPr>
        <p:spPr/>
        <p:txBody>
          <a:bodyPr/>
          <a:lstStyle/>
          <a:p>
            <a:pPr marL="0" indent="0">
              <a:buNone/>
            </a:pPr>
            <a:r>
              <a:rPr lang="en-US" dirty="0" smtClean="0"/>
              <a:t>Step 2: Choose a protein</a:t>
            </a:r>
          </a:p>
          <a:p>
            <a:r>
              <a:rPr lang="en-US" dirty="0" smtClean="0"/>
              <a:t>Either meat or plant based</a:t>
            </a:r>
          </a:p>
          <a:p>
            <a:r>
              <a:rPr lang="en-US" dirty="0" smtClean="0"/>
              <a:t>Discuss food safety</a:t>
            </a:r>
            <a:endParaRPr lang="en-US" dirty="0"/>
          </a:p>
        </p:txBody>
      </p:sp>
      <p:pic>
        <p:nvPicPr>
          <p:cNvPr id="4" name="Picture 3" descr="meat and be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80" y="3432613"/>
            <a:ext cx="4014194" cy="2135043"/>
          </a:xfrm>
          <a:prstGeom prst="rect">
            <a:avLst/>
          </a:prstGeom>
        </p:spPr>
      </p:pic>
      <p:pic>
        <p:nvPicPr>
          <p:cNvPr id="5" name="Picture 4" descr="Collection of bea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895" y="770326"/>
            <a:ext cx="3361427" cy="2199128"/>
          </a:xfrm>
          <a:prstGeom prst="rect">
            <a:avLst/>
          </a:prstGeom>
        </p:spPr>
      </p:pic>
    </p:spTree>
    <p:extLst>
      <p:ext uri="{BB962C8B-B14F-4D97-AF65-F5344CB8AC3E}">
        <p14:creationId xmlns:p14="http://schemas.microsoft.com/office/powerpoint/2010/main" val="252311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Casserole	</a:t>
            </a:r>
            <a:endParaRPr lang="en-US" dirty="0"/>
          </a:p>
        </p:txBody>
      </p:sp>
      <p:sp>
        <p:nvSpPr>
          <p:cNvPr id="3" name="Content Placeholder 2"/>
          <p:cNvSpPr>
            <a:spLocks noGrp="1"/>
          </p:cNvSpPr>
          <p:nvPr>
            <p:ph idx="1"/>
          </p:nvPr>
        </p:nvSpPr>
        <p:spPr/>
        <p:txBody>
          <a:bodyPr/>
          <a:lstStyle/>
          <a:p>
            <a:pPr marL="0" indent="0">
              <a:buNone/>
            </a:pPr>
            <a:r>
              <a:rPr lang="en-US" dirty="0" smtClean="0"/>
              <a:t>Step 3</a:t>
            </a:r>
            <a:r>
              <a:rPr lang="en-US" dirty="0" smtClean="0"/>
              <a:t>: Pick A Vegetable</a:t>
            </a:r>
            <a:endParaRPr lang="en-US" dirty="0" smtClean="0"/>
          </a:p>
          <a:p>
            <a:r>
              <a:rPr lang="en-US" dirty="0" smtClean="0"/>
              <a:t>Common vegetable options</a:t>
            </a:r>
          </a:p>
          <a:p>
            <a:r>
              <a:rPr lang="en-US" dirty="0" smtClean="0"/>
              <a:t>Vitamins, minerals, antioxidants</a:t>
            </a:r>
          </a:p>
          <a:p>
            <a:r>
              <a:rPr lang="en-US" dirty="0" smtClean="0"/>
              <a:t>Volume vs. calories</a:t>
            </a:r>
          </a:p>
          <a:p>
            <a:r>
              <a:rPr lang="en-US" dirty="0" smtClean="0"/>
              <a:t>Proper knife skills</a:t>
            </a:r>
          </a:p>
          <a:p>
            <a:endParaRPr lang="en-US" dirty="0"/>
          </a:p>
        </p:txBody>
      </p:sp>
      <p:pic>
        <p:nvPicPr>
          <p:cNvPr id="4" name="Picture 3" descr="Assorted Veggies I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918" y="3312701"/>
            <a:ext cx="3411659" cy="2265910"/>
          </a:xfrm>
          <a:prstGeom prst="rect">
            <a:avLst/>
          </a:prstGeom>
        </p:spPr>
      </p:pic>
    </p:spTree>
    <p:extLst>
      <p:ext uri="{BB962C8B-B14F-4D97-AF65-F5344CB8AC3E}">
        <p14:creationId xmlns:p14="http://schemas.microsoft.com/office/powerpoint/2010/main" val="1619395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Casserole</a:t>
            </a:r>
            <a:endParaRPr lang="en-US" dirty="0"/>
          </a:p>
        </p:txBody>
      </p:sp>
      <p:sp>
        <p:nvSpPr>
          <p:cNvPr id="3" name="Content Placeholder 2"/>
          <p:cNvSpPr>
            <a:spLocks noGrp="1"/>
          </p:cNvSpPr>
          <p:nvPr>
            <p:ph idx="1"/>
          </p:nvPr>
        </p:nvSpPr>
        <p:spPr/>
        <p:txBody>
          <a:bodyPr/>
          <a:lstStyle/>
          <a:p>
            <a:pPr marL="0" indent="0">
              <a:buNone/>
            </a:pPr>
            <a:r>
              <a:rPr lang="en-US" dirty="0" smtClean="0"/>
              <a:t>Step 4: pick a sauce</a:t>
            </a:r>
          </a:p>
          <a:p>
            <a:r>
              <a:rPr lang="en-US" dirty="0" smtClean="0"/>
              <a:t>Make your own (roux, slurry)</a:t>
            </a:r>
          </a:p>
          <a:p>
            <a:r>
              <a:rPr lang="en-US" dirty="0" smtClean="0"/>
              <a:t> Spices according to flavors</a:t>
            </a:r>
            <a:endParaRPr lang="en-US" dirty="0"/>
          </a:p>
        </p:txBody>
      </p:sp>
      <p:pic>
        <p:nvPicPr>
          <p:cNvPr id="5" name="Picture 4" descr="Sauces.jpg"/>
          <p:cNvPicPr>
            <a:picLocks noChangeAspect="1"/>
          </p:cNvPicPr>
          <p:nvPr/>
        </p:nvPicPr>
        <p:blipFill>
          <a:blip r:embed="rId3"/>
          <a:stretch>
            <a:fillRect/>
          </a:stretch>
        </p:blipFill>
        <p:spPr>
          <a:xfrm>
            <a:off x="5845102" y="757975"/>
            <a:ext cx="3298898" cy="4941484"/>
          </a:xfrm>
          <a:prstGeom prst="rect">
            <a:avLst/>
          </a:prstGeom>
        </p:spPr>
      </p:pic>
    </p:spTree>
    <p:extLst>
      <p:ext uri="{BB962C8B-B14F-4D97-AF65-F5344CB8AC3E}">
        <p14:creationId xmlns:p14="http://schemas.microsoft.com/office/powerpoint/2010/main" val="4217713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TotalTime>
  <Words>1198</Words>
  <Application>Microsoft Macintosh PowerPoint</Application>
  <PresentationFormat>On-screen Show (4:3)</PresentationFormat>
  <Paragraphs>83</Paragraphs>
  <Slides>15</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Calibri</vt:lpstr>
      <vt:lpstr>Arial</vt:lpstr>
      <vt:lpstr>Office Theme</vt:lpstr>
      <vt:lpstr>CreatE a casserole</vt:lpstr>
      <vt:lpstr>Introduction</vt:lpstr>
      <vt:lpstr>Introduction</vt:lpstr>
      <vt:lpstr>Meal Planning</vt:lpstr>
      <vt:lpstr>CREATE a Casserole</vt:lpstr>
      <vt:lpstr>CREATE a Casserole</vt:lpstr>
      <vt:lpstr>CREATE a Casserole</vt:lpstr>
      <vt:lpstr>CREATE a Casserole </vt:lpstr>
      <vt:lpstr>CREATE a Casserole</vt:lpstr>
      <vt:lpstr>CREATE a Casserole</vt:lpstr>
      <vt:lpstr>CREATE a Casserole</vt:lpstr>
      <vt:lpstr>Practice</vt:lpstr>
      <vt:lpstr>Incorporating MyPlate</vt:lpstr>
      <vt:lpstr>Don’t Forget to Move</vt:lpstr>
      <vt:lpstr>Conclusion</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27</cp:revision>
  <dcterms:created xsi:type="dcterms:W3CDTF">2014-09-09T19:42:48Z</dcterms:created>
  <dcterms:modified xsi:type="dcterms:W3CDTF">2016-04-18T15:30:12Z</dcterms:modified>
</cp:coreProperties>
</file>