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3" r:id="rId5"/>
    <p:sldId id="259" r:id="rId6"/>
    <p:sldId id="284" r:id="rId7"/>
    <p:sldId id="260" r:id="rId8"/>
    <p:sldId id="285" r:id="rId9"/>
    <p:sldId id="261" r:id="rId10"/>
    <p:sldId id="286" r:id="rId11"/>
    <p:sldId id="262" r:id="rId12"/>
    <p:sldId id="287" r:id="rId13"/>
    <p:sldId id="263" r:id="rId14"/>
    <p:sldId id="288" r:id="rId15"/>
    <p:sldId id="264" r:id="rId16"/>
    <p:sldId id="289" r:id="rId17"/>
    <p:sldId id="265" r:id="rId18"/>
    <p:sldId id="290" r:id="rId19"/>
    <p:sldId id="266" r:id="rId20"/>
    <p:sldId id="291" r:id="rId21"/>
    <p:sldId id="267" r:id="rId22"/>
    <p:sldId id="292" r:id="rId23"/>
    <p:sldId id="268" r:id="rId24"/>
    <p:sldId id="293" r:id="rId25"/>
    <p:sldId id="269" r:id="rId26"/>
    <p:sldId id="294" r:id="rId27"/>
    <p:sldId id="270" r:id="rId28"/>
    <p:sldId id="295" r:id="rId29"/>
    <p:sldId id="271" r:id="rId30"/>
    <p:sldId id="296" r:id="rId31"/>
    <p:sldId id="272" r:id="rId32"/>
    <p:sldId id="297" r:id="rId33"/>
    <p:sldId id="273" r:id="rId34"/>
    <p:sldId id="298" r:id="rId35"/>
    <p:sldId id="274" r:id="rId36"/>
    <p:sldId id="299" r:id="rId37"/>
    <p:sldId id="275" r:id="rId38"/>
    <p:sldId id="300" r:id="rId39"/>
    <p:sldId id="276" r:id="rId40"/>
    <p:sldId id="301" r:id="rId41"/>
    <p:sldId id="277" r:id="rId42"/>
    <p:sldId id="302" r:id="rId43"/>
    <p:sldId id="278" r:id="rId44"/>
    <p:sldId id="303" r:id="rId45"/>
    <p:sldId id="279" r:id="rId46"/>
    <p:sldId id="304" r:id="rId47"/>
    <p:sldId id="280" r:id="rId48"/>
    <p:sldId id="305" r:id="rId49"/>
    <p:sldId id="281" r:id="rId50"/>
    <p:sldId id="306" r:id="rId51"/>
    <p:sldId id="282" r:id="rId52"/>
    <p:sldId id="307"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639"/>
    <a:srgbClr val="5AA1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D09B66-5DEF-4679-9893-D10443812152}" v="1724" dt="2023-01-06T20:42:36.7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261" autoAdjust="0"/>
    <p:restoredTop sz="94660"/>
  </p:normalViewPr>
  <p:slideViewPr>
    <p:cSldViewPr snapToGrid="0">
      <p:cViewPr varScale="1">
        <p:scale>
          <a:sx n="107" d="100"/>
          <a:sy n="107" d="100"/>
        </p:scale>
        <p:origin x="184" y="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microsoft.com/office/2015/10/relationships/revisionInfo" Target="revisionInfo.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1/10/23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15.xml"/><Relationship Id="rId13" Type="http://schemas.openxmlformats.org/officeDocument/2006/relationships/slide" Target="slide17.xml"/><Relationship Id="rId18" Type="http://schemas.openxmlformats.org/officeDocument/2006/relationships/slide" Target="slide19.xml"/><Relationship Id="rId26" Type="http://schemas.openxmlformats.org/officeDocument/2006/relationships/slide" Target="slide51.xml"/><Relationship Id="rId3" Type="http://schemas.openxmlformats.org/officeDocument/2006/relationships/slide" Target="slide13.xml"/><Relationship Id="rId21" Type="http://schemas.openxmlformats.org/officeDocument/2006/relationships/slide" Target="slide49.xml"/><Relationship Id="rId7" Type="http://schemas.openxmlformats.org/officeDocument/2006/relationships/slide" Target="slide5.xml"/><Relationship Id="rId12" Type="http://schemas.openxmlformats.org/officeDocument/2006/relationships/slide" Target="slide7.xml"/><Relationship Id="rId17" Type="http://schemas.openxmlformats.org/officeDocument/2006/relationships/slide" Target="slide9.xml"/><Relationship Id="rId25" Type="http://schemas.openxmlformats.org/officeDocument/2006/relationships/slide" Target="slide41.xml"/><Relationship Id="rId2" Type="http://schemas.openxmlformats.org/officeDocument/2006/relationships/slide" Target="slide3.xml"/><Relationship Id="rId16" Type="http://schemas.openxmlformats.org/officeDocument/2006/relationships/slide" Target="slide47.xml"/><Relationship Id="rId20" Type="http://schemas.openxmlformats.org/officeDocument/2006/relationships/slide" Target="slide39.xml"/><Relationship Id="rId1" Type="http://schemas.openxmlformats.org/officeDocument/2006/relationships/slideLayout" Target="../slideLayouts/slideLayout2.xml"/><Relationship Id="rId6" Type="http://schemas.openxmlformats.org/officeDocument/2006/relationships/slide" Target="slide43.xml"/><Relationship Id="rId11" Type="http://schemas.openxmlformats.org/officeDocument/2006/relationships/slide" Target="slide45.xml"/><Relationship Id="rId24" Type="http://schemas.openxmlformats.org/officeDocument/2006/relationships/slide" Target="slide31.xml"/><Relationship Id="rId5" Type="http://schemas.openxmlformats.org/officeDocument/2006/relationships/slide" Target="slide33.xml"/><Relationship Id="rId15" Type="http://schemas.openxmlformats.org/officeDocument/2006/relationships/slide" Target="slide37.xml"/><Relationship Id="rId23" Type="http://schemas.openxmlformats.org/officeDocument/2006/relationships/slide" Target="slide21.xml"/><Relationship Id="rId10" Type="http://schemas.openxmlformats.org/officeDocument/2006/relationships/slide" Target="slide35.xml"/><Relationship Id="rId19" Type="http://schemas.openxmlformats.org/officeDocument/2006/relationships/slide" Target="slide29.xml"/><Relationship Id="rId4" Type="http://schemas.openxmlformats.org/officeDocument/2006/relationships/slide" Target="slide23.xml"/><Relationship Id="rId9" Type="http://schemas.openxmlformats.org/officeDocument/2006/relationships/slide" Target="slide25.xml"/><Relationship Id="rId14" Type="http://schemas.openxmlformats.org/officeDocument/2006/relationships/slide" Target="slide27.xml"/><Relationship Id="rId22" Type="http://schemas.openxmlformats.org/officeDocument/2006/relationships/slide" Target="slide1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9" y="682586"/>
            <a:ext cx="9144000" cy="1430646"/>
          </a:xfrm>
        </p:spPr>
        <p:txBody>
          <a:bodyPr/>
          <a:lstStyle/>
          <a:p>
            <a:r>
              <a:rPr lang="en-US" dirty="0">
                <a:solidFill>
                  <a:srgbClr val="002639"/>
                </a:solidFill>
                <a:cs typeface="Calibri Light"/>
              </a:rPr>
              <a:t>Nutrition Jeopardy</a:t>
            </a:r>
            <a:endParaRPr lang="en-US" dirty="0">
              <a:solidFill>
                <a:srgbClr val="002639"/>
              </a:solidFill>
            </a:endParaRPr>
          </a:p>
        </p:txBody>
      </p:sp>
      <p:sp>
        <p:nvSpPr>
          <p:cNvPr id="3" name="Subtitle 2"/>
          <p:cNvSpPr>
            <a:spLocks noGrp="1"/>
          </p:cNvSpPr>
          <p:nvPr>
            <p:ph type="subTitle" idx="1"/>
          </p:nvPr>
        </p:nvSpPr>
        <p:spPr>
          <a:xfrm>
            <a:off x="1523999" y="2113232"/>
            <a:ext cx="9144000" cy="1655762"/>
          </a:xfrm>
        </p:spPr>
        <p:txBody>
          <a:bodyPr vert="horz" lIns="91440" tIns="45720" rIns="91440" bIns="45720" rtlCol="0" anchor="t">
            <a:normAutofit fontScale="92500" lnSpcReduction="20000"/>
          </a:bodyPr>
          <a:lstStyle/>
          <a:p>
            <a:r>
              <a:rPr lang="en-US" sz="3200" dirty="0">
                <a:solidFill>
                  <a:srgbClr val="002639"/>
                </a:solidFill>
                <a:cs typeface="Calibri"/>
              </a:rPr>
              <a:t>Create Better Health for Teens</a:t>
            </a:r>
          </a:p>
          <a:p>
            <a:r>
              <a:rPr lang="en-US" sz="1900" dirty="0">
                <a:solidFill>
                  <a:srgbClr val="002639"/>
                </a:solidFill>
                <a:cs typeface="Calibri"/>
              </a:rPr>
              <a:t>Instructions for play: Select the category and points for your question and click on the underlined number. When you are directed to the question slide, press the spacebar for the answer. When finished discussing the answer, click the HOME icon to return to the question selection page. Questions that have already been selected should turn purple. Continue selecting questions and recording points until the end of the game. </a:t>
            </a:r>
          </a:p>
        </p:txBody>
      </p:sp>
      <p:sp>
        <p:nvSpPr>
          <p:cNvPr id="6" name="TextBox 5">
            <a:extLst>
              <a:ext uri="{FF2B5EF4-FFF2-40B4-BE49-F238E27FC236}">
                <a16:creationId xmlns:a16="http://schemas.microsoft.com/office/drawing/2014/main" id="{7B00ABD7-6B7F-FF04-85D7-E508941B0EEA}"/>
              </a:ext>
            </a:extLst>
          </p:cNvPr>
          <p:cNvSpPr txBox="1"/>
          <p:nvPr/>
        </p:nvSpPr>
        <p:spPr>
          <a:xfrm>
            <a:off x="2747158" y="5888907"/>
            <a:ext cx="6697683" cy="1215717"/>
          </a:xfrm>
          <a:prstGeom prst="rect">
            <a:avLst/>
          </a:prstGeom>
          <a:noFill/>
        </p:spPr>
        <p:txBody>
          <a:bodyPr wrap="square" rtlCol="0" anchor="b" anchorCtr="1">
            <a:spAutoFit/>
          </a:bodyPr>
          <a:lstStyle/>
          <a:p>
            <a:pPr algn="ctr" rtl="0" fontAlgn="base"/>
            <a:r>
              <a:rPr lang="en-US" sz="1100" b="0" i="0" dirty="0">
                <a:solidFill>
                  <a:srgbClr val="002639"/>
                </a:solidFill>
                <a:effectLst/>
                <a:latin typeface="Helvetica" pitchFamily="2" charset="0"/>
              </a:rPr>
              <a:t>This material was funded by USDA's Supplemental Nutrition Assistance Program -- SNAP. </a:t>
            </a:r>
            <a:endParaRPr lang="en-US" sz="1100" b="0" i="0" dirty="0">
              <a:solidFill>
                <a:srgbClr val="002639"/>
              </a:solidFill>
              <a:effectLst/>
              <a:latin typeface="Segoe UI" panose="020B0502040204020203" pitchFamily="34" charset="0"/>
            </a:endParaRPr>
          </a:p>
          <a:p>
            <a:pPr algn="ctr" rtl="0" fontAlgn="base"/>
            <a:r>
              <a:rPr lang="en-US" sz="1100" b="0" i="0" dirty="0">
                <a:solidFill>
                  <a:srgbClr val="002639"/>
                </a:solidFill>
                <a:effectLst/>
                <a:latin typeface="Helvetica" pitchFamily="2" charset="0"/>
              </a:rPr>
              <a:t>This institution is an equal opportunity provider. Utah State University is an affirmative action/equal opportunity institution and is committed to a learning and working environment free from discrimination, including harassment. For USU’s non-discrimination notice, see https://</a:t>
            </a:r>
            <a:r>
              <a:rPr lang="en-US" sz="1100" b="0" i="0" dirty="0" err="1">
                <a:solidFill>
                  <a:srgbClr val="002639"/>
                </a:solidFill>
                <a:effectLst/>
                <a:latin typeface="Helvetica" pitchFamily="2" charset="0"/>
              </a:rPr>
              <a:t>www.usu.edu</a:t>
            </a:r>
            <a:r>
              <a:rPr lang="en-US" sz="1100" b="0" i="0" dirty="0">
                <a:solidFill>
                  <a:srgbClr val="002639"/>
                </a:solidFill>
                <a:effectLst/>
                <a:latin typeface="Helvetica" pitchFamily="2" charset="0"/>
              </a:rPr>
              <a:t>/equity/non-discrimination. </a:t>
            </a:r>
            <a:endParaRPr lang="en-US" sz="1100" b="0" i="0" dirty="0">
              <a:solidFill>
                <a:srgbClr val="002639"/>
              </a:solidFill>
              <a:effectLst/>
              <a:latin typeface="Segoe UI" panose="020B0502040204020203" pitchFamily="34" charset="0"/>
            </a:endParaRPr>
          </a:p>
          <a:p>
            <a:pPr algn="ctr"/>
            <a:endParaRPr lang="en-US" dirty="0"/>
          </a:p>
        </p:txBody>
      </p:sp>
      <p:pic>
        <p:nvPicPr>
          <p:cNvPr id="8" name="Picture 7" descr="A picture containing text, clipart&#10;&#10;Description automatically generated">
            <a:extLst>
              <a:ext uri="{FF2B5EF4-FFF2-40B4-BE49-F238E27FC236}">
                <a16:creationId xmlns:a16="http://schemas.microsoft.com/office/drawing/2014/main" id="{EE4F4BAC-8007-1F5B-C225-7BCE49E910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888907"/>
            <a:ext cx="2770537" cy="958388"/>
          </a:xfrm>
          <a:prstGeom prst="rect">
            <a:avLst/>
          </a:prstGeom>
        </p:spPr>
      </p:pic>
      <p:pic>
        <p:nvPicPr>
          <p:cNvPr id="10" name="Picture 9" descr="A screenshot of a video game&#10;&#10;Description automatically generated with medium confidence">
            <a:extLst>
              <a:ext uri="{FF2B5EF4-FFF2-40B4-BE49-F238E27FC236}">
                <a16:creationId xmlns:a16="http://schemas.microsoft.com/office/drawing/2014/main" id="{B07EB700-9A9C-F21B-8218-2219B32CC6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44934" y="6137783"/>
            <a:ext cx="2446131" cy="460635"/>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Calories, Servings, Ingredients 800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FALSE—Serving sizes are based off of how much people usually eat</a:t>
            </a:r>
            <a:endParaRPr lang="en-US" dirty="0">
              <a:solidFill>
                <a:srgbClr val="002639"/>
              </a:solidFill>
            </a:endParaRP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2345038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1524000" y="1122363"/>
            <a:ext cx="9144000" cy="3681562"/>
          </a:xfrm>
        </p:spPr>
        <p:txBody>
          <a:bodyPr vert="horz" lIns="91440" tIns="45720" rIns="91440" bIns="45720" rtlCol="0" anchor="ctr">
            <a:normAutofit/>
          </a:bodyPr>
          <a:lstStyle/>
          <a:p>
            <a:r>
              <a:rPr lang="en-US" b="1" dirty="0">
                <a:solidFill>
                  <a:srgbClr val="002639"/>
                </a:solidFill>
                <a:ea typeface="+mj-lt"/>
                <a:cs typeface="+mj-lt"/>
              </a:rPr>
              <a:t>Give 3 examples or names for sugar that you may find in a product.</a:t>
            </a:r>
            <a:br>
              <a:rPr lang="en-US" b="1" dirty="0">
                <a:solidFill>
                  <a:srgbClr val="002639"/>
                </a:solidFill>
                <a:ea typeface="+mj-lt"/>
                <a:cs typeface="+mj-lt"/>
              </a:rPr>
            </a:br>
            <a:r>
              <a:rPr lang="en-US" sz="4000" b="1" dirty="0">
                <a:solidFill>
                  <a:srgbClr val="002639"/>
                </a:solidFill>
                <a:highlight>
                  <a:srgbClr val="FFFF00"/>
                </a:highlight>
                <a:ea typeface="+mj-lt"/>
                <a:cs typeface="+mj-lt"/>
              </a:rPr>
              <a:t>Bonus: Double points for naming 5</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Calories, Servings, Ingredients 1000</a:t>
            </a:r>
            <a:endParaRPr lang="en-US" sz="3200" b="1" dirty="0">
              <a:solidFill>
                <a:srgbClr val="002639"/>
              </a:solidFill>
            </a:endParaRPr>
          </a:p>
        </p:txBody>
      </p:sp>
    </p:spTree>
    <p:extLst>
      <p:ext uri="{BB962C8B-B14F-4D97-AF65-F5344CB8AC3E}">
        <p14:creationId xmlns:p14="http://schemas.microsoft.com/office/powerpoint/2010/main" val="79112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Calories, Servings, Ingredients 1000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Honey, molasses, syrups, brown sugar, cane sugar, agave, high fructose corn syrup, sugar etc.</a:t>
            </a:r>
            <a:endParaRPr lang="en-US" dirty="0">
              <a:solidFill>
                <a:srgbClr val="002639"/>
              </a:solidFill>
            </a:endParaRP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3768279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1524000" y="1122363"/>
            <a:ext cx="9144000" cy="3681562"/>
          </a:xfrm>
        </p:spPr>
        <p:txBody>
          <a:bodyPr vert="horz" lIns="91440" tIns="45720" rIns="91440" bIns="45720" rtlCol="0" anchor="ctr">
            <a:normAutofit fontScale="90000"/>
          </a:bodyPr>
          <a:lstStyle/>
          <a:p>
            <a:r>
              <a:rPr lang="en-US" b="1" dirty="0">
                <a:solidFill>
                  <a:srgbClr val="002639"/>
                </a:solidFill>
                <a:ea typeface="+mj-lt"/>
                <a:cs typeface="+mj-lt"/>
              </a:rPr>
              <a:t>True or False: a food has to taste salty to be high in sodium.</a:t>
            </a:r>
            <a:br>
              <a:rPr lang="en-US" b="1" dirty="0">
                <a:solidFill>
                  <a:srgbClr val="002639"/>
                </a:solidFill>
                <a:ea typeface="+mj-lt"/>
                <a:cs typeface="+mj-lt"/>
              </a:rPr>
            </a:br>
            <a:br>
              <a:rPr lang="en-US" b="1" dirty="0">
                <a:solidFill>
                  <a:srgbClr val="002639"/>
                </a:solidFill>
                <a:ea typeface="+mj-lt"/>
                <a:cs typeface="+mj-lt"/>
              </a:rPr>
            </a:br>
            <a:r>
              <a:rPr lang="en-US" sz="3200" b="1" dirty="0">
                <a:solidFill>
                  <a:srgbClr val="002639"/>
                </a:solidFill>
                <a:highlight>
                  <a:srgbClr val="FFFF00"/>
                </a:highlight>
                <a:ea typeface="+mj-lt"/>
                <a:cs typeface="+mj-lt"/>
              </a:rPr>
              <a:t>Double points: The Great Salt Lake is home to what creatures?</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Get less of these 200</a:t>
            </a:r>
            <a:endParaRPr lang="en-US" sz="3200" b="1" dirty="0">
              <a:solidFill>
                <a:srgbClr val="002639"/>
              </a:solidFill>
            </a:endParaRPr>
          </a:p>
        </p:txBody>
      </p:sp>
    </p:spTree>
    <p:extLst>
      <p:ext uri="{BB962C8B-B14F-4D97-AF65-F5344CB8AC3E}">
        <p14:creationId xmlns:p14="http://schemas.microsoft.com/office/powerpoint/2010/main" val="899890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Get less of these 200</a:t>
            </a:r>
            <a:endParaRPr lang="en-US"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False</a:t>
            </a:r>
          </a:p>
          <a:p>
            <a:pPr marL="0" indent="0">
              <a:buNone/>
            </a:pPr>
            <a:endParaRPr lang="en-US" sz="4800" dirty="0">
              <a:cs typeface="Calibri"/>
            </a:endParaRPr>
          </a:p>
          <a:p>
            <a:pPr marL="0" indent="0">
              <a:buNone/>
            </a:pPr>
            <a:r>
              <a:rPr lang="en-US" sz="4800" dirty="0">
                <a:solidFill>
                  <a:srgbClr val="002639"/>
                </a:solidFill>
                <a:cs typeface="Calibri"/>
              </a:rPr>
              <a:t>Bonus: Brine shrimp, gulls, pelicans, microbes</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3515279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1524000" y="1122363"/>
            <a:ext cx="9144000" cy="3681562"/>
          </a:xfrm>
        </p:spPr>
        <p:txBody>
          <a:bodyPr vert="horz" lIns="91440" tIns="45720" rIns="91440" bIns="45720" rtlCol="0" anchor="ctr">
            <a:normAutofit/>
          </a:bodyPr>
          <a:lstStyle/>
          <a:p>
            <a:r>
              <a:rPr lang="en-US" b="1" dirty="0">
                <a:solidFill>
                  <a:srgbClr val="002639"/>
                </a:solidFill>
                <a:ea typeface="+mj-lt"/>
                <a:cs typeface="+mj-lt"/>
              </a:rPr>
              <a:t>The majority of added sugars in Americans' diets come from what?</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Get less of these 400</a:t>
            </a:r>
            <a:endParaRPr lang="en-US" sz="3200" b="1" dirty="0">
              <a:solidFill>
                <a:srgbClr val="002639"/>
              </a:solidFill>
            </a:endParaRPr>
          </a:p>
        </p:txBody>
      </p:sp>
    </p:spTree>
    <p:extLst>
      <p:ext uri="{BB962C8B-B14F-4D97-AF65-F5344CB8AC3E}">
        <p14:creationId xmlns:p14="http://schemas.microsoft.com/office/powerpoint/2010/main" val="760142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Get less of these 400</a:t>
            </a:r>
            <a:endParaRPr lang="en-US"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Sugar sweetened beverages: soda, fruit drinks, sport drinks. </a:t>
            </a:r>
          </a:p>
          <a:p>
            <a:pPr marL="0" indent="0">
              <a:buNone/>
            </a:pPr>
            <a:endParaRPr lang="en-US" sz="4800" dirty="0">
              <a:cs typeface="Calibri"/>
            </a:endParaRPr>
          </a:p>
          <a:p>
            <a:pPr marL="0" indent="0">
              <a:buNone/>
            </a:pPr>
            <a:endParaRPr lang="en-US" sz="4800" dirty="0">
              <a:cs typeface="Calibri"/>
            </a:endParaRP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3837961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1524000" y="1122363"/>
            <a:ext cx="9144000" cy="3681562"/>
          </a:xfrm>
        </p:spPr>
        <p:txBody>
          <a:bodyPr vert="horz" lIns="91440" tIns="45720" rIns="91440" bIns="45720" rtlCol="0" anchor="ctr">
            <a:normAutofit/>
          </a:bodyPr>
          <a:lstStyle/>
          <a:p>
            <a:r>
              <a:rPr lang="en-US" b="1" dirty="0">
                <a:solidFill>
                  <a:srgbClr val="002639"/>
                </a:solidFill>
                <a:ea typeface="+mj-lt"/>
                <a:cs typeface="+mj-lt"/>
              </a:rPr>
              <a:t>Saturated fat is _______ at room temperature.</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Get less of these 600</a:t>
            </a:r>
            <a:endParaRPr lang="en-US" sz="3200" b="1" dirty="0">
              <a:solidFill>
                <a:srgbClr val="002639"/>
              </a:solidFill>
            </a:endParaRPr>
          </a:p>
        </p:txBody>
      </p:sp>
    </p:spTree>
    <p:extLst>
      <p:ext uri="{BB962C8B-B14F-4D97-AF65-F5344CB8AC3E}">
        <p14:creationId xmlns:p14="http://schemas.microsoft.com/office/powerpoint/2010/main" val="1596144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Get less of these 600</a:t>
            </a:r>
            <a:endParaRPr lang="en-US"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Solid</a:t>
            </a:r>
            <a:endParaRPr lang="en-US" dirty="0">
              <a:solidFill>
                <a:srgbClr val="002639"/>
              </a:solidFill>
            </a:endParaRPr>
          </a:p>
          <a:p>
            <a:pPr marL="0" indent="0">
              <a:buNone/>
            </a:pPr>
            <a:endParaRPr lang="en-US" sz="4800" dirty="0">
              <a:cs typeface="Calibri"/>
            </a:endParaRPr>
          </a:p>
          <a:p>
            <a:pPr marL="0" indent="0">
              <a:buNone/>
            </a:pPr>
            <a:endParaRPr lang="en-US" sz="4800" dirty="0">
              <a:cs typeface="Calibri"/>
            </a:endParaRP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2889316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1524000" y="1122363"/>
            <a:ext cx="9144000" cy="3681562"/>
          </a:xfrm>
        </p:spPr>
        <p:txBody>
          <a:bodyPr vert="horz" lIns="91440" tIns="45720" rIns="91440" bIns="45720" rtlCol="0" anchor="ctr">
            <a:normAutofit/>
          </a:bodyPr>
          <a:lstStyle/>
          <a:p>
            <a:r>
              <a:rPr lang="en-US" b="1" dirty="0">
                <a:solidFill>
                  <a:srgbClr val="002639"/>
                </a:solidFill>
                <a:ea typeface="+mj-lt"/>
                <a:cs typeface="+mj-lt"/>
              </a:rPr>
              <a:t>Name 3 types of foods that are high in sodium.</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Get less of these 800</a:t>
            </a:r>
            <a:endParaRPr lang="en-US" sz="3200" b="1" dirty="0">
              <a:solidFill>
                <a:srgbClr val="002639"/>
              </a:solidFill>
            </a:endParaRPr>
          </a:p>
        </p:txBody>
      </p:sp>
    </p:spTree>
    <p:extLst>
      <p:ext uri="{BB962C8B-B14F-4D97-AF65-F5344CB8AC3E}">
        <p14:creationId xmlns:p14="http://schemas.microsoft.com/office/powerpoint/2010/main" val="954352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67640886-F921-4FA7-F9D9-7D7D52F5F1F3}"/>
              </a:ext>
            </a:extLst>
          </p:cNvPr>
          <p:cNvGraphicFramePr>
            <a:graphicFrameLocks noGrp="1"/>
          </p:cNvGraphicFramePr>
          <p:nvPr>
            <p:ph idx="1"/>
            <p:extLst>
              <p:ext uri="{D42A27DB-BD31-4B8C-83A1-F6EECF244321}">
                <p14:modId xmlns:p14="http://schemas.microsoft.com/office/powerpoint/2010/main" val="316262839"/>
              </p:ext>
            </p:extLst>
          </p:nvPr>
        </p:nvGraphicFramePr>
        <p:xfrm>
          <a:off x="0" y="1"/>
          <a:ext cx="12186180" cy="6977880"/>
        </p:xfrm>
        <a:graphic>
          <a:graphicData uri="http://schemas.openxmlformats.org/drawingml/2006/table">
            <a:tbl>
              <a:tblPr firstRow="1" bandRow="1">
                <a:tableStyleId>{5C22544A-7EE6-4342-B048-85BDC9FD1C3A}</a:tableStyleId>
              </a:tblPr>
              <a:tblGrid>
                <a:gridCol w="2437236">
                  <a:extLst>
                    <a:ext uri="{9D8B030D-6E8A-4147-A177-3AD203B41FA5}">
                      <a16:colId xmlns:a16="http://schemas.microsoft.com/office/drawing/2014/main" val="3942507013"/>
                    </a:ext>
                  </a:extLst>
                </a:gridCol>
                <a:gridCol w="2437236">
                  <a:extLst>
                    <a:ext uri="{9D8B030D-6E8A-4147-A177-3AD203B41FA5}">
                      <a16:colId xmlns:a16="http://schemas.microsoft.com/office/drawing/2014/main" val="151583206"/>
                    </a:ext>
                  </a:extLst>
                </a:gridCol>
                <a:gridCol w="2437236">
                  <a:extLst>
                    <a:ext uri="{9D8B030D-6E8A-4147-A177-3AD203B41FA5}">
                      <a16:colId xmlns:a16="http://schemas.microsoft.com/office/drawing/2014/main" val="1192897417"/>
                    </a:ext>
                  </a:extLst>
                </a:gridCol>
                <a:gridCol w="2437236">
                  <a:extLst>
                    <a:ext uri="{9D8B030D-6E8A-4147-A177-3AD203B41FA5}">
                      <a16:colId xmlns:a16="http://schemas.microsoft.com/office/drawing/2014/main" val="478697861"/>
                    </a:ext>
                  </a:extLst>
                </a:gridCol>
                <a:gridCol w="2437236">
                  <a:extLst>
                    <a:ext uri="{9D8B030D-6E8A-4147-A177-3AD203B41FA5}">
                      <a16:colId xmlns:a16="http://schemas.microsoft.com/office/drawing/2014/main" val="3274168331"/>
                    </a:ext>
                  </a:extLst>
                </a:gridCol>
              </a:tblGrid>
              <a:tr h="1098458">
                <a:tc>
                  <a:txBody>
                    <a:bodyPr/>
                    <a:lstStyle/>
                    <a:p>
                      <a:pPr lvl="0" algn="ctr">
                        <a:buNone/>
                      </a:pPr>
                      <a:r>
                        <a:rPr lang="en-US" sz="2400" b="0" i="0" u="none" strike="noStrike" noProof="0" dirty="0">
                          <a:latin typeface="Calibri"/>
                        </a:rPr>
                        <a:t>Calories,</a:t>
                      </a:r>
                      <a:br>
                        <a:rPr lang="en-US" sz="2400" b="0" i="0" u="none" strike="noStrike" noProof="0" dirty="0">
                          <a:latin typeface="Calibri"/>
                        </a:rPr>
                      </a:br>
                      <a:r>
                        <a:rPr lang="en-US" sz="2400" b="0" i="0" u="none" strike="noStrike" noProof="0" dirty="0">
                          <a:latin typeface="Calibri"/>
                        </a:rPr>
                        <a:t>Servings,</a:t>
                      </a:r>
                      <a:br>
                        <a:rPr lang="en-US" sz="2400" b="0" i="0" u="none" strike="noStrike" noProof="0" dirty="0">
                          <a:latin typeface="Calibri"/>
                        </a:rPr>
                      </a:br>
                      <a:r>
                        <a:rPr lang="en-US" sz="2400" b="0" i="0" u="none" strike="noStrike" noProof="0" dirty="0">
                          <a:latin typeface="Calibri"/>
                        </a:rPr>
                        <a:t>Ingredients</a:t>
                      </a:r>
                      <a:endParaRPr lang="en-US" sz="2400" dirty="0"/>
                    </a:p>
                  </a:txBody>
                  <a:tcPr>
                    <a:solidFill>
                      <a:srgbClr val="5AA1CB"/>
                    </a:solidFill>
                  </a:tcPr>
                </a:tc>
                <a:tc>
                  <a:txBody>
                    <a:bodyPr/>
                    <a:lstStyle/>
                    <a:p>
                      <a:pPr lvl="0" algn="ctr">
                        <a:buNone/>
                      </a:pPr>
                      <a:r>
                        <a:rPr lang="en-US" sz="2400" b="0" i="0" u="none" strike="noStrike" noProof="0" dirty="0">
                          <a:latin typeface="Calibri"/>
                        </a:rPr>
                        <a:t>Get Less of</a:t>
                      </a:r>
                      <a:br>
                        <a:rPr lang="en-US" sz="2400" b="0" i="0" u="none" strike="noStrike" noProof="0" dirty="0">
                          <a:latin typeface="Calibri"/>
                        </a:rPr>
                      </a:br>
                      <a:r>
                        <a:rPr lang="en-US" sz="2400" b="0" i="0" u="none" strike="noStrike" noProof="0" dirty="0">
                          <a:latin typeface="Calibri"/>
                        </a:rPr>
                        <a:t>These</a:t>
                      </a:r>
                      <a:endParaRPr lang="en-US" sz="2400" dirty="0"/>
                    </a:p>
                  </a:txBody>
                  <a:tcPr anchor="ctr">
                    <a:solidFill>
                      <a:srgbClr val="5AA1CB"/>
                    </a:solidFill>
                  </a:tcPr>
                </a:tc>
                <a:tc>
                  <a:txBody>
                    <a:bodyPr/>
                    <a:lstStyle/>
                    <a:p>
                      <a:pPr lvl="0" algn="ctr">
                        <a:buNone/>
                      </a:pPr>
                      <a:r>
                        <a:rPr lang="en-US" sz="2400" b="0" i="0" u="none" strike="noStrike" noProof="0" dirty="0">
                          <a:latin typeface="Calibri"/>
                        </a:rPr>
                        <a:t>Get More of</a:t>
                      </a:r>
                      <a:br>
                        <a:rPr lang="en-US" sz="2400" b="0" i="0" u="none" strike="noStrike" noProof="0" dirty="0">
                          <a:latin typeface="Calibri"/>
                        </a:rPr>
                      </a:br>
                      <a:r>
                        <a:rPr lang="en-US" sz="2400" b="0" i="0" u="none" strike="noStrike" noProof="0" dirty="0">
                          <a:latin typeface="Calibri"/>
                        </a:rPr>
                        <a:t>These</a:t>
                      </a:r>
                      <a:endParaRPr lang="en-US" sz="2400" dirty="0"/>
                    </a:p>
                  </a:txBody>
                  <a:tcPr anchor="ctr">
                    <a:solidFill>
                      <a:srgbClr val="5AA1CB"/>
                    </a:solidFill>
                  </a:tcPr>
                </a:tc>
                <a:tc>
                  <a:txBody>
                    <a:bodyPr/>
                    <a:lstStyle/>
                    <a:p>
                      <a:pPr lvl="0" algn="ctr">
                        <a:buNone/>
                      </a:pPr>
                      <a:r>
                        <a:rPr lang="en-US" sz="2400" b="0" i="0" u="none" strike="noStrike" noProof="0" dirty="0">
                          <a:latin typeface="Calibri"/>
                        </a:rPr>
                        <a:t>Label Claims</a:t>
                      </a:r>
                      <a:br>
                        <a:rPr lang="en-US" sz="2400" b="0" i="0" u="none" strike="noStrike" noProof="0" dirty="0">
                          <a:latin typeface="Calibri"/>
                        </a:rPr>
                      </a:br>
                      <a:endParaRPr lang="en-US" sz="2400" b="0" i="0" u="none" strike="noStrike" noProof="0" dirty="0">
                        <a:latin typeface="Calibri"/>
                      </a:endParaRPr>
                    </a:p>
                  </a:txBody>
                  <a:tcPr anchor="b">
                    <a:solidFill>
                      <a:srgbClr val="5AA1CB"/>
                    </a:solidFill>
                  </a:tcPr>
                </a:tc>
                <a:tc>
                  <a:txBody>
                    <a:bodyPr/>
                    <a:lstStyle/>
                    <a:p>
                      <a:pPr lvl="0" algn="ctr">
                        <a:buNone/>
                      </a:pPr>
                      <a:r>
                        <a:rPr lang="en-US" sz="2400" b="0" i="0" u="none" strike="noStrike" noProof="0" dirty="0">
                          <a:latin typeface="Calibri"/>
                        </a:rPr>
                        <a:t>MyPlate</a:t>
                      </a:r>
                      <a:endParaRPr lang="en-US" sz="2400"/>
                    </a:p>
                  </a:txBody>
                  <a:tcPr anchor="ctr">
                    <a:solidFill>
                      <a:srgbClr val="5AA1CB"/>
                    </a:solidFill>
                  </a:tcPr>
                </a:tc>
                <a:extLst>
                  <a:ext uri="{0D108BD9-81ED-4DB2-BD59-A6C34878D82A}">
                    <a16:rowId xmlns:a16="http://schemas.microsoft.com/office/drawing/2014/main" val="2280313288"/>
                  </a:ext>
                </a:extLst>
              </a:tr>
              <a:tr h="1157832">
                <a:tc>
                  <a:txBody>
                    <a:bodyPr/>
                    <a:lstStyle/>
                    <a:p>
                      <a:pPr algn="ctr"/>
                      <a:r>
                        <a:rPr lang="en-US" sz="3200" dirty="0">
                          <a:hlinkClick r:id="rId2" action="ppaction://hlinksldjump"/>
                        </a:rPr>
                        <a:t>200</a:t>
                      </a:r>
                      <a:endParaRPr lang="en-US" sz="3200" dirty="0"/>
                    </a:p>
                  </a:txBody>
                  <a:tcPr anchor="ctr">
                    <a:solidFill>
                      <a:srgbClr val="5AA1CB">
                        <a:alpha val="29412"/>
                      </a:srgbClr>
                    </a:solidFill>
                  </a:tcPr>
                </a:tc>
                <a:tc>
                  <a:txBody>
                    <a:bodyPr/>
                    <a:lstStyle/>
                    <a:p>
                      <a:pPr lvl="0" algn="ctr">
                        <a:buNone/>
                      </a:pPr>
                      <a:r>
                        <a:rPr lang="en-US" sz="3200" dirty="0">
                          <a:hlinkClick r:id="rId3" action="ppaction://hlinksldjump"/>
                        </a:rPr>
                        <a:t>200</a:t>
                      </a:r>
                      <a:endParaRPr lang="en-US" dirty="0"/>
                    </a:p>
                  </a:txBody>
                  <a:tcPr anchor="ctr">
                    <a:solidFill>
                      <a:srgbClr val="5AA1CB">
                        <a:alpha val="29412"/>
                      </a:srgbClr>
                    </a:solidFill>
                  </a:tcPr>
                </a:tc>
                <a:tc>
                  <a:txBody>
                    <a:bodyPr/>
                    <a:lstStyle/>
                    <a:p>
                      <a:pPr lvl="0" algn="ctr">
                        <a:buNone/>
                      </a:pPr>
                      <a:r>
                        <a:rPr lang="en-US" sz="3200" dirty="0">
                          <a:hlinkClick r:id="rId4" action="ppaction://hlinksldjump"/>
                        </a:rPr>
                        <a:t>200</a:t>
                      </a:r>
                      <a:endParaRPr lang="en-US" dirty="0"/>
                    </a:p>
                  </a:txBody>
                  <a:tcPr anchor="ctr">
                    <a:solidFill>
                      <a:srgbClr val="5AA1CB">
                        <a:alpha val="29412"/>
                      </a:srgbClr>
                    </a:solidFill>
                  </a:tcPr>
                </a:tc>
                <a:tc>
                  <a:txBody>
                    <a:bodyPr/>
                    <a:lstStyle/>
                    <a:p>
                      <a:pPr lvl="0" algn="ctr">
                        <a:buNone/>
                      </a:pPr>
                      <a:r>
                        <a:rPr lang="en-US" sz="3200" dirty="0">
                          <a:hlinkClick r:id="rId5" action="ppaction://hlinksldjump"/>
                        </a:rPr>
                        <a:t>200</a:t>
                      </a:r>
                      <a:endParaRPr lang="en-US" dirty="0"/>
                    </a:p>
                  </a:txBody>
                  <a:tcPr anchor="ctr">
                    <a:solidFill>
                      <a:srgbClr val="5AA1CB">
                        <a:alpha val="29412"/>
                      </a:srgbClr>
                    </a:solidFill>
                  </a:tcPr>
                </a:tc>
                <a:tc>
                  <a:txBody>
                    <a:bodyPr/>
                    <a:lstStyle/>
                    <a:p>
                      <a:pPr lvl="0" algn="ctr">
                        <a:buNone/>
                      </a:pPr>
                      <a:r>
                        <a:rPr lang="en-US" sz="3200" dirty="0">
                          <a:hlinkClick r:id="rId6" action="ppaction://hlinksldjump"/>
                        </a:rPr>
                        <a:t>200</a:t>
                      </a:r>
                      <a:endParaRPr lang="en-US" dirty="0"/>
                    </a:p>
                  </a:txBody>
                  <a:tcPr anchor="ctr">
                    <a:solidFill>
                      <a:srgbClr val="5AA1CB">
                        <a:alpha val="29412"/>
                      </a:srgbClr>
                    </a:solidFill>
                  </a:tcPr>
                </a:tc>
                <a:extLst>
                  <a:ext uri="{0D108BD9-81ED-4DB2-BD59-A6C34878D82A}">
                    <a16:rowId xmlns:a16="http://schemas.microsoft.com/office/drawing/2014/main" val="4033759208"/>
                  </a:ext>
                </a:extLst>
              </a:tr>
              <a:tr h="1157832">
                <a:tc>
                  <a:txBody>
                    <a:bodyPr/>
                    <a:lstStyle/>
                    <a:p>
                      <a:pPr algn="ctr"/>
                      <a:r>
                        <a:rPr lang="en-US" sz="3200" dirty="0">
                          <a:hlinkClick r:id="rId7" action="ppaction://hlinksldjump"/>
                        </a:rPr>
                        <a:t>400</a:t>
                      </a:r>
                      <a:endParaRPr lang="en-US" sz="3200" dirty="0"/>
                    </a:p>
                  </a:txBody>
                  <a:tcPr anchor="ctr">
                    <a:solidFill>
                      <a:srgbClr val="5AA1CB">
                        <a:alpha val="74902"/>
                      </a:srgbClr>
                    </a:solidFill>
                  </a:tcPr>
                </a:tc>
                <a:tc>
                  <a:txBody>
                    <a:bodyPr/>
                    <a:lstStyle/>
                    <a:p>
                      <a:pPr lvl="0" algn="ctr">
                        <a:buNone/>
                      </a:pPr>
                      <a:r>
                        <a:rPr lang="en-US" sz="3200" dirty="0">
                          <a:hlinkClick r:id="rId8" action="ppaction://hlinksldjump"/>
                        </a:rPr>
                        <a:t>400</a:t>
                      </a:r>
                      <a:endParaRPr lang="en-US" dirty="0"/>
                    </a:p>
                  </a:txBody>
                  <a:tcPr anchor="ctr">
                    <a:solidFill>
                      <a:srgbClr val="5AA1CB">
                        <a:alpha val="74902"/>
                      </a:srgbClr>
                    </a:solidFill>
                  </a:tcPr>
                </a:tc>
                <a:tc>
                  <a:txBody>
                    <a:bodyPr/>
                    <a:lstStyle/>
                    <a:p>
                      <a:pPr lvl="0" algn="ctr">
                        <a:buNone/>
                      </a:pPr>
                      <a:r>
                        <a:rPr lang="en-US" sz="3200" dirty="0">
                          <a:hlinkClick r:id="rId9" action="ppaction://hlinksldjump"/>
                        </a:rPr>
                        <a:t>400</a:t>
                      </a:r>
                      <a:endParaRPr lang="en-US" dirty="0"/>
                    </a:p>
                  </a:txBody>
                  <a:tcPr anchor="ctr">
                    <a:solidFill>
                      <a:srgbClr val="5AA1CB">
                        <a:alpha val="74902"/>
                      </a:srgbClr>
                    </a:solidFill>
                  </a:tcPr>
                </a:tc>
                <a:tc>
                  <a:txBody>
                    <a:bodyPr/>
                    <a:lstStyle/>
                    <a:p>
                      <a:pPr lvl="0" algn="ctr">
                        <a:buNone/>
                      </a:pPr>
                      <a:r>
                        <a:rPr lang="en-US" sz="3200" dirty="0">
                          <a:hlinkClick r:id="rId10" action="ppaction://hlinksldjump"/>
                        </a:rPr>
                        <a:t>400</a:t>
                      </a:r>
                      <a:endParaRPr lang="en-US" dirty="0"/>
                    </a:p>
                  </a:txBody>
                  <a:tcPr anchor="ctr">
                    <a:solidFill>
                      <a:srgbClr val="5AA1CB">
                        <a:alpha val="74902"/>
                      </a:srgbClr>
                    </a:solidFill>
                  </a:tcPr>
                </a:tc>
                <a:tc>
                  <a:txBody>
                    <a:bodyPr/>
                    <a:lstStyle/>
                    <a:p>
                      <a:pPr lvl="0" algn="ctr">
                        <a:buNone/>
                      </a:pPr>
                      <a:r>
                        <a:rPr lang="en-US" sz="3200" dirty="0">
                          <a:hlinkClick r:id="rId11" action="ppaction://hlinksldjump"/>
                        </a:rPr>
                        <a:t>400</a:t>
                      </a:r>
                      <a:endParaRPr lang="en-US" dirty="0"/>
                    </a:p>
                  </a:txBody>
                  <a:tcPr anchor="ctr">
                    <a:solidFill>
                      <a:srgbClr val="5AA1CB">
                        <a:alpha val="74902"/>
                      </a:srgbClr>
                    </a:solidFill>
                  </a:tcPr>
                </a:tc>
                <a:extLst>
                  <a:ext uri="{0D108BD9-81ED-4DB2-BD59-A6C34878D82A}">
                    <a16:rowId xmlns:a16="http://schemas.microsoft.com/office/drawing/2014/main" val="3185105167"/>
                  </a:ext>
                </a:extLst>
              </a:tr>
              <a:tr h="1157832">
                <a:tc>
                  <a:txBody>
                    <a:bodyPr/>
                    <a:lstStyle/>
                    <a:p>
                      <a:pPr algn="ctr"/>
                      <a:r>
                        <a:rPr lang="en-US" sz="3200" dirty="0">
                          <a:hlinkClick r:id="rId12" action="ppaction://hlinksldjump"/>
                        </a:rPr>
                        <a:t>600</a:t>
                      </a:r>
                      <a:endParaRPr lang="en-US" sz="3200" dirty="0"/>
                    </a:p>
                  </a:txBody>
                  <a:tcPr anchor="ctr">
                    <a:solidFill>
                      <a:srgbClr val="5AA1CB">
                        <a:alpha val="29804"/>
                      </a:srgbClr>
                    </a:solidFill>
                  </a:tcPr>
                </a:tc>
                <a:tc>
                  <a:txBody>
                    <a:bodyPr/>
                    <a:lstStyle/>
                    <a:p>
                      <a:pPr lvl="0" algn="ctr">
                        <a:buNone/>
                      </a:pPr>
                      <a:r>
                        <a:rPr lang="en-US" sz="3200" dirty="0">
                          <a:hlinkClick r:id="rId13" action="ppaction://hlinksldjump"/>
                        </a:rPr>
                        <a:t>600</a:t>
                      </a:r>
                      <a:endParaRPr lang="en-US" dirty="0"/>
                    </a:p>
                  </a:txBody>
                  <a:tcPr anchor="ctr">
                    <a:solidFill>
                      <a:srgbClr val="5AA1CB">
                        <a:alpha val="29804"/>
                      </a:srgbClr>
                    </a:solidFill>
                  </a:tcPr>
                </a:tc>
                <a:tc>
                  <a:txBody>
                    <a:bodyPr/>
                    <a:lstStyle/>
                    <a:p>
                      <a:pPr lvl="0" algn="ctr">
                        <a:buNone/>
                      </a:pPr>
                      <a:r>
                        <a:rPr lang="en-US" sz="3200" dirty="0">
                          <a:hlinkClick r:id="rId14" action="ppaction://hlinksldjump"/>
                        </a:rPr>
                        <a:t>600</a:t>
                      </a:r>
                      <a:endParaRPr lang="en-US" dirty="0"/>
                    </a:p>
                  </a:txBody>
                  <a:tcPr anchor="ctr">
                    <a:solidFill>
                      <a:srgbClr val="5AA1CB">
                        <a:alpha val="29804"/>
                      </a:srgbClr>
                    </a:solidFill>
                  </a:tcPr>
                </a:tc>
                <a:tc>
                  <a:txBody>
                    <a:bodyPr/>
                    <a:lstStyle/>
                    <a:p>
                      <a:pPr lvl="0" algn="ctr">
                        <a:buNone/>
                      </a:pPr>
                      <a:r>
                        <a:rPr lang="en-US" sz="3200" dirty="0">
                          <a:hlinkClick r:id="rId15" action="ppaction://hlinksldjump"/>
                        </a:rPr>
                        <a:t>600</a:t>
                      </a:r>
                      <a:endParaRPr lang="en-US" dirty="0"/>
                    </a:p>
                  </a:txBody>
                  <a:tcPr anchor="ctr">
                    <a:solidFill>
                      <a:srgbClr val="5AA1CB">
                        <a:alpha val="29804"/>
                      </a:srgbClr>
                    </a:solidFill>
                  </a:tcPr>
                </a:tc>
                <a:tc>
                  <a:txBody>
                    <a:bodyPr/>
                    <a:lstStyle/>
                    <a:p>
                      <a:pPr lvl="0" algn="ctr">
                        <a:buNone/>
                      </a:pPr>
                      <a:r>
                        <a:rPr lang="en-US" sz="3200" dirty="0">
                          <a:hlinkClick r:id="rId16" action="ppaction://hlinksldjump"/>
                        </a:rPr>
                        <a:t>600</a:t>
                      </a:r>
                      <a:endParaRPr lang="en-US" dirty="0"/>
                    </a:p>
                  </a:txBody>
                  <a:tcPr anchor="ctr">
                    <a:solidFill>
                      <a:srgbClr val="5AA1CB">
                        <a:alpha val="29804"/>
                      </a:srgbClr>
                    </a:solidFill>
                  </a:tcPr>
                </a:tc>
                <a:extLst>
                  <a:ext uri="{0D108BD9-81ED-4DB2-BD59-A6C34878D82A}">
                    <a16:rowId xmlns:a16="http://schemas.microsoft.com/office/drawing/2014/main" val="1444933869"/>
                  </a:ext>
                </a:extLst>
              </a:tr>
              <a:tr h="1157832">
                <a:tc>
                  <a:txBody>
                    <a:bodyPr/>
                    <a:lstStyle/>
                    <a:p>
                      <a:pPr algn="ctr"/>
                      <a:r>
                        <a:rPr lang="en-US" sz="3200" dirty="0">
                          <a:hlinkClick r:id="rId17" action="ppaction://hlinksldjump"/>
                        </a:rPr>
                        <a:t>800</a:t>
                      </a:r>
                      <a:endParaRPr lang="en-US" sz="3200" dirty="0"/>
                    </a:p>
                  </a:txBody>
                  <a:tcPr anchor="ctr">
                    <a:solidFill>
                      <a:srgbClr val="5AA1CB">
                        <a:alpha val="69804"/>
                      </a:srgbClr>
                    </a:solidFill>
                  </a:tcPr>
                </a:tc>
                <a:tc>
                  <a:txBody>
                    <a:bodyPr/>
                    <a:lstStyle/>
                    <a:p>
                      <a:pPr lvl="0" algn="ctr">
                        <a:buNone/>
                      </a:pPr>
                      <a:r>
                        <a:rPr lang="en-US" sz="3200" dirty="0">
                          <a:hlinkClick r:id="rId18" action="ppaction://hlinksldjump"/>
                        </a:rPr>
                        <a:t>800</a:t>
                      </a:r>
                      <a:endParaRPr lang="en-US" dirty="0"/>
                    </a:p>
                  </a:txBody>
                  <a:tcPr anchor="ctr">
                    <a:solidFill>
                      <a:srgbClr val="5AA1CB">
                        <a:alpha val="69804"/>
                      </a:srgbClr>
                    </a:solidFill>
                  </a:tcPr>
                </a:tc>
                <a:tc>
                  <a:txBody>
                    <a:bodyPr/>
                    <a:lstStyle/>
                    <a:p>
                      <a:pPr lvl="0" algn="ctr">
                        <a:buNone/>
                      </a:pPr>
                      <a:r>
                        <a:rPr lang="en-US" sz="3200" dirty="0">
                          <a:hlinkClick r:id="rId19" action="ppaction://hlinksldjump"/>
                        </a:rPr>
                        <a:t>800</a:t>
                      </a:r>
                      <a:endParaRPr lang="en-US" dirty="0"/>
                    </a:p>
                  </a:txBody>
                  <a:tcPr anchor="ctr">
                    <a:solidFill>
                      <a:srgbClr val="5AA1CB">
                        <a:alpha val="69804"/>
                      </a:srgbClr>
                    </a:solidFill>
                  </a:tcPr>
                </a:tc>
                <a:tc>
                  <a:txBody>
                    <a:bodyPr/>
                    <a:lstStyle/>
                    <a:p>
                      <a:pPr lvl="0" algn="ctr">
                        <a:buNone/>
                      </a:pPr>
                      <a:r>
                        <a:rPr lang="en-US" sz="3200" dirty="0">
                          <a:hlinkClick r:id="rId20" action="ppaction://hlinksldjump"/>
                        </a:rPr>
                        <a:t>800</a:t>
                      </a:r>
                      <a:endParaRPr lang="en-US" dirty="0"/>
                    </a:p>
                  </a:txBody>
                  <a:tcPr anchor="ctr">
                    <a:solidFill>
                      <a:srgbClr val="5AA1CB">
                        <a:alpha val="69804"/>
                      </a:srgbClr>
                    </a:solidFill>
                  </a:tcPr>
                </a:tc>
                <a:tc>
                  <a:txBody>
                    <a:bodyPr/>
                    <a:lstStyle/>
                    <a:p>
                      <a:pPr lvl="0" algn="ctr">
                        <a:buNone/>
                      </a:pPr>
                      <a:r>
                        <a:rPr lang="en-US" sz="3200" dirty="0">
                          <a:hlinkClick r:id="rId21" action="ppaction://hlinksldjump"/>
                        </a:rPr>
                        <a:t>800</a:t>
                      </a:r>
                      <a:endParaRPr lang="en-US" dirty="0"/>
                    </a:p>
                  </a:txBody>
                  <a:tcPr anchor="ctr">
                    <a:solidFill>
                      <a:srgbClr val="5AA1CB">
                        <a:alpha val="69804"/>
                      </a:srgbClr>
                    </a:solidFill>
                  </a:tcPr>
                </a:tc>
                <a:extLst>
                  <a:ext uri="{0D108BD9-81ED-4DB2-BD59-A6C34878D82A}">
                    <a16:rowId xmlns:a16="http://schemas.microsoft.com/office/drawing/2014/main" val="1709154188"/>
                  </a:ext>
                </a:extLst>
              </a:tr>
              <a:tr h="1157832">
                <a:tc>
                  <a:txBody>
                    <a:bodyPr/>
                    <a:lstStyle/>
                    <a:p>
                      <a:pPr algn="ctr"/>
                      <a:r>
                        <a:rPr lang="en-US" sz="3200" dirty="0">
                          <a:hlinkClick r:id="rId22" action="ppaction://hlinksldjump"/>
                        </a:rPr>
                        <a:t>1000</a:t>
                      </a:r>
                      <a:endParaRPr lang="en-US" sz="3200" dirty="0"/>
                    </a:p>
                  </a:txBody>
                  <a:tcPr anchor="ctr">
                    <a:solidFill>
                      <a:srgbClr val="5AA1CB">
                        <a:alpha val="29804"/>
                      </a:srgbClr>
                    </a:solidFill>
                  </a:tcPr>
                </a:tc>
                <a:tc>
                  <a:txBody>
                    <a:bodyPr/>
                    <a:lstStyle/>
                    <a:p>
                      <a:pPr lvl="0" algn="ctr">
                        <a:buNone/>
                      </a:pPr>
                      <a:r>
                        <a:rPr lang="en-US" sz="3200" dirty="0">
                          <a:hlinkClick r:id="rId23" action="ppaction://hlinksldjump"/>
                        </a:rPr>
                        <a:t>1000</a:t>
                      </a:r>
                      <a:endParaRPr lang="en-US" dirty="0"/>
                    </a:p>
                  </a:txBody>
                  <a:tcPr anchor="ctr">
                    <a:solidFill>
                      <a:srgbClr val="5AA1CB">
                        <a:alpha val="29804"/>
                      </a:srgbClr>
                    </a:solidFill>
                  </a:tcPr>
                </a:tc>
                <a:tc>
                  <a:txBody>
                    <a:bodyPr/>
                    <a:lstStyle/>
                    <a:p>
                      <a:pPr lvl="0" algn="ctr">
                        <a:buNone/>
                      </a:pPr>
                      <a:r>
                        <a:rPr lang="en-US" sz="3200" dirty="0">
                          <a:hlinkClick r:id="rId24" action="ppaction://hlinksldjump"/>
                        </a:rPr>
                        <a:t>1000</a:t>
                      </a:r>
                      <a:endParaRPr lang="en-US" dirty="0"/>
                    </a:p>
                  </a:txBody>
                  <a:tcPr anchor="ctr">
                    <a:solidFill>
                      <a:srgbClr val="5AA1CB">
                        <a:alpha val="29804"/>
                      </a:srgbClr>
                    </a:solidFill>
                  </a:tcPr>
                </a:tc>
                <a:tc>
                  <a:txBody>
                    <a:bodyPr/>
                    <a:lstStyle/>
                    <a:p>
                      <a:pPr lvl="0" algn="ctr">
                        <a:buNone/>
                      </a:pPr>
                      <a:r>
                        <a:rPr lang="en-US" sz="3200" dirty="0">
                          <a:hlinkClick r:id="rId25" action="ppaction://hlinksldjump"/>
                        </a:rPr>
                        <a:t>1000</a:t>
                      </a:r>
                      <a:endParaRPr lang="en-US" dirty="0"/>
                    </a:p>
                  </a:txBody>
                  <a:tcPr anchor="ctr">
                    <a:solidFill>
                      <a:srgbClr val="5AA1CB">
                        <a:alpha val="29804"/>
                      </a:srgbClr>
                    </a:solidFill>
                  </a:tcPr>
                </a:tc>
                <a:tc>
                  <a:txBody>
                    <a:bodyPr/>
                    <a:lstStyle/>
                    <a:p>
                      <a:pPr lvl="0" algn="ctr">
                        <a:buNone/>
                      </a:pPr>
                      <a:r>
                        <a:rPr lang="en-US" sz="3200" dirty="0">
                          <a:hlinkClick r:id="rId26" action="ppaction://hlinksldjump"/>
                        </a:rPr>
                        <a:t>1000</a:t>
                      </a:r>
                      <a:endParaRPr lang="en-US" dirty="0"/>
                    </a:p>
                  </a:txBody>
                  <a:tcPr anchor="ctr">
                    <a:solidFill>
                      <a:srgbClr val="5AA1CB">
                        <a:alpha val="29804"/>
                      </a:srgbClr>
                    </a:solidFill>
                  </a:tcPr>
                </a:tc>
                <a:extLst>
                  <a:ext uri="{0D108BD9-81ED-4DB2-BD59-A6C34878D82A}">
                    <a16:rowId xmlns:a16="http://schemas.microsoft.com/office/drawing/2014/main" val="1561527650"/>
                  </a:ext>
                </a:extLst>
              </a:tr>
            </a:tbl>
          </a:graphicData>
        </a:graphic>
      </p:graphicFrame>
    </p:spTree>
    <p:extLst>
      <p:ext uri="{BB962C8B-B14F-4D97-AF65-F5344CB8AC3E}">
        <p14:creationId xmlns:p14="http://schemas.microsoft.com/office/powerpoint/2010/main" val="8516039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Get less of these 800</a:t>
            </a:r>
            <a:endParaRPr lang="en-US"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Cheeses, bread, savory snacks, soups, deli meats, pizza</a:t>
            </a:r>
            <a:endParaRPr lang="en-US" dirty="0">
              <a:solidFill>
                <a:srgbClr val="002639"/>
              </a:solidFill>
            </a:endParaRPr>
          </a:p>
          <a:p>
            <a:pPr marL="0" indent="0">
              <a:buNone/>
            </a:pPr>
            <a:endParaRPr lang="en-US" sz="4800" dirty="0">
              <a:cs typeface="Calibri"/>
            </a:endParaRPr>
          </a:p>
          <a:p>
            <a:pPr marL="0" indent="0">
              <a:buNone/>
            </a:pPr>
            <a:endParaRPr lang="en-US" sz="4800" dirty="0">
              <a:cs typeface="Calibri"/>
            </a:endParaRP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28801626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1524000" y="1122363"/>
            <a:ext cx="9704716" cy="3681562"/>
          </a:xfrm>
        </p:spPr>
        <p:txBody>
          <a:bodyPr vert="horz" lIns="91440" tIns="45720" rIns="91440" bIns="45720" rtlCol="0" anchor="ctr">
            <a:normAutofit/>
          </a:bodyPr>
          <a:lstStyle/>
          <a:p>
            <a:r>
              <a:rPr lang="en-US" b="1" dirty="0">
                <a:solidFill>
                  <a:srgbClr val="002639"/>
                </a:solidFill>
                <a:ea typeface="+mj-lt"/>
                <a:cs typeface="+mj-lt"/>
              </a:rPr>
              <a:t>There are many health conditions associated with diets high in sodium and saturated fat, give 2 examples.</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Get less of these 1000</a:t>
            </a:r>
            <a:endParaRPr lang="en-US" sz="3200" b="1" dirty="0">
              <a:solidFill>
                <a:srgbClr val="002639"/>
              </a:solidFill>
            </a:endParaRPr>
          </a:p>
        </p:txBody>
      </p:sp>
    </p:spTree>
    <p:extLst>
      <p:ext uri="{BB962C8B-B14F-4D97-AF65-F5344CB8AC3E}">
        <p14:creationId xmlns:p14="http://schemas.microsoft.com/office/powerpoint/2010/main" val="38596277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Get less of these 1000</a:t>
            </a:r>
            <a:endParaRPr lang="en-US"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Cardiovascular disease, high blood pressure, fatty liver, kidney stones, high cholesterol, osteoporosis, stroke</a:t>
            </a:r>
            <a:endParaRPr lang="en-US" dirty="0">
              <a:solidFill>
                <a:srgbClr val="002639"/>
              </a:solidFill>
            </a:endParaRPr>
          </a:p>
          <a:p>
            <a:pPr marL="0" indent="0">
              <a:buNone/>
            </a:pPr>
            <a:endParaRPr lang="en-US" sz="4800" dirty="0">
              <a:cs typeface="Calibri"/>
            </a:endParaRPr>
          </a:p>
          <a:p>
            <a:pPr marL="0" indent="0">
              <a:buNone/>
            </a:pPr>
            <a:endParaRPr lang="en-US" sz="4800" dirty="0">
              <a:cs typeface="Calibri"/>
            </a:endParaRP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27118193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1524000" y="1122363"/>
            <a:ext cx="9704716" cy="3681562"/>
          </a:xfrm>
        </p:spPr>
        <p:txBody>
          <a:bodyPr vert="horz" lIns="91440" tIns="45720" rIns="91440" bIns="45720" rtlCol="0" anchor="ctr">
            <a:normAutofit/>
          </a:bodyPr>
          <a:lstStyle/>
          <a:p>
            <a:r>
              <a:rPr lang="en-US" b="1" dirty="0">
                <a:solidFill>
                  <a:srgbClr val="002639"/>
                </a:solidFill>
                <a:ea typeface="+mj-lt"/>
                <a:cs typeface="+mj-lt"/>
              </a:rPr>
              <a:t>What mineral is important for building strong bones?</a:t>
            </a:r>
            <a:endParaRPr lang="en-US" dirty="0">
              <a:solidFill>
                <a:srgbClr val="002639"/>
              </a:solidFill>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Get more of these 200</a:t>
            </a:r>
            <a:endParaRPr lang="en-US" dirty="0">
              <a:solidFill>
                <a:srgbClr val="002639"/>
              </a:solidFill>
            </a:endParaRPr>
          </a:p>
        </p:txBody>
      </p:sp>
    </p:spTree>
    <p:extLst>
      <p:ext uri="{BB962C8B-B14F-4D97-AF65-F5344CB8AC3E}">
        <p14:creationId xmlns:p14="http://schemas.microsoft.com/office/powerpoint/2010/main" val="480084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Get more of these 200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Calcium</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16373074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1524000" y="1122363"/>
            <a:ext cx="9704716" cy="3681562"/>
          </a:xfrm>
        </p:spPr>
        <p:txBody>
          <a:bodyPr vert="horz" lIns="91440" tIns="45720" rIns="91440" bIns="45720" rtlCol="0" anchor="ctr">
            <a:normAutofit/>
          </a:bodyPr>
          <a:lstStyle/>
          <a:p>
            <a:r>
              <a:rPr lang="en-US" b="1" dirty="0">
                <a:solidFill>
                  <a:srgbClr val="002639"/>
                </a:solidFill>
                <a:ea typeface="+mj-lt"/>
                <a:cs typeface="+mj-lt"/>
              </a:rPr>
              <a:t>This nutrient helps us feel full and clean out our GI tracts.</a:t>
            </a:r>
            <a:br>
              <a:rPr lang="en-US" b="1" dirty="0">
                <a:solidFill>
                  <a:srgbClr val="002639"/>
                </a:solidFill>
                <a:ea typeface="+mj-lt"/>
                <a:cs typeface="+mj-lt"/>
              </a:rPr>
            </a:br>
            <a:r>
              <a:rPr lang="en-US" sz="3600" b="1" dirty="0">
                <a:solidFill>
                  <a:srgbClr val="002639"/>
                </a:solidFill>
                <a:highlight>
                  <a:srgbClr val="FFFF00"/>
                </a:highlight>
                <a:ea typeface="+mj-lt"/>
                <a:cs typeface="+mj-lt"/>
              </a:rPr>
              <a:t>Double Points: Name 3 foods high in this nutrient.</a:t>
            </a:r>
            <a:endParaRPr lang="en-US" sz="3600" b="1" dirty="0">
              <a:solidFill>
                <a:srgbClr val="002639"/>
              </a:solidFill>
              <a:highlight>
                <a:srgbClr val="FFFF00"/>
              </a:highlight>
              <a:cs typeface="Calibri Light"/>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Get more of these 400</a:t>
            </a:r>
            <a:endParaRPr lang="en-US" dirty="0">
              <a:solidFill>
                <a:srgbClr val="002639"/>
              </a:solidFill>
            </a:endParaRPr>
          </a:p>
        </p:txBody>
      </p:sp>
    </p:spTree>
    <p:extLst>
      <p:ext uri="{BB962C8B-B14F-4D97-AF65-F5344CB8AC3E}">
        <p14:creationId xmlns:p14="http://schemas.microsoft.com/office/powerpoint/2010/main" val="9128446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Get more of these 400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Fiber</a:t>
            </a:r>
          </a:p>
          <a:p>
            <a:pPr marL="0" indent="0">
              <a:buNone/>
            </a:pPr>
            <a:r>
              <a:rPr lang="en-US" sz="4800" dirty="0">
                <a:solidFill>
                  <a:srgbClr val="002639"/>
                </a:solidFill>
                <a:cs typeface="Calibri"/>
              </a:rPr>
              <a:t>Bonus: Beans, Broccoli, Berries, Popcorn, Whole Grains, Apples etc. </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20105199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1524000" y="1122363"/>
            <a:ext cx="9704716" cy="3681562"/>
          </a:xfrm>
        </p:spPr>
        <p:txBody>
          <a:bodyPr vert="horz" lIns="91440" tIns="45720" rIns="91440" bIns="45720" rtlCol="0" anchor="ctr">
            <a:normAutofit/>
          </a:bodyPr>
          <a:lstStyle/>
          <a:p>
            <a:r>
              <a:rPr lang="en-US" b="1" dirty="0">
                <a:solidFill>
                  <a:srgbClr val="002639"/>
                </a:solidFill>
                <a:ea typeface="+mj-lt"/>
                <a:cs typeface="+mj-lt"/>
              </a:rPr>
              <a:t>True or False: Iron can be found in both plant and animal foods. </a:t>
            </a:r>
            <a:endParaRPr lang="en-US" dirty="0">
              <a:solidFill>
                <a:srgbClr val="002639"/>
              </a:solidFill>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Get more of these 600</a:t>
            </a:r>
            <a:endParaRPr lang="en-US" dirty="0">
              <a:solidFill>
                <a:srgbClr val="002639"/>
              </a:solidFill>
            </a:endParaRPr>
          </a:p>
        </p:txBody>
      </p:sp>
    </p:spTree>
    <p:extLst>
      <p:ext uri="{BB962C8B-B14F-4D97-AF65-F5344CB8AC3E}">
        <p14:creationId xmlns:p14="http://schemas.microsoft.com/office/powerpoint/2010/main" val="2776588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Get more of these 600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True, animal sources tend to be higher in iron.</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4110393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1524000" y="1122363"/>
            <a:ext cx="9704716" cy="3681562"/>
          </a:xfrm>
        </p:spPr>
        <p:txBody>
          <a:bodyPr vert="horz" lIns="91440" tIns="45720" rIns="91440" bIns="45720" rtlCol="0" anchor="ctr">
            <a:normAutofit/>
          </a:bodyPr>
          <a:lstStyle/>
          <a:p>
            <a:r>
              <a:rPr lang="en-US" b="1" dirty="0">
                <a:solidFill>
                  <a:srgbClr val="002639"/>
                </a:solidFill>
                <a:ea typeface="+mj-lt"/>
                <a:cs typeface="+mj-lt"/>
              </a:rPr>
              <a:t>Name 2 vitamins or minerals that are often </a:t>
            </a:r>
            <a:r>
              <a:rPr lang="en-US" b="1" i="1" dirty="0">
                <a:solidFill>
                  <a:srgbClr val="002639"/>
                </a:solidFill>
                <a:ea typeface="+mj-lt"/>
                <a:cs typeface="+mj-lt"/>
              </a:rPr>
              <a:t>added</a:t>
            </a:r>
            <a:r>
              <a:rPr lang="en-US" b="1" dirty="0">
                <a:solidFill>
                  <a:srgbClr val="002639"/>
                </a:solidFill>
                <a:ea typeface="+mj-lt"/>
                <a:cs typeface="+mj-lt"/>
              </a:rPr>
              <a:t> to foods.</a:t>
            </a:r>
            <a:endParaRPr lang="en-US" dirty="0">
              <a:solidFill>
                <a:srgbClr val="002639"/>
              </a:solidFill>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Get more of these 800</a:t>
            </a:r>
            <a:endParaRPr lang="en-US" dirty="0">
              <a:solidFill>
                <a:srgbClr val="002639"/>
              </a:solidFill>
            </a:endParaRPr>
          </a:p>
        </p:txBody>
      </p:sp>
    </p:spTree>
    <p:extLst>
      <p:ext uri="{BB962C8B-B14F-4D97-AF65-F5344CB8AC3E}">
        <p14:creationId xmlns:p14="http://schemas.microsoft.com/office/powerpoint/2010/main" val="2844896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p:txBody>
          <a:bodyPr vert="horz" lIns="91440" tIns="45720" rIns="91440" bIns="45720" rtlCol="0" anchor="ctr">
            <a:normAutofit/>
          </a:bodyPr>
          <a:lstStyle/>
          <a:p>
            <a:r>
              <a:rPr lang="en-US" b="1" dirty="0">
                <a:solidFill>
                  <a:srgbClr val="002639"/>
                </a:solidFill>
                <a:ea typeface="+mj-lt"/>
                <a:cs typeface="+mj-lt"/>
              </a:rPr>
              <a:t>What is a calorie?</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p:txBody>
          <a:bodyPr vert="horz" lIns="91440" tIns="45720" rIns="91440" bIns="45720" rtlCol="0" anchor="t">
            <a:normAutofit/>
          </a:bodyPr>
          <a:lstStyle/>
          <a:p>
            <a:r>
              <a:rPr lang="en-US" sz="3200" b="1" dirty="0">
                <a:solidFill>
                  <a:srgbClr val="002639"/>
                </a:solidFill>
                <a:cs typeface="Calibri"/>
              </a:rPr>
              <a:t>Calories, Servings, Ingredients 200</a:t>
            </a:r>
            <a:endParaRPr lang="en-US" sz="3200" b="1" dirty="0">
              <a:solidFill>
                <a:srgbClr val="002639"/>
              </a:solidFill>
            </a:endParaRPr>
          </a:p>
        </p:txBody>
      </p:sp>
    </p:spTree>
    <p:extLst>
      <p:ext uri="{BB962C8B-B14F-4D97-AF65-F5344CB8AC3E}">
        <p14:creationId xmlns:p14="http://schemas.microsoft.com/office/powerpoint/2010/main" val="21243847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Get more of these 800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Calcium, Iron, Vitamin D,B,A.</a:t>
            </a:r>
          </a:p>
          <a:p>
            <a:pPr marL="0" indent="0">
              <a:buNone/>
            </a:pPr>
            <a:endParaRPr lang="en-US" sz="4800" dirty="0">
              <a:cs typeface="Calibri"/>
            </a:endParaRPr>
          </a:p>
          <a:p>
            <a:pPr marL="0" indent="0">
              <a:buNone/>
            </a:pPr>
            <a:r>
              <a:rPr lang="en-US" sz="4800" dirty="0">
                <a:solidFill>
                  <a:srgbClr val="002639"/>
                </a:solidFill>
                <a:cs typeface="Calibri"/>
              </a:rPr>
              <a:t>Hint* look at the bottom of the food label.</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40633189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862642" y="202213"/>
            <a:ext cx="10366074" cy="4601712"/>
          </a:xfrm>
        </p:spPr>
        <p:txBody>
          <a:bodyPr vert="horz" lIns="91440" tIns="45720" rIns="91440" bIns="45720" rtlCol="0" anchor="ctr">
            <a:normAutofit fontScale="90000"/>
          </a:bodyPr>
          <a:lstStyle/>
          <a:p>
            <a:r>
              <a:rPr lang="en-US" b="1" dirty="0">
                <a:solidFill>
                  <a:srgbClr val="002639"/>
                </a:solidFill>
                <a:ea typeface="+mj-lt"/>
                <a:cs typeface="+mj-lt"/>
              </a:rPr>
              <a:t>Which mineral is an electrolyte that is important for muscles, blood pressure and maintaining fluid balance in the body? Too much sodium can throw it off balance.</a:t>
            </a:r>
            <a:endParaRPr lang="en-US" dirty="0">
              <a:solidFill>
                <a:srgbClr val="002639"/>
              </a:solidFill>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Get more of these 1000</a:t>
            </a:r>
            <a:endParaRPr lang="en-US" dirty="0">
              <a:solidFill>
                <a:srgbClr val="002639"/>
              </a:solidFill>
            </a:endParaRPr>
          </a:p>
        </p:txBody>
      </p:sp>
    </p:spTree>
    <p:extLst>
      <p:ext uri="{BB962C8B-B14F-4D97-AF65-F5344CB8AC3E}">
        <p14:creationId xmlns:p14="http://schemas.microsoft.com/office/powerpoint/2010/main" val="16440498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Get more of these 1000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Potassium</a:t>
            </a:r>
          </a:p>
          <a:p>
            <a:pPr marL="0" indent="0">
              <a:buNone/>
            </a:pPr>
            <a:endParaRPr lang="en-US" sz="4800" dirty="0">
              <a:cs typeface="Calibri"/>
            </a:endParaRPr>
          </a:p>
          <a:p>
            <a:pPr marL="0" indent="0">
              <a:buNone/>
            </a:pPr>
            <a:r>
              <a:rPr lang="en-US" sz="4800" dirty="0">
                <a:solidFill>
                  <a:srgbClr val="002639"/>
                </a:solidFill>
                <a:cs typeface="Calibri"/>
              </a:rPr>
              <a:t>Hint* Bananas, sports drinks have this</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29282306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862642" y="202213"/>
            <a:ext cx="10366074" cy="4601712"/>
          </a:xfrm>
        </p:spPr>
        <p:txBody>
          <a:bodyPr vert="horz" lIns="91440" tIns="45720" rIns="91440" bIns="45720" rtlCol="0" anchor="ctr">
            <a:normAutofit/>
          </a:bodyPr>
          <a:lstStyle/>
          <a:p>
            <a:r>
              <a:rPr lang="en-US" b="1" dirty="0">
                <a:solidFill>
                  <a:srgbClr val="002639"/>
                </a:solidFill>
                <a:ea typeface="+mj-lt"/>
                <a:cs typeface="+mj-lt"/>
              </a:rPr>
              <a:t>True or False: all labeling claims are regulated to ensure they aren't misleading. </a:t>
            </a:r>
            <a:endParaRPr lang="en-US" dirty="0">
              <a:solidFill>
                <a:srgbClr val="002639"/>
              </a:solidFill>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Label Claims 200</a:t>
            </a:r>
            <a:endParaRPr lang="en-US" dirty="0">
              <a:solidFill>
                <a:srgbClr val="002639"/>
              </a:solidFill>
            </a:endParaRPr>
          </a:p>
        </p:txBody>
      </p:sp>
    </p:spTree>
    <p:extLst>
      <p:ext uri="{BB962C8B-B14F-4D97-AF65-F5344CB8AC3E}">
        <p14:creationId xmlns:p14="http://schemas.microsoft.com/office/powerpoint/2010/main" val="27141421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Label Claims 200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False: the FDA regulates certain claims but not others.</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19262254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862642" y="202213"/>
            <a:ext cx="10366074" cy="4601712"/>
          </a:xfrm>
        </p:spPr>
        <p:txBody>
          <a:bodyPr vert="horz" lIns="91440" tIns="45720" rIns="91440" bIns="45720" rtlCol="0" anchor="ctr">
            <a:normAutofit/>
          </a:bodyPr>
          <a:lstStyle/>
          <a:p>
            <a:r>
              <a:rPr lang="en-US" b="1" dirty="0">
                <a:solidFill>
                  <a:srgbClr val="002639"/>
                </a:solidFill>
                <a:ea typeface="+mj-lt"/>
                <a:cs typeface="+mj-lt"/>
              </a:rPr>
              <a:t>The term "natural" on a food package means that the product: a) hasn’t been processed OR</a:t>
            </a:r>
            <a:br>
              <a:rPr lang="en-US" b="1" dirty="0">
                <a:solidFill>
                  <a:srgbClr val="002639"/>
                </a:solidFill>
                <a:ea typeface="+mj-lt"/>
                <a:cs typeface="+mj-lt"/>
              </a:rPr>
            </a:br>
            <a:r>
              <a:rPr lang="en-US" b="1" dirty="0">
                <a:solidFill>
                  <a:srgbClr val="002639"/>
                </a:solidFill>
                <a:cs typeface="Calibri Light"/>
              </a:rPr>
              <a:t>b) doesn’t have any artificial additives.</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Label Claims 400</a:t>
            </a:r>
            <a:endParaRPr lang="en-US" dirty="0">
              <a:solidFill>
                <a:srgbClr val="002639"/>
              </a:solidFill>
            </a:endParaRPr>
          </a:p>
        </p:txBody>
      </p:sp>
    </p:spTree>
    <p:extLst>
      <p:ext uri="{BB962C8B-B14F-4D97-AF65-F5344CB8AC3E}">
        <p14:creationId xmlns:p14="http://schemas.microsoft.com/office/powerpoint/2010/main" val="2868083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Label claims 400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B: the term “natural” isn’t really regulated by the FDA and doesn’t indicate how healthy something is. </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10716288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862642" y="202213"/>
            <a:ext cx="10366074" cy="4601712"/>
          </a:xfrm>
        </p:spPr>
        <p:txBody>
          <a:bodyPr vert="horz" lIns="91440" tIns="45720" rIns="91440" bIns="45720" rtlCol="0" anchor="ctr">
            <a:normAutofit/>
          </a:bodyPr>
          <a:lstStyle/>
          <a:p>
            <a:r>
              <a:rPr lang="en-US" b="1" dirty="0">
                <a:solidFill>
                  <a:srgbClr val="002639"/>
                </a:solidFill>
                <a:ea typeface="+mj-lt"/>
                <a:cs typeface="+mj-lt"/>
              </a:rPr>
              <a:t>The</a:t>
            </a:r>
            <a:r>
              <a:rPr lang="en-US" b="1" dirty="0">
                <a:solidFill>
                  <a:srgbClr val="002639"/>
                </a:solidFill>
                <a:cs typeface="Calibri Light"/>
              </a:rPr>
              <a:t> term "organic" on a label refers to how a food was ______.</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Label Claims 600</a:t>
            </a:r>
            <a:endParaRPr lang="en-US" dirty="0">
              <a:solidFill>
                <a:srgbClr val="002639"/>
              </a:solidFill>
            </a:endParaRPr>
          </a:p>
        </p:txBody>
      </p:sp>
    </p:spTree>
    <p:extLst>
      <p:ext uri="{BB962C8B-B14F-4D97-AF65-F5344CB8AC3E}">
        <p14:creationId xmlns:p14="http://schemas.microsoft.com/office/powerpoint/2010/main" val="36358900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Label Claims 600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Grown</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3271260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790755" y="604779"/>
            <a:ext cx="10366074" cy="4601712"/>
          </a:xfrm>
        </p:spPr>
        <p:txBody>
          <a:bodyPr vert="horz" lIns="91440" tIns="45720" rIns="91440" bIns="45720" rtlCol="0" anchor="ctr">
            <a:normAutofit/>
          </a:bodyPr>
          <a:lstStyle/>
          <a:p>
            <a:r>
              <a:rPr lang="en-US" b="1" dirty="0">
                <a:solidFill>
                  <a:srgbClr val="002639"/>
                </a:solidFill>
                <a:ea typeface="+mj-lt"/>
                <a:cs typeface="+mj-lt"/>
              </a:rPr>
              <a:t>Are gluten-free foods healthier than foods that contain gluten?</a:t>
            </a:r>
            <a:br>
              <a:rPr lang="en-US" b="1" dirty="0">
                <a:solidFill>
                  <a:srgbClr val="002639"/>
                </a:solidFill>
                <a:ea typeface="+mj-lt"/>
                <a:cs typeface="+mj-lt"/>
              </a:rPr>
            </a:br>
            <a:r>
              <a:rPr lang="en-US" sz="3200" b="1" dirty="0">
                <a:solidFill>
                  <a:srgbClr val="002639"/>
                </a:solidFill>
                <a:highlight>
                  <a:srgbClr val="FFFF00"/>
                </a:highlight>
                <a:ea typeface="+mj-lt"/>
                <a:cs typeface="+mj-lt"/>
              </a:rPr>
              <a:t>Double Points: describe what gluten is or where it’s found</a:t>
            </a:r>
            <a:endParaRPr lang="en-US" sz="3200" dirty="0">
              <a:solidFill>
                <a:srgbClr val="002639"/>
              </a:solidFill>
              <a:highlight>
                <a:srgbClr val="FFFF00"/>
              </a:highlight>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Label Claims 800</a:t>
            </a:r>
            <a:endParaRPr lang="en-US" dirty="0">
              <a:solidFill>
                <a:srgbClr val="002639"/>
              </a:solidFill>
            </a:endParaRPr>
          </a:p>
        </p:txBody>
      </p:sp>
    </p:spTree>
    <p:extLst>
      <p:ext uri="{BB962C8B-B14F-4D97-AF65-F5344CB8AC3E}">
        <p14:creationId xmlns:p14="http://schemas.microsoft.com/office/powerpoint/2010/main" val="2741076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Calories, Servings, Ingredients 200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How we measure how much energy food gives us. </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42726422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Label Claims 800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Only if you have Celiac Disease</a:t>
            </a:r>
          </a:p>
          <a:p>
            <a:pPr marL="0" indent="0">
              <a:buNone/>
            </a:pPr>
            <a:br>
              <a:rPr lang="en-US" sz="4800" dirty="0">
                <a:solidFill>
                  <a:srgbClr val="002639"/>
                </a:solidFill>
                <a:cs typeface="Calibri"/>
              </a:rPr>
            </a:br>
            <a:r>
              <a:rPr lang="en-US" sz="4800" dirty="0">
                <a:solidFill>
                  <a:srgbClr val="002639"/>
                </a:solidFill>
                <a:cs typeface="Calibri"/>
              </a:rPr>
              <a:t>Bonus: Protein in some grain products</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28242055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790755" y="604779"/>
            <a:ext cx="10366074" cy="4601712"/>
          </a:xfrm>
        </p:spPr>
        <p:txBody>
          <a:bodyPr vert="horz" lIns="91440" tIns="45720" rIns="91440" bIns="45720" rtlCol="0" anchor="ctr">
            <a:normAutofit/>
          </a:bodyPr>
          <a:lstStyle/>
          <a:p>
            <a:r>
              <a:rPr lang="en-US" b="1" dirty="0">
                <a:solidFill>
                  <a:srgbClr val="002639"/>
                </a:solidFill>
                <a:ea typeface="+mj-lt"/>
                <a:cs typeface="+mj-lt"/>
              </a:rPr>
              <a:t>True or False: If a food is low in sugar, sodium or fat, it is healthy.</a:t>
            </a:r>
            <a:endParaRPr lang="en-US" dirty="0">
              <a:solidFill>
                <a:srgbClr val="002639"/>
              </a:solidFill>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Label Claims 1000</a:t>
            </a:r>
            <a:endParaRPr lang="en-US" dirty="0">
              <a:solidFill>
                <a:srgbClr val="002639"/>
              </a:solidFill>
            </a:endParaRPr>
          </a:p>
        </p:txBody>
      </p:sp>
    </p:spTree>
    <p:extLst>
      <p:ext uri="{BB962C8B-B14F-4D97-AF65-F5344CB8AC3E}">
        <p14:creationId xmlns:p14="http://schemas.microsoft.com/office/powerpoint/2010/main" val="13612448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Label Claims 1000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False. Foods low in sugar, sodium or fat can be higher in something else, or not have many other healthy nutrients. </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29847274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790755" y="604779"/>
            <a:ext cx="10366074" cy="4601712"/>
          </a:xfrm>
        </p:spPr>
        <p:txBody>
          <a:bodyPr vert="horz" lIns="91440" tIns="45720" rIns="91440" bIns="45720" rtlCol="0" anchor="ctr">
            <a:normAutofit/>
          </a:bodyPr>
          <a:lstStyle/>
          <a:p>
            <a:r>
              <a:rPr lang="en-US" b="1" dirty="0">
                <a:solidFill>
                  <a:srgbClr val="002639"/>
                </a:solidFill>
                <a:ea typeface="+mj-lt"/>
                <a:cs typeface="+mj-lt"/>
              </a:rPr>
              <a:t>The best way to get all your nutrients is by _______.</a:t>
            </a:r>
            <a:endParaRPr lang="en-US" dirty="0">
              <a:solidFill>
                <a:srgbClr val="002639"/>
              </a:solidFill>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MyPlate 200</a:t>
            </a:r>
            <a:endParaRPr lang="en-US" dirty="0">
              <a:solidFill>
                <a:srgbClr val="002639"/>
              </a:solidFill>
            </a:endParaRPr>
          </a:p>
        </p:txBody>
      </p:sp>
    </p:spTree>
    <p:extLst>
      <p:ext uri="{BB962C8B-B14F-4D97-AF65-F5344CB8AC3E}">
        <p14:creationId xmlns:p14="http://schemas.microsoft.com/office/powerpoint/2010/main" val="36202452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MyPlate 200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Eating a variety of healthy foods, or eat a balanced plate.</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14962850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790755" y="604779"/>
            <a:ext cx="10366074" cy="4601712"/>
          </a:xfrm>
        </p:spPr>
        <p:txBody>
          <a:bodyPr vert="horz" lIns="91440" tIns="45720" rIns="91440" bIns="45720" rtlCol="0" anchor="ctr">
            <a:normAutofit/>
          </a:bodyPr>
          <a:lstStyle/>
          <a:p>
            <a:r>
              <a:rPr lang="en-US" b="1" dirty="0">
                <a:solidFill>
                  <a:srgbClr val="002639"/>
                </a:solidFill>
                <a:ea typeface="+mj-lt"/>
                <a:cs typeface="+mj-lt"/>
              </a:rPr>
              <a:t>Fruits and vegetables should make how much of your plate?</a:t>
            </a:r>
            <a:endParaRPr lang="en-US" dirty="0">
              <a:solidFill>
                <a:srgbClr val="002639"/>
              </a:solidFill>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MyPlate 400</a:t>
            </a:r>
            <a:endParaRPr lang="en-US" dirty="0">
              <a:solidFill>
                <a:srgbClr val="002639"/>
              </a:solidFill>
            </a:endParaRPr>
          </a:p>
        </p:txBody>
      </p:sp>
    </p:spTree>
    <p:extLst>
      <p:ext uri="{BB962C8B-B14F-4D97-AF65-F5344CB8AC3E}">
        <p14:creationId xmlns:p14="http://schemas.microsoft.com/office/powerpoint/2010/main" val="9179286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MyPlate 400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Half</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14153482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790755" y="604779"/>
            <a:ext cx="10366074" cy="4601712"/>
          </a:xfrm>
        </p:spPr>
        <p:txBody>
          <a:bodyPr vert="horz" lIns="91440" tIns="45720" rIns="91440" bIns="45720" rtlCol="0" anchor="ctr">
            <a:normAutofit/>
          </a:bodyPr>
          <a:lstStyle/>
          <a:p>
            <a:r>
              <a:rPr lang="en-US" b="1" dirty="0">
                <a:solidFill>
                  <a:srgbClr val="002639"/>
                </a:solidFill>
                <a:ea typeface="+mj-lt"/>
                <a:cs typeface="+mj-lt"/>
              </a:rPr>
              <a:t>How many servings of grains should you eat each day?</a:t>
            </a:r>
            <a:br>
              <a:rPr lang="en-US" b="1" dirty="0">
                <a:solidFill>
                  <a:srgbClr val="002639"/>
                </a:solidFill>
                <a:ea typeface="+mj-lt"/>
                <a:cs typeface="+mj-lt"/>
              </a:rPr>
            </a:br>
            <a:r>
              <a:rPr lang="en-US" sz="3600" b="1" dirty="0">
                <a:solidFill>
                  <a:srgbClr val="002639"/>
                </a:solidFill>
                <a:highlight>
                  <a:srgbClr val="FFFF00"/>
                </a:highlight>
                <a:ea typeface="+mj-lt"/>
                <a:cs typeface="+mj-lt"/>
              </a:rPr>
              <a:t>Double Points: What color is the grain section of the MyPlate?</a:t>
            </a:r>
            <a:endParaRPr lang="en-US" sz="3600" dirty="0">
              <a:solidFill>
                <a:srgbClr val="002639"/>
              </a:solidFill>
              <a:highlight>
                <a:srgbClr val="FFFF00"/>
              </a:highlight>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MyPlate 600</a:t>
            </a:r>
            <a:endParaRPr lang="en-US" dirty="0">
              <a:solidFill>
                <a:srgbClr val="002639"/>
              </a:solidFill>
            </a:endParaRPr>
          </a:p>
        </p:txBody>
      </p:sp>
    </p:spTree>
    <p:extLst>
      <p:ext uri="{BB962C8B-B14F-4D97-AF65-F5344CB8AC3E}">
        <p14:creationId xmlns:p14="http://schemas.microsoft.com/office/powerpoint/2010/main" val="1857776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MyPlate 600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6</a:t>
            </a:r>
          </a:p>
          <a:p>
            <a:pPr marL="0" indent="0">
              <a:buNone/>
            </a:pPr>
            <a:r>
              <a:rPr lang="en-US" sz="4800" dirty="0">
                <a:solidFill>
                  <a:srgbClr val="002639"/>
                </a:solidFill>
                <a:cs typeface="Calibri"/>
              </a:rPr>
              <a:t>Bonus: Yellow</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5930586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790755" y="604779"/>
            <a:ext cx="10366074" cy="4601712"/>
          </a:xfrm>
        </p:spPr>
        <p:txBody>
          <a:bodyPr vert="horz" lIns="91440" tIns="45720" rIns="91440" bIns="45720" rtlCol="0" anchor="ctr">
            <a:normAutofit/>
          </a:bodyPr>
          <a:lstStyle/>
          <a:p>
            <a:r>
              <a:rPr lang="en-US" b="1" dirty="0">
                <a:solidFill>
                  <a:srgbClr val="002639"/>
                </a:solidFill>
                <a:ea typeface="+mj-lt"/>
                <a:cs typeface="+mj-lt"/>
              </a:rPr>
              <a:t>True or False: Ice cream counts towards your 3 daily servings of dairy.</a:t>
            </a:r>
            <a:endParaRPr lang="en-US" dirty="0">
              <a:solidFill>
                <a:srgbClr val="002639"/>
              </a:solidFill>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MyPlate 800</a:t>
            </a:r>
            <a:endParaRPr lang="en-US" dirty="0">
              <a:solidFill>
                <a:srgbClr val="002639"/>
              </a:solidFill>
            </a:endParaRPr>
          </a:p>
        </p:txBody>
      </p:sp>
    </p:spTree>
    <p:extLst>
      <p:ext uri="{BB962C8B-B14F-4D97-AF65-F5344CB8AC3E}">
        <p14:creationId xmlns:p14="http://schemas.microsoft.com/office/powerpoint/2010/main" val="2505243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p:txBody>
          <a:bodyPr vert="horz" lIns="91440" tIns="45720" rIns="91440" bIns="45720" rtlCol="0" anchor="ctr">
            <a:normAutofit/>
          </a:bodyPr>
          <a:lstStyle/>
          <a:p>
            <a:r>
              <a:rPr lang="en-US" b="1" dirty="0">
                <a:solidFill>
                  <a:srgbClr val="002639"/>
                </a:solidFill>
                <a:ea typeface="+mj-lt"/>
                <a:cs typeface="+mj-lt"/>
              </a:rPr>
              <a:t>Ingredients are listed in what order on labels?</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p:txBody>
          <a:bodyPr vert="horz" lIns="91440" tIns="45720" rIns="91440" bIns="45720" rtlCol="0" anchor="t">
            <a:normAutofit/>
          </a:bodyPr>
          <a:lstStyle/>
          <a:p>
            <a:r>
              <a:rPr lang="en-US" sz="3200" b="1" dirty="0">
                <a:solidFill>
                  <a:srgbClr val="002639"/>
                </a:solidFill>
                <a:cs typeface="Calibri"/>
              </a:rPr>
              <a:t>Calories, Servings, Ingredients 400</a:t>
            </a:r>
            <a:endParaRPr lang="en-US" sz="3200" b="1" dirty="0">
              <a:solidFill>
                <a:srgbClr val="002639"/>
              </a:solidFill>
            </a:endParaRPr>
          </a:p>
        </p:txBody>
      </p:sp>
    </p:spTree>
    <p:extLst>
      <p:ext uri="{BB962C8B-B14F-4D97-AF65-F5344CB8AC3E}">
        <p14:creationId xmlns:p14="http://schemas.microsoft.com/office/powerpoint/2010/main" val="26629507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MyPlate 800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True! While high in sugar and fat, it is a good source of calcium. </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198865337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790755" y="604779"/>
            <a:ext cx="10366074" cy="4601712"/>
          </a:xfrm>
        </p:spPr>
        <p:txBody>
          <a:bodyPr vert="horz" lIns="91440" tIns="45720" rIns="91440" bIns="45720" rtlCol="0" anchor="ctr">
            <a:normAutofit/>
          </a:bodyPr>
          <a:lstStyle/>
          <a:p>
            <a:r>
              <a:rPr lang="en-US" b="1" dirty="0">
                <a:solidFill>
                  <a:srgbClr val="002639"/>
                </a:solidFill>
                <a:ea typeface="+mj-lt"/>
                <a:cs typeface="+mj-lt"/>
              </a:rPr>
              <a:t>Protein is found in many foods. Name 3 plant and 3 animal sources of lean protein. </a:t>
            </a:r>
            <a:endParaRPr lang="en-US" dirty="0">
              <a:solidFill>
                <a:srgbClr val="002639"/>
              </a:solidFill>
            </a:endParaRP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5025396"/>
            <a:ext cx="9144000" cy="1655762"/>
          </a:xfrm>
        </p:spPr>
        <p:txBody>
          <a:bodyPr vert="horz" lIns="91440" tIns="45720" rIns="91440" bIns="45720" rtlCol="0" anchor="t">
            <a:normAutofit/>
          </a:bodyPr>
          <a:lstStyle/>
          <a:p>
            <a:r>
              <a:rPr lang="en-US" sz="3200" b="1" dirty="0">
                <a:solidFill>
                  <a:srgbClr val="002639"/>
                </a:solidFill>
                <a:cs typeface="Calibri"/>
              </a:rPr>
              <a:t>MyPlate 1000</a:t>
            </a:r>
            <a:endParaRPr lang="en-US" dirty="0">
              <a:solidFill>
                <a:srgbClr val="002639"/>
              </a:solidFill>
            </a:endParaRPr>
          </a:p>
        </p:txBody>
      </p:sp>
    </p:spTree>
    <p:extLst>
      <p:ext uri="{BB962C8B-B14F-4D97-AF65-F5344CB8AC3E}">
        <p14:creationId xmlns:p14="http://schemas.microsoft.com/office/powerpoint/2010/main" val="12305503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MyPlate 1000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Tofu, beans, lentils, quinoa, beef, poultry, fish, etc. </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2846128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Calories, Servings, Ingredients 400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Listed by weight; from the most to the least present in the product</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3020193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p:txBody>
          <a:bodyPr vert="horz" lIns="91440" tIns="45720" rIns="91440" bIns="45720" rtlCol="0" anchor="ctr">
            <a:normAutofit fontScale="90000"/>
          </a:bodyPr>
          <a:lstStyle/>
          <a:p>
            <a:r>
              <a:rPr lang="en-US" b="1" dirty="0">
                <a:solidFill>
                  <a:srgbClr val="002639"/>
                </a:solidFill>
                <a:ea typeface="+mj-lt"/>
                <a:cs typeface="+mj-lt"/>
              </a:rPr>
              <a:t>List 3 things that determine how many calories you need each day.</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p:txBody>
          <a:bodyPr vert="horz" lIns="91440" tIns="45720" rIns="91440" bIns="45720" rtlCol="0" anchor="t">
            <a:normAutofit/>
          </a:bodyPr>
          <a:lstStyle/>
          <a:p>
            <a:r>
              <a:rPr lang="en-US" sz="3200" b="1" dirty="0">
                <a:solidFill>
                  <a:srgbClr val="002639"/>
                </a:solidFill>
                <a:cs typeface="Calibri"/>
              </a:rPr>
              <a:t>Calories, Servings, Ingredients 600</a:t>
            </a:r>
            <a:endParaRPr lang="en-US" sz="3200" b="1" dirty="0">
              <a:solidFill>
                <a:srgbClr val="002639"/>
              </a:solidFill>
            </a:endParaRPr>
          </a:p>
        </p:txBody>
      </p:sp>
    </p:spTree>
    <p:extLst>
      <p:ext uri="{BB962C8B-B14F-4D97-AF65-F5344CB8AC3E}">
        <p14:creationId xmlns:p14="http://schemas.microsoft.com/office/powerpoint/2010/main" val="981703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8A12E-3374-CADB-0687-D3BBCA251F1F}"/>
              </a:ext>
            </a:extLst>
          </p:cNvPr>
          <p:cNvSpPr>
            <a:spLocks noGrp="1"/>
          </p:cNvSpPr>
          <p:nvPr>
            <p:ph type="title"/>
          </p:nvPr>
        </p:nvSpPr>
        <p:spPr/>
        <p:txBody>
          <a:bodyPr>
            <a:normAutofit/>
          </a:bodyPr>
          <a:lstStyle/>
          <a:p>
            <a:r>
              <a:rPr lang="en-US" sz="2800" dirty="0">
                <a:solidFill>
                  <a:srgbClr val="002639"/>
                </a:solidFill>
                <a:cs typeface="Calibri Light"/>
              </a:rPr>
              <a:t>Calories, Servings, Ingredients 600</a:t>
            </a:r>
            <a:endParaRPr lang="en-US" sz="2800" dirty="0">
              <a:solidFill>
                <a:srgbClr val="002639"/>
              </a:solidFill>
            </a:endParaRPr>
          </a:p>
        </p:txBody>
      </p:sp>
      <p:sp>
        <p:nvSpPr>
          <p:cNvPr id="3" name="Content Placeholder 2">
            <a:extLst>
              <a:ext uri="{FF2B5EF4-FFF2-40B4-BE49-F238E27FC236}">
                <a16:creationId xmlns:a16="http://schemas.microsoft.com/office/drawing/2014/main" id="{A9ACCFB1-29B8-50D2-377E-205668E16DC9}"/>
              </a:ext>
            </a:extLst>
          </p:cNvPr>
          <p:cNvSpPr>
            <a:spLocks noGrp="1"/>
          </p:cNvSpPr>
          <p:nvPr>
            <p:ph idx="1"/>
          </p:nvPr>
        </p:nvSpPr>
        <p:spPr/>
        <p:txBody>
          <a:bodyPr vert="horz" lIns="91440" tIns="45720" rIns="91440" bIns="45720" rtlCol="0" anchor="t">
            <a:normAutofit/>
          </a:bodyPr>
          <a:lstStyle/>
          <a:p>
            <a:pPr marL="0" indent="0">
              <a:buNone/>
            </a:pPr>
            <a:r>
              <a:rPr lang="en-US" sz="4800" dirty="0">
                <a:solidFill>
                  <a:srgbClr val="002639"/>
                </a:solidFill>
                <a:cs typeface="Calibri"/>
              </a:rPr>
              <a:t>Age, sex, activity level, illnesses or health conditions.</a:t>
            </a:r>
          </a:p>
        </p:txBody>
      </p:sp>
      <p:pic>
        <p:nvPicPr>
          <p:cNvPr id="4" name="Graphic 4" descr="Home1 outline">
            <a:hlinkClick r:id="rId2" action="ppaction://hlinksldjump"/>
            <a:extLst>
              <a:ext uri="{FF2B5EF4-FFF2-40B4-BE49-F238E27FC236}">
                <a16:creationId xmlns:a16="http://schemas.microsoft.com/office/drawing/2014/main" id="{A4B800CD-D1C5-8E55-2DCD-C8EAC94F76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875" y="5272177"/>
            <a:ext cx="914400" cy="914400"/>
          </a:xfrm>
          <a:prstGeom prst="rect">
            <a:avLst/>
          </a:prstGeom>
        </p:spPr>
      </p:pic>
    </p:spTree>
    <p:extLst>
      <p:ext uri="{BB962C8B-B14F-4D97-AF65-F5344CB8AC3E}">
        <p14:creationId xmlns:p14="http://schemas.microsoft.com/office/powerpoint/2010/main" val="3509461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2E6C-AB49-4C37-DDAE-11D3DFB50985}"/>
              </a:ext>
            </a:extLst>
          </p:cNvPr>
          <p:cNvSpPr>
            <a:spLocks noGrp="1"/>
          </p:cNvSpPr>
          <p:nvPr>
            <p:ph type="ctrTitle"/>
          </p:nvPr>
        </p:nvSpPr>
        <p:spPr>
          <a:xfrm>
            <a:off x="1524000" y="1122363"/>
            <a:ext cx="9144000" cy="3120845"/>
          </a:xfrm>
        </p:spPr>
        <p:txBody>
          <a:bodyPr vert="horz" lIns="91440" tIns="45720" rIns="91440" bIns="45720" rtlCol="0" anchor="ctr">
            <a:normAutofit/>
          </a:bodyPr>
          <a:lstStyle/>
          <a:p>
            <a:r>
              <a:rPr lang="en-US" b="1" dirty="0">
                <a:solidFill>
                  <a:srgbClr val="002639"/>
                </a:solidFill>
                <a:ea typeface="+mj-lt"/>
                <a:cs typeface="+mj-lt"/>
              </a:rPr>
              <a:t>True or False: A Serving size is how much we </a:t>
            </a:r>
            <a:r>
              <a:rPr lang="en-US" b="1" i="1" dirty="0">
                <a:solidFill>
                  <a:srgbClr val="002639"/>
                </a:solidFill>
                <a:ea typeface="+mj-lt"/>
                <a:cs typeface="+mj-lt"/>
              </a:rPr>
              <a:t>should</a:t>
            </a:r>
            <a:r>
              <a:rPr lang="en-US" b="1" dirty="0">
                <a:solidFill>
                  <a:srgbClr val="002639"/>
                </a:solidFill>
                <a:ea typeface="+mj-lt"/>
                <a:cs typeface="+mj-lt"/>
              </a:rPr>
              <a:t> eat of a certain food.</a:t>
            </a:r>
          </a:p>
        </p:txBody>
      </p:sp>
      <p:sp>
        <p:nvSpPr>
          <p:cNvPr id="3" name="Subtitle 2">
            <a:extLst>
              <a:ext uri="{FF2B5EF4-FFF2-40B4-BE49-F238E27FC236}">
                <a16:creationId xmlns:a16="http://schemas.microsoft.com/office/drawing/2014/main" id="{EEC438A6-9BAB-E6A2-4E73-78FD94CE789C}"/>
              </a:ext>
            </a:extLst>
          </p:cNvPr>
          <p:cNvSpPr>
            <a:spLocks noGrp="1"/>
          </p:cNvSpPr>
          <p:nvPr>
            <p:ph type="subTitle" idx="1"/>
          </p:nvPr>
        </p:nvSpPr>
        <p:spPr>
          <a:xfrm>
            <a:off x="1524000" y="4536566"/>
            <a:ext cx="9144000" cy="1655762"/>
          </a:xfrm>
        </p:spPr>
        <p:txBody>
          <a:bodyPr vert="horz" lIns="91440" tIns="45720" rIns="91440" bIns="45720" rtlCol="0" anchor="t">
            <a:normAutofit/>
          </a:bodyPr>
          <a:lstStyle/>
          <a:p>
            <a:r>
              <a:rPr lang="en-US" sz="3200" b="1" dirty="0">
                <a:solidFill>
                  <a:srgbClr val="002639"/>
                </a:solidFill>
                <a:cs typeface="Calibri"/>
              </a:rPr>
              <a:t>Calories, Servings, Ingredients 800</a:t>
            </a:r>
            <a:endParaRPr lang="en-US" sz="3200" b="1" dirty="0">
              <a:solidFill>
                <a:srgbClr val="002639"/>
              </a:solidFill>
            </a:endParaRPr>
          </a:p>
        </p:txBody>
      </p:sp>
    </p:spTree>
    <p:extLst>
      <p:ext uri="{BB962C8B-B14F-4D97-AF65-F5344CB8AC3E}">
        <p14:creationId xmlns:p14="http://schemas.microsoft.com/office/powerpoint/2010/main" val="39029383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5794</TotalTime>
  <Words>1137</Words>
  <Application>Microsoft Macintosh PowerPoint</Application>
  <PresentationFormat>Widescreen</PresentationFormat>
  <Paragraphs>144</Paragraphs>
  <Slides>52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Calibri Light</vt:lpstr>
      <vt:lpstr>Helvetica</vt:lpstr>
      <vt:lpstr>Segoe UI</vt:lpstr>
      <vt:lpstr>office theme</vt:lpstr>
      <vt:lpstr>Nutrition Jeopardy</vt:lpstr>
      <vt:lpstr>PowerPoint Presentation</vt:lpstr>
      <vt:lpstr>What is a calorie?</vt:lpstr>
      <vt:lpstr>Calories, Servings, Ingredients 200</vt:lpstr>
      <vt:lpstr>Ingredients are listed in what order on labels?</vt:lpstr>
      <vt:lpstr>Calories, Servings, Ingredients 400</vt:lpstr>
      <vt:lpstr>List 3 things that determine how many calories you need each day.</vt:lpstr>
      <vt:lpstr>Calories, Servings, Ingredients 600</vt:lpstr>
      <vt:lpstr>True or False: A Serving size is how much we should eat of a certain food.</vt:lpstr>
      <vt:lpstr>Calories, Servings, Ingredients 800</vt:lpstr>
      <vt:lpstr>Give 3 examples or names for sugar that you may find in a product. Bonus: Double points for naming 5</vt:lpstr>
      <vt:lpstr>Calories, Servings, Ingredients 1000</vt:lpstr>
      <vt:lpstr>True or False: a food has to taste salty to be high in sodium.  Double points: The Great Salt Lake is home to what creatures?</vt:lpstr>
      <vt:lpstr>Get less of these 200</vt:lpstr>
      <vt:lpstr>The majority of added sugars in Americans' diets come from what?</vt:lpstr>
      <vt:lpstr>Get less of these 400</vt:lpstr>
      <vt:lpstr>Saturated fat is _______ at room temperature.</vt:lpstr>
      <vt:lpstr>Get less of these 600</vt:lpstr>
      <vt:lpstr>Name 3 types of foods that are high in sodium.</vt:lpstr>
      <vt:lpstr>Get less of these 800</vt:lpstr>
      <vt:lpstr>There are many health conditions associated with diets high in sodium and saturated fat, give 2 examples.</vt:lpstr>
      <vt:lpstr>Get less of these 1000</vt:lpstr>
      <vt:lpstr>What mineral is important for building strong bones?</vt:lpstr>
      <vt:lpstr>Get more of these 200</vt:lpstr>
      <vt:lpstr>This nutrient helps us feel full and clean out our GI tracts. Double Points: Name 3 foods high in this nutrient.</vt:lpstr>
      <vt:lpstr>Get more of these 400</vt:lpstr>
      <vt:lpstr>True or False: Iron can be found in both plant and animal foods. </vt:lpstr>
      <vt:lpstr>Get more of these 600</vt:lpstr>
      <vt:lpstr>Name 2 vitamins or minerals that are often added to foods.</vt:lpstr>
      <vt:lpstr>Get more of these 800</vt:lpstr>
      <vt:lpstr>Which mineral is an electrolyte that is important for muscles, blood pressure and maintaining fluid balance in the body? Too much sodium can throw it off balance.</vt:lpstr>
      <vt:lpstr>Get more of these 1000</vt:lpstr>
      <vt:lpstr>True or False: all labeling claims are regulated to ensure they aren't misleading. </vt:lpstr>
      <vt:lpstr>Label Claims 200</vt:lpstr>
      <vt:lpstr>The term "natural" on a food package means that the product: a) hasn’t been processed OR b) doesn’t have any artificial additives.</vt:lpstr>
      <vt:lpstr>Label claims 400</vt:lpstr>
      <vt:lpstr>The term "organic" on a label refers to how a food was ______.</vt:lpstr>
      <vt:lpstr>Label Claims 600</vt:lpstr>
      <vt:lpstr>Are gluten-free foods healthier than foods that contain gluten? Double Points: describe what gluten is or where it’s found</vt:lpstr>
      <vt:lpstr>Label Claims 800</vt:lpstr>
      <vt:lpstr>True or False: If a food is low in sugar, sodium or fat, it is healthy.</vt:lpstr>
      <vt:lpstr>Label Claims 1000</vt:lpstr>
      <vt:lpstr>The best way to get all your nutrients is by _______.</vt:lpstr>
      <vt:lpstr>MyPlate 200</vt:lpstr>
      <vt:lpstr>Fruits and vegetables should make how much of your plate?</vt:lpstr>
      <vt:lpstr>MyPlate 400</vt:lpstr>
      <vt:lpstr>How many servings of grains should you eat each day? Double Points: What color is the grain section of the MyPlate?</vt:lpstr>
      <vt:lpstr>MyPlate 600</vt:lpstr>
      <vt:lpstr>True or False: Ice cream counts towards your 3 daily servings of dairy.</vt:lpstr>
      <vt:lpstr>MyPlate 800</vt:lpstr>
      <vt:lpstr>Protein is found in many foods. Name 3 plant and 3 animal sources of lean protein. </vt:lpstr>
      <vt:lpstr>MyPlate 1000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Abigail Gray</cp:lastModifiedBy>
  <cp:revision>362</cp:revision>
  <dcterms:created xsi:type="dcterms:W3CDTF">2023-01-04T22:45:18Z</dcterms:created>
  <dcterms:modified xsi:type="dcterms:W3CDTF">2023-01-10T21:22:32Z</dcterms:modified>
</cp:coreProperties>
</file>