
<file path=[Content_Types].xml><?xml version="1.0" encoding="utf-8"?>
<Types xmlns="http://schemas.openxmlformats.org/package/2006/content-types">
  <Default Extension="xml" ContentType="application/xml"/>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p:restoredTop sz="92838"/>
  </p:normalViewPr>
  <p:slideViewPr>
    <p:cSldViewPr snapToGrid="0" snapToObjects="1">
      <p:cViewPr varScale="1">
        <p:scale>
          <a:sx n="57" d="100"/>
          <a:sy n="57" d="100"/>
        </p:scale>
        <p:origin x="4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Background info: The Smarter Lunchrooms Movement is dedicated to providing schools with the knowledge, motivation, and resources needed to build a lunchroom environment that makes healthy food choices the easy choice. </a:t>
            </a:r>
            <a:r>
              <a:rPr lang="en-US" sz="1200">
                <a:solidFill>
                  <a:srgbClr val="1A1A1A"/>
                </a:solidFill>
                <a:highlight>
                  <a:srgbClr val="FFFFFF"/>
                </a:highlight>
                <a:latin typeface="Cabin"/>
                <a:ea typeface="Cabin"/>
                <a:cs typeface="Cabin"/>
                <a:sym typeface="Cabin"/>
              </a:rPr>
              <a:t>Smarter Lunchrooms strategies are free or low-cost solutions that nudge students to voluntarily select the healthiest food in the lunchroom.  Smarter Lunchrooms can see less waste, higher participation, more satisfied students, and increased consumption of important nutrient-rich foods.</a:t>
            </a:r>
            <a:endParaRPr sz="1200">
              <a:solidFill>
                <a:srgbClr val="1A1A1A"/>
              </a:solidFill>
              <a:highlight>
                <a:srgbClr val="FFFFFF"/>
              </a:highlight>
              <a:latin typeface="Cabin"/>
              <a:ea typeface="Cabin"/>
              <a:cs typeface="Cabin"/>
              <a:sym typeface="Cabin"/>
            </a:endParaRPr>
          </a:p>
          <a:p>
            <a:pPr marL="0" lvl="0" indent="0" algn="l" rtl="0">
              <a:lnSpc>
                <a:spcPct val="115000"/>
              </a:lnSpc>
              <a:spcBef>
                <a:spcPts val="0"/>
              </a:spcBef>
              <a:spcAft>
                <a:spcPts val="0"/>
              </a:spcAft>
              <a:buClr>
                <a:schemeClr val="dk1"/>
              </a:buClr>
              <a:buSzPts val="1100"/>
              <a:buFont typeface="Arial"/>
              <a:buNone/>
            </a:pPr>
            <a:r>
              <a:rPr lang="en-US" sz="1200">
                <a:solidFill>
                  <a:srgbClr val="1A1A1A"/>
                </a:solidFill>
                <a:highlight>
                  <a:srgbClr val="FFFFFF"/>
                </a:highlight>
                <a:latin typeface="Cabin"/>
                <a:ea typeface="Cabin"/>
                <a:cs typeface="Cabin"/>
                <a:sym typeface="Cabin"/>
              </a:rPr>
              <a:t> In 2010, Drs. Just and Wansink established The Cornell Center for Behavioral Economics in Child Nutrition Programs (the B.E.N. Center) with funding from USDA FNS/ERS.  The B.E.N. Center continues to conduct and support innovative research that applies principles of behavioral economics in order to discover strategies that improve children’s food choices in schools.  </a:t>
            </a:r>
            <a:endParaRPr sz="1200">
              <a:solidFill>
                <a:srgbClr val="1A1A1A"/>
              </a:solidFill>
              <a:highlight>
                <a:srgbClr val="FFFFFF"/>
              </a:highlight>
              <a:latin typeface="Cabin"/>
              <a:ea typeface="Cabin"/>
              <a:cs typeface="Cabin"/>
              <a:sym typeface="Cabin"/>
            </a:endParaRPr>
          </a:p>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Celery facts at end of salad bar along with fruit another fruit option. </a:t>
            </a:r>
            <a:endParaRPr/>
          </a:p>
          <a:p>
            <a:pPr marL="0" lvl="0" indent="0" algn="l" rtl="0">
              <a:spcBef>
                <a:spcPts val="0"/>
              </a:spcBef>
              <a:spcAft>
                <a:spcPts val="0"/>
              </a:spcAft>
              <a:buNone/>
            </a:pPr>
            <a:endParaRPr/>
          </a:p>
          <a:p>
            <a:pPr marL="0" lvl="0" indent="0" algn="l" rtl="0">
              <a:spcBef>
                <a:spcPts val="0"/>
              </a:spcBef>
              <a:spcAft>
                <a:spcPts val="0"/>
              </a:spcAft>
              <a:buNone/>
            </a:pPr>
            <a:r>
              <a:rPr lang="en-US"/>
              <a:t>Play “Making School Lunch Look Good” video</a:t>
            </a:r>
            <a:endParaRPr/>
          </a:p>
        </p:txBody>
      </p:sp>
      <p:sp>
        <p:nvSpPr>
          <p:cNvPr id="150" name="Google Shape;150;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Sample tray - this school has one staff dedicated to creating a sample tray everyday they put out for the children. </a:t>
            </a:r>
            <a:endParaRPr/>
          </a:p>
        </p:txBody>
      </p:sp>
      <p:sp>
        <p:nvSpPr>
          <p:cNvPr id="157" name="Google Shape;157;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Another sample tray from same school</a:t>
            </a:r>
            <a:endParaRPr/>
          </a:p>
        </p:txBody>
      </p:sp>
      <p:sp>
        <p:nvSpPr>
          <p:cNvPr id="164" name="Google Shape;164;p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Bulletin board examples</a:t>
            </a:r>
            <a:endParaRPr/>
          </a:p>
        </p:txBody>
      </p:sp>
      <p:sp>
        <p:nvSpPr>
          <p:cNvPr id="169" name="Google Shape;169;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examples of cafeteria atmosphere- fun, bright and colorful - maybe art departments could help</a:t>
            </a:r>
            <a:endParaRPr/>
          </a:p>
          <a:p>
            <a:pPr marL="0" lvl="0" indent="0" algn="l" rtl="0">
              <a:spcBef>
                <a:spcPts val="0"/>
              </a:spcBef>
              <a:spcAft>
                <a:spcPts val="0"/>
              </a:spcAft>
              <a:buNone/>
            </a:pPr>
            <a:endParaRPr/>
          </a:p>
          <a:p>
            <a:pPr marL="0" lvl="0" indent="0" algn="l" rtl="0">
              <a:spcBef>
                <a:spcPts val="0"/>
              </a:spcBef>
              <a:spcAft>
                <a:spcPts val="0"/>
              </a:spcAft>
              <a:buNone/>
            </a:pPr>
            <a:r>
              <a:rPr lang="en-US"/>
              <a:t>We’re going to watch another short video about some other </a:t>
            </a:r>
            <a:r>
              <a:rPr lang="en-US" b="1"/>
              <a:t>FREE </a:t>
            </a:r>
            <a:r>
              <a:rPr lang="en-US"/>
              <a:t>things you can do to improve the environment in your cafeteria. Play “What Would McDonald’s Do?” video</a:t>
            </a:r>
            <a:endParaRPr/>
          </a:p>
        </p:txBody>
      </p:sp>
      <p:sp>
        <p:nvSpPr>
          <p:cNvPr id="175" name="Google Shape;17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examples of a taste test. </a:t>
            </a:r>
            <a:endParaRPr/>
          </a:p>
        </p:txBody>
      </p:sp>
      <p:sp>
        <p:nvSpPr>
          <p:cNvPr id="183" name="Google Shape;18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42fc01f95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1. The Scorecard is completed to evaluate what is good and opportunities for improvement.</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2. The Scorecard Summary is completed alongside the scorecard to provide a quick snapshot of the results.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r>
              <a:rPr lang="en-US" sz="1200">
                <a:solidFill>
                  <a:schemeClr val="dk1"/>
                </a:solidFill>
                <a:latin typeface="Calibri"/>
                <a:ea typeface="Calibri"/>
                <a:cs typeface="Calibri"/>
                <a:sym typeface="Calibri"/>
              </a:rPr>
              <a:t>3. Frequently Asked Questions about the Smarter Lunchrooms Scorecard: review this before you complete your first scorecard. </a:t>
            </a:r>
            <a:endParaRPr sz="1200">
              <a:solidFill>
                <a:schemeClr val="dk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r>
              <a:rPr lang="en-US"/>
              <a:t>WHY?</a:t>
            </a:r>
            <a:endParaRPr/>
          </a:p>
          <a:p>
            <a:pPr marL="0" lvl="0" indent="0" algn="l" rtl="0">
              <a:spcBef>
                <a:spcPts val="0"/>
              </a:spcBef>
              <a:spcAft>
                <a:spcPts val="0"/>
              </a:spcAft>
              <a:buNone/>
            </a:pPr>
            <a:r>
              <a:rPr lang="en-US"/>
              <a:t>Research-based strategies can help increase participation in school meals, reduce food waste, and increase consumption of healthy foods.  </a:t>
            </a:r>
            <a:endParaRPr/>
          </a:p>
          <a:p>
            <a:pPr marL="0" lvl="0" indent="0" algn="l" rtl="0">
              <a:spcBef>
                <a:spcPts val="0"/>
              </a:spcBef>
              <a:spcAft>
                <a:spcPts val="0"/>
              </a:spcAft>
              <a:buNone/>
            </a:pPr>
            <a:r>
              <a:rPr lang="en-US"/>
              <a:t>Snapshot of strategies that are currently in place and which ones to work on.</a:t>
            </a:r>
            <a:endParaRPr/>
          </a:p>
          <a:p>
            <a:pPr marL="0" lvl="0" indent="0" algn="l" rtl="0">
              <a:spcBef>
                <a:spcPts val="0"/>
              </a:spcBef>
              <a:spcAft>
                <a:spcPts val="0"/>
              </a:spcAft>
              <a:buNone/>
            </a:pPr>
            <a:r>
              <a:rPr lang="en-US"/>
              <a:t>Used repeatedly to measure improvement over time. </a:t>
            </a:r>
            <a:endParaRPr/>
          </a:p>
          <a:p>
            <a:pPr marL="0" lvl="0" indent="0" algn="l" rtl="0">
              <a:spcBef>
                <a:spcPts val="0"/>
              </a:spcBef>
              <a:spcAft>
                <a:spcPts val="0"/>
              </a:spcAft>
              <a:buNone/>
            </a:pPr>
            <a:endParaRPr/>
          </a:p>
          <a:p>
            <a:pPr marL="0" lvl="0" indent="0" algn="l" rtl="0">
              <a:spcBef>
                <a:spcPts val="0"/>
              </a:spcBef>
              <a:spcAft>
                <a:spcPts val="0"/>
              </a:spcAft>
              <a:buNone/>
            </a:pPr>
            <a:r>
              <a:rPr lang="en-US"/>
              <a:t>WHO?</a:t>
            </a:r>
            <a:endParaRPr/>
          </a:p>
          <a:p>
            <a:pPr marL="0" lvl="0" indent="0" algn="l" rtl="0">
              <a:spcBef>
                <a:spcPts val="0"/>
              </a:spcBef>
              <a:spcAft>
                <a:spcPts val="0"/>
              </a:spcAft>
              <a:buNone/>
            </a:pPr>
            <a:r>
              <a:rPr lang="en-US"/>
              <a:t>Nutrition Professionals - SNAP Educators, Local Health Department Health Educators, USBE CNP</a:t>
            </a:r>
            <a:endParaRPr/>
          </a:p>
          <a:p>
            <a:pPr marL="0" lvl="0" indent="0" algn="l" rtl="0">
              <a:spcBef>
                <a:spcPts val="0"/>
              </a:spcBef>
              <a:spcAft>
                <a:spcPts val="0"/>
              </a:spcAft>
              <a:buNone/>
            </a:pPr>
            <a:endParaRPr/>
          </a:p>
          <a:p>
            <a:pPr marL="0" lvl="0" indent="0" algn="l" rtl="0">
              <a:spcBef>
                <a:spcPts val="0"/>
              </a:spcBef>
              <a:spcAft>
                <a:spcPts val="0"/>
              </a:spcAft>
              <a:buNone/>
            </a:pPr>
            <a:r>
              <a:rPr lang="en-US"/>
              <a:t>TIME PERIOD</a:t>
            </a:r>
            <a:endParaRPr/>
          </a:p>
          <a:p>
            <a:pPr marL="0" lvl="0" indent="0" algn="l" rtl="0">
              <a:spcBef>
                <a:spcPts val="0"/>
              </a:spcBef>
              <a:spcAft>
                <a:spcPts val="0"/>
              </a:spcAft>
              <a:buNone/>
            </a:pPr>
            <a:r>
              <a:rPr lang="en-US"/>
              <a:t>Arrive 20 minutes before the first meal service begins and plan to stay for at least one entire lunch period. Best practice is to stay for at least two lunch periods. </a:t>
            </a:r>
            <a:endParaRPr/>
          </a:p>
          <a:p>
            <a:pPr marL="0" lvl="0" indent="0" algn="l" rtl="0">
              <a:spcBef>
                <a:spcPts val="0"/>
              </a:spcBef>
              <a:spcAft>
                <a:spcPts val="0"/>
              </a:spcAft>
              <a:buNone/>
            </a:pPr>
            <a:endParaRPr/>
          </a:p>
          <a:p>
            <a:pPr marL="0" lvl="0" indent="0" algn="l" rtl="0">
              <a:spcBef>
                <a:spcPts val="0"/>
              </a:spcBef>
              <a:spcAft>
                <a:spcPts val="0"/>
              </a:spcAft>
              <a:buNone/>
            </a:pPr>
            <a:r>
              <a:rPr lang="en-US"/>
              <a:t>Mark an item if it is completely true.  </a:t>
            </a:r>
            <a:endParaRPr/>
          </a:p>
          <a:p>
            <a:pPr marL="0" lvl="0" indent="0" algn="l" rtl="0">
              <a:spcBef>
                <a:spcPts val="0"/>
              </a:spcBef>
              <a:spcAft>
                <a:spcPts val="0"/>
              </a:spcAft>
              <a:buNone/>
            </a:pPr>
            <a:endParaRPr/>
          </a:p>
          <a:p>
            <a:pPr marL="596900" lvl="0" indent="-298450" algn="l" rtl="0">
              <a:lnSpc>
                <a:spcPct val="115000"/>
              </a:lnSpc>
              <a:spcBef>
                <a:spcPts val="0"/>
              </a:spcBef>
              <a:spcAft>
                <a:spcPts val="0"/>
              </a:spcAft>
              <a:buClr>
                <a:schemeClr val="dk1"/>
              </a:buClr>
              <a:buSzPts val="1100"/>
              <a:buAutoNum type="arabicPeriod"/>
            </a:pPr>
            <a:r>
              <a:rPr lang="en-US" sz="1200">
                <a:solidFill>
                  <a:schemeClr val="dk1"/>
                </a:solidFill>
              </a:rPr>
              <a:t>Scorecard</a:t>
            </a:r>
            <a:endParaRPr sz="1200">
              <a:solidFill>
                <a:schemeClr val="dk1"/>
              </a:solidFill>
            </a:endParaRPr>
          </a:p>
          <a:p>
            <a:pPr marL="596900" lvl="0" indent="-298450" algn="l" rtl="0">
              <a:lnSpc>
                <a:spcPct val="115000"/>
              </a:lnSpc>
              <a:spcBef>
                <a:spcPts val="0"/>
              </a:spcBef>
              <a:spcAft>
                <a:spcPts val="0"/>
              </a:spcAft>
              <a:buClr>
                <a:schemeClr val="dk1"/>
              </a:buClr>
              <a:buSzPts val="1100"/>
              <a:buAutoNum type="arabicPeriod"/>
            </a:pPr>
            <a:r>
              <a:rPr lang="en-US" sz="1200">
                <a:solidFill>
                  <a:schemeClr val="dk1"/>
                </a:solidFill>
              </a:rPr>
              <a:t>Technical Advisors Instructions (google drive)</a:t>
            </a:r>
            <a:endParaRPr sz="1200">
              <a:solidFill>
                <a:schemeClr val="dk1"/>
              </a:solidFill>
            </a:endParaRPr>
          </a:p>
          <a:p>
            <a:pPr marL="596900" lvl="0" indent="-298450" algn="l" rtl="0">
              <a:lnSpc>
                <a:spcPct val="115000"/>
              </a:lnSpc>
              <a:spcBef>
                <a:spcPts val="0"/>
              </a:spcBef>
              <a:spcAft>
                <a:spcPts val="0"/>
              </a:spcAft>
              <a:buClr>
                <a:schemeClr val="dk1"/>
              </a:buClr>
              <a:buSzPts val="1100"/>
              <a:buAutoNum type="arabicPeriod"/>
            </a:pPr>
            <a:r>
              <a:rPr lang="en-US" sz="1200">
                <a:solidFill>
                  <a:schemeClr val="dk1"/>
                </a:solidFill>
              </a:rPr>
              <a:t>Quick and Inexpensive Lunchroom Makeover Ideas (google drive)</a:t>
            </a:r>
            <a:endParaRPr sz="1200">
              <a:solidFill>
                <a:schemeClr val="dk1"/>
              </a:solidFill>
            </a:endParaRPr>
          </a:p>
          <a:p>
            <a:pPr marL="596900" lvl="0" indent="-298450" algn="l" rtl="0">
              <a:lnSpc>
                <a:spcPct val="115000"/>
              </a:lnSpc>
              <a:spcBef>
                <a:spcPts val="0"/>
              </a:spcBef>
              <a:spcAft>
                <a:spcPts val="0"/>
              </a:spcAft>
              <a:buClr>
                <a:schemeClr val="dk1"/>
              </a:buClr>
              <a:buSzPts val="1100"/>
              <a:buAutoNum type="arabicPeriod"/>
            </a:pPr>
            <a:r>
              <a:rPr lang="en-US" sz="1200">
                <a:solidFill>
                  <a:schemeClr val="dk1"/>
                </a:solidFill>
              </a:rPr>
              <a:t>Anything else we want to introduce here? </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1" name="Google Shape;191;g42fc01f95a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42fc01f95a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980000"/>
                </a:solidFill>
              </a:rPr>
              <a:t>REVIEW THE SCORECARD</a:t>
            </a:r>
            <a:endParaRPr b="1">
              <a:solidFill>
                <a:srgbClr val="980000"/>
              </a:solidFill>
            </a:endParaRPr>
          </a:p>
          <a:p>
            <a:pPr marL="0" lvl="0" indent="0" algn="l" rtl="0">
              <a:spcBef>
                <a:spcPts val="0"/>
              </a:spcBef>
              <a:spcAft>
                <a:spcPts val="0"/>
              </a:spcAft>
              <a:buNone/>
            </a:pPr>
            <a:endParaRPr/>
          </a:p>
          <a:p>
            <a:pPr marL="457200" lvl="0" indent="-298450" algn="l" rtl="0">
              <a:spcBef>
                <a:spcPts val="0"/>
              </a:spcBef>
              <a:spcAft>
                <a:spcPts val="0"/>
              </a:spcAft>
              <a:buSzPts val="1100"/>
              <a:buChar char="●"/>
            </a:pPr>
            <a:r>
              <a:rPr lang="en-US"/>
              <a:t>Two options to complete the scorecard: PDF or Online</a:t>
            </a:r>
            <a:endParaRPr/>
          </a:p>
          <a:p>
            <a:pPr marL="457200" lvl="0" indent="-298450" algn="l" rtl="0">
              <a:spcBef>
                <a:spcPts val="0"/>
              </a:spcBef>
              <a:spcAft>
                <a:spcPts val="0"/>
              </a:spcAft>
              <a:buSzPts val="1100"/>
              <a:buChar char="●"/>
            </a:pPr>
            <a:r>
              <a:rPr lang="en-US"/>
              <a:t>Spanish Scorecard (PDF) available</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99" name="Google Shape;199;g42fc01f95a_0_20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2fc01f95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980000"/>
                </a:solidFill>
              </a:rPr>
              <a:t>THE SMARTER LUNCHROOM SCORECARD (PDF)</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298450" algn="l" rtl="0">
              <a:spcBef>
                <a:spcPts val="0"/>
              </a:spcBef>
              <a:spcAft>
                <a:spcPts val="0"/>
              </a:spcAft>
              <a:buClr>
                <a:schemeClr val="dk1"/>
              </a:buClr>
              <a:buSzPts val="1100"/>
              <a:buChar char="●"/>
            </a:pPr>
            <a:r>
              <a:rPr lang="en-US">
                <a:solidFill>
                  <a:schemeClr val="dk1"/>
                </a:solidFill>
              </a:rPr>
              <a:t>Contains 60 simple, no-cost or low-cost strategies that lunchrooms can use to increase participation, improve consumption of healthy food and reduce waste.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The more strategies that are being implemented, the more improvements in revenue, participation, and healthy eating you will see. </a:t>
            </a:r>
            <a:endParaRPr>
              <a:solidFill>
                <a:schemeClr val="dk1"/>
              </a:solidFill>
            </a:endParaRPr>
          </a:p>
          <a:p>
            <a:pPr marL="457200" lvl="0" indent="-298450" algn="l" rtl="0">
              <a:spcBef>
                <a:spcPts val="0"/>
              </a:spcBef>
              <a:spcAft>
                <a:spcPts val="0"/>
              </a:spcAft>
              <a:buClr>
                <a:schemeClr val="dk1"/>
              </a:buClr>
              <a:buSzPts val="1100"/>
              <a:buChar char="●"/>
            </a:pPr>
            <a:r>
              <a:rPr lang="en-US">
                <a:solidFill>
                  <a:schemeClr val="dk1"/>
                </a:solidFill>
              </a:rPr>
              <a:t>There are 8 categories</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Focus on the Fruit</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Vary the Vegetables</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Highlight the Salad</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Move More White Milk</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Boost Reimbursable Meals</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Lunchroom Atmosphere</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Student Involvement</a:t>
            </a:r>
            <a:endParaRPr>
              <a:solidFill>
                <a:schemeClr val="dk1"/>
              </a:solidFill>
            </a:endParaRPr>
          </a:p>
          <a:p>
            <a:pPr marL="914400" lvl="1" indent="-298450" algn="l" rtl="0">
              <a:spcBef>
                <a:spcPts val="0"/>
              </a:spcBef>
              <a:spcAft>
                <a:spcPts val="0"/>
              </a:spcAft>
              <a:buClr>
                <a:schemeClr val="dk1"/>
              </a:buClr>
              <a:buSzPts val="1100"/>
              <a:buChar char="○"/>
            </a:pPr>
            <a:r>
              <a:rPr lang="en-US">
                <a:solidFill>
                  <a:schemeClr val="dk1"/>
                </a:solidFill>
              </a:rPr>
              <a:t>School Community Involvement</a:t>
            </a:r>
            <a:endParaRPr>
              <a:solidFill>
                <a:schemeClr val="dk1"/>
              </a:solidFill>
            </a:endParaRPr>
          </a:p>
          <a:p>
            <a:pPr marL="457200" lvl="0" indent="-298450" algn="l" rtl="0">
              <a:spcBef>
                <a:spcPts val="0"/>
              </a:spcBef>
              <a:spcAft>
                <a:spcPts val="0"/>
              </a:spcAft>
              <a:buClr>
                <a:schemeClr val="dk1"/>
              </a:buClr>
              <a:buSzPts val="1100"/>
              <a:buChar char="●"/>
            </a:pPr>
            <a:r>
              <a:rPr lang="en-US" sz="1200">
                <a:solidFill>
                  <a:srgbClr val="1A1A1A"/>
                </a:solidFill>
                <a:highlight>
                  <a:srgbClr val="FFFFFF"/>
                </a:highlight>
                <a:latin typeface="Cabin"/>
                <a:ea typeface="Cabin"/>
                <a:cs typeface="Cabin"/>
                <a:sym typeface="Cabin"/>
              </a:rPr>
              <a:t>Research-based strategies that can increase participation in school meal programs, reduce food waste, and increase consumption of healthy foods. </a:t>
            </a:r>
            <a:endParaRPr sz="1200">
              <a:solidFill>
                <a:srgbClr val="1A1A1A"/>
              </a:solidFill>
              <a:highlight>
                <a:srgbClr val="FFFFFF"/>
              </a:highlight>
              <a:latin typeface="Cabin"/>
              <a:ea typeface="Cabin"/>
              <a:cs typeface="Cabin"/>
              <a:sym typeface="Cabin"/>
            </a:endParaRPr>
          </a:p>
          <a:p>
            <a:pPr marL="457200" lvl="0" indent="-298450" algn="l" rtl="0">
              <a:spcBef>
                <a:spcPts val="0"/>
              </a:spcBef>
              <a:spcAft>
                <a:spcPts val="0"/>
              </a:spcAft>
              <a:buClr>
                <a:schemeClr val="dk1"/>
              </a:buClr>
              <a:buSzPts val="1100"/>
              <a:buChar char="●"/>
            </a:pPr>
            <a:r>
              <a:rPr lang="en-US" sz="1200">
                <a:solidFill>
                  <a:srgbClr val="1A1A1A"/>
                </a:solidFill>
                <a:highlight>
                  <a:srgbClr val="FFFFFF"/>
                </a:highlight>
                <a:latin typeface="Cabin"/>
                <a:ea typeface="Cabin"/>
                <a:cs typeface="Cabin"/>
                <a:sym typeface="Cabin"/>
              </a:rPr>
              <a:t>It provides a snapshot of how many strategies are currently in place in a lunchroom and which ones the lunchroom can work toward. </a:t>
            </a:r>
            <a:endParaRPr sz="1200">
              <a:solidFill>
                <a:srgbClr val="1A1A1A"/>
              </a:solidFill>
              <a:highlight>
                <a:srgbClr val="FFFFFF"/>
              </a:highlight>
              <a:latin typeface="Cabin"/>
              <a:ea typeface="Cabin"/>
              <a:cs typeface="Cabin"/>
              <a:sym typeface="Cabin"/>
            </a:endParaRPr>
          </a:p>
          <a:p>
            <a:pPr marL="457200" lvl="0" indent="-298450" algn="l" rtl="0">
              <a:spcBef>
                <a:spcPts val="0"/>
              </a:spcBef>
              <a:spcAft>
                <a:spcPts val="0"/>
              </a:spcAft>
              <a:buClr>
                <a:schemeClr val="dk1"/>
              </a:buClr>
              <a:buSzPts val="1100"/>
              <a:buChar char="●"/>
            </a:pPr>
            <a:r>
              <a:rPr lang="en-US" sz="1200">
                <a:solidFill>
                  <a:srgbClr val="1A1A1A"/>
                </a:solidFill>
                <a:highlight>
                  <a:srgbClr val="FFFFFF"/>
                </a:highlight>
                <a:latin typeface="Cabin"/>
                <a:ea typeface="Cabin"/>
                <a:cs typeface="Cabin"/>
                <a:sym typeface="Cabin"/>
              </a:rPr>
              <a:t>The scorecard can be filled out repeatedly to measure improvement over time.</a:t>
            </a:r>
            <a:endParaRPr sz="1200">
              <a:solidFill>
                <a:srgbClr val="1A1A1A"/>
              </a:solidFill>
              <a:highlight>
                <a:srgbClr val="FFFFFF"/>
              </a:highlight>
              <a:latin typeface="Cabin"/>
              <a:ea typeface="Cabin"/>
              <a:cs typeface="Cabin"/>
              <a:sym typeface="Cabin"/>
            </a:endParaRPr>
          </a:p>
          <a:p>
            <a:pPr marL="457200" lvl="0" indent="-298450" algn="l" rtl="0">
              <a:spcBef>
                <a:spcPts val="0"/>
              </a:spcBef>
              <a:spcAft>
                <a:spcPts val="0"/>
              </a:spcAft>
              <a:buClr>
                <a:schemeClr val="dk1"/>
              </a:buClr>
              <a:buSzPts val="1100"/>
              <a:buChar char="●"/>
            </a:pPr>
            <a:r>
              <a:rPr lang="en-US" sz="1200">
                <a:solidFill>
                  <a:srgbClr val="1A1A1A"/>
                </a:solidFill>
                <a:highlight>
                  <a:srgbClr val="FFFFFF"/>
                </a:highlight>
                <a:latin typeface="Cabin"/>
                <a:ea typeface="Cabin"/>
                <a:cs typeface="Cabin"/>
                <a:sym typeface="Cabin"/>
              </a:rPr>
              <a:t>The scorecard is a valuable tool for school nutrition professionals to use in their own lunchroom(s). School nutrition professionals are encouraged to welcome stakeholders such as students, administrators, PTO members, and outside professionals to complete a scorecard to give diverse perspectives. Always ask permission before completing a scorecard in a lunchroom that is not your own and always provide results and feedback to the lunchroom leaders afterwards.</a:t>
            </a:r>
            <a:endParaRPr sz="1200">
              <a:solidFill>
                <a:srgbClr val="1A1A1A"/>
              </a:solidFill>
              <a:highlight>
                <a:srgbClr val="FFFFFF"/>
              </a:highlight>
              <a:latin typeface="Cabin"/>
              <a:ea typeface="Cabin"/>
              <a:cs typeface="Cabin"/>
              <a:sym typeface="Cabin"/>
            </a:endParaRPr>
          </a:p>
          <a:p>
            <a:pPr marL="457200" lvl="0" indent="-304800" algn="l" rtl="0">
              <a:spcBef>
                <a:spcPts val="0"/>
              </a:spcBef>
              <a:spcAft>
                <a:spcPts val="0"/>
              </a:spcAft>
              <a:buClr>
                <a:srgbClr val="1A1A1A"/>
              </a:buClr>
              <a:buSzPts val="1200"/>
              <a:buFont typeface="Cabin"/>
              <a:buChar char="●"/>
            </a:pPr>
            <a:r>
              <a:rPr lang="en-US" sz="1200">
                <a:solidFill>
                  <a:srgbClr val="1A1A1A"/>
                </a:solidFill>
                <a:highlight>
                  <a:srgbClr val="FFFFFF"/>
                </a:highlight>
                <a:latin typeface="Cabin"/>
                <a:ea typeface="Cabin"/>
                <a:cs typeface="Cabin"/>
                <a:sym typeface="Cabin"/>
              </a:rPr>
              <a:t>Each school is unique and may not be able to implement all the items - that’s OK!</a:t>
            </a:r>
            <a:endParaRPr sz="1200">
              <a:solidFill>
                <a:srgbClr val="1A1A1A"/>
              </a:solidFill>
              <a:highlight>
                <a:srgbClr val="FFFFFF"/>
              </a:highlight>
              <a:latin typeface="Cabin"/>
              <a:ea typeface="Cabin"/>
              <a:cs typeface="Cabin"/>
              <a:sym typeface="Cabin"/>
            </a:endParaRPr>
          </a:p>
          <a:p>
            <a:pPr marL="457200" lvl="0" indent="-304800" algn="l" rtl="0">
              <a:spcBef>
                <a:spcPts val="0"/>
              </a:spcBef>
              <a:spcAft>
                <a:spcPts val="0"/>
              </a:spcAft>
              <a:buClr>
                <a:srgbClr val="1A1A1A"/>
              </a:buClr>
              <a:buSzPts val="1200"/>
              <a:buFont typeface="Cabin"/>
              <a:buChar char="●"/>
            </a:pPr>
            <a:r>
              <a:rPr lang="en-US" sz="1200">
                <a:solidFill>
                  <a:srgbClr val="1A1A1A"/>
                </a:solidFill>
                <a:highlight>
                  <a:srgbClr val="FFFFFF"/>
                </a:highlight>
                <a:latin typeface="Cabin"/>
                <a:ea typeface="Cabin"/>
                <a:cs typeface="Cabin"/>
                <a:sym typeface="Cabin"/>
              </a:rPr>
              <a:t>If a strategy is only half-true do not mark it as complete.</a:t>
            </a:r>
            <a:endParaRPr sz="1200">
              <a:solidFill>
                <a:srgbClr val="1A1A1A"/>
              </a:solidFill>
              <a:highlight>
                <a:srgbClr val="FFFFFF"/>
              </a:highlight>
              <a:latin typeface="Cabin"/>
              <a:ea typeface="Cabin"/>
              <a:cs typeface="Cabin"/>
              <a:sym typeface="Cabin"/>
            </a:endParaRPr>
          </a:p>
          <a:p>
            <a:pPr marL="457200" lvl="0" indent="-304800" algn="l" rtl="0">
              <a:spcBef>
                <a:spcPts val="0"/>
              </a:spcBef>
              <a:spcAft>
                <a:spcPts val="0"/>
              </a:spcAft>
              <a:buClr>
                <a:srgbClr val="1A1A1A"/>
              </a:buClr>
              <a:buSzPts val="1200"/>
              <a:buFont typeface="Cabin"/>
              <a:buChar char="●"/>
            </a:pPr>
            <a:r>
              <a:rPr lang="en-US" sz="1200">
                <a:solidFill>
                  <a:srgbClr val="1A1A1A"/>
                </a:solidFill>
                <a:highlight>
                  <a:srgbClr val="FFFFFF"/>
                </a:highlight>
                <a:latin typeface="Cabin"/>
                <a:ea typeface="Cabin"/>
                <a:cs typeface="Cabin"/>
                <a:sym typeface="Cabin"/>
              </a:rPr>
              <a:t>Items with stars ★ indicates times that may need input from other school nutrition staff, teachers, or administration. </a:t>
            </a:r>
            <a:endParaRPr sz="1200">
              <a:solidFill>
                <a:srgbClr val="1A1A1A"/>
              </a:solidFill>
              <a:highlight>
                <a:srgbClr val="FFFFFF"/>
              </a:highlight>
              <a:latin typeface="Cabin"/>
              <a:ea typeface="Cabin"/>
              <a:cs typeface="Cabin"/>
              <a:sym typeface="Cabin"/>
            </a:endParaRPr>
          </a:p>
          <a:p>
            <a:pPr marL="457200" lvl="0" indent="-304800" algn="l" rtl="0">
              <a:spcBef>
                <a:spcPts val="0"/>
              </a:spcBef>
              <a:spcAft>
                <a:spcPts val="0"/>
              </a:spcAft>
              <a:buClr>
                <a:srgbClr val="1A1A1A"/>
              </a:buClr>
              <a:buSzPts val="1200"/>
              <a:buFont typeface="Cabin"/>
              <a:buChar char="●"/>
            </a:pPr>
            <a:r>
              <a:rPr lang="en-US" sz="1200">
                <a:solidFill>
                  <a:srgbClr val="1A1A1A"/>
                </a:solidFill>
                <a:highlight>
                  <a:srgbClr val="FFFFFF"/>
                </a:highlight>
                <a:latin typeface="Cabin"/>
                <a:ea typeface="Cabin"/>
                <a:cs typeface="Cabin"/>
                <a:sym typeface="Cabin"/>
              </a:rPr>
              <a:t>Plan on arriving 20 minutes before the first meal service begins and plan to stay for at least one entire lunch period. The best practice is to stay for at least two lunch periods. </a:t>
            </a:r>
            <a:endParaRPr sz="1200">
              <a:solidFill>
                <a:srgbClr val="1A1A1A"/>
              </a:solidFill>
              <a:highlight>
                <a:srgbClr val="FFFFFF"/>
              </a:highlight>
              <a:latin typeface="Cabin"/>
              <a:ea typeface="Cabin"/>
              <a:cs typeface="Cabin"/>
              <a:sym typeface="Cabin"/>
            </a:endParaRPr>
          </a:p>
          <a:p>
            <a:pPr marL="0" lvl="0" indent="0" algn="ctr" rtl="0">
              <a:spcBef>
                <a:spcPts val="0"/>
              </a:spcBef>
              <a:spcAft>
                <a:spcPts val="0"/>
              </a:spcAft>
              <a:buClr>
                <a:schemeClr val="dk1"/>
              </a:buClr>
              <a:buFont typeface="Arial"/>
              <a:buNone/>
            </a:pPr>
            <a:endParaRPr sz="2400">
              <a:solidFill>
                <a:schemeClr val="dk1"/>
              </a:solidFill>
              <a:latin typeface="Calibri"/>
              <a:ea typeface="Calibri"/>
              <a:cs typeface="Calibri"/>
              <a:sym typeface="Calibri"/>
            </a:endParaRPr>
          </a:p>
        </p:txBody>
      </p:sp>
      <p:sp>
        <p:nvSpPr>
          <p:cNvPr id="207" name="Google Shape;207;g42fc01f95a_0_2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2fc01f95a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980000"/>
                </a:solidFill>
              </a:rPr>
              <a:t>REVIEW THE SCORECARD</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298450" algn="l" rtl="0">
              <a:spcBef>
                <a:spcPts val="0"/>
              </a:spcBef>
              <a:spcAft>
                <a:spcPts val="0"/>
              </a:spcAft>
              <a:buSzPts val="1100"/>
              <a:buChar char="●"/>
            </a:pPr>
            <a:r>
              <a:rPr lang="en-US"/>
              <a:t>Review the Scorecard Online - Checking on Spanish Version online Scorecard TBA</a:t>
            </a:r>
            <a:endParaRPr/>
          </a:p>
        </p:txBody>
      </p:sp>
      <p:sp>
        <p:nvSpPr>
          <p:cNvPr id="216" name="Google Shape;216;g42fc01f95a_0_1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Have participants close their eyes and think about their favorite place to eat. What does it smell like, sound like, look like. How is the food, the service, the overall atmosphere? Have participants share why its their favorite place.  Then ask “Is your lunchroom the favorite place to be at your school? Does it have the same qualities as your favorite place?”  After today you will learn some techniques and get ideas to use in your lunchroom to make it the best it can be! </a:t>
            </a:r>
            <a:endParaRPr/>
          </a:p>
        </p:txBody>
      </p:sp>
      <p:sp>
        <p:nvSpPr>
          <p:cNvPr id="87" name="Google Shape;8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2fc01f95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980000"/>
                </a:solidFill>
              </a:rPr>
              <a:t>THE SMARTER LUNCHROOM SCORECARD (ONLINE)</a:t>
            </a:r>
            <a:endParaRPr b="1">
              <a:solidFill>
                <a:srgbClr val="980000"/>
              </a:solidFill>
            </a:endParaRPr>
          </a:p>
          <a:p>
            <a:pPr marL="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You can complete the score card anytime on any device. Once registered, simply log in anytime to enter, view, and download or print your completed Scorecard.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Key features include</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Mobile friendly</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Upload photos to accompany Scorecard strategies.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Save/Print a completed Scorecard with photos.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Save/Print a certificate indicating the cafeteria’s award level</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One stop location for Scorecard record keeping.</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How to login:</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Create an account</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Search for schools by name or zip code of the school.</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Highlight the school name and add school to your list.</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Click on the remove button to delete a school from your list. </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Once all schools have been added click on Save. </a:t>
            </a:r>
            <a:endParaRPr>
              <a:solidFill>
                <a:schemeClr val="dk1"/>
              </a:solidFill>
            </a:endParaRPr>
          </a:p>
          <a:p>
            <a:pPr marL="0" lvl="0" indent="0" algn="l" rtl="0">
              <a:spcBef>
                <a:spcPts val="0"/>
              </a:spcBef>
              <a:spcAft>
                <a:spcPts val="0"/>
              </a:spcAft>
              <a:buNone/>
            </a:pPr>
            <a:endParaRPr/>
          </a:p>
        </p:txBody>
      </p:sp>
      <p:sp>
        <p:nvSpPr>
          <p:cNvPr id="224" name="Google Shape;224;g42fc01f95a_0_3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437b5407ff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980000"/>
                </a:solidFill>
              </a:rPr>
              <a:t>CREATE A SCORECARD</a:t>
            </a:r>
            <a:endParaRPr b="1">
              <a:solidFill>
                <a:srgbClr val="980000"/>
              </a:solidFill>
            </a:endParaRPr>
          </a:p>
          <a:p>
            <a:pPr marL="0" lvl="0" indent="0" algn="l" rtl="0">
              <a:spcBef>
                <a:spcPts val="0"/>
              </a:spcBef>
              <a:spcAft>
                <a:spcPts val="0"/>
              </a:spcAft>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Select a school and create scorecard by answering all the questions. </a:t>
            </a:r>
            <a:endParaRPr sz="1200">
              <a:solidFill>
                <a:schemeClr val="dk1"/>
              </a:solidFill>
            </a:endParaRPr>
          </a:p>
          <a:p>
            <a:pPr marL="0" lvl="0" indent="0" algn="l" rtl="0">
              <a:spcBef>
                <a:spcPts val="0"/>
              </a:spcBef>
              <a:spcAft>
                <a:spcPts val="0"/>
              </a:spcAft>
              <a:buNone/>
            </a:pPr>
            <a:endParaRPr b="1">
              <a:solidFill>
                <a:srgbClr val="980000"/>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32" name="Google Shape;232;g437b5407ff_0_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42fc01f95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CREATE A SCORECARD (Continued)</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Complete each category</a:t>
            </a:r>
            <a:r>
              <a:rPr lang="en-US">
                <a:solidFill>
                  <a:schemeClr val="dk1"/>
                </a:solidFill>
              </a:rPr>
              <a:t> by selecting Yes or No.</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Image restrictions: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Any number of files may be uploaded</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5 MB</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Allows: png, gif, jpg, jpeg</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41" name="Google Shape;241;g42fc01f95a_0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42fc01f95a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CREATE A SCORECARD (Continued)</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Complete each category</a:t>
            </a:r>
            <a:r>
              <a:rPr lang="en-US">
                <a:solidFill>
                  <a:schemeClr val="dk1"/>
                </a:solidFill>
              </a:rPr>
              <a:t> by selecting Yes or No</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51" name="Google Shape;251;g42fc01f95a_0_1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42fc01f95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CREATE A SCORECARD (Continued)</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Complete each category</a:t>
            </a:r>
            <a:r>
              <a:rPr lang="en-US">
                <a:solidFill>
                  <a:schemeClr val="dk1"/>
                </a:solidFill>
              </a:rPr>
              <a:t> by selecting Yes or No</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1" name="Google Shape;261;g42fc01f95a_0_12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42fc01f95a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CREATE A SCORECARD (Continued)</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Complete each category</a:t>
            </a:r>
            <a:r>
              <a:rPr lang="en-US">
                <a:solidFill>
                  <a:schemeClr val="dk1"/>
                </a:solidFill>
              </a:rPr>
              <a:t> by selecting Yes or No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71" name="Google Shape;271;g42fc01f95a_0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42fc01f95a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CREATE A SCORECARD (Continued)</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Add any notes to the scorecard that is worth mentioning</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Once you publish the scorecard it will not be able to be modified. </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You can save the draft by clicking the “save as draft”</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81" name="Google Shape;281;g42fc01f95a_0_1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42fc01f95a_0_2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SCORECARD RESULTS</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endParaRPr/>
          </a:p>
        </p:txBody>
      </p:sp>
      <p:sp>
        <p:nvSpPr>
          <p:cNvPr id="290" name="Google Shape;290;g42fc01f95a_0_27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2fc01f95a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solidFill>
                  <a:srgbClr val="980000"/>
                </a:solidFill>
              </a:rPr>
              <a:t>SCORECARD SUMMARY</a:t>
            </a:r>
            <a:endParaRPr b="1">
              <a:solidFill>
                <a:srgbClr val="980000"/>
              </a:solidFill>
            </a:endParaRPr>
          </a:p>
          <a:p>
            <a:pPr marL="0" lvl="0" indent="0" algn="l" rtl="0">
              <a:spcBef>
                <a:spcPts val="0"/>
              </a:spcBef>
              <a:spcAft>
                <a:spcPts val="0"/>
              </a:spcAft>
              <a:buNone/>
            </a:pPr>
            <a:endParaRPr b="1">
              <a:solidFill>
                <a:srgbClr val="980000"/>
              </a:solidFill>
            </a:endParaRPr>
          </a:p>
          <a:p>
            <a:pPr marL="457200" lvl="0" indent="-298450" algn="l" rtl="0">
              <a:spcBef>
                <a:spcPts val="0"/>
              </a:spcBef>
              <a:spcAft>
                <a:spcPts val="0"/>
              </a:spcAft>
              <a:buClr>
                <a:schemeClr val="dk1"/>
              </a:buClr>
              <a:buSzPts val="1100"/>
              <a:buChar char="●"/>
            </a:pPr>
            <a:r>
              <a:rPr lang="en-US">
                <a:solidFill>
                  <a:schemeClr val="dk1"/>
                </a:solidFill>
              </a:rPr>
              <a:t>Review the Scorecard summary PDF</a:t>
            </a:r>
            <a:endParaRPr>
              <a:solidFill>
                <a:schemeClr val="dk1"/>
              </a:solidFill>
            </a:endParaRPr>
          </a:p>
          <a:p>
            <a:pPr marL="0" lvl="0" indent="0" algn="l" rtl="0">
              <a:spcBef>
                <a:spcPts val="0"/>
              </a:spcBef>
              <a:spcAft>
                <a:spcPts val="0"/>
              </a:spcAft>
              <a:buNone/>
            </a:pPr>
            <a:endParaRPr/>
          </a:p>
        </p:txBody>
      </p:sp>
      <p:sp>
        <p:nvSpPr>
          <p:cNvPr id="299" name="Google Shape;299;g42fc01f95a_0_2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2fc01f95a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SMARTER LUNCHROOMS SCORECARD SUMMARY</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Complete this page alongside the scorecard to provide a quick snapshot of the results.</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US" sz="1200">
                <a:solidFill>
                  <a:schemeClr val="dk1"/>
                </a:solidFill>
              </a:rPr>
              <a:t>Four sections: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First impressions - When I walk into this lunchroom, the first thing I notice is...</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Strengths - The lunchroom is doing a really good job at...</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Opportunities - This lunchroom could be an even Smarter Lunchroom by...</a:t>
            </a:r>
            <a:endParaRPr sz="1200">
              <a:solidFill>
                <a:schemeClr val="dk1"/>
              </a:solidFill>
            </a:endParaRPr>
          </a:p>
          <a:p>
            <a:pPr marL="914400" lvl="1" indent="-304800" algn="l" rtl="0">
              <a:lnSpc>
                <a:spcPct val="115000"/>
              </a:lnSpc>
              <a:spcBef>
                <a:spcPts val="0"/>
              </a:spcBef>
              <a:spcAft>
                <a:spcPts val="0"/>
              </a:spcAft>
              <a:buClr>
                <a:schemeClr val="dk1"/>
              </a:buClr>
              <a:buSzPts val="1200"/>
              <a:buChar char="○"/>
            </a:pPr>
            <a:r>
              <a:rPr lang="en-US" sz="1200">
                <a:solidFill>
                  <a:schemeClr val="dk1"/>
                </a:solidFill>
              </a:rPr>
              <a:t>Next Steps</a:t>
            </a: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07" name="Google Shape;307;g42fc01f95a_0_2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B.E.N lab has created 6 principles of behavioral economics in the lunchroom. They are above. Discuss each principle are give examples of how these could be used in the cafeteria. </a:t>
            </a:r>
            <a:endParaRPr/>
          </a:p>
          <a:p>
            <a:pPr marL="0" lvl="0" indent="0" algn="l" rtl="0">
              <a:spcBef>
                <a:spcPts val="0"/>
              </a:spcBef>
              <a:spcAft>
                <a:spcPts val="0"/>
              </a:spcAft>
              <a:buNone/>
            </a:pPr>
            <a:r>
              <a:rPr lang="en-US" b="1"/>
              <a:t>Manage portion size:</a:t>
            </a:r>
            <a:r>
              <a:rPr lang="en-US"/>
              <a:t> Schools have a federal portion size they must serve to students already. Schools could use smaller/harder to use utensils for unhealthy items on the salad bar (croutons, wontons, dressings) and big easy utensils for the more healthy options. </a:t>
            </a:r>
            <a:endParaRPr/>
          </a:p>
          <a:p>
            <a:pPr marL="0" lvl="0" indent="0" algn="l" rtl="0">
              <a:spcBef>
                <a:spcPts val="0"/>
              </a:spcBef>
              <a:spcAft>
                <a:spcPts val="0"/>
              </a:spcAft>
              <a:buNone/>
            </a:pPr>
            <a:r>
              <a:rPr lang="en-US" b="1"/>
              <a:t>Increase convenience: </a:t>
            </a:r>
            <a:r>
              <a:rPr lang="en-US"/>
              <a:t>Healthier items up front or first on the line. Easy to get to from all ages - down for younger grades, higher for older grades. Cut up fruit instead of whole fruit. Do you have any easy alternate serving styles? grab and go breakfast/lunch? pre-packaged salads/wraps/sandwich? How many serving lines?</a:t>
            </a:r>
            <a:endParaRPr/>
          </a:p>
          <a:p>
            <a:pPr marL="0" lvl="0" indent="0" algn="l" rtl="0">
              <a:spcBef>
                <a:spcPts val="0"/>
              </a:spcBef>
              <a:spcAft>
                <a:spcPts val="0"/>
              </a:spcAft>
              <a:buNone/>
            </a:pPr>
            <a:r>
              <a:rPr lang="en-US" b="1"/>
              <a:t>Improve visibility:</a:t>
            </a:r>
            <a:r>
              <a:rPr lang="en-US"/>
              <a:t> Fruit and vegetables in multiple locations. Menus before the lunch line.  Menu boards with featured items and tomorrow's lunch where students can see. Sample trays at the beginning of line. Place pics of food on the lines for younger students. </a:t>
            </a:r>
            <a:endParaRPr/>
          </a:p>
          <a:p>
            <a:pPr marL="0" lvl="0" indent="0" algn="l" rtl="0">
              <a:spcBef>
                <a:spcPts val="0"/>
              </a:spcBef>
              <a:spcAft>
                <a:spcPts val="0"/>
              </a:spcAft>
              <a:buNone/>
            </a:pPr>
            <a:r>
              <a:rPr lang="en-US" b="1"/>
              <a:t>Enhance taste expectations: </a:t>
            </a:r>
            <a:r>
              <a:rPr lang="en-US"/>
              <a:t>Descriptive names of food (there is a food naming activity in the resources that you could complete).  Have a contest and let the students name the menu items. Can you change the lunchroom atmosphere? move trash cans against the wall, is it clean, colorful, inviting? can you play music? Can you enhance the smell? Complete a taste test: a full blown taste test for new menu items- sample size items placed at beginning of line.  Does your food taste good? Do you sample your food before you serve it? Food Fundamentals worksheet in resource packet.  How does the food look in the serving pans/lines and how does it look on the tray? </a:t>
            </a:r>
            <a:endParaRPr/>
          </a:p>
          <a:p>
            <a:pPr marL="0" lvl="0" indent="0" algn="l" rtl="0">
              <a:spcBef>
                <a:spcPts val="0"/>
              </a:spcBef>
              <a:spcAft>
                <a:spcPts val="0"/>
              </a:spcAft>
              <a:buNone/>
            </a:pPr>
            <a:r>
              <a:rPr lang="en-US" b="1"/>
              <a:t>Utilizing suggestive selling: </a:t>
            </a:r>
            <a:r>
              <a:rPr lang="en-US"/>
              <a:t>Staff attitude- kitchen staff, janitorial staff, teachers, administration. Can you find a lunchroom champion to help talk about and market your program? PEERS!! get the kids involved. Student workers/ high school students in elementary. Social Media: school websites, hallways, newsletters, bathrooms, instagram, facebook. </a:t>
            </a:r>
            <a:endParaRPr/>
          </a:p>
          <a:p>
            <a:pPr marL="0" lvl="0" indent="0" algn="l" rtl="0">
              <a:spcBef>
                <a:spcPts val="0"/>
              </a:spcBef>
              <a:spcAft>
                <a:spcPts val="0"/>
              </a:spcAft>
              <a:buNone/>
            </a:pPr>
            <a:endParaRPr/>
          </a:p>
        </p:txBody>
      </p:sp>
      <p:sp>
        <p:nvSpPr>
          <p:cNvPr id="94" name="Google Shape;9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2fc01f95a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FREQUENTLY ASKED QUESTIONS</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298450" algn="l" rtl="0">
              <a:spcBef>
                <a:spcPts val="0"/>
              </a:spcBef>
              <a:spcAft>
                <a:spcPts val="0"/>
              </a:spcAft>
              <a:buClr>
                <a:schemeClr val="dk1"/>
              </a:buClr>
              <a:buSzPts val="1100"/>
              <a:buChar char="●"/>
            </a:pPr>
            <a:r>
              <a:rPr lang="en-US">
                <a:solidFill>
                  <a:schemeClr val="dk1"/>
                </a:solidFill>
              </a:rPr>
              <a:t>Review the frequently asked questions PDF</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
        <p:nvSpPr>
          <p:cNvPr id="316" name="Google Shape;316;g42fc01f95a_0_26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2fc01f95a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b="1">
                <a:solidFill>
                  <a:srgbClr val="980000"/>
                </a:solidFill>
              </a:rPr>
              <a:t>FREQUENTLY ASKED QUESTIONS</a:t>
            </a:r>
            <a:endParaRPr b="1">
              <a:solidFill>
                <a:srgbClr val="980000"/>
              </a:solidFill>
            </a:endParaRPr>
          </a:p>
          <a:p>
            <a:pPr marL="0" lvl="0" indent="0" algn="l" rtl="0">
              <a:spcBef>
                <a:spcPts val="0"/>
              </a:spcBef>
              <a:spcAft>
                <a:spcPts val="0"/>
              </a:spcAft>
              <a:buClr>
                <a:schemeClr val="dk1"/>
              </a:buClr>
              <a:buSzPts val="1100"/>
              <a:buFont typeface="Arial"/>
              <a:buNone/>
            </a:pPr>
            <a:endParaRPr b="1">
              <a:solidFill>
                <a:srgbClr val="980000"/>
              </a:solidFill>
            </a:endParaRPr>
          </a:p>
          <a:p>
            <a:pPr marL="457200" lvl="0" indent="-298450" algn="l" rtl="0">
              <a:spcBef>
                <a:spcPts val="0"/>
              </a:spcBef>
              <a:spcAft>
                <a:spcPts val="0"/>
              </a:spcAft>
              <a:buClr>
                <a:schemeClr val="dk1"/>
              </a:buClr>
              <a:buSzPts val="1100"/>
              <a:buChar char="●"/>
            </a:pPr>
            <a:r>
              <a:rPr lang="en-US">
                <a:solidFill>
                  <a:schemeClr val="dk1"/>
                </a:solidFill>
              </a:rPr>
              <a:t>Review the frequently asked questions PDF before you complete your first scorecard</a:t>
            </a:r>
            <a:endParaRPr>
              <a:solidFill>
                <a:schemeClr val="dk1"/>
              </a:solidFill>
            </a:endParaRPr>
          </a:p>
          <a:p>
            <a:pPr marL="0" lvl="0" indent="0" algn="l" rtl="0">
              <a:spcBef>
                <a:spcPts val="0"/>
              </a:spcBef>
              <a:spcAft>
                <a:spcPts val="0"/>
              </a:spcAft>
              <a:buNone/>
            </a:pPr>
            <a:endParaRPr/>
          </a:p>
        </p:txBody>
      </p:sp>
      <p:sp>
        <p:nvSpPr>
          <p:cNvPr id="324" name="Google Shape;324;g42fc01f95a_0_2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 name="Google Shape;333;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449ad95585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449ad955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Play video</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Examples of (starting at top right): share table, naming salad bar, name of the lunchroom on the door, grab-n-go lunch with customized sticker, cupped fruit, entree of the day sample, fruit art for tasting. </a:t>
            </a:r>
            <a:endParaRPr/>
          </a:p>
        </p:txBody>
      </p:sp>
      <p:sp>
        <p:nvSpPr>
          <p:cNvPr id="118" name="Google Shape;118;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Signage on a salad bar</a:t>
            </a:r>
            <a:endParaRPr/>
          </a:p>
        </p:txBody>
      </p:sp>
      <p:sp>
        <p:nvSpPr>
          <p:cNvPr id="128" name="Google Shape;128;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more salad bar signage </a:t>
            </a:r>
            <a:endParaRPr/>
          </a:p>
        </p:txBody>
      </p:sp>
      <p:sp>
        <p:nvSpPr>
          <p:cNvPr id="133" name="Google Shape;13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pictures and names of the food being offered</a:t>
            </a:r>
            <a:endParaRPr/>
          </a:p>
          <a:p>
            <a:pPr marL="0" lvl="0" indent="0" algn="l" rtl="0">
              <a:spcBef>
                <a:spcPts val="0"/>
              </a:spcBef>
              <a:spcAft>
                <a:spcPts val="0"/>
              </a:spcAft>
              <a:buNone/>
            </a:pPr>
            <a:endParaRPr/>
          </a:p>
          <a:p>
            <a:pPr marL="0" lvl="0" indent="0" algn="l" rtl="0">
              <a:spcBef>
                <a:spcPts val="0"/>
              </a:spcBef>
              <a:spcAft>
                <a:spcPts val="0"/>
              </a:spcAft>
              <a:buNone/>
            </a:pPr>
            <a:r>
              <a:rPr lang="en-US"/>
              <a:t>Play “Name that Food” video</a:t>
            </a:r>
            <a:endParaRPr/>
          </a:p>
        </p:txBody>
      </p:sp>
      <p:sp>
        <p:nvSpPr>
          <p:cNvPr id="138" name="Google Shape;138;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Signage examples</a:t>
            </a:r>
            <a:endParaRPr/>
          </a:p>
        </p:txBody>
      </p:sp>
      <p:sp>
        <p:nvSpPr>
          <p:cNvPr id="144" name="Google Shape;144;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marR="0" lvl="0" algn="ctr"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marR="0" lvl="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hyperlink" Target="https://www.youtube.com/watch?v=w0ggTZ25osU&amp;list=PLZ7lbOnEYiXmlH8VFPy-ecU1o-zc4bmlU&amp;index=2" TargetMode="External"/><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5" Type="http://schemas.openxmlformats.org/officeDocument/2006/relationships/image" Target="../media/image23.png"/><Relationship Id="rId6" Type="http://schemas.openxmlformats.org/officeDocument/2006/relationships/hyperlink" Target="https://www.youtube.com/watch?v=EXK6ylm7alA&amp;index=11&amp;list=PLZ7lbOnEYiXmlH8VFPy-ecU1o-zc4bmlU" TargetMode="Externa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jpg"/><Relationship Id="rId6" Type="http://schemas.openxmlformats.org/officeDocument/2006/relationships/image" Target="../media/image27.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hyperlink" Target="https://www.smarterlunchrooms.org/sites/default/files/documents/SLM-Scorecard2.0_5.pdf" TargetMode="External"/><Relationship Id="rId4" Type="http://schemas.openxmlformats.org/officeDocument/2006/relationships/hyperlink" Target="https://www.smarterlunchrooms.org/sites/default/files/documents/SLM-SCard-Summary-FINAL_0.pdf" TargetMode="External"/><Relationship Id="rId5" Type="http://schemas.openxmlformats.org/officeDocument/2006/relationships/hyperlink" Target="https://www.smarterlunchrooms.org/sites/default/files/documents/SLM-SCard-FAQS-FINAL_1.pdf" TargetMode="External"/><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jp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www.youtube.com/watch?v=BKFf5QiTqq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jpg"/><Relationship Id="rId5" Type="http://schemas.openxmlformats.org/officeDocument/2006/relationships/image" Target="../media/image6.jpg"/><Relationship Id="rId6" Type="http://schemas.openxmlformats.org/officeDocument/2006/relationships/image" Target="../media/image7.jpg"/><Relationship Id="rId7" Type="http://schemas.openxmlformats.org/officeDocument/2006/relationships/image" Target="../media/image8.jpg"/><Relationship Id="rId8" Type="http://schemas.openxmlformats.org/officeDocument/2006/relationships/image" Target="../media/image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hyperlink" Target="https://www.youtube.com/watch?v=w4sWhOa4bjA&amp;list=PLZ7lbOnEYiXmlH8VFPy-ecU1o-zc4bmlU&amp;index=4" TargetMode="External"/><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a:stretch/>
        </p:blipFill>
        <p:spPr>
          <a:xfrm>
            <a:off x="649724" y="1422483"/>
            <a:ext cx="11024165" cy="428048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2" descr="cb8b7bc3-16c5-4533-892a-df09ae4f2f2b@namprd14"/>
          <p:cNvPicPr preferRelativeResize="0"/>
          <p:nvPr/>
        </p:nvPicPr>
        <p:blipFill rotWithShape="1">
          <a:blip r:embed="rId3">
            <a:alphaModFix/>
          </a:blip>
          <a:srcRect/>
          <a:stretch/>
        </p:blipFill>
        <p:spPr>
          <a:xfrm rot="5400000">
            <a:off x="736161" y="1277941"/>
            <a:ext cx="4705645" cy="3596306"/>
          </a:xfrm>
          <a:prstGeom prst="rect">
            <a:avLst/>
          </a:prstGeom>
          <a:noFill/>
          <a:ln>
            <a:noFill/>
          </a:ln>
        </p:spPr>
      </p:pic>
      <p:pic>
        <p:nvPicPr>
          <p:cNvPr id="153" name="Google Shape;153;p22" descr="c0fefbcf-8dae-48da-941c-31053bb85c67@namprd14"/>
          <p:cNvPicPr preferRelativeResize="0"/>
          <p:nvPr/>
        </p:nvPicPr>
        <p:blipFill rotWithShape="1">
          <a:blip r:embed="rId4">
            <a:alphaModFix/>
          </a:blip>
          <a:srcRect/>
          <a:stretch/>
        </p:blipFill>
        <p:spPr>
          <a:xfrm rot="5400000">
            <a:off x="6422292" y="1311475"/>
            <a:ext cx="4705645" cy="3529234"/>
          </a:xfrm>
          <a:prstGeom prst="rect">
            <a:avLst/>
          </a:prstGeom>
          <a:noFill/>
          <a:ln>
            <a:noFill/>
          </a:ln>
        </p:spPr>
      </p:pic>
      <p:sp>
        <p:nvSpPr>
          <p:cNvPr id="154" name="Google Shape;154;p22"/>
          <p:cNvSpPr txBox="1"/>
          <p:nvPr/>
        </p:nvSpPr>
        <p:spPr>
          <a:xfrm>
            <a:off x="1731900" y="6014725"/>
            <a:ext cx="8728200" cy="500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u="sng">
                <a:solidFill>
                  <a:schemeClr val="hlink"/>
                </a:solidFill>
                <a:hlinkClick r:id="rId5"/>
              </a:rPr>
              <a:t>Making School Lunch Look Good</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3" descr="H:\SLR\image0000021.webp"/>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 name="Google Shape;160;p23" descr="H:\SLR\image0000021.webp"/>
          <p:cNvSpPr/>
          <p:nvPr/>
        </p:nvSpPr>
        <p:spPr>
          <a:xfrm>
            <a:off x="3238500" y="3429000"/>
            <a:ext cx="3162300" cy="3162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61" name="Google Shape;161;p23"/>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pic>
        <p:nvPicPr>
          <p:cNvPr id="166" name="Google Shape;166;p24"/>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25"/>
          <p:cNvPicPr preferRelativeResize="0"/>
          <p:nvPr/>
        </p:nvPicPr>
        <p:blipFill rotWithShape="1">
          <a:blip r:embed="rId3">
            <a:alphaModFix/>
          </a:blip>
          <a:srcRect/>
          <a:stretch/>
        </p:blipFill>
        <p:spPr>
          <a:xfrm>
            <a:off x="207216" y="2419251"/>
            <a:ext cx="6072285" cy="4235030"/>
          </a:xfrm>
          <a:prstGeom prst="rect">
            <a:avLst/>
          </a:prstGeom>
          <a:noFill/>
          <a:ln>
            <a:noFill/>
          </a:ln>
        </p:spPr>
      </p:pic>
      <p:pic>
        <p:nvPicPr>
          <p:cNvPr id="172" name="Google Shape;172;p25"/>
          <p:cNvPicPr preferRelativeResize="0"/>
          <p:nvPr/>
        </p:nvPicPr>
        <p:blipFill rotWithShape="1">
          <a:blip r:embed="rId4">
            <a:alphaModFix/>
          </a:blip>
          <a:srcRect/>
          <a:stretch/>
        </p:blipFill>
        <p:spPr>
          <a:xfrm>
            <a:off x="5696536" y="203719"/>
            <a:ext cx="6288248" cy="507740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26"/>
          <p:cNvPicPr preferRelativeResize="0"/>
          <p:nvPr/>
        </p:nvPicPr>
        <p:blipFill rotWithShape="1">
          <a:blip r:embed="rId3">
            <a:alphaModFix/>
          </a:blip>
          <a:srcRect/>
          <a:stretch/>
        </p:blipFill>
        <p:spPr>
          <a:xfrm>
            <a:off x="160855" y="259702"/>
            <a:ext cx="6943725" cy="3352800"/>
          </a:xfrm>
          <a:prstGeom prst="rect">
            <a:avLst/>
          </a:prstGeom>
          <a:noFill/>
          <a:ln>
            <a:noFill/>
          </a:ln>
        </p:spPr>
      </p:pic>
      <p:pic>
        <p:nvPicPr>
          <p:cNvPr id="178" name="Google Shape;178;p26"/>
          <p:cNvPicPr preferRelativeResize="0"/>
          <p:nvPr/>
        </p:nvPicPr>
        <p:blipFill rotWithShape="1">
          <a:blip r:embed="rId4">
            <a:alphaModFix/>
          </a:blip>
          <a:srcRect/>
          <a:stretch/>
        </p:blipFill>
        <p:spPr>
          <a:xfrm>
            <a:off x="5641716" y="2705878"/>
            <a:ext cx="6115050" cy="3765971"/>
          </a:xfrm>
          <a:prstGeom prst="rect">
            <a:avLst/>
          </a:prstGeom>
          <a:noFill/>
          <a:ln>
            <a:noFill/>
          </a:ln>
        </p:spPr>
      </p:pic>
      <p:pic>
        <p:nvPicPr>
          <p:cNvPr id="179" name="Google Shape;179;p26"/>
          <p:cNvPicPr preferRelativeResize="0"/>
          <p:nvPr/>
        </p:nvPicPr>
        <p:blipFill rotWithShape="1">
          <a:blip r:embed="rId5">
            <a:alphaModFix/>
          </a:blip>
          <a:srcRect/>
          <a:stretch/>
        </p:blipFill>
        <p:spPr>
          <a:xfrm>
            <a:off x="591473" y="3093778"/>
            <a:ext cx="4619625" cy="3133725"/>
          </a:xfrm>
          <a:prstGeom prst="rect">
            <a:avLst/>
          </a:prstGeom>
          <a:noFill/>
          <a:ln>
            <a:noFill/>
          </a:ln>
        </p:spPr>
      </p:pic>
      <p:sp>
        <p:nvSpPr>
          <p:cNvPr id="180" name="Google Shape;180;p26"/>
          <p:cNvSpPr txBox="1"/>
          <p:nvPr/>
        </p:nvSpPr>
        <p:spPr>
          <a:xfrm>
            <a:off x="7802875" y="1150400"/>
            <a:ext cx="4128900" cy="91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hlink"/>
                </a:solidFill>
                <a:hlinkClick r:id="rId6"/>
              </a:rPr>
              <a:t>What Would McDonald’s Do?</a:t>
            </a:r>
            <a:endParaRPr sz="1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pic>
        <p:nvPicPr>
          <p:cNvPr id="185" name="Google Shape;185;p27"/>
          <p:cNvPicPr preferRelativeResize="0"/>
          <p:nvPr/>
        </p:nvPicPr>
        <p:blipFill rotWithShape="1">
          <a:blip r:embed="rId3">
            <a:alphaModFix/>
          </a:blip>
          <a:srcRect/>
          <a:stretch/>
        </p:blipFill>
        <p:spPr>
          <a:xfrm>
            <a:off x="0" y="3178149"/>
            <a:ext cx="3095900" cy="3599201"/>
          </a:xfrm>
          <a:prstGeom prst="rect">
            <a:avLst/>
          </a:prstGeom>
          <a:noFill/>
          <a:ln>
            <a:noFill/>
          </a:ln>
        </p:spPr>
      </p:pic>
      <p:pic>
        <p:nvPicPr>
          <p:cNvPr id="186" name="Google Shape;186;p27"/>
          <p:cNvPicPr preferRelativeResize="0"/>
          <p:nvPr/>
        </p:nvPicPr>
        <p:blipFill rotWithShape="1">
          <a:blip r:embed="rId4">
            <a:alphaModFix/>
          </a:blip>
          <a:srcRect/>
          <a:stretch/>
        </p:blipFill>
        <p:spPr>
          <a:xfrm>
            <a:off x="2637975" y="0"/>
            <a:ext cx="3976025" cy="4236125"/>
          </a:xfrm>
          <a:prstGeom prst="rect">
            <a:avLst/>
          </a:prstGeom>
          <a:noFill/>
          <a:ln>
            <a:noFill/>
          </a:ln>
        </p:spPr>
      </p:pic>
      <p:pic>
        <p:nvPicPr>
          <p:cNvPr id="187" name="Google Shape;187;p27"/>
          <p:cNvPicPr preferRelativeResize="0"/>
          <p:nvPr/>
        </p:nvPicPr>
        <p:blipFill>
          <a:blip r:embed="rId5">
            <a:alphaModFix/>
          </a:blip>
          <a:stretch>
            <a:fillRect/>
          </a:stretch>
        </p:blipFill>
        <p:spPr>
          <a:xfrm rot="5400000">
            <a:off x="8520075" y="423350"/>
            <a:ext cx="3815450" cy="3095900"/>
          </a:xfrm>
          <a:prstGeom prst="rect">
            <a:avLst/>
          </a:prstGeom>
          <a:noFill/>
          <a:ln>
            <a:noFill/>
          </a:ln>
        </p:spPr>
      </p:pic>
      <p:pic>
        <p:nvPicPr>
          <p:cNvPr id="188" name="Google Shape;188;p27"/>
          <p:cNvPicPr preferRelativeResize="0"/>
          <p:nvPr/>
        </p:nvPicPr>
        <p:blipFill>
          <a:blip r:embed="rId6">
            <a:alphaModFix/>
          </a:blip>
          <a:stretch>
            <a:fillRect/>
          </a:stretch>
        </p:blipFill>
        <p:spPr>
          <a:xfrm rot="5400000">
            <a:off x="5580150" y="3385500"/>
            <a:ext cx="3760500" cy="31845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2"/>
        <p:cNvGrpSpPr/>
        <p:nvPr/>
      </p:nvGrpSpPr>
      <p:grpSpPr>
        <a:xfrm>
          <a:off x="0" y="0"/>
          <a:ext cx="0" cy="0"/>
          <a:chOff x="0" y="0"/>
          <a:chExt cx="0" cy="0"/>
        </a:xfrm>
      </p:grpSpPr>
      <p:sp>
        <p:nvSpPr>
          <p:cNvPr id="193" name="Google Shape;193;p28"/>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4" name="Google Shape;194;p28"/>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195" name="Google Shape;195;p28"/>
          <p:cNvSpPr txBox="1"/>
          <p:nvPr/>
        </p:nvSpPr>
        <p:spPr>
          <a:xfrm>
            <a:off x="647400" y="627000"/>
            <a:ext cx="10897200" cy="560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4800" b="1">
                <a:solidFill>
                  <a:srgbClr val="980000"/>
                </a:solidFill>
                <a:latin typeface="Calibri"/>
                <a:ea typeface="Calibri"/>
                <a:cs typeface="Calibri"/>
                <a:sym typeface="Calibri"/>
              </a:rPr>
              <a:t>THREE PRIMARY PARTS TO THE SMARTER LUNCHROOM SCORECARD</a:t>
            </a:r>
            <a:endParaRPr sz="4800" b="1">
              <a:solidFill>
                <a:srgbClr val="980000"/>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u="sng">
                <a:solidFill>
                  <a:schemeClr val="hlink"/>
                </a:solidFill>
                <a:latin typeface="Calibri"/>
                <a:ea typeface="Calibri"/>
                <a:cs typeface="Calibri"/>
                <a:sym typeface="Calibri"/>
                <a:hlinkClick r:id="rId3"/>
              </a:rPr>
              <a:t>The Scorecard </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u="sng">
                <a:solidFill>
                  <a:schemeClr val="hlink"/>
                </a:solidFill>
                <a:latin typeface="Calibri"/>
                <a:ea typeface="Calibri"/>
                <a:cs typeface="Calibri"/>
                <a:sym typeface="Calibri"/>
                <a:hlinkClick r:id="rId4"/>
              </a:rPr>
              <a:t>The Scorecard Summary </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r>
              <a:rPr lang="en-US" sz="2400" u="sng">
                <a:solidFill>
                  <a:schemeClr val="hlink"/>
                </a:solidFill>
                <a:latin typeface="Calibri"/>
                <a:ea typeface="Calibri"/>
                <a:cs typeface="Calibri"/>
                <a:sym typeface="Calibri"/>
                <a:hlinkClick r:id="rId5"/>
              </a:rPr>
              <a:t>Frequently Asked Questions</a:t>
            </a: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196" name="Google Shape;196;p28"/>
          <p:cNvPicPr preferRelativeResize="0"/>
          <p:nvPr/>
        </p:nvPicPr>
        <p:blipFill>
          <a:blip r:embed="rId6">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29"/>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29"/>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03" name="Google Shape;203;p29"/>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457200" marR="0" lvl="0" indent="-609600" algn="ctr" rtl="0">
              <a:spcBef>
                <a:spcPts val="0"/>
              </a:spcBef>
              <a:spcAft>
                <a:spcPts val="0"/>
              </a:spcAft>
              <a:buClr>
                <a:srgbClr val="980000"/>
              </a:buClr>
              <a:buSzPts val="6000"/>
              <a:buFont typeface="Calibri"/>
              <a:buAutoNum type="arabicPeriod"/>
            </a:pPr>
            <a:r>
              <a:rPr lang="en-US" sz="6000" b="1">
                <a:solidFill>
                  <a:srgbClr val="980000"/>
                </a:solidFill>
                <a:latin typeface="Calibri"/>
                <a:ea typeface="Calibri"/>
                <a:cs typeface="Calibri"/>
                <a:sym typeface="Calibri"/>
              </a:rPr>
              <a:t>SCORECARD (PDF)</a:t>
            </a:r>
            <a:endParaRPr sz="6000" b="1">
              <a:solidFill>
                <a:srgbClr val="980000"/>
              </a:solidFill>
              <a:latin typeface="Calibri"/>
              <a:ea typeface="Calibri"/>
              <a:cs typeface="Calibri"/>
              <a:sym typeface="Calibri"/>
            </a:endParaRPr>
          </a:p>
          <a:p>
            <a:pPr marL="457200" marR="0" lvl="0" indent="0" algn="ctr" rtl="0">
              <a:spcBef>
                <a:spcPts val="0"/>
              </a:spcBef>
              <a:spcAft>
                <a:spcPts val="0"/>
              </a:spcAft>
              <a:buNone/>
            </a:pPr>
            <a:endParaRPr sz="6000" b="1">
              <a:solidFill>
                <a:srgbClr val="980000"/>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04" name="Google Shape;204;p29"/>
          <p:cNvPicPr preferRelativeResize="0"/>
          <p:nvPr/>
        </p:nvPicPr>
        <p:blipFill>
          <a:blip r:embed="rId3">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8"/>
        <p:cNvGrpSpPr/>
        <p:nvPr/>
      </p:nvGrpSpPr>
      <p:grpSpPr>
        <a:xfrm>
          <a:off x="0" y="0"/>
          <a:ext cx="0" cy="0"/>
          <a:chOff x="0" y="0"/>
          <a:chExt cx="0" cy="0"/>
        </a:xfrm>
      </p:grpSpPr>
      <p:sp>
        <p:nvSpPr>
          <p:cNvPr id="209" name="Google Shape;209;p30"/>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30"/>
          <p:cNvSpPr/>
          <p:nvPr/>
        </p:nvSpPr>
        <p:spPr>
          <a:xfrm>
            <a:off x="348987" y="278885"/>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pic>
        <p:nvPicPr>
          <p:cNvPr id="211" name="Google Shape;211;p30"/>
          <p:cNvPicPr preferRelativeResize="0"/>
          <p:nvPr/>
        </p:nvPicPr>
        <p:blipFill>
          <a:blip r:embed="rId3">
            <a:alphaModFix/>
          </a:blip>
          <a:stretch>
            <a:fillRect/>
          </a:stretch>
        </p:blipFill>
        <p:spPr>
          <a:xfrm rot="841210">
            <a:off x="5844275" y="747973"/>
            <a:ext cx="3725051" cy="4822055"/>
          </a:xfrm>
          <a:prstGeom prst="rect">
            <a:avLst/>
          </a:prstGeom>
          <a:noFill/>
          <a:ln>
            <a:noFill/>
          </a:ln>
        </p:spPr>
      </p:pic>
      <p:pic>
        <p:nvPicPr>
          <p:cNvPr id="212" name="Google Shape;212;p30"/>
          <p:cNvPicPr preferRelativeResize="0"/>
          <p:nvPr/>
        </p:nvPicPr>
        <p:blipFill rotWithShape="1">
          <a:blip r:embed="rId4">
            <a:alphaModFix/>
          </a:blip>
          <a:srcRect b="3474"/>
          <a:stretch/>
        </p:blipFill>
        <p:spPr>
          <a:xfrm rot="-774074">
            <a:off x="2250160" y="854550"/>
            <a:ext cx="3841031" cy="4796722"/>
          </a:xfrm>
          <a:prstGeom prst="rect">
            <a:avLst/>
          </a:prstGeom>
          <a:noFill/>
          <a:ln>
            <a:noFill/>
          </a:ln>
        </p:spPr>
      </p:pic>
      <p:pic>
        <p:nvPicPr>
          <p:cNvPr id="213" name="Google Shape;213;p30"/>
          <p:cNvPicPr preferRelativeResize="0"/>
          <p:nvPr/>
        </p:nvPicPr>
        <p:blipFill>
          <a:blip r:embed="rId5">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31"/>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9" name="Google Shape;219;p31"/>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20" name="Google Shape;220;p31"/>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457200" marR="0" lvl="0" indent="-609600" algn="ctr" rtl="0">
              <a:spcBef>
                <a:spcPts val="0"/>
              </a:spcBef>
              <a:spcAft>
                <a:spcPts val="0"/>
              </a:spcAft>
              <a:buClr>
                <a:srgbClr val="980000"/>
              </a:buClr>
              <a:buSzPts val="6000"/>
              <a:buFont typeface="Calibri"/>
              <a:buAutoNum type="arabicPeriod"/>
            </a:pPr>
            <a:r>
              <a:rPr lang="en-US" sz="6000" b="1">
                <a:solidFill>
                  <a:srgbClr val="980000"/>
                </a:solidFill>
                <a:latin typeface="Calibri"/>
                <a:ea typeface="Calibri"/>
                <a:cs typeface="Calibri"/>
                <a:sym typeface="Calibri"/>
              </a:rPr>
              <a:t>SCORECARD (ONLINE)</a:t>
            </a:r>
            <a:endParaRPr sz="6000" b="1">
              <a:solidFill>
                <a:srgbClr val="980000"/>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21" name="Google Shape;221;p31"/>
          <p:cNvPicPr preferRelativeResize="0"/>
          <p:nvPr/>
        </p:nvPicPr>
        <p:blipFill>
          <a:blip r:embed="rId3">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4"/>
          <p:cNvSpPr txBox="1"/>
          <p:nvPr/>
        </p:nvSpPr>
        <p:spPr>
          <a:xfrm>
            <a:off x="842211" y="4174950"/>
            <a:ext cx="10226700" cy="13851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400" b="1" i="0" u="none" strike="noStrike" cap="none">
                <a:solidFill>
                  <a:schemeClr val="dk1"/>
                </a:solidFill>
                <a:latin typeface="Calibri"/>
                <a:ea typeface="Calibri"/>
                <a:cs typeface="Calibri"/>
                <a:sym typeface="Calibri"/>
              </a:rPr>
              <a:t>    </a:t>
            </a:r>
            <a:r>
              <a:rPr lang="en-US" sz="6600" b="1" i="0" u="none" strike="noStrike" cap="none">
                <a:solidFill>
                  <a:schemeClr val="dk1"/>
                </a:solidFill>
                <a:latin typeface="Calibri"/>
                <a:ea typeface="Calibri"/>
                <a:cs typeface="Calibri"/>
                <a:sym typeface="Calibri"/>
              </a:rPr>
              <a:t>your favorite </a:t>
            </a:r>
            <a:r>
              <a:rPr lang="en-US" sz="6600" b="1">
                <a:solidFill>
                  <a:schemeClr val="dk1"/>
                </a:solidFill>
                <a:latin typeface="Calibri"/>
                <a:ea typeface="Calibri"/>
                <a:cs typeface="Calibri"/>
                <a:sym typeface="Calibri"/>
              </a:rPr>
              <a:t>place to eat</a:t>
            </a:r>
            <a:r>
              <a:rPr lang="en-US" sz="6600" b="1" i="0" u="none" strike="noStrike" cap="none">
                <a:solidFill>
                  <a:schemeClr val="dk1"/>
                </a:solidFill>
                <a:latin typeface="Calibri"/>
                <a:ea typeface="Calibri"/>
                <a:cs typeface="Calibri"/>
                <a:sym typeface="Calibri"/>
              </a:rPr>
              <a:t>… </a:t>
            </a:r>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90" name="Google Shape;90;p14"/>
          <p:cNvPicPr preferRelativeResize="0"/>
          <p:nvPr/>
        </p:nvPicPr>
        <p:blipFill rotWithShape="1">
          <a:blip r:embed="rId3">
            <a:alphaModFix/>
          </a:blip>
          <a:srcRect/>
          <a:stretch/>
        </p:blipFill>
        <p:spPr>
          <a:xfrm>
            <a:off x="2013284" y="681791"/>
            <a:ext cx="3493167" cy="3493167"/>
          </a:xfrm>
          <a:prstGeom prst="rect">
            <a:avLst/>
          </a:prstGeom>
          <a:noFill/>
          <a:ln>
            <a:noFill/>
          </a:ln>
        </p:spPr>
      </p:pic>
      <p:pic>
        <p:nvPicPr>
          <p:cNvPr id="91" name="Google Shape;91;p14"/>
          <p:cNvPicPr preferRelativeResize="0"/>
          <p:nvPr/>
        </p:nvPicPr>
        <p:blipFill rotWithShape="1">
          <a:blip r:embed="rId4">
            <a:alphaModFix/>
          </a:blip>
          <a:srcRect/>
          <a:stretch/>
        </p:blipFill>
        <p:spPr>
          <a:xfrm>
            <a:off x="7202905" y="453191"/>
            <a:ext cx="3372853" cy="362019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5"/>
        <p:cNvGrpSpPr/>
        <p:nvPr/>
      </p:nvGrpSpPr>
      <p:grpSpPr>
        <a:xfrm>
          <a:off x="0" y="0"/>
          <a:ext cx="0" cy="0"/>
          <a:chOff x="0" y="0"/>
          <a:chExt cx="0" cy="0"/>
        </a:xfrm>
      </p:grpSpPr>
      <p:sp>
        <p:nvSpPr>
          <p:cNvPr id="226" name="Google Shape;226;p32"/>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7" name="Google Shape;227;p32"/>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pic>
        <p:nvPicPr>
          <p:cNvPr id="228" name="Google Shape;228;p32"/>
          <p:cNvPicPr preferRelativeResize="0"/>
          <p:nvPr/>
        </p:nvPicPr>
        <p:blipFill rotWithShape="1">
          <a:blip r:embed="rId3">
            <a:alphaModFix/>
          </a:blip>
          <a:srcRect l="16871" t="10410" r="17069" b="11194"/>
          <a:stretch/>
        </p:blipFill>
        <p:spPr>
          <a:xfrm>
            <a:off x="1948187" y="671562"/>
            <a:ext cx="8295625" cy="5514874"/>
          </a:xfrm>
          <a:prstGeom prst="rect">
            <a:avLst/>
          </a:prstGeom>
          <a:noFill/>
          <a:ln>
            <a:noFill/>
          </a:ln>
        </p:spPr>
      </p:pic>
      <p:pic>
        <p:nvPicPr>
          <p:cNvPr id="229" name="Google Shape;229;p32"/>
          <p:cNvPicPr preferRelativeResize="0"/>
          <p:nvPr/>
        </p:nvPicPr>
        <p:blipFill>
          <a:blip r:embed="rId4">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3"/>
        <p:cNvGrpSpPr/>
        <p:nvPr/>
      </p:nvGrpSpPr>
      <p:grpSpPr>
        <a:xfrm>
          <a:off x="0" y="0"/>
          <a:ext cx="0" cy="0"/>
          <a:chOff x="0" y="0"/>
          <a:chExt cx="0" cy="0"/>
        </a:xfrm>
      </p:grpSpPr>
      <p:sp>
        <p:nvSpPr>
          <p:cNvPr id="234" name="Google Shape;234;p33"/>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5" name="Google Shape;235;p33"/>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36" name="Google Shape;236;p33"/>
          <p:cNvSpPr txBox="1"/>
          <p:nvPr/>
        </p:nvSpPr>
        <p:spPr>
          <a:xfrm>
            <a:off x="647400" y="627000"/>
            <a:ext cx="10897200" cy="5604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37" name="Google Shape;237;p33"/>
          <p:cNvPicPr preferRelativeResize="0"/>
          <p:nvPr/>
        </p:nvPicPr>
        <p:blipFill rotWithShape="1">
          <a:blip r:embed="rId3">
            <a:alphaModFix/>
          </a:blip>
          <a:srcRect l="32408" t="10374" r="16763" b="37572"/>
          <a:stretch/>
        </p:blipFill>
        <p:spPr>
          <a:xfrm>
            <a:off x="1881525" y="798288"/>
            <a:ext cx="9171602" cy="5261425"/>
          </a:xfrm>
          <a:prstGeom prst="rect">
            <a:avLst/>
          </a:prstGeom>
          <a:noFill/>
          <a:ln>
            <a:noFill/>
          </a:ln>
        </p:spPr>
      </p:pic>
      <p:pic>
        <p:nvPicPr>
          <p:cNvPr id="238" name="Google Shape;238;p33"/>
          <p:cNvPicPr preferRelativeResize="0"/>
          <p:nvPr/>
        </p:nvPicPr>
        <p:blipFill>
          <a:blip r:embed="rId4">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p34"/>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34"/>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45" name="Google Shape;245;p34"/>
          <p:cNvSpPr txBox="1"/>
          <p:nvPr/>
        </p:nvSpPr>
        <p:spPr>
          <a:xfrm>
            <a:off x="647400" y="627000"/>
            <a:ext cx="10897200" cy="5604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46" name="Google Shape;246;p34"/>
          <p:cNvPicPr preferRelativeResize="0"/>
          <p:nvPr/>
        </p:nvPicPr>
        <p:blipFill rotWithShape="1">
          <a:blip r:embed="rId3">
            <a:alphaModFix/>
          </a:blip>
          <a:srcRect l="33863" t="25620" r="17538" b="3011"/>
          <a:stretch/>
        </p:blipFill>
        <p:spPr>
          <a:xfrm>
            <a:off x="6241700" y="697575"/>
            <a:ext cx="5381549" cy="4427025"/>
          </a:xfrm>
          <a:prstGeom prst="rect">
            <a:avLst/>
          </a:prstGeom>
          <a:noFill/>
          <a:ln>
            <a:noFill/>
          </a:ln>
        </p:spPr>
      </p:pic>
      <p:pic>
        <p:nvPicPr>
          <p:cNvPr id="247" name="Google Shape;247;p34"/>
          <p:cNvPicPr preferRelativeResize="0"/>
          <p:nvPr/>
        </p:nvPicPr>
        <p:blipFill rotWithShape="1">
          <a:blip r:embed="rId4">
            <a:alphaModFix/>
          </a:blip>
          <a:srcRect l="33877" t="22989" r="17524" b="15194"/>
          <a:stretch/>
        </p:blipFill>
        <p:spPr>
          <a:xfrm>
            <a:off x="647400" y="697575"/>
            <a:ext cx="5594299" cy="3986150"/>
          </a:xfrm>
          <a:prstGeom prst="rect">
            <a:avLst/>
          </a:prstGeom>
          <a:noFill/>
          <a:ln>
            <a:noFill/>
          </a:ln>
        </p:spPr>
      </p:pic>
      <p:pic>
        <p:nvPicPr>
          <p:cNvPr id="248" name="Google Shape;248;p34"/>
          <p:cNvPicPr preferRelativeResize="0"/>
          <p:nvPr/>
        </p:nvPicPr>
        <p:blipFill>
          <a:blip r:embed="rId5">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2"/>
        <p:cNvGrpSpPr/>
        <p:nvPr/>
      </p:nvGrpSpPr>
      <p:grpSpPr>
        <a:xfrm>
          <a:off x="0" y="0"/>
          <a:ext cx="0" cy="0"/>
          <a:chOff x="0" y="0"/>
          <a:chExt cx="0" cy="0"/>
        </a:xfrm>
      </p:grpSpPr>
      <p:sp>
        <p:nvSpPr>
          <p:cNvPr id="253" name="Google Shape;253;p35"/>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54" name="Google Shape;254;p35"/>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55" name="Google Shape;255;p35"/>
          <p:cNvSpPr txBox="1"/>
          <p:nvPr/>
        </p:nvSpPr>
        <p:spPr>
          <a:xfrm>
            <a:off x="647400" y="627000"/>
            <a:ext cx="10897200" cy="5604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56" name="Google Shape;256;p35"/>
          <p:cNvPicPr preferRelativeResize="0"/>
          <p:nvPr/>
        </p:nvPicPr>
        <p:blipFill rotWithShape="1">
          <a:blip r:embed="rId3">
            <a:alphaModFix/>
          </a:blip>
          <a:srcRect l="35171" t="19336" r="20245" b="11281"/>
          <a:stretch/>
        </p:blipFill>
        <p:spPr>
          <a:xfrm>
            <a:off x="6042649" y="715725"/>
            <a:ext cx="5435649" cy="4738300"/>
          </a:xfrm>
          <a:prstGeom prst="rect">
            <a:avLst/>
          </a:prstGeom>
          <a:noFill/>
          <a:ln>
            <a:noFill/>
          </a:ln>
        </p:spPr>
      </p:pic>
      <p:pic>
        <p:nvPicPr>
          <p:cNvPr id="257" name="Google Shape;257;p35"/>
          <p:cNvPicPr preferRelativeResize="0"/>
          <p:nvPr/>
        </p:nvPicPr>
        <p:blipFill rotWithShape="1">
          <a:blip r:embed="rId4">
            <a:alphaModFix/>
          </a:blip>
          <a:srcRect l="35853" t="17106" r="20007" b="17099"/>
          <a:stretch/>
        </p:blipFill>
        <p:spPr>
          <a:xfrm>
            <a:off x="728924" y="765650"/>
            <a:ext cx="5381323" cy="4493499"/>
          </a:xfrm>
          <a:prstGeom prst="rect">
            <a:avLst/>
          </a:prstGeom>
          <a:noFill/>
          <a:ln>
            <a:noFill/>
          </a:ln>
        </p:spPr>
      </p:pic>
      <p:pic>
        <p:nvPicPr>
          <p:cNvPr id="258" name="Google Shape;258;p35"/>
          <p:cNvPicPr preferRelativeResize="0"/>
          <p:nvPr/>
        </p:nvPicPr>
        <p:blipFill>
          <a:blip r:embed="rId5">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2"/>
        <p:cNvGrpSpPr/>
        <p:nvPr/>
      </p:nvGrpSpPr>
      <p:grpSpPr>
        <a:xfrm>
          <a:off x="0" y="0"/>
          <a:ext cx="0" cy="0"/>
          <a:chOff x="0" y="0"/>
          <a:chExt cx="0" cy="0"/>
        </a:xfrm>
      </p:grpSpPr>
      <p:sp>
        <p:nvSpPr>
          <p:cNvPr id="263" name="Google Shape;263;p36"/>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4" name="Google Shape;264;p36"/>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65" name="Google Shape;265;p36"/>
          <p:cNvSpPr txBox="1"/>
          <p:nvPr/>
        </p:nvSpPr>
        <p:spPr>
          <a:xfrm>
            <a:off x="647400" y="627000"/>
            <a:ext cx="10897200" cy="5604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66" name="Google Shape;266;p36"/>
          <p:cNvPicPr preferRelativeResize="0"/>
          <p:nvPr/>
        </p:nvPicPr>
        <p:blipFill rotWithShape="1">
          <a:blip r:embed="rId3">
            <a:alphaModFix/>
          </a:blip>
          <a:srcRect l="35236" t="16527" r="21665" b="3747"/>
          <a:stretch/>
        </p:blipFill>
        <p:spPr>
          <a:xfrm>
            <a:off x="761025" y="627000"/>
            <a:ext cx="5254475" cy="5444726"/>
          </a:xfrm>
          <a:prstGeom prst="rect">
            <a:avLst/>
          </a:prstGeom>
          <a:noFill/>
          <a:ln>
            <a:noFill/>
          </a:ln>
        </p:spPr>
      </p:pic>
      <p:pic>
        <p:nvPicPr>
          <p:cNvPr id="267" name="Google Shape;267;p36"/>
          <p:cNvPicPr preferRelativeResize="0"/>
          <p:nvPr/>
        </p:nvPicPr>
        <p:blipFill rotWithShape="1">
          <a:blip r:embed="rId4">
            <a:alphaModFix/>
          </a:blip>
          <a:srcRect l="35680" t="21831" r="21221" b="6801"/>
          <a:stretch/>
        </p:blipFill>
        <p:spPr>
          <a:xfrm>
            <a:off x="6124200" y="627000"/>
            <a:ext cx="5496598" cy="5098575"/>
          </a:xfrm>
          <a:prstGeom prst="rect">
            <a:avLst/>
          </a:prstGeom>
          <a:noFill/>
          <a:ln>
            <a:noFill/>
          </a:ln>
        </p:spPr>
      </p:pic>
      <p:pic>
        <p:nvPicPr>
          <p:cNvPr id="268" name="Google Shape;268;p36"/>
          <p:cNvPicPr preferRelativeResize="0"/>
          <p:nvPr/>
        </p:nvPicPr>
        <p:blipFill>
          <a:blip r:embed="rId5">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
        <p:cNvGrpSpPr/>
        <p:nvPr/>
      </p:nvGrpSpPr>
      <p:grpSpPr>
        <a:xfrm>
          <a:off x="0" y="0"/>
          <a:ext cx="0" cy="0"/>
          <a:chOff x="0" y="0"/>
          <a:chExt cx="0" cy="0"/>
        </a:xfrm>
      </p:grpSpPr>
      <p:sp>
        <p:nvSpPr>
          <p:cNvPr id="273" name="Google Shape;273;p37"/>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4" name="Google Shape;274;p37"/>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75" name="Google Shape;275;p37"/>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76" name="Google Shape;276;p37"/>
          <p:cNvPicPr preferRelativeResize="0"/>
          <p:nvPr/>
        </p:nvPicPr>
        <p:blipFill rotWithShape="1">
          <a:blip r:embed="rId3">
            <a:alphaModFix/>
          </a:blip>
          <a:srcRect l="35146" t="12123" r="20046" b="4438"/>
          <a:stretch/>
        </p:blipFill>
        <p:spPr>
          <a:xfrm>
            <a:off x="1122600" y="738125"/>
            <a:ext cx="4494274" cy="4688075"/>
          </a:xfrm>
          <a:prstGeom prst="rect">
            <a:avLst/>
          </a:prstGeom>
          <a:noFill/>
          <a:ln>
            <a:noFill/>
          </a:ln>
        </p:spPr>
      </p:pic>
      <p:pic>
        <p:nvPicPr>
          <p:cNvPr id="277" name="Google Shape;277;p37"/>
          <p:cNvPicPr preferRelativeResize="0"/>
          <p:nvPr/>
        </p:nvPicPr>
        <p:blipFill rotWithShape="1">
          <a:blip r:embed="rId4">
            <a:alphaModFix/>
          </a:blip>
          <a:srcRect l="33911" t="12440" r="17490" b="2928"/>
          <a:stretch/>
        </p:blipFill>
        <p:spPr>
          <a:xfrm>
            <a:off x="5816175" y="689063"/>
            <a:ext cx="5617286" cy="5479874"/>
          </a:xfrm>
          <a:prstGeom prst="rect">
            <a:avLst/>
          </a:prstGeom>
          <a:noFill/>
          <a:ln>
            <a:noFill/>
          </a:ln>
        </p:spPr>
      </p:pic>
      <p:pic>
        <p:nvPicPr>
          <p:cNvPr id="278" name="Google Shape;278;p37"/>
          <p:cNvPicPr preferRelativeResize="0"/>
          <p:nvPr/>
        </p:nvPicPr>
        <p:blipFill>
          <a:blip r:embed="rId5">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2"/>
        <p:cNvGrpSpPr/>
        <p:nvPr/>
      </p:nvGrpSpPr>
      <p:grpSpPr>
        <a:xfrm>
          <a:off x="0" y="0"/>
          <a:ext cx="0" cy="0"/>
          <a:chOff x="0" y="0"/>
          <a:chExt cx="0" cy="0"/>
        </a:xfrm>
      </p:grpSpPr>
      <p:sp>
        <p:nvSpPr>
          <p:cNvPr id="283" name="Google Shape;283;p38"/>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4" name="Google Shape;284;p38"/>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85" name="Google Shape;285;p38"/>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86" name="Google Shape;286;p38"/>
          <p:cNvPicPr preferRelativeResize="0"/>
          <p:nvPr/>
        </p:nvPicPr>
        <p:blipFill rotWithShape="1">
          <a:blip r:embed="rId3">
            <a:alphaModFix/>
          </a:blip>
          <a:srcRect l="32471" t="30566" r="17816" b="18360"/>
          <a:stretch/>
        </p:blipFill>
        <p:spPr>
          <a:xfrm>
            <a:off x="1757953" y="699451"/>
            <a:ext cx="9076870" cy="5223601"/>
          </a:xfrm>
          <a:prstGeom prst="rect">
            <a:avLst/>
          </a:prstGeom>
          <a:noFill/>
          <a:ln>
            <a:noFill/>
          </a:ln>
        </p:spPr>
      </p:pic>
      <p:pic>
        <p:nvPicPr>
          <p:cNvPr id="287" name="Google Shape;287;p38"/>
          <p:cNvPicPr preferRelativeResize="0"/>
          <p:nvPr/>
        </p:nvPicPr>
        <p:blipFill>
          <a:blip r:embed="rId4">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39"/>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3" name="Google Shape;293;p39"/>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294" name="Google Shape;294;p39"/>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457200" marR="0" lvl="0" indent="0" algn="ctr" rtl="0">
              <a:spcBef>
                <a:spcPts val="0"/>
              </a:spcBef>
              <a:spcAft>
                <a:spcPts val="0"/>
              </a:spcAft>
              <a:buNone/>
            </a:pPr>
            <a:endParaRPr sz="6000" b="1">
              <a:solidFill>
                <a:srgbClr val="980000"/>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295" name="Google Shape;295;p39"/>
          <p:cNvPicPr preferRelativeResize="0"/>
          <p:nvPr/>
        </p:nvPicPr>
        <p:blipFill rotWithShape="1">
          <a:blip r:embed="rId3">
            <a:alphaModFix/>
          </a:blip>
          <a:srcRect l="19492" t="33549" r="19989" b="12952"/>
          <a:stretch/>
        </p:blipFill>
        <p:spPr>
          <a:xfrm>
            <a:off x="1206050" y="792175"/>
            <a:ext cx="10106923" cy="5004879"/>
          </a:xfrm>
          <a:prstGeom prst="rect">
            <a:avLst/>
          </a:prstGeom>
          <a:noFill/>
          <a:ln>
            <a:noFill/>
          </a:ln>
        </p:spPr>
      </p:pic>
      <p:pic>
        <p:nvPicPr>
          <p:cNvPr id="296" name="Google Shape;296;p39"/>
          <p:cNvPicPr preferRelativeResize="0"/>
          <p:nvPr/>
        </p:nvPicPr>
        <p:blipFill>
          <a:blip r:embed="rId4">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0"/>
        <p:cNvGrpSpPr/>
        <p:nvPr/>
      </p:nvGrpSpPr>
      <p:grpSpPr>
        <a:xfrm>
          <a:off x="0" y="0"/>
          <a:ext cx="0" cy="0"/>
          <a:chOff x="0" y="0"/>
          <a:chExt cx="0" cy="0"/>
        </a:xfrm>
      </p:grpSpPr>
      <p:sp>
        <p:nvSpPr>
          <p:cNvPr id="301" name="Google Shape;301;p40"/>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2" name="Google Shape;302;p40"/>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303" name="Google Shape;303;p40"/>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457200" marR="0" lvl="0" indent="0" algn="ctr" rtl="0">
              <a:spcBef>
                <a:spcPts val="0"/>
              </a:spcBef>
              <a:spcAft>
                <a:spcPts val="0"/>
              </a:spcAft>
              <a:buNone/>
            </a:pPr>
            <a:r>
              <a:rPr lang="en-US" sz="6000" b="1">
                <a:solidFill>
                  <a:srgbClr val="980000"/>
                </a:solidFill>
                <a:latin typeface="Calibri"/>
                <a:ea typeface="Calibri"/>
                <a:cs typeface="Calibri"/>
                <a:sym typeface="Calibri"/>
              </a:rPr>
              <a:t>2. SMARTER LUNCHROOMS SCORECARD SUMMARY</a:t>
            </a:r>
            <a:endParaRPr sz="6000" b="1">
              <a:solidFill>
                <a:srgbClr val="980000"/>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304" name="Google Shape;304;p40"/>
          <p:cNvPicPr preferRelativeResize="0"/>
          <p:nvPr/>
        </p:nvPicPr>
        <p:blipFill>
          <a:blip r:embed="rId3">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8"/>
        <p:cNvGrpSpPr/>
        <p:nvPr/>
      </p:nvGrpSpPr>
      <p:grpSpPr>
        <a:xfrm>
          <a:off x="0" y="0"/>
          <a:ext cx="0" cy="0"/>
          <a:chOff x="0" y="0"/>
          <a:chExt cx="0" cy="0"/>
        </a:xfrm>
      </p:grpSpPr>
      <p:sp>
        <p:nvSpPr>
          <p:cNvPr id="309" name="Google Shape;309;p41"/>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0" name="Google Shape;310;p41"/>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311" name="Google Shape;311;p41"/>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457200" marR="0" lvl="0" indent="0" algn="l"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312" name="Google Shape;312;p41"/>
          <p:cNvPicPr preferRelativeResize="0"/>
          <p:nvPr/>
        </p:nvPicPr>
        <p:blipFill>
          <a:blip r:embed="rId3">
            <a:alphaModFix/>
          </a:blip>
          <a:stretch>
            <a:fillRect/>
          </a:stretch>
        </p:blipFill>
        <p:spPr>
          <a:xfrm>
            <a:off x="51425" y="5057975"/>
            <a:ext cx="2113774" cy="1800025"/>
          </a:xfrm>
          <a:prstGeom prst="rect">
            <a:avLst/>
          </a:prstGeom>
          <a:noFill/>
          <a:ln>
            <a:noFill/>
          </a:ln>
        </p:spPr>
      </p:pic>
      <p:pic>
        <p:nvPicPr>
          <p:cNvPr id="313" name="Google Shape;313;p41"/>
          <p:cNvPicPr preferRelativeResize="0"/>
          <p:nvPr/>
        </p:nvPicPr>
        <p:blipFill rotWithShape="1">
          <a:blip r:embed="rId4">
            <a:alphaModFix/>
          </a:blip>
          <a:srcRect l="29107" t="10370" r="30062"/>
          <a:stretch/>
        </p:blipFill>
        <p:spPr>
          <a:xfrm>
            <a:off x="3607024" y="556100"/>
            <a:ext cx="4669876" cy="574234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grpSp>
        <p:nvGrpSpPr>
          <p:cNvPr id="96" name="Google Shape;96;p15"/>
          <p:cNvGrpSpPr/>
          <p:nvPr/>
        </p:nvGrpSpPr>
        <p:grpSpPr>
          <a:xfrm>
            <a:off x="360715" y="4040306"/>
            <a:ext cx="10674804" cy="1469436"/>
            <a:chOff x="276048" y="3799673"/>
            <a:chExt cx="10674804" cy="1469436"/>
          </a:xfrm>
        </p:grpSpPr>
        <p:sp>
          <p:nvSpPr>
            <p:cNvPr id="97" name="Google Shape;97;p15"/>
            <p:cNvSpPr/>
            <p:nvPr/>
          </p:nvSpPr>
          <p:spPr>
            <a:xfrm>
              <a:off x="2104853" y="3809286"/>
              <a:ext cx="1649473" cy="1443559"/>
            </a:xfrm>
            <a:prstGeom prst="rect">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txBox="1"/>
            <p:nvPr/>
          </p:nvSpPr>
          <p:spPr>
            <a:xfrm>
              <a:off x="2104853" y="3809286"/>
              <a:ext cx="1649473" cy="1443559"/>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Increase </a:t>
              </a:r>
              <a:r>
                <a:rPr lang="en-US" sz="2200" b="1">
                  <a:solidFill>
                    <a:schemeClr val="lt1"/>
                  </a:solidFill>
                  <a:latin typeface="Calibri"/>
                  <a:ea typeface="Calibri"/>
                  <a:cs typeface="Calibri"/>
                  <a:sym typeface="Calibri"/>
                </a:rPr>
                <a:t>Convenience</a:t>
              </a:r>
              <a:r>
                <a:rPr lang="en-US" sz="2200">
                  <a:solidFill>
                    <a:schemeClr val="lt1"/>
                  </a:solidFill>
                  <a:latin typeface="Calibri"/>
                  <a:ea typeface="Calibri"/>
                  <a:cs typeface="Calibri"/>
                  <a:sym typeface="Calibri"/>
                </a:rPr>
                <a:t> </a:t>
              </a:r>
              <a:endParaRPr sz="2200">
                <a:solidFill>
                  <a:schemeClr val="lt1"/>
                </a:solidFill>
                <a:latin typeface="Calibri"/>
                <a:ea typeface="Calibri"/>
                <a:cs typeface="Calibri"/>
                <a:sym typeface="Calibri"/>
              </a:endParaRPr>
            </a:p>
          </p:txBody>
        </p:sp>
        <p:sp>
          <p:nvSpPr>
            <p:cNvPr id="99" name="Google Shape;99;p15"/>
            <p:cNvSpPr/>
            <p:nvPr/>
          </p:nvSpPr>
          <p:spPr>
            <a:xfrm>
              <a:off x="3927782" y="3817888"/>
              <a:ext cx="1649473" cy="1443559"/>
            </a:xfrm>
            <a:prstGeom prst="rect">
              <a:avLst/>
            </a:prstGeom>
            <a:solidFill>
              <a:srgbClr val="92D05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txBox="1"/>
            <p:nvPr/>
          </p:nvSpPr>
          <p:spPr>
            <a:xfrm>
              <a:off x="3927782" y="3817888"/>
              <a:ext cx="1649473" cy="1443559"/>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Improve </a:t>
              </a:r>
              <a:r>
                <a:rPr lang="en-US" sz="2200" b="1">
                  <a:solidFill>
                    <a:schemeClr val="lt1"/>
                  </a:solidFill>
                  <a:latin typeface="Calibri"/>
                  <a:ea typeface="Calibri"/>
                  <a:cs typeface="Calibri"/>
                  <a:sym typeface="Calibri"/>
                </a:rPr>
                <a:t>Visibility </a:t>
              </a:r>
              <a:endParaRPr/>
            </a:p>
          </p:txBody>
        </p:sp>
        <p:sp>
          <p:nvSpPr>
            <p:cNvPr id="101" name="Google Shape;101;p15"/>
            <p:cNvSpPr/>
            <p:nvPr/>
          </p:nvSpPr>
          <p:spPr>
            <a:xfrm>
              <a:off x="5683726" y="3817888"/>
              <a:ext cx="1649473" cy="1443559"/>
            </a:xfrm>
            <a:prstGeom prst="rect">
              <a:avLst/>
            </a:prstGeom>
            <a:solidFill>
              <a:srgbClr val="00B0F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txBox="1"/>
            <p:nvPr/>
          </p:nvSpPr>
          <p:spPr>
            <a:xfrm>
              <a:off x="5683726" y="3817888"/>
              <a:ext cx="1649473" cy="1443559"/>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Enhance </a:t>
              </a:r>
              <a:r>
                <a:rPr lang="en-US" sz="2200">
                  <a:solidFill>
                    <a:schemeClr val="lt1"/>
                  </a:solidFill>
                  <a:latin typeface="Calibri"/>
                  <a:ea typeface="Calibri"/>
                  <a:cs typeface="Calibri"/>
                  <a:sym typeface="Calibri"/>
                </a:rPr>
                <a:t>Taste Expectations</a:t>
              </a:r>
              <a:endParaRPr sz="2200">
                <a:solidFill>
                  <a:schemeClr val="lt1"/>
                </a:solidFill>
                <a:latin typeface="Calibri"/>
                <a:ea typeface="Calibri"/>
                <a:cs typeface="Calibri"/>
                <a:sym typeface="Calibri"/>
              </a:endParaRPr>
            </a:p>
          </p:txBody>
        </p:sp>
        <p:sp>
          <p:nvSpPr>
            <p:cNvPr id="103" name="Google Shape;103;p15"/>
            <p:cNvSpPr/>
            <p:nvPr/>
          </p:nvSpPr>
          <p:spPr>
            <a:xfrm>
              <a:off x="9301379" y="3817888"/>
              <a:ext cx="1649473" cy="1443559"/>
            </a:xfrm>
            <a:prstGeom prst="rect">
              <a:avLst/>
            </a:prstGeom>
            <a:solidFill>
              <a:srgbClr val="7030A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txBox="1"/>
            <p:nvPr/>
          </p:nvSpPr>
          <p:spPr>
            <a:xfrm>
              <a:off x="9301379" y="3817888"/>
              <a:ext cx="1649473" cy="1443559"/>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Set Smart </a:t>
              </a:r>
              <a:r>
                <a:rPr lang="en-US" sz="2200" b="1">
                  <a:solidFill>
                    <a:schemeClr val="lt1"/>
                  </a:solidFill>
                  <a:latin typeface="Calibri"/>
                  <a:ea typeface="Calibri"/>
                  <a:cs typeface="Calibri"/>
                  <a:sym typeface="Calibri"/>
                </a:rPr>
                <a:t>Pricing </a:t>
              </a:r>
              <a:r>
                <a:rPr lang="en-US" sz="2200">
                  <a:solidFill>
                    <a:schemeClr val="lt1"/>
                  </a:solidFill>
                  <a:latin typeface="Calibri"/>
                  <a:ea typeface="Calibri"/>
                  <a:cs typeface="Calibri"/>
                  <a:sym typeface="Calibri"/>
                </a:rPr>
                <a:t>Strategies </a:t>
              </a:r>
              <a:endParaRPr/>
            </a:p>
          </p:txBody>
        </p:sp>
        <p:sp>
          <p:nvSpPr>
            <p:cNvPr id="105" name="Google Shape;105;p15"/>
            <p:cNvSpPr/>
            <p:nvPr/>
          </p:nvSpPr>
          <p:spPr>
            <a:xfrm>
              <a:off x="276048" y="3799673"/>
              <a:ext cx="1649473" cy="1443559"/>
            </a:xfrm>
            <a:prstGeom prst="rect">
              <a:avLst/>
            </a:prstGeom>
            <a:solidFill>
              <a:srgbClr val="7F7F7F"/>
            </a:solidFill>
            <a:ln w="12700" cap="flat" cmpd="sng">
              <a:solidFill>
                <a:srgbClr val="FFC000"/>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5"/>
            <p:cNvSpPr txBox="1"/>
            <p:nvPr/>
          </p:nvSpPr>
          <p:spPr>
            <a:xfrm>
              <a:off x="276048" y="3799673"/>
              <a:ext cx="1649473" cy="1443559"/>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Manage Portion </a:t>
              </a:r>
              <a:endParaRPr/>
            </a:p>
            <a:p>
              <a:pPr marL="0" marR="0" lvl="0" indent="0" algn="ctr" rtl="0">
                <a:lnSpc>
                  <a:spcPct val="90000"/>
                </a:lnSpc>
                <a:spcBef>
                  <a:spcPts val="770"/>
                </a:spcBef>
                <a:spcAft>
                  <a:spcPts val="0"/>
                </a:spcAft>
                <a:buClr>
                  <a:schemeClr val="lt1"/>
                </a:buClr>
                <a:buSzPts val="2200"/>
                <a:buFont typeface="Calibri"/>
                <a:buNone/>
              </a:pPr>
              <a:r>
                <a:rPr lang="en-US" sz="2200" b="1">
                  <a:solidFill>
                    <a:schemeClr val="lt1"/>
                  </a:solidFill>
                  <a:latin typeface="Calibri"/>
                  <a:ea typeface="Calibri"/>
                  <a:cs typeface="Calibri"/>
                  <a:sym typeface="Calibri"/>
                </a:rPr>
                <a:t>Sizes </a:t>
              </a:r>
              <a:endParaRPr/>
            </a:p>
          </p:txBody>
        </p:sp>
        <p:sp>
          <p:nvSpPr>
            <p:cNvPr id="107" name="Google Shape;107;p15"/>
            <p:cNvSpPr/>
            <p:nvPr/>
          </p:nvSpPr>
          <p:spPr>
            <a:xfrm>
              <a:off x="7503717" y="3825550"/>
              <a:ext cx="1649473" cy="1443559"/>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5"/>
            <p:cNvSpPr txBox="1"/>
            <p:nvPr/>
          </p:nvSpPr>
          <p:spPr>
            <a:xfrm>
              <a:off x="7503717" y="3825550"/>
              <a:ext cx="1649473" cy="1443559"/>
            </a:xfrm>
            <a:prstGeom prst="rect">
              <a:avLst/>
            </a:prstGeom>
            <a:noFill/>
            <a:ln>
              <a:noFill/>
            </a:ln>
          </p:spPr>
          <p:txBody>
            <a:bodyPr spcFirstLastPara="1" wrap="square" lIns="83800" tIns="83800" rIns="83800" bIns="83800" anchor="ctr" anchorCtr="0">
              <a:noAutofit/>
            </a:bodyPr>
            <a:lstStyle/>
            <a:p>
              <a:pPr marL="0" marR="0" lvl="0" indent="0" algn="ctr" rtl="0">
                <a:lnSpc>
                  <a:spcPct val="90000"/>
                </a:lnSpc>
                <a:spcBef>
                  <a:spcPts val="0"/>
                </a:spcBef>
                <a:spcAft>
                  <a:spcPts val="0"/>
                </a:spcAft>
                <a:buClr>
                  <a:schemeClr val="lt1"/>
                </a:buClr>
                <a:buSzPts val="2200"/>
                <a:buFont typeface="Calibri"/>
                <a:buNone/>
              </a:pPr>
              <a:r>
                <a:rPr lang="en-US" sz="2200">
                  <a:solidFill>
                    <a:schemeClr val="lt1"/>
                  </a:solidFill>
                  <a:latin typeface="Calibri"/>
                  <a:ea typeface="Calibri"/>
                  <a:cs typeface="Calibri"/>
                  <a:sym typeface="Calibri"/>
                </a:rPr>
                <a:t>Utilize </a:t>
              </a:r>
              <a:r>
                <a:rPr lang="en-US" sz="2200" b="1">
                  <a:solidFill>
                    <a:schemeClr val="lt1"/>
                  </a:solidFill>
                  <a:latin typeface="Calibri"/>
                  <a:ea typeface="Calibri"/>
                  <a:cs typeface="Calibri"/>
                  <a:sym typeface="Calibri"/>
                </a:rPr>
                <a:t>Suggestive</a:t>
              </a:r>
              <a:r>
                <a:rPr lang="en-US" sz="2200">
                  <a:solidFill>
                    <a:schemeClr val="lt1"/>
                  </a:solidFill>
                  <a:latin typeface="Calibri"/>
                  <a:ea typeface="Calibri"/>
                  <a:cs typeface="Calibri"/>
                  <a:sym typeface="Calibri"/>
                </a:rPr>
                <a:t> Selling</a:t>
              </a:r>
              <a:endParaRPr sz="2200">
                <a:solidFill>
                  <a:schemeClr val="lt1"/>
                </a:solidFill>
                <a:latin typeface="Calibri"/>
                <a:ea typeface="Calibri"/>
                <a:cs typeface="Calibri"/>
                <a:sym typeface="Calibri"/>
              </a:endParaRPr>
            </a:p>
          </p:txBody>
        </p:sp>
      </p:grpSp>
      <p:sp>
        <p:nvSpPr>
          <p:cNvPr id="109" name="Google Shape;109;p15"/>
          <p:cNvSpPr txBox="1"/>
          <p:nvPr/>
        </p:nvSpPr>
        <p:spPr>
          <a:xfrm>
            <a:off x="2009955" y="1820173"/>
            <a:ext cx="8200845"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a:solidFill>
                  <a:schemeClr val="dk1"/>
                </a:solidFill>
                <a:latin typeface="Calibri"/>
                <a:ea typeface="Calibri"/>
                <a:cs typeface="Calibri"/>
                <a:sym typeface="Calibri"/>
              </a:rPr>
              <a:t>The following principles are based on research concerning various environmental cues that influence eating behavior. They are true in school lunchrooms as well as in restaurants, food courts and even in your kitchen! </a:t>
            </a:r>
            <a:endParaRPr/>
          </a:p>
        </p:txBody>
      </p:sp>
      <p:sp>
        <p:nvSpPr>
          <p:cNvPr id="110" name="Google Shape;110;p15"/>
          <p:cNvSpPr txBox="1"/>
          <p:nvPr/>
        </p:nvSpPr>
        <p:spPr>
          <a:xfrm>
            <a:off x="1215189" y="601579"/>
            <a:ext cx="9083843" cy="92333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6 Basic Principles to Consider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7"/>
        <p:cNvGrpSpPr/>
        <p:nvPr/>
      </p:nvGrpSpPr>
      <p:grpSpPr>
        <a:xfrm>
          <a:off x="0" y="0"/>
          <a:ext cx="0" cy="0"/>
          <a:chOff x="0" y="0"/>
          <a:chExt cx="0" cy="0"/>
        </a:xfrm>
      </p:grpSpPr>
      <p:sp>
        <p:nvSpPr>
          <p:cNvPr id="318" name="Google Shape;318;p42"/>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9" name="Google Shape;319;p42"/>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320" name="Google Shape;320;p42"/>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457200" marR="0" lvl="0" indent="0" algn="ctr" rtl="0">
              <a:spcBef>
                <a:spcPts val="0"/>
              </a:spcBef>
              <a:spcAft>
                <a:spcPts val="0"/>
              </a:spcAft>
              <a:buNone/>
            </a:pPr>
            <a:r>
              <a:rPr lang="en-US" sz="6000" b="1">
                <a:solidFill>
                  <a:srgbClr val="980000"/>
                </a:solidFill>
                <a:latin typeface="Calibri"/>
                <a:ea typeface="Calibri"/>
                <a:cs typeface="Calibri"/>
                <a:sym typeface="Calibri"/>
              </a:rPr>
              <a:t>3. FREQUENTLY ASKED QUESTIONS</a:t>
            </a:r>
            <a:endParaRPr sz="6000" b="1">
              <a:solidFill>
                <a:srgbClr val="980000"/>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321" name="Google Shape;321;p42"/>
          <p:cNvPicPr preferRelativeResize="0"/>
          <p:nvPr/>
        </p:nvPicPr>
        <p:blipFill>
          <a:blip r:embed="rId3">
            <a:alphaModFix/>
          </a:blip>
          <a:stretch>
            <a:fillRect/>
          </a:stretch>
        </p:blipFill>
        <p:spPr>
          <a:xfrm>
            <a:off x="51425" y="5057975"/>
            <a:ext cx="2113774" cy="18000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5"/>
        <p:cNvGrpSpPr/>
        <p:nvPr/>
      </p:nvGrpSpPr>
      <p:grpSpPr>
        <a:xfrm>
          <a:off x="0" y="0"/>
          <a:ext cx="0" cy="0"/>
          <a:chOff x="0" y="0"/>
          <a:chExt cx="0" cy="0"/>
        </a:xfrm>
      </p:grpSpPr>
      <p:sp>
        <p:nvSpPr>
          <p:cNvPr id="326" name="Google Shape;326;p43"/>
          <p:cNvSpPr/>
          <p:nvPr/>
        </p:nvSpPr>
        <p:spPr>
          <a:xfrm>
            <a:off x="0" y="0"/>
            <a:ext cx="12192000" cy="6858000"/>
          </a:xfrm>
          <a:prstGeom prst="rect">
            <a:avLst/>
          </a:prstGeom>
          <a:solidFill>
            <a:srgbClr val="9C9F4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27" name="Google Shape;327;p43"/>
          <p:cNvSpPr/>
          <p:nvPr/>
        </p:nvSpPr>
        <p:spPr>
          <a:xfrm>
            <a:off x="477012" y="480060"/>
            <a:ext cx="11238000" cy="589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ssdfda</a:t>
            </a:r>
            <a:endParaRPr sz="1800">
              <a:solidFill>
                <a:schemeClr val="lt1"/>
              </a:solidFill>
              <a:latin typeface="Calibri"/>
              <a:ea typeface="Calibri"/>
              <a:cs typeface="Calibri"/>
              <a:sym typeface="Calibri"/>
            </a:endParaRPr>
          </a:p>
        </p:txBody>
      </p:sp>
      <p:sp>
        <p:nvSpPr>
          <p:cNvPr id="328" name="Google Shape;328;p43"/>
          <p:cNvSpPr txBox="1"/>
          <p:nvPr/>
        </p:nvSpPr>
        <p:spPr>
          <a:xfrm>
            <a:off x="647400" y="627050"/>
            <a:ext cx="10897200" cy="5604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0" marR="0" lvl="0" indent="0" algn="ctr" rtl="0">
              <a:spcBef>
                <a:spcPts val="0"/>
              </a:spcBef>
              <a:spcAft>
                <a:spcPts val="0"/>
              </a:spcAft>
              <a:buNone/>
            </a:pPr>
            <a:endParaRPr sz="3600">
              <a:solidFill>
                <a:schemeClr val="dk1"/>
              </a:solidFill>
              <a:latin typeface="Calibri"/>
              <a:ea typeface="Calibri"/>
              <a:cs typeface="Calibri"/>
              <a:sym typeface="Calibri"/>
            </a:endParaRPr>
          </a:p>
          <a:p>
            <a:pPr marL="457200" marR="0" lvl="0" indent="0" algn="ctr" rtl="0">
              <a:spcBef>
                <a:spcPts val="0"/>
              </a:spcBef>
              <a:spcAft>
                <a:spcPts val="0"/>
              </a:spcAft>
              <a:buNone/>
            </a:pPr>
            <a:endParaRPr sz="6000" b="1">
              <a:solidFill>
                <a:srgbClr val="980000"/>
              </a:solidFill>
              <a:latin typeface="Calibri"/>
              <a:ea typeface="Calibri"/>
              <a:cs typeface="Calibri"/>
              <a:sym typeface="Calibri"/>
            </a:endParaRPr>
          </a:p>
          <a:p>
            <a:pPr marL="0" marR="0" lvl="0" indent="0" algn="ctr" rtl="0">
              <a:spcBef>
                <a:spcPts val="0"/>
              </a:spcBef>
              <a:spcAft>
                <a:spcPts val="0"/>
              </a:spcAft>
              <a:buNone/>
            </a:pPr>
            <a:endParaRPr sz="2400">
              <a:solidFill>
                <a:schemeClr val="dk1"/>
              </a:solidFill>
              <a:latin typeface="Calibri"/>
              <a:ea typeface="Calibri"/>
              <a:cs typeface="Calibri"/>
              <a:sym typeface="Calibri"/>
            </a:endParaRPr>
          </a:p>
        </p:txBody>
      </p:sp>
      <p:pic>
        <p:nvPicPr>
          <p:cNvPr id="329" name="Google Shape;329;p43"/>
          <p:cNvPicPr preferRelativeResize="0"/>
          <p:nvPr/>
        </p:nvPicPr>
        <p:blipFill>
          <a:blip r:embed="rId3">
            <a:alphaModFix/>
          </a:blip>
          <a:stretch>
            <a:fillRect/>
          </a:stretch>
        </p:blipFill>
        <p:spPr>
          <a:xfrm>
            <a:off x="51425" y="5057975"/>
            <a:ext cx="2113774" cy="1800025"/>
          </a:xfrm>
          <a:prstGeom prst="rect">
            <a:avLst/>
          </a:prstGeom>
          <a:noFill/>
          <a:ln>
            <a:noFill/>
          </a:ln>
        </p:spPr>
      </p:pic>
      <p:pic>
        <p:nvPicPr>
          <p:cNvPr id="330" name="Google Shape;330;p43"/>
          <p:cNvPicPr preferRelativeResize="0"/>
          <p:nvPr/>
        </p:nvPicPr>
        <p:blipFill rotWithShape="1">
          <a:blip r:embed="rId4">
            <a:alphaModFix/>
          </a:blip>
          <a:srcRect l="29386" t="10353" r="30075" b="1001"/>
          <a:stretch/>
        </p:blipFill>
        <p:spPr>
          <a:xfrm>
            <a:off x="3535425" y="597550"/>
            <a:ext cx="4623224" cy="566289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4"/>
          <p:cNvSpPr txBox="1"/>
          <p:nvPr/>
        </p:nvSpPr>
        <p:spPr>
          <a:xfrm>
            <a:off x="1571564" y="251059"/>
            <a:ext cx="9549300" cy="923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400" b="1">
                <a:solidFill>
                  <a:schemeClr val="dk1"/>
                </a:solidFill>
                <a:latin typeface="Calibri"/>
                <a:ea typeface="Calibri"/>
                <a:cs typeface="Calibri"/>
                <a:sym typeface="Calibri"/>
              </a:rPr>
              <a:t>For more information </a:t>
            </a:r>
            <a:endParaRPr/>
          </a:p>
        </p:txBody>
      </p:sp>
      <p:sp>
        <p:nvSpPr>
          <p:cNvPr id="336" name="Google Shape;336;p44"/>
          <p:cNvSpPr txBox="1"/>
          <p:nvPr/>
        </p:nvSpPr>
        <p:spPr>
          <a:xfrm>
            <a:off x="911250" y="1266450"/>
            <a:ext cx="10369500" cy="5522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dk1"/>
                </a:solidFill>
                <a:latin typeface="Calibri"/>
                <a:ea typeface="Calibri"/>
                <a:cs typeface="Calibri"/>
                <a:sym typeface="Calibri"/>
              </a:rPr>
              <a:t>Visit  </a:t>
            </a:r>
            <a:r>
              <a:rPr lang="en-US" sz="4800" b="1">
                <a:solidFill>
                  <a:srgbClr val="7030A0"/>
                </a:solidFill>
                <a:latin typeface="Calibri"/>
                <a:ea typeface="Calibri"/>
                <a:cs typeface="Calibri"/>
                <a:sym typeface="Calibri"/>
              </a:rPr>
              <a:t>www.smarterlunchrooms.org</a:t>
            </a:r>
            <a:endParaRPr/>
          </a:p>
          <a:p>
            <a:pPr marL="0" marR="0" lvl="0" indent="0" algn="ctr" rtl="0">
              <a:spcBef>
                <a:spcPts val="0"/>
              </a:spcBef>
              <a:spcAft>
                <a:spcPts val="0"/>
              </a:spcAft>
              <a:buNone/>
            </a:pPr>
            <a:endParaRPr b="1">
              <a:solidFill>
                <a:schemeClr val="dk1"/>
              </a:solidFill>
              <a:latin typeface="Calibri"/>
              <a:ea typeface="Calibri"/>
              <a:cs typeface="Calibri"/>
              <a:sym typeface="Calibri"/>
            </a:endParaRPr>
          </a:p>
          <a:p>
            <a:pPr marL="0" marR="0" lvl="0" indent="0" algn="ctr" rtl="0">
              <a:spcBef>
                <a:spcPts val="0"/>
              </a:spcBef>
              <a:spcAft>
                <a:spcPts val="0"/>
              </a:spcAft>
              <a:buNone/>
            </a:pPr>
            <a:r>
              <a:rPr lang="en-US" sz="4800" b="1">
                <a:solidFill>
                  <a:schemeClr val="dk1"/>
                </a:solidFill>
                <a:latin typeface="Calibri"/>
                <a:ea typeface="Calibri"/>
                <a:cs typeface="Calibri"/>
                <a:sym typeface="Calibri"/>
              </a:rPr>
              <a:t>Or Contact </a:t>
            </a:r>
            <a:endParaRPr sz="4800" b="1">
              <a:solidFill>
                <a:schemeClr val="dk1"/>
              </a:solidFill>
              <a:latin typeface="Calibri"/>
              <a:ea typeface="Calibri"/>
              <a:cs typeface="Calibri"/>
              <a:sym typeface="Calibri"/>
            </a:endParaRPr>
          </a:p>
          <a:p>
            <a:pPr marL="0" marR="0" lvl="0" indent="0" algn="ctr" rtl="0">
              <a:spcBef>
                <a:spcPts val="0"/>
              </a:spcBef>
              <a:spcAft>
                <a:spcPts val="0"/>
              </a:spcAft>
              <a:buNone/>
            </a:pPr>
            <a:endParaRPr sz="1200" b="1">
              <a:solidFill>
                <a:schemeClr val="dk1"/>
              </a:solidFill>
              <a:latin typeface="Calibri"/>
              <a:ea typeface="Calibri"/>
              <a:cs typeface="Calibri"/>
              <a:sym typeface="Calibri"/>
            </a:endParaRPr>
          </a:p>
          <a:p>
            <a:pPr marL="0" marR="0" lvl="0" indent="0" algn="ctr" rtl="0">
              <a:spcBef>
                <a:spcPts val="0"/>
              </a:spcBef>
              <a:spcAft>
                <a:spcPts val="0"/>
              </a:spcAft>
              <a:buNone/>
            </a:pPr>
            <a:r>
              <a:rPr lang="en-US" sz="4800" b="1">
                <a:solidFill>
                  <a:schemeClr val="dk1"/>
                </a:solidFill>
                <a:latin typeface="Calibri"/>
                <a:ea typeface="Calibri"/>
                <a:cs typeface="Calibri"/>
                <a:sym typeface="Calibri"/>
              </a:rPr>
              <a:t>Your Info here: </a:t>
            </a:r>
            <a:endParaRPr sz="4800" b="1">
              <a:solidFill>
                <a:schemeClr val="dk1"/>
              </a:solidFill>
              <a:latin typeface="Calibri"/>
              <a:ea typeface="Calibri"/>
              <a:cs typeface="Calibri"/>
              <a:sym typeface="Calibri"/>
            </a:endParaRPr>
          </a:p>
          <a:p>
            <a:pPr marL="0" lvl="0" indent="0" algn="l" rtl="0">
              <a:spcBef>
                <a:spcPts val="0"/>
              </a:spcBef>
              <a:spcAft>
                <a:spcPts val="0"/>
              </a:spcAft>
              <a:buClr>
                <a:schemeClr val="dk1"/>
              </a:buClr>
              <a:buFont typeface="Arial"/>
              <a:buNone/>
            </a:pPr>
            <a:endParaRPr sz="4800" b="1">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16"/>
          <p:cNvSpPr txBox="1"/>
          <p:nvPr/>
        </p:nvSpPr>
        <p:spPr>
          <a:xfrm>
            <a:off x="1631850" y="2028450"/>
            <a:ext cx="8928300" cy="280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7200" u="sng">
                <a:solidFill>
                  <a:schemeClr val="hlink"/>
                </a:solidFill>
                <a:hlinkClick r:id="rId3"/>
              </a:rPr>
              <a:t>Smarter Lunchroom Makeover</a:t>
            </a:r>
            <a:endParaRPr sz="7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17"/>
          <p:cNvPicPr preferRelativeResize="0"/>
          <p:nvPr/>
        </p:nvPicPr>
        <p:blipFill rotWithShape="1">
          <a:blip r:embed="rId3">
            <a:alphaModFix/>
          </a:blip>
          <a:srcRect/>
          <a:stretch/>
        </p:blipFill>
        <p:spPr>
          <a:xfrm rot="5400000">
            <a:off x="-31581" y="3715987"/>
            <a:ext cx="3108856" cy="2742364"/>
          </a:xfrm>
          <a:prstGeom prst="rect">
            <a:avLst/>
          </a:prstGeom>
          <a:noFill/>
          <a:ln>
            <a:noFill/>
          </a:ln>
        </p:spPr>
      </p:pic>
      <p:pic>
        <p:nvPicPr>
          <p:cNvPr id="121" name="Google Shape;121;p17"/>
          <p:cNvPicPr preferRelativeResize="0"/>
          <p:nvPr/>
        </p:nvPicPr>
        <p:blipFill rotWithShape="1">
          <a:blip r:embed="rId4">
            <a:alphaModFix/>
          </a:blip>
          <a:srcRect/>
          <a:stretch/>
        </p:blipFill>
        <p:spPr>
          <a:xfrm rot="5400000">
            <a:off x="3830648" y="537435"/>
            <a:ext cx="3864040" cy="3048000"/>
          </a:xfrm>
          <a:prstGeom prst="rect">
            <a:avLst/>
          </a:prstGeom>
          <a:noFill/>
          <a:ln>
            <a:noFill/>
          </a:ln>
        </p:spPr>
      </p:pic>
      <p:pic>
        <p:nvPicPr>
          <p:cNvPr id="122" name="Google Shape;122;p17"/>
          <p:cNvPicPr preferRelativeResize="0"/>
          <p:nvPr/>
        </p:nvPicPr>
        <p:blipFill rotWithShape="1">
          <a:blip r:embed="rId5">
            <a:alphaModFix/>
          </a:blip>
          <a:srcRect/>
          <a:stretch/>
        </p:blipFill>
        <p:spPr>
          <a:xfrm rot="10800000">
            <a:off x="3672173" y="3429000"/>
            <a:ext cx="3864040" cy="3048000"/>
          </a:xfrm>
          <a:prstGeom prst="rect">
            <a:avLst/>
          </a:prstGeom>
          <a:noFill/>
          <a:ln>
            <a:noFill/>
          </a:ln>
        </p:spPr>
      </p:pic>
      <p:pic>
        <p:nvPicPr>
          <p:cNvPr id="123" name="Google Shape;123;p17"/>
          <p:cNvPicPr preferRelativeResize="0"/>
          <p:nvPr/>
        </p:nvPicPr>
        <p:blipFill rotWithShape="1">
          <a:blip r:embed="rId6">
            <a:alphaModFix/>
          </a:blip>
          <a:srcRect/>
          <a:stretch/>
        </p:blipFill>
        <p:spPr>
          <a:xfrm rot="5400000">
            <a:off x="7694689" y="3185577"/>
            <a:ext cx="3864040" cy="3048000"/>
          </a:xfrm>
          <a:prstGeom prst="rect">
            <a:avLst/>
          </a:prstGeom>
          <a:noFill/>
          <a:ln>
            <a:noFill/>
          </a:ln>
        </p:spPr>
      </p:pic>
      <p:pic>
        <p:nvPicPr>
          <p:cNvPr id="124" name="Google Shape;124;p17"/>
          <p:cNvPicPr preferRelativeResize="0"/>
          <p:nvPr/>
        </p:nvPicPr>
        <p:blipFill rotWithShape="1">
          <a:blip r:embed="rId7">
            <a:alphaModFix/>
          </a:blip>
          <a:srcRect/>
          <a:stretch/>
        </p:blipFill>
        <p:spPr>
          <a:xfrm rot="5400000">
            <a:off x="115985" y="624423"/>
            <a:ext cx="3864040" cy="3048000"/>
          </a:xfrm>
          <a:prstGeom prst="rect">
            <a:avLst/>
          </a:prstGeom>
          <a:noFill/>
          <a:ln>
            <a:noFill/>
          </a:ln>
        </p:spPr>
      </p:pic>
      <p:pic>
        <p:nvPicPr>
          <p:cNvPr id="125" name="Google Shape;125;p17"/>
          <p:cNvPicPr preferRelativeResize="0"/>
          <p:nvPr/>
        </p:nvPicPr>
        <p:blipFill rotWithShape="1">
          <a:blip r:embed="rId8">
            <a:alphaModFix/>
          </a:blip>
          <a:srcRect/>
          <a:stretch/>
        </p:blipFill>
        <p:spPr>
          <a:xfrm rot="5400000">
            <a:off x="8584314" y="537435"/>
            <a:ext cx="3864040" cy="304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18"/>
          <p:cNvPicPr preferRelativeResize="0"/>
          <p:nvPr/>
        </p:nvPicPr>
        <p:blipFill rotWithShape="1">
          <a:blip r:embed="rId3">
            <a:alphaModFix/>
          </a:blip>
          <a:srcRect/>
          <a:stretch/>
        </p:blipFill>
        <p:spPr>
          <a:xfrm>
            <a:off x="1966912" y="600075"/>
            <a:ext cx="8258175" cy="56578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19"/>
          <p:cNvPicPr preferRelativeResize="0"/>
          <p:nvPr/>
        </p:nvPicPr>
        <p:blipFill rotWithShape="1">
          <a:blip r:embed="rId3">
            <a:alphaModFix/>
          </a:blip>
          <a:srcRect/>
          <a:stretch/>
        </p:blipFill>
        <p:spPr>
          <a:xfrm>
            <a:off x="2219382" y="512307"/>
            <a:ext cx="8212242" cy="55245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0"/>
          <p:cNvPicPr preferRelativeResize="0"/>
          <p:nvPr/>
        </p:nvPicPr>
        <p:blipFill rotWithShape="1">
          <a:blip r:embed="rId3">
            <a:alphaModFix/>
          </a:blip>
          <a:srcRect/>
          <a:stretch/>
        </p:blipFill>
        <p:spPr>
          <a:xfrm>
            <a:off x="2005012" y="595312"/>
            <a:ext cx="8181975" cy="5667375"/>
          </a:xfrm>
          <a:prstGeom prst="rect">
            <a:avLst/>
          </a:prstGeom>
          <a:noFill/>
          <a:ln>
            <a:noFill/>
          </a:ln>
        </p:spPr>
      </p:pic>
      <p:sp>
        <p:nvSpPr>
          <p:cNvPr id="141" name="Google Shape;141;p20"/>
          <p:cNvSpPr txBox="1"/>
          <p:nvPr/>
        </p:nvSpPr>
        <p:spPr>
          <a:xfrm>
            <a:off x="2494638" y="6262675"/>
            <a:ext cx="7202700" cy="840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u="sng">
                <a:solidFill>
                  <a:schemeClr val="hlink"/>
                </a:solidFill>
                <a:hlinkClick r:id="rId4"/>
              </a:rPr>
              <a:t>Name That Food</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1"/>
          <p:cNvPicPr preferRelativeResize="0"/>
          <p:nvPr/>
        </p:nvPicPr>
        <p:blipFill rotWithShape="1">
          <a:blip r:embed="rId3">
            <a:alphaModFix/>
          </a:blip>
          <a:srcRect/>
          <a:stretch/>
        </p:blipFill>
        <p:spPr>
          <a:xfrm>
            <a:off x="687355" y="762000"/>
            <a:ext cx="4267200" cy="5334000"/>
          </a:xfrm>
          <a:prstGeom prst="rect">
            <a:avLst/>
          </a:prstGeom>
          <a:noFill/>
          <a:ln>
            <a:noFill/>
          </a:ln>
        </p:spPr>
      </p:pic>
      <p:pic>
        <p:nvPicPr>
          <p:cNvPr id="147" name="Google Shape;147;p21" descr="Image result for school lunchroom menu boards"/>
          <p:cNvPicPr preferRelativeResize="0"/>
          <p:nvPr/>
        </p:nvPicPr>
        <p:blipFill rotWithShape="1">
          <a:blip r:embed="rId4">
            <a:alphaModFix/>
          </a:blip>
          <a:srcRect/>
          <a:stretch/>
        </p:blipFill>
        <p:spPr>
          <a:xfrm rot="5400000">
            <a:off x="6056585" y="1439008"/>
            <a:ext cx="5334000" cy="397998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1827</Words>
  <Application>Microsoft Macintosh PowerPoint</Application>
  <PresentationFormat>Widescreen</PresentationFormat>
  <Paragraphs>227</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Cabin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cp:revision>
  <dcterms:modified xsi:type="dcterms:W3CDTF">2018-10-23T17:04:09Z</dcterms:modified>
</cp:coreProperties>
</file>