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90BD"/>
    <a:srgbClr val="0A30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73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26850" y="2439256"/>
            <a:ext cx="6504930" cy="80909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400" b="1" baseline="0">
                <a:solidFill>
                  <a:srgbClr val="318FC3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6850" y="3254642"/>
            <a:ext cx="6504930" cy="50132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>
                <a:solidFill>
                  <a:srgbClr val="0A305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630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0124"/>
            <a:ext cx="6729112" cy="738597"/>
          </a:xfrm>
          <a:prstGeom prst="rect">
            <a:avLst/>
          </a:prstGeom>
        </p:spPr>
        <p:txBody>
          <a:bodyPr anchor="ctr"/>
          <a:lstStyle>
            <a:lvl1pPr algn="l">
              <a:defRPr sz="4200" b="1">
                <a:solidFill>
                  <a:srgbClr val="0A305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729112" cy="419051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820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0123"/>
            <a:ext cx="6729112" cy="738597"/>
          </a:xfrm>
          <a:prstGeom prst="rect">
            <a:avLst/>
          </a:prstGeom>
        </p:spPr>
        <p:txBody>
          <a:bodyPr anchor="ctr"/>
          <a:lstStyle>
            <a:lvl1pPr algn="l">
              <a:defRPr sz="4200" b="1">
                <a:solidFill>
                  <a:srgbClr val="0A305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3277420" cy="419051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08892" y="1600200"/>
            <a:ext cx="3277420" cy="419051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337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0123"/>
            <a:ext cx="6729112" cy="738597"/>
          </a:xfrm>
          <a:prstGeom prst="rect">
            <a:avLst/>
          </a:prstGeom>
        </p:spPr>
        <p:txBody>
          <a:bodyPr anchor="ctr"/>
          <a:lstStyle>
            <a:lvl1pPr algn="l">
              <a:defRPr sz="4200" b="1">
                <a:solidFill>
                  <a:srgbClr val="0A305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600200"/>
            <a:ext cx="3277420" cy="38033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2043410"/>
            <a:ext cx="3277420" cy="374730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08893" y="1600200"/>
            <a:ext cx="3277420" cy="38033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08893" y="2043410"/>
            <a:ext cx="3277419" cy="374730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737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0124"/>
            <a:ext cx="6729112" cy="738597"/>
          </a:xfrm>
          <a:prstGeom prst="rect">
            <a:avLst/>
          </a:prstGeom>
        </p:spPr>
        <p:txBody>
          <a:bodyPr anchor="ctr"/>
          <a:lstStyle>
            <a:lvl1pPr algn="l">
              <a:defRPr sz="4200" b="1">
                <a:solidFill>
                  <a:srgbClr val="0A305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775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8686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xtension.psu.edu/youth/betterkidcare/news/2016/cooking-together" TargetMode="External"/><Relationship Id="rId3" Type="http://schemas.openxmlformats.org/officeDocument/2006/relationships/hyperlink" Target="https://extension.usu.edu/fscreate/htm/family-mealtime-month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amily Mealtime Logo_V1_Color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950" y="609591"/>
            <a:ext cx="4897643" cy="433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973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Overcome food  neophobia</a:t>
            </a:r>
          </a:p>
          <a:p>
            <a:r>
              <a:rPr lang="en-US" sz="2800" dirty="0" smtClean="0"/>
              <a:t>Develop coordination and skills</a:t>
            </a:r>
          </a:p>
          <a:p>
            <a:r>
              <a:rPr lang="en-US" sz="2800" dirty="0" smtClean="0"/>
              <a:t>Protection</a:t>
            </a:r>
          </a:p>
          <a:p>
            <a:r>
              <a:rPr lang="en-US" sz="2800" dirty="0" smtClean="0"/>
              <a:t>Stronger family relationships</a:t>
            </a:r>
          </a:p>
          <a:p>
            <a:r>
              <a:rPr lang="en-US" sz="2800" dirty="0" smtClean="0"/>
              <a:t>Healthy habits formed</a:t>
            </a:r>
          </a:p>
          <a:p>
            <a:r>
              <a:rPr lang="en-US" sz="2800" dirty="0" smtClean="0"/>
              <a:t>Math/ literacy skills improved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39836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Menu Planning with Kids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Ages 2-5</a:t>
            </a:r>
          </a:p>
          <a:p>
            <a:pPr marL="0" indent="0">
              <a:buNone/>
            </a:pPr>
            <a:r>
              <a:rPr lang="en-US" sz="1800" dirty="0" smtClean="0"/>
              <a:t>	-Color coordinate fruits/ vegetables</a:t>
            </a:r>
          </a:p>
          <a:p>
            <a:pPr marL="0" indent="0">
              <a:buNone/>
            </a:pPr>
            <a:r>
              <a:rPr lang="en-US" sz="1800" dirty="0" smtClean="0"/>
              <a:t>	-Circle foods they would like</a:t>
            </a:r>
          </a:p>
          <a:p>
            <a:pPr marL="457200" lvl="1" indent="0">
              <a:buNone/>
            </a:pPr>
            <a:r>
              <a:rPr lang="en-US" sz="1800" dirty="0" smtClean="0"/>
              <a:t>-Help cut out coupons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Ages 6-10</a:t>
            </a:r>
          </a:p>
          <a:p>
            <a:pPr marL="457200" lvl="1" indent="0">
              <a:buNone/>
            </a:pPr>
            <a:r>
              <a:rPr lang="en-US" sz="1800" dirty="0" smtClean="0"/>
              <a:t>-Help make a list of meals they like</a:t>
            </a:r>
          </a:p>
          <a:p>
            <a:pPr marL="457200" lvl="1" indent="0">
              <a:buNone/>
            </a:pPr>
            <a:r>
              <a:rPr lang="en-US" sz="1800" dirty="0" smtClean="0"/>
              <a:t>-Look at MyPlate diagram and come up with one meal</a:t>
            </a:r>
          </a:p>
          <a:p>
            <a:pPr marL="457200" lvl="1" indent="0">
              <a:buNone/>
            </a:pPr>
            <a:r>
              <a:rPr lang="en-US" sz="1800" dirty="0" smtClean="0"/>
              <a:t>-Come up with fruits and vegetables to have with each meal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Ages 11-18:</a:t>
            </a:r>
          </a:p>
          <a:p>
            <a:pPr marL="457200" lvl="1" indent="0">
              <a:buNone/>
            </a:pPr>
            <a:r>
              <a:rPr lang="en-US" sz="1800" dirty="0" smtClean="0"/>
              <a:t>-Look up new recipes using social media</a:t>
            </a:r>
          </a:p>
          <a:p>
            <a:pPr marL="457200" lvl="1" indent="0">
              <a:buNone/>
            </a:pPr>
            <a:r>
              <a:rPr lang="en-US" sz="1800" dirty="0" smtClean="0"/>
              <a:t>-Create a three day menu using MyPlate as a reference</a:t>
            </a:r>
          </a:p>
        </p:txBody>
      </p:sp>
      <p:pic>
        <p:nvPicPr>
          <p:cNvPr id="6" name="Picture 5" descr="Daddy Daughter High Fiv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43"/>
          <a:stretch/>
        </p:blipFill>
        <p:spPr>
          <a:xfrm>
            <a:off x="5228072" y="1390156"/>
            <a:ext cx="3442337" cy="218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774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Grocery Shopping with Kids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 smtClean="0"/>
              <a:t>Ages 2-5</a:t>
            </a:r>
          </a:p>
          <a:p>
            <a:pPr lvl="1"/>
            <a:r>
              <a:rPr lang="en-US" sz="1800" dirty="0" smtClean="0"/>
              <a:t>Name off  fruits and vegetables during the grocery trip</a:t>
            </a:r>
          </a:p>
          <a:p>
            <a:pPr lvl="1"/>
            <a:r>
              <a:rPr lang="en-US" sz="1800" dirty="0" smtClean="0"/>
              <a:t>Choose a fruit or vegetable as a ‘treat’</a:t>
            </a:r>
          </a:p>
          <a:p>
            <a:pPr lvl="1"/>
            <a:endParaRPr lang="en-US" sz="1800" dirty="0"/>
          </a:p>
          <a:p>
            <a:pPr marL="457200" lvl="1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Ages 6-10</a:t>
            </a:r>
          </a:p>
          <a:p>
            <a:pPr lvl="1"/>
            <a:r>
              <a:rPr lang="en-US" sz="1800" dirty="0" smtClean="0"/>
              <a:t>Read off the list and cross off items </a:t>
            </a:r>
          </a:p>
          <a:p>
            <a:pPr lvl="1"/>
            <a:r>
              <a:rPr lang="en-US" sz="1800" dirty="0" smtClean="0"/>
              <a:t>Try to spot the items as they are passed</a:t>
            </a:r>
          </a:p>
          <a:p>
            <a:pPr lvl="1"/>
            <a:endParaRPr lang="en-US" sz="1800" dirty="0" smtClean="0"/>
          </a:p>
          <a:p>
            <a:pPr marL="457200" lvl="1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Ages 11-18</a:t>
            </a:r>
          </a:p>
          <a:p>
            <a:pPr lvl="1"/>
            <a:r>
              <a:rPr lang="en-US" sz="1800" dirty="0" smtClean="0"/>
              <a:t>Take a portion of the list </a:t>
            </a:r>
          </a:p>
          <a:p>
            <a:pPr lvl="1"/>
            <a:r>
              <a:rPr lang="en-US" sz="1800" dirty="0" smtClean="0"/>
              <a:t>Keep track of money spent and saved each week</a:t>
            </a:r>
          </a:p>
          <a:p>
            <a:pPr lvl="1"/>
            <a:r>
              <a:rPr lang="en-US" sz="1800" dirty="0" smtClean="0"/>
              <a:t>If old enough to drive- do a small grocery trip on own</a:t>
            </a:r>
          </a:p>
        </p:txBody>
      </p:sp>
      <p:pic>
        <p:nvPicPr>
          <p:cNvPr id="5" name="Picture 4" descr="grocerystoreshopping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667" y="2826064"/>
            <a:ext cx="3234219" cy="215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060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Cooking with Kids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 smtClean="0"/>
              <a:t>Ages 2-5</a:t>
            </a:r>
          </a:p>
          <a:p>
            <a:pPr lvl="1"/>
            <a:r>
              <a:rPr lang="en-US" sz="1800" dirty="0" smtClean="0"/>
              <a:t>Pour premeasured items into a bowl to mix</a:t>
            </a:r>
          </a:p>
          <a:p>
            <a:pPr lvl="1"/>
            <a:r>
              <a:rPr lang="en-US" sz="1800" dirty="0" smtClean="0"/>
              <a:t>Tear up lettuce for a salad</a:t>
            </a:r>
          </a:p>
          <a:p>
            <a:pPr marL="457200" lvl="1" indent="0">
              <a:buNone/>
            </a:pPr>
            <a:endParaRPr lang="en-US" sz="1800" dirty="0"/>
          </a:p>
          <a:p>
            <a:pPr marL="457200" lvl="1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Ages 6-10</a:t>
            </a:r>
          </a:p>
          <a:p>
            <a:pPr lvl="1"/>
            <a:r>
              <a:rPr lang="en-US" sz="1800" dirty="0" smtClean="0"/>
              <a:t>Measure out ingredients</a:t>
            </a:r>
          </a:p>
          <a:p>
            <a:pPr lvl="1"/>
            <a:r>
              <a:rPr lang="en-US" sz="1800" dirty="0" smtClean="0"/>
              <a:t>Toss a salad</a:t>
            </a:r>
          </a:p>
          <a:p>
            <a:pPr lvl="1"/>
            <a:r>
              <a:rPr lang="en-US" sz="1800" dirty="0" smtClean="0"/>
              <a:t>Knead dough</a:t>
            </a:r>
          </a:p>
          <a:p>
            <a:pPr lvl="1"/>
            <a:r>
              <a:rPr lang="en-US" sz="1800" dirty="0" smtClean="0"/>
              <a:t>Put together sandwiches </a:t>
            </a:r>
            <a:endParaRPr lang="en-US" sz="1800" dirty="0"/>
          </a:p>
          <a:p>
            <a:pPr marL="457200" lvl="1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Ages 11-18</a:t>
            </a:r>
          </a:p>
          <a:p>
            <a:pPr lvl="1"/>
            <a:r>
              <a:rPr lang="en-US" sz="1800" dirty="0" smtClean="0"/>
              <a:t>Make the sides or the main dish for the meal</a:t>
            </a:r>
          </a:p>
          <a:p>
            <a:pPr lvl="1"/>
            <a:r>
              <a:rPr lang="en-US" sz="1800" dirty="0" smtClean="0"/>
              <a:t>Head chef for the day</a:t>
            </a:r>
          </a:p>
          <a:p>
            <a:pPr marL="457200" lvl="1" indent="0">
              <a:buNone/>
            </a:pPr>
            <a:endParaRPr lang="en-US" sz="1800" dirty="0" smtClean="0"/>
          </a:p>
        </p:txBody>
      </p:sp>
      <p:pic>
        <p:nvPicPr>
          <p:cNvPr id="5" name="Picture 4" descr="Child Cooking 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963" y="2892495"/>
            <a:ext cx="3401438" cy="238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301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you were able to do something that would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Strengthen your family</a:t>
            </a:r>
          </a:p>
          <a:p>
            <a:r>
              <a:rPr lang="en-US" sz="2800" dirty="0" smtClean="0"/>
              <a:t>Help your kids stay healthy for the rest of their lives</a:t>
            </a:r>
          </a:p>
          <a:p>
            <a:r>
              <a:rPr lang="en-US" sz="2800" dirty="0" smtClean="0"/>
              <a:t>Improve mental and social health</a:t>
            </a:r>
          </a:p>
          <a:p>
            <a:r>
              <a:rPr lang="en-US" sz="2800" dirty="0" smtClean="0"/>
              <a:t>Build skills and self confidence for yourself and kids</a:t>
            </a:r>
          </a:p>
          <a:p>
            <a:r>
              <a:rPr lang="en-US" sz="2800" dirty="0" smtClean="0"/>
              <a:t>Involve food</a:t>
            </a:r>
            <a:endParaRPr lang="en-US" dirty="0" smtClean="0"/>
          </a:p>
          <a:p>
            <a:pPr marL="228600" lvl="1" indent="0" algn="ctr">
              <a:buNone/>
            </a:pPr>
            <a:r>
              <a:rPr lang="en-US" dirty="0" smtClean="0"/>
              <a:t>	 </a:t>
            </a:r>
            <a:r>
              <a:rPr lang="en-US" sz="3600" i="1" dirty="0" smtClean="0"/>
              <a:t> Would you do it?</a:t>
            </a:r>
            <a:endParaRPr lang="en-US" sz="3600" i="1" dirty="0"/>
          </a:p>
        </p:txBody>
      </p:sp>
      <p:pic>
        <p:nvPicPr>
          <p:cNvPr id="5" name="Picture 4" descr="Family Mealtime Logo_V1_Color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249334"/>
            <a:ext cx="1664433" cy="14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9442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533" y="1857908"/>
            <a:ext cx="7281334" cy="4190511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/>
              <a:t>Cooking with kids:</a:t>
            </a:r>
          </a:p>
          <a:p>
            <a:r>
              <a:rPr lang="en-US" sz="1600" dirty="0">
                <a:hlinkClick r:id="rId2"/>
              </a:rPr>
              <a:t>http://extension.psu.edu/youth/betterkidcare/news/2016/cooking-</a:t>
            </a:r>
            <a:r>
              <a:rPr lang="en-US" sz="1600" dirty="0" smtClean="0">
                <a:hlinkClick r:id="rId2"/>
              </a:rPr>
              <a:t>together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Other: </a:t>
            </a:r>
          </a:p>
          <a:p>
            <a:r>
              <a:rPr lang="en-US" sz="1600" u="sng" dirty="0">
                <a:hlinkClick r:id="rId3"/>
              </a:rPr>
              <a:t>https://extension.usu.edu/fscreate/htm/family-mealtime-month</a:t>
            </a:r>
            <a:r>
              <a:rPr lang="en-US" sz="1600" u="sng" dirty="0" smtClean="0">
                <a:hlinkClick r:id="rId3"/>
              </a:rPr>
              <a:t>/</a:t>
            </a:r>
            <a:endParaRPr lang="en-US" sz="1600" u="sng" dirty="0" smtClean="0"/>
          </a:p>
          <a:p>
            <a:pPr marL="0" indent="0">
              <a:buNone/>
            </a:pPr>
            <a:r>
              <a:rPr lang="en-US" sz="1600" dirty="0"/>
              <a:t>Research Articles:</a:t>
            </a:r>
          </a:p>
          <a:p>
            <a:r>
              <a:rPr lang="en-US" sz="1600" dirty="0"/>
              <a:t>Utter J, Denny S, Robinson E, Fleming T, </a:t>
            </a:r>
            <a:r>
              <a:rPr lang="en-US" sz="1600" dirty="0" err="1"/>
              <a:t>Ameratunga</a:t>
            </a:r>
            <a:r>
              <a:rPr lang="en-US" sz="1600" dirty="0"/>
              <a:t> S, Grant S. Family meals and the well-being of adolescents. </a:t>
            </a:r>
            <a:r>
              <a:rPr lang="en-US" sz="1600" i="1" dirty="0"/>
              <a:t>Journal of </a:t>
            </a:r>
            <a:r>
              <a:rPr lang="en-US" sz="1600" i="1" dirty="0" err="1"/>
              <a:t>Paediatrics</a:t>
            </a:r>
            <a:r>
              <a:rPr lang="en-US" sz="1600" i="1" dirty="0"/>
              <a:t> and Child Health</a:t>
            </a:r>
            <a:r>
              <a:rPr lang="en-US" sz="1600" dirty="0"/>
              <a:t>. 2013;49(11):906-911. doi:10.1111/jpc.12428.</a:t>
            </a:r>
          </a:p>
          <a:p>
            <a:r>
              <a:rPr lang="en-US" sz="1600" dirty="0" err="1"/>
              <a:t>Neumark-Sztainer</a:t>
            </a:r>
            <a:r>
              <a:rPr lang="en-US" sz="1600" dirty="0"/>
              <a:t> D, </a:t>
            </a:r>
            <a:r>
              <a:rPr lang="en-US" sz="1600" dirty="0" err="1"/>
              <a:t>Hannan</a:t>
            </a:r>
            <a:r>
              <a:rPr lang="en-US" sz="1600" dirty="0"/>
              <a:t> P, Story M, </a:t>
            </a:r>
            <a:r>
              <a:rPr lang="en-US" sz="1600" dirty="0" err="1"/>
              <a:t>Croll</a:t>
            </a:r>
            <a:r>
              <a:rPr lang="en-US" sz="1600" dirty="0"/>
              <a:t> J, Perry C. Family meal patterns: Associations with sociodemographic characteristics and improved dietary intake among adolescents. </a:t>
            </a:r>
            <a:r>
              <a:rPr lang="en-US" sz="1600" i="1" dirty="0"/>
              <a:t>Journal of the American Dietetic Association</a:t>
            </a:r>
            <a:r>
              <a:rPr lang="en-US" sz="1600" dirty="0"/>
              <a:t>. 2003;103(3):317-322. doi:10.1053/jada.2003.50048.</a:t>
            </a:r>
          </a:p>
          <a:p>
            <a:r>
              <a:rPr lang="en-US" sz="1600" dirty="0" err="1"/>
              <a:t>Neumark-Sztainer</a:t>
            </a:r>
            <a:r>
              <a:rPr lang="en-US" sz="1600" dirty="0"/>
              <a:t> D. Family Mealtime While Growing Up: Associations With Symptoms of Bulimia Nervosa. </a:t>
            </a:r>
            <a:r>
              <a:rPr lang="en-US" sz="1600" i="1" dirty="0"/>
              <a:t>Eating Disorders</a:t>
            </a:r>
            <a:r>
              <a:rPr lang="en-US" sz="1600" dirty="0"/>
              <a:t>. 2001;9(3):239-249. doi:10.1080/10640260127551.</a:t>
            </a:r>
          </a:p>
          <a:p>
            <a:endParaRPr lang="en-US" sz="1600" u="sng" dirty="0" smtClean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45169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 Mealtime Month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404040"/>
                </a:solidFill>
              </a:rPr>
              <a:t>2014- Governor Herbert’s Declaration of Family Meals </a:t>
            </a:r>
            <a:r>
              <a:rPr lang="en-US" dirty="0" smtClean="0">
                <a:solidFill>
                  <a:srgbClr val="404040"/>
                </a:solidFill>
              </a:rPr>
              <a:t>Month</a:t>
            </a:r>
          </a:p>
          <a:p>
            <a:endParaRPr lang="en-US" dirty="0" smtClean="0">
              <a:solidFill>
                <a:srgbClr val="404040"/>
              </a:solidFill>
            </a:endParaRPr>
          </a:p>
          <a:p>
            <a:r>
              <a:rPr lang="en-US" dirty="0">
                <a:solidFill>
                  <a:srgbClr val="404040"/>
                </a:solidFill>
              </a:rPr>
              <a:t>2015-Food Marketing Institute’s Family Meal Month</a:t>
            </a:r>
            <a:br>
              <a:rPr lang="en-US" dirty="0">
                <a:solidFill>
                  <a:srgbClr val="404040"/>
                </a:solidFill>
              </a:rPr>
            </a:br>
            <a:endParaRPr lang="en-US" dirty="0" smtClean="0">
              <a:solidFill>
                <a:srgbClr val="404040"/>
              </a:solidFill>
            </a:endParaRPr>
          </a:p>
          <a:p>
            <a:r>
              <a:rPr lang="en-US" dirty="0" smtClean="0"/>
              <a:t>2016- Food $ense Family Mealtime Campaign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486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0" y="1397000"/>
            <a:ext cx="4131733" cy="4190511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For </a:t>
            </a:r>
            <a:r>
              <a:rPr lang="en-US" b="1" dirty="0"/>
              <a:t>Children</a:t>
            </a:r>
          </a:p>
          <a:p>
            <a:pPr lvl="1"/>
            <a:r>
              <a:rPr lang="en-US" dirty="0"/>
              <a:t>Decreased risky behavior</a:t>
            </a:r>
          </a:p>
          <a:p>
            <a:pPr lvl="1"/>
            <a:r>
              <a:rPr lang="en-US" dirty="0"/>
              <a:t>Increased self esteem</a:t>
            </a:r>
          </a:p>
          <a:p>
            <a:pPr lvl="1"/>
            <a:r>
              <a:rPr lang="en-US" dirty="0"/>
              <a:t>Better grades</a:t>
            </a:r>
          </a:p>
          <a:p>
            <a:pPr lvl="1"/>
            <a:r>
              <a:rPr lang="en-US" dirty="0"/>
              <a:t>Larger vocabulary</a:t>
            </a:r>
          </a:p>
          <a:p>
            <a:pPr lvl="1"/>
            <a:r>
              <a:rPr lang="en-US" dirty="0"/>
              <a:t>Healthier lifestyle</a:t>
            </a:r>
          </a:p>
          <a:p>
            <a:pPr lvl="1"/>
            <a:r>
              <a:rPr lang="en-US" dirty="0"/>
              <a:t>Lower soft drink consumption</a:t>
            </a:r>
          </a:p>
          <a:p>
            <a:pPr lvl="1"/>
            <a:r>
              <a:rPr lang="en-US" dirty="0"/>
              <a:t>Lower rates of eating disorders</a:t>
            </a:r>
          </a:p>
          <a:p>
            <a:pPr lvl="1"/>
            <a:r>
              <a:rPr lang="en-US" dirty="0"/>
              <a:t>Better relationships with parents</a:t>
            </a:r>
          </a:p>
          <a:p>
            <a:pPr marL="2286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3928532" y="1397000"/>
            <a:ext cx="3783245" cy="4190511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For Parents:</a:t>
            </a:r>
          </a:p>
          <a:p>
            <a:pPr lvl="1"/>
            <a:r>
              <a:rPr lang="en-US" dirty="0" smtClean="0"/>
              <a:t>Save money</a:t>
            </a:r>
          </a:p>
          <a:p>
            <a:pPr lvl="1"/>
            <a:r>
              <a:rPr lang="en-US" dirty="0" smtClean="0"/>
              <a:t>Better relationships with children</a:t>
            </a:r>
          </a:p>
          <a:p>
            <a:pPr lvl="1"/>
            <a:r>
              <a:rPr lang="en-US" dirty="0" smtClean="0"/>
              <a:t>Able to role model healthy eating habits</a:t>
            </a:r>
          </a:p>
          <a:p>
            <a:pPr lvl="1"/>
            <a:r>
              <a:rPr lang="en-US" dirty="0" smtClean="0"/>
              <a:t>Healthier lifestyles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092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Time</a:t>
            </a:r>
          </a:p>
          <a:p>
            <a:r>
              <a:rPr lang="en-US" dirty="0"/>
              <a:t>Ability to cook</a:t>
            </a:r>
          </a:p>
          <a:p>
            <a:r>
              <a:rPr lang="en-US" dirty="0"/>
              <a:t>Tension</a:t>
            </a:r>
          </a:p>
          <a:p>
            <a:r>
              <a:rPr lang="en-US" dirty="0"/>
              <a:t>Cost</a:t>
            </a:r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Barriers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Content Placeholder 5" descr="Grocery Shopping 3.jpg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9" r="23939"/>
          <a:stretch/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315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Barriers- Time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Always menu plan</a:t>
            </a:r>
          </a:p>
          <a:p>
            <a:r>
              <a:rPr lang="en-US" dirty="0" smtClean="0"/>
              <a:t>Make Freezer Meals</a:t>
            </a:r>
          </a:p>
          <a:p>
            <a:r>
              <a:rPr lang="en-US" dirty="0" smtClean="0"/>
              <a:t>Cook in bulk</a:t>
            </a:r>
          </a:p>
          <a:p>
            <a:r>
              <a:rPr lang="en-US" dirty="0" smtClean="0"/>
              <a:t>Get everyone involved </a:t>
            </a:r>
          </a:p>
          <a:p>
            <a:r>
              <a:rPr lang="en-US" dirty="0" smtClean="0"/>
              <a:t>Commit </a:t>
            </a:r>
            <a:r>
              <a:rPr lang="en-US" dirty="0"/>
              <a:t>your schedule</a:t>
            </a:r>
          </a:p>
          <a:p>
            <a:endParaRPr lang="en-US" dirty="0"/>
          </a:p>
        </p:txBody>
      </p:sp>
      <p:pic>
        <p:nvPicPr>
          <p:cNvPr id="7" name="Content Placeholder 6" descr="Making a Recipe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6053" b="-46053"/>
          <a:stretch>
            <a:fillRect/>
          </a:stretch>
        </p:blipFill>
        <p:spPr>
          <a:xfrm>
            <a:off x="101598" y="1158131"/>
            <a:ext cx="3729551" cy="476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174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Barrier- Lack of Cooking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Start with the basics</a:t>
            </a:r>
          </a:p>
          <a:p>
            <a:pPr lvl="1"/>
            <a:r>
              <a:rPr lang="en-US" sz="2000" dirty="0" smtClean="0"/>
              <a:t>Knife </a:t>
            </a:r>
            <a:r>
              <a:rPr lang="en-US" sz="2000" dirty="0"/>
              <a:t>skills</a:t>
            </a:r>
          </a:p>
          <a:p>
            <a:pPr lvl="1"/>
            <a:r>
              <a:rPr lang="en-US" sz="2000" dirty="0"/>
              <a:t>Creates series</a:t>
            </a:r>
          </a:p>
          <a:p>
            <a:r>
              <a:rPr lang="en-US" sz="2400" dirty="0"/>
              <a:t>Use family mealtime as a way to try new types of cooking each week</a:t>
            </a:r>
          </a:p>
          <a:p>
            <a:pPr lvl="1"/>
            <a:r>
              <a:rPr lang="en-US" sz="2000" dirty="0"/>
              <a:t>Week 1: skillet cooking</a:t>
            </a:r>
          </a:p>
          <a:p>
            <a:pPr lvl="1"/>
            <a:r>
              <a:rPr lang="en-US" sz="2000" dirty="0"/>
              <a:t>Week 2: Baking</a:t>
            </a:r>
          </a:p>
          <a:p>
            <a:pPr lvl="1"/>
            <a:r>
              <a:rPr lang="en-US" sz="2000" dirty="0"/>
              <a:t>Week 3: Roasting</a:t>
            </a:r>
          </a:p>
          <a:p>
            <a:r>
              <a:rPr lang="en-US" sz="2400" dirty="0" smtClean="0"/>
              <a:t>Create </a:t>
            </a:r>
            <a:r>
              <a:rPr lang="en-US" sz="2400" dirty="0"/>
              <a:t>a menu and attach all the recipes </a:t>
            </a:r>
          </a:p>
          <a:p>
            <a:r>
              <a:rPr lang="en-US" sz="2400" dirty="0"/>
              <a:t>Ask friends and family for tips and recipes</a:t>
            </a:r>
          </a:p>
          <a:p>
            <a:r>
              <a:rPr lang="en-US" sz="2400" dirty="0"/>
              <a:t>Take advantage of social media!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43230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Barriers- Tension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6729112" cy="3961911"/>
          </a:xfrm>
        </p:spPr>
        <p:txBody>
          <a:bodyPr/>
          <a:lstStyle/>
          <a:p>
            <a:r>
              <a:rPr lang="en-US" dirty="0" smtClean="0"/>
              <a:t>Remove pressure on eating</a:t>
            </a:r>
          </a:p>
          <a:p>
            <a:r>
              <a:rPr lang="en-US" dirty="0" smtClean="0"/>
              <a:t>Discuss fun topics rather than tension topics</a:t>
            </a:r>
          </a:p>
          <a:p>
            <a:r>
              <a:rPr lang="en-US" dirty="0" smtClean="0"/>
              <a:t>Get everyone involved in preparation</a:t>
            </a:r>
          </a:p>
          <a:p>
            <a:r>
              <a:rPr lang="en-US" dirty="0" smtClean="0"/>
              <a:t>Teach etiquette</a:t>
            </a:r>
          </a:p>
          <a:p>
            <a:r>
              <a:rPr lang="en-US" dirty="0" smtClean="0"/>
              <a:t>Theme Nights</a:t>
            </a:r>
          </a:p>
          <a:p>
            <a:r>
              <a:rPr lang="en-US" dirty="0" smtClean="0"/>
              <a:t>Food Art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86401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Barrier- Cost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86267" y="1464734"/>
            <a:ext cx="3548352" cy="4190511"/>
          </a:xfrm>
        </p:spPr>
        <p:txBody>
          <a:bodyPr/>
          <a:lstStyle/>
          <a:p>
            <a:r>
              <a:rPr lang="en-US" sz="2400" dirty="0" smtClean="0"/>
              <a:t>Eat family meals at home</a:t>
            </a:r>
          </a:p>
          <a:p>
            <a:pPr lvl="1"/>
            <a:r>
              <a:rPr lang="en-US" sz="2000" dirty="0" smtClean="0"/>
              <a:t>The average family saves $5-10 per meal/person</a:t>
            </a:r>
          </a:p>
          <a:p>
            <a:r>
              <a:rPr lang="en-US" sz="2400" dirty="0" smtClean="0"/>
              <a:t>Use low cost recipes in the menu</a:t>
            </a:r>
          </a:p>
          <a:p>
            <a:r>
              <a:rPr lang="en-US" sz="2400" dirty="0" smtClean="0"/>
              <a:t>Use a menu</a:t>
            </a:r>
          </a:p>
          <a:p>
            <a:r>
              <a:rPr lang="en-US" sz="2400" dirty="0" smtClean="0"/>
              <a:t>Only grocery shop every other week</a:t>
            </a:r>
          </a:p>
          <a:p>
            <a:r>
              <a:rPr lang="en-US" sz="2400" dirty="0" smtClean="0"/>
              <a:t>Buy in bulk</a:t>
            </a:r>
          </a:p>
          <a:p>
            <a:r>
              <a:rPr lang="en-US" sz="2400" dirty="0" smtClean="0"/>
              <a:t>Buy produce that is in season</a:t>
            </a:r>
          </a:p>
        </p:txBody>
      </p:sp>
      <p:pic>
        <p:nvPicPr>
          <p:cNvPr id="7" name="Content Placeholder 6" descr="Money and List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2" b="7372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941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Getting Kids Involved</a:t>
            </a:r>
            <a:endParaRPr lang="en-US" dirty="0"/>
          </a:p>
        </p:txBody>
      </p:sp>
      <p:pic>
        <p:nvPicPr>
          <p:cNvPr id="7" name="Content Placeholder 6" descr="Family Cooking 6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0" b="2960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4846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617</Words>
  <Application>Microsoft Macintosh PowerPoint</Application>
  <PresentationFormat>On-screen Show (4:3)</PresentationFormat>
  <Paragraphs>126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Family Mealtime Month</vt:lpstr>
      <vt:lpstr>Benefits</vt:lpstr>
      <vt:lpstr>Barriers</vt:lpstr>
      <vt:lpstr>Barriers- Time</vt:lpstr>
      <vt:lpstr>Barrier- Lack of Cooking Skills</vt:lpstr>
      <vt:lpstr>Barriers- Tension</vt:lpstr>
      <vt:lpstr>Barrier- Cost</vt:lpstr>
      <vt:lpstr>Getting Kids Involved</vt:lpstr>
      <vt:lpstr>Benefits</vt:lpstr>
      <vt:lpstr>Menu Planning with Kids</vt:lpstr>
      <vt:lpstr>Grocery Shopping with Kids</vt:lpstr>
      <vt:lpstr>Cooking with Kids</vt:lpstr>
      <vt:lpstr>If you were able to do something that would…</vt:lpstr>
      <vt:lpstr>Resources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Designer1</dc:creator>
  <cp:lastModifiedBy>Lea Palmer</cp:lastModifiedBy>
  <cp:revision>8</cp:revision>
  <dcterms:created xsi:type="dcterms:W3CDTF">2015-06-09T22:05:02Z</dcterms:created>
  <dcterms:modified xsi:type="dcterms:W3CDTF">2016-08-24T19:57:47Z</dcterms:modified>
</cp:coreProperties>
</file>