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notesSlides/notesSlide2.xml" ContentType="application/vnd.openxmlformats-officedocument.presentationml.notesSlide+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notesSlides/notesSlide6.xml" ContentType="application/vnd.openxmlformats-officedocument.presentationml.notesSlide+xml"/>
  <Override PartName="/ppt/tags/tag24.xml" ContentType="application/vnd.openxmlformats-officedocument.presentationml.tags+xml"/>
  <Override PartName="/ppt/notesSlides/notesSlide7.xml" ContentType="application/vnd.openxmlformats-officedocument.presentationml.notesSlide+xml"/>
  <Override PartName="/ppt/tags/tag25.xml" ContentType="application/vnd.openxmlformats-officedocument.presentationml.tags+xml"/>
  <Override PartName="/ppt/notesSlides/notesSlide8.xml" ContentType="application/vnd.openxmlformats-officedocument.presentationml.notesSlide+xml"/>
  <Override PartName="/ppt/tags/tag26.xml" ContentType="application/vnd.openxmlformats-officedocument.presentationml.tags+xml"/>
  <Override PartName="/ppt/notesSlides/notesSlide9.xml" ContentType="application/vnd.openxmlformats-officedocument.presentationml.notesSlide+xml"/>
  <Override PartName="/ppt/tags/tag27.xml" ContentType="application/vnd.openxmlformats-officedocument.presentationml.tags+xml"/>
  <Override PartName="/ppt/notesSlides/notesSlide10.xml" ContentType="application/vnd.openxmlformats-officedocument.presentationml.notesSlide+xml"/>
  <Override PartName="/ppt/tags/tag28.xml" ContentType="application/vnd.openxmlformats-officedocument.presentationml.tags+xml"/>
  <Override PartName="/ppt/notesSlides/notesSlide11.xml" ContentType="application/vnd.openxmlformats-officedocument.presentationml.notesSlide+xml"/>
  <Override PartName="/ppt/tags/tag29.xml" ContentType="application/vnd.openxmlformats-officedocument.presentationml.tags+xml"/>
  <Override PartName="/ppt/notesSlides/notesSlide12.xml" ContentType="application/vnd.openxmlformats-officedocument.presentationml.notesSlide+xml"/>
  <Override PartName="/ppt/tags/tag30.xml" ContentType="application/vnd.openxmlformats-officedocument.presentationml.tags+xml"/>
  <Override PartName="/ppt/notesSlides/notesSlide13.xml" ContentType="application/vnd.openxmlformats-officedocument.presentationml.notesSlide+xml"/>
  <Override PartName="/ppt/tags/tag31.xml" ContentType="application/vnd.openxmlformats-officedocument.presentationml.tags+xml"/>
  <Override PartName="/ppt/notesSlides/notesSlide14.xml" ContentType="application/vnd.openxmlformats-officedocument.presentationml.notesSlide+xml"/>
  <Override PartName="/ppt/tags/tag32.xml" ContentType="application/vnd.openxmlformats-officedocument.presentationml.tags+xml"/>
  <Override PartName="/ppt/notesSlides/notesSlide15.xml" ContentType="application/vnd.openxmlformats-officedocument.presentationml.notesSlide+xml"/>
  <Override PartName="/ppt/tags/tag33.xml" ContentType="application/vnd.openxmlformats-officedocument.presentationml.tags+xml"/>
  <Override PartName="/ppt/notesSlides/notesSlide16.xml" ContentType="application/vnd.openxmlformats-officedocument.presentationml.notesSlide+xml"/>
  <Override PartName="/ppt/tags/tag34.xml" ContentType="application/vnd.openxmlformats-officedocument.presentationml.tags+xml"/>
  <Override PartName="/ppt/notesSlides/notesSlide17.xml" ContentType="application/vnd.openxmlformats-officedocument.presentationml.notesSlide+xml"/>
  <Override PartName="/ppt/tags/tag35.xml" ContentType="application/vnd.openxmlformats-officedocument.presentationml.tags+xml"/>
  <Override PartName="/ppt/notesSlides/notesSlide18.xml" ContentType="application/vnd.openxmlformats-officedocument.presentationml.notesSlide+xml"/>
  <Override PartName="/ppt/tags/tag36.xml" ContentType="application/vnd.openxmlformats-officedocument.presentationml.tags+xml"/>
  <Override PartName="/ppt/notesSlides/notesSlide19.xml" ContentType="application/vnd.openxmlformats-officedocument.presentationml.notesSlide+xml"/>
  <Override PartName="/ppt/tags/tag37.xml" ContentType="application/vnd.openxmlformats-officedocument.presentationml.tags+xml"/>
  <Override PartName="/ppt/notesSlides/notesSlide20.xml" ContentType="application/vnd.openxmlformats-officedocument.presentationml.notesSlide+xml"/>
  <Override PartName="/ppt/tags/tag38.xml" ContentType="application/vnd.openxmlformats-officedocument.presentationml.tags+xml"/>
  <Override PartName="/ppt/notesSlides/notesSlide21.xml" ContentType="application/vnd.openxmlformats-officedocument.presentationml.notesSlide+xml"/>
  <Override PartName="/ppt/tags/tag39.xml" ContentType="application/vnd.openxmlformats-officedocument.presentationml.tags+xml"/>
  <Override PartName="/ppt/notesSlides/notesSlide22.xml" ContentType="application/vnd.openxmlformats-officedocument.presentationml.notesSlide+xml"/>
  <Override PartName="/ppt/tags/tag40.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73" r:id="rId6"/>
  </p:sldMasterIdLst>
  <p:notesMasterIdLst>
    <p:notesMasterId r:id="rId30"/>
  </p:notesMasterIdLst>
  <p:handoutMasterIdLst>
    <p:handoutMasterId r:id="rId31"/>
  </p:handoutMasterIdLst>
  <p:sldIdLst>
    <p:sldId id="415" r:id="rId7"/>
    <p:sldId id="397" r:id="rId8"/>
    <p:sldId id="481" r:id="rId9"/>
    <p:sldId id="377" r:id="rId10"/>
    <p:sldId id="451" r:id="rId11"/>
    <p:sldId id="386" r:id="rId12"/>
    <p:sldId id="462" r:id="rId13"/>
    <p:sldId id="476" r:id="rId14"/>
    <p:sldId id="426" r:id="rId15"/>
    <p:sldId id="489" r:id="rId16"/>
    <p:sldId id="413" r:id="rId17"/>
    <p:sldId id="425" r:id="rId18"/>
    <p:sldId id="385" r:id="rId19"/>
    <p:sldId id="379" r:id="rId20"/>
    <p:sldId id="384" r:id="rId21"/>
    <p:sldId id="473" r:id="rId22"/>
    <p:sldId id="486" r:id="rId23"/>
    <p:sldId id="444" r:id="rId24"/>
    <p:sldId id="490" r:id="rId25"/>
    <p:sldId id="399" r:id="rId26"/>
    <p:sldId id="411" r:id="rId27"/>
    <p:sldId id="409" r:id="rId28"/>
    <p:sldId id="410" r:id="rId29"/>
  </p:sldIdLst>
  <p:sldSz cx="14630400" cy="8229600"/>
  <p:notesSz cx="7010400" cy="9296400"/>
  <p:custDataLst>
    <p:tags r:id="rId32"/>
  </p:custDataLst>
  <p:defaultText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1C32"/>
    <a:srgbClr val="FF0066"/>
    <a:srgbClr val="A31527"/>
    <a:srgbClr val="080808"/>
    <a:srgbClr val="595959"/>
    <a:srgbClr val="5F5F5F"/>
    <a:srgbClr val="434343"/>
    <a:srgbClr val="CC0000"/>
    <a:srgbClr val="A21727"/>
    <a:srgbClr val="CCCD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99" autoAdjust="0"/>
    <p:restoredTop sz="60420" autoAdjust="0"/>
  </p:normalViewPr>
  <p:slideViewPr>
    <p:cSldViewPr snapToGrid="0" snapToObjects="1" showGuides="1">
      <p:cViewPr varScale="1">
        <p:scale>
          <a:sx n="56" d="100"/>
          <a:sy n="56" d="100"/>
        </p:scale>
        <p:origin x="1638" y="84"/>
      </p:cViewPr>
      <p:guideLst/>
    </p:cSldViewPr>
  </p:slideViewPr>
  <p:notesTextViewPr>
    <p:cViewPr>
      <p:scale>
        <a:sx n="100" d="100"/>
        <a:sy n="100" d="100"/>
      </p:scale>
      <p:origin x="0" y="0"/>
    </p:cViewPr>
  </p:notesTextViewPr>
  <p:sorterViewPr>
    <p:cViewPr>
      <p:scale>
        <a:sx n="100" d="100"/>
        <a:sy n="100" d="100"/>
      </p:scale>
      <p:origin x="0" y="-8682"/>
    </p:cViewPr>
  </p:sorterViewPr>
  <p:notesViewPr>
    <p:cSldViewPr snapToGrid="0" snapToObjects="1">
      <p:cViewPr varScale="1">
        <p:scale>
          <a:sx n="83" d="100"/>
          <a:sy n="83" d="100"/>
        </p:scale>
        <p:origin x="2274"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gs" Target="tags/tag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984B8A31-2B9F-A94B-A2CC-00F18DA57334}" type="datetimeFigureOut">
              <a:rPr lang="en-US" smtClean="0"/>
              <a:pPr/>
              <a:t>11/1/2018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F0F604B-6C0D-8446-A61A-2AA75F371917}" type="slidenum">
              <a:rPr lang="en-US" smtClean="0"/>
              <a:pPr/>
              <a:t>‹#›</a:t>
            </a:fld>
            <a:endParaRPr lang="en-US"/>
          </a:p>
        </p:txBody>
      </p:sp>
    </p:spTree>
    <p:extLst>
      <p:ext uri="{BB962C8B-B14F-4D97-AF65-F5344CB8AC3E}">
        <p14:creationId xmlns:p14="http://schemas.microsoft.com/office/powerpoint/2010/main" val="1320943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81EC66E-FACF-7F40-AACA-BA49429FF6B3}" type="datetimeFigureOut">
              <a:rPr lang="en-US" smtClean="0"/>
              <a:pPr/>
              <a:t>11/1/2018</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0BDDD1B-7981-514B-B211-D97C9422D57B}" type="slidenum">
              <a:rPr lang="en-US" smtClean="0"/>
              <a:pPr/>
              <a:t>‹#›</a:t>
            </a:fld>
            <a:endParaRPr lang="en-US"/>
          </a:p>
        </p:txBody>
      </p:sp>
    </p:spTree>
    <p:extLst>
      <p:ext uri="{BB962C8B-B14F-4D97-AF65-F5344CB8AC3E}">
        <p14:creationId xmlns:p14="http://schemas.microsoft.com/office/powerpoint/2010/main" val="1375952119"/>
      </p:ext>
    </p:extLst>
  </p:cSld>
  <p:clrMap bg1="lt1" tx1="dk1" bg2="lt2" tx2="dk2" accent1="accent1" accent2="accent2" accent3="accent3" accent4="accent4" accent5="accent5" accent6="accent6" hlink="hlink" folHlink="folHlink"/>
  <p:notesStyle>
    <a:lvl1pPr marL="0" algn="l" defTabSz="731520" rtl="0" eaLnBrk="1" latinLnBrk="0" hangingPunct="1">
      <a:defRPr sz="1920" kern="1200">
        <a:solidFill>
          <a:schemeClr val="tx1"/>
        </a:solidFill>
        <a:latin typeface="+mn-lt"/>
        <a:ea typeface="+mn-ea"/>
        <a:cs typeface="+mn-cs"/>
      </a:defRPr>
    </a:lvl1pPr>
    <a:lvl2pPr marL="731520" algn="l" defTabSz="731520" rtl="0" eaLnBrk="1" latinLnBrk="0" hangingPunct="1">
      <a:defRPr sz="1920" kern="1200">
        <a:solidFill>
          <a:schemeClr val="tx1"/>
        </a:solidFill>
        <a:latin typeface="+mn-lt"/>
        <a:ea typeface="+mn-ea"/>
        <a:cs typeface="+mn-cs"/>
      </a:defRPr>
    </a:lvl2pPr>
    <a:lvl3pPr marL="1463040" algn="l" defTabSz="731520" rtl="0" eaLnBrk="1" latinLnBrk="0" hangingPunct="1">
      <a:defRPr sz="1920" kern="1200">
        <a:solidFill>
          <a:schemeClr val="tx1"/>
        </a:solidFill>
        <a:latin typeface="+mn-lt"/>
        <a:ea typeface="+mn-ea"/>
        <a:cs typeface="+mn-cs"/>
      </a:defRPr>
    </a:lvl3pPr>
    <a:lvl4pPr marL="2194560" algn="l" defTabSz="731520" rtl="0" eaLnBrk="1" latinLnBrk="0" hangingPunct="1">
      <a:defRPr sz="1920" kern="1200">
        <a:solidFill>
          <a:schemeClr val="tx1"/>
        </a:solidFill>
        <a:latin typeface="+mn-lt"/>
        <a:ea typeface="+mn-ea"/>
        <a:cs typeface="+mn-cs"/>
      </a:defRPr>
    </a:lvl4pPr>
    <a:lvl5pPr marL="2926080" algn="l" defTabSz="731520" rtl="0" eaLnBrk="1" latinLnBrk="0" hangingPunct="1">
      <a:defRPr sz="1920" kern="1200">
        <a:solidFill>
          <a:schemeClr val="tx1"/>
        </a:solidFill>
        <a:latin typeface="+mn-lt"/>
        <a:ea typeface="+mn-ea"/>
        <a:cs typeface="+mn-cs"/>
      </a:defRPr>
    </a:lvl5pPr>
    <a:lvl6pPr marL="3657600" algn="l" defTabSz="731520" rtl="0" eaLnBrk="1" latinLnBrk="0" hangingPunct="1">
      <a:defRPr sz="1920" kern="1200">
        <a:solidFill>
          <a:schemeClr val="tx1"/>
        </a:solidFill>
        <a:latin typeface="+mn-lt"/>
        <a:ea typeface="+mn-ea"/>
        <a:cs typeface="+mn-cs"/>
      </a:defRPr>
    </a:lvl6pPr>
    <a:lvl7pPr marL="4389120" algn="l" defTabSz="731520" rtl="0" eaLnBrk="1" latinLnBrk="0" hangingPunct="1">
      <a:defRPr sz="1920" kern="1200">
        <a:solidFill>
          <a:schemeClr val="tx1"/>
        </a:solidFill>
        <a:latin typeface="+mn-lt"/>
        <a:ea typeface="+mn-ea"/>
        <a:cs typeface="+mn-cs"/>
      </a:defRPr>
    </a:lvl7pPr>
    <a:lvl8pPr marL="5120640" algn="l" defTabSz="731520" rtl="0" eaLnBrk="1" latinLnBrk="0" hangingPunct="1">
      <a:defRPr sz="1920" kern="1200">
        <a:solidFill>
          <a:schemeClr val="tx1"/>
        </a:solidFill>
        <a:latin typeface="+mn-lt"/>
        <a:ea typeface="+mn-ea"/>
        <a:cs typeface="+mn-cs"/>
      </a:defRPr>
    </a:lvl8pPr>
    <a:lvl9pPr marL="5852160" algn="l" defTabSz="731520" rtl="0" eaLnBrk="1" latinLnBrk="0" hangingPunct="1">
      <a:defRPr sz="192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731520" rtl="0" eaLnBrk="1" fontAlgn="auto" latinLnBrk="0" hangingPunct="1">
              <a:lnSpc>
                <a:spcPct val="100000"/>
              </a:lnSpc>
              <a:spcBef>
                <a:spcPts val="0"/>
              </a:spcBef>
              <a:spcAft>
                <a:spcPts val="0"/>
              </a:spcAft>
              <a:buClrTx/>
              <a:buSzTx/>
              <a:buFontTx/>
              <a:buNone/>
              <a:tabLst/>
              <a:defRPr/>
            </a:pPr>
            <a:r>
              <a:rPr lang="en-US" sz="1400" dirty="0"/>
              <a:t>Intro- </a:t>
            </a:r>
          </a:p>
          <a:p>
            <a:pPr marL="0" marR="0" indent="0" algn="l" defTabSz="731520" rtl="0" eaLnBrk="1" fontAlgn="auto" latinLnBrk="0" hangingPunct="1">
              <a:lnSpc>
                <a:spcPct val="100000"/>
              </a:lnSpc>
              <a:spcBef>
                <a:spcPts val="0"/>
              </a:spcBef>
              <a:spcAft>
                <a:spcPts val="0"/>
              </a:spcAft>
              <a:buClrTx/>
              <a:buSzTx/>
              <a:buFontTx/>
              <a:buNone/>
              <a:tabLst/>
              <a:defRPr/>
            </a:pPr>
            <a:r>
              <a:rPr lang="en-US" sz="1400" dirty="0"/>
              <a:t>Good afternoon</a:t>
            </a:r>
            <a:r>
              <a:rPr lang="en-US" sz="1400" baseline="0" dirty="0"/>
              <a:t> thank you for having me, I’m Kelly Teemant from the Utah Poison Control Center. I’m here to talk with you about the “wonderful world of poisons.”  </a:t>
            </a:r>
            <a:r>
              <a:rPr lang="en-US" sz="1400" dirty="0"/>
              <a:t>I’ve been with </a:t>
            </a:r>
            <a:r>
              <a:rPr lang="en-US" sz="1400" baseline="0" dirty="0"/>
              <a:t>Poison Control for over 10 years and can truly say I have a </a:t>
            </a:r>
            <a:r>
              <a:rPr lang="en-US" sz="1400" baseline="0" dirty="0">
                <a:latin typeface="+mn-lt"/>
              </a:rPr>
              <a:t>passion for poison and I don’t mean Bret Michaels rock band “POISON” although I do quite like their song </a:t>
            </a:r>
            <a:r>
              <a:rPr lang="en-US" sz="1400" b="0" i="1" kern="1200" dirty="0">
                <a:solidFill>
                  <a:schemeClr val="tx1"/>
                </a:solidFill>
                <a:effectLst/>
                <a:latin typeface="+mn-lt"/>
                <a:ea typeface="+mn-ea"/>
                <a:cs typeface="+mn-cs"/>
              </a:rPr>
              <a:t>Every Rose Has Its Thorn</a:t>
            </a:r>
            <a:r>
              <a:rPr lang="en-US" sz="1400" baseline="0" dirty="0">
                <a:latin typeface="+mn-lt"/>
              </a:rPr>
              <a:t>.</a:t>
            </a:r>
          </a:p>
          <a:p>
            <a:pPr marL="0" marR="0" indent="0" algn="l" defTabSz="731520" rtl="0" eaLnBrk="1" fontAlgn="auto" latinLnBrk="0" hangingPunct="1">
              <a:lnSpc>
                <a:spcPct val="100000"/>
              </a:lnSpc>
              <a:spcBef>
                <a:spcPts val="0"/>
              </a:spcBef>
              <a:spcAft>
                <a:spcPts val="0"/>
              </a:spcAft>
              <a:buClrTx/>
              <a:buSzTx/>
              <a:buFontTx/>
              <a:buNone/>
              <a:tabLst/>
              <a:defRPr/>
            </a:pPr>
            <a:endParaRPr lang="en-US" sz="1400" baseline="0" dirty="0">
              <a:latin typeface="+mn-lt"/>
            </a:endParaRPr>
          </a:p>
          <a:p>
            <a:pPr marL="0" marR="0" indent="0" algn="l" defTabSz="731520" rtl="0" eaLnBrk="1" fontAlgn="auto" latinLnBrk="0" hangingPunct="1">
              <a:lnSpc>
                <a:spcPct val="100000"/>
              </a:lnSpc>
              <a:spcBef>
                <a:spcPts val="0"/>
              </a:spcBef>
              <a:spcAft>
                <a:spcPts val="0"/>
              </a:spcAft>
              <a:buClrTx/>
              <a:buSzTx/>
              <a:buFontTx/>
              <a:buNone/>
              <a:tabLst/>
              <a:defRPr/>
            </a:pPr>
            <a:r>
              <a:rPr lang="en-US" sz="1400" baseline="0" dirty="0">
                <a:latin typeface="+mn-lt"/>
              </a:rPr>
              <a:t>Lets get things started with a little audience participation to make sure you’re all still awake.  </a:t>
            </a:r>
          </a:p>
          <a:p>
            <a:pPr marL="0" marR="0" indent="0" algn="l" defTabSz="731520" rtl="0" eaLnBrk="1" fontAlgn="auto" latinLnBrk="0" hangingPunct="1">
              <a:lnSpc>
                <a:spcPct val="100000"/>
              </a:lnSpc>
              <a:spcBef>
                <a:spcPts val="0"/>
              </a:spcBef>
              <a:spcAft>
                <a:spcPts val="0"/>
              </a:spcAft>
              <a:buClrTx/>
              <a:buSzTx/>
              <a:buFontTx/>
              <a:buNone/>
              <a:tabLst/>
              <a:defRPr/>
            </a:pPr>
            <a:endParaRPr lang="en-US" sz="1400" b="1" baseline="0" dirty="0">
              <a:latin typeface="+mn-lt"/>
            </a:endParaRPr>
          </a:p>
          <a:p>
            <a:pPr marL="0" marR="0" indent="0" algn="l" defTabSz="731520" rtl="0" eaLnBrk="1" fontAlgn="auto" latinLnBrk="0" hangingPunct="1">
              <a:lnSpc>
                <a:spcPct val="100000"/>
              </a:lnSpc>
              <a:spcBef>
                <a:spcPts val="0"/>
              </a:spcBef>
              <a:spcAft>
                <a:spcPts val="0"/>
              </a:spcAft>
              <a:buClrTx/>
              <a:buSzTx/>
              <a:buFontTx/>
              <a:buNone/>
              <a:tabLst/>
              <a:defRPr/>
            </a:pPr>
            <a:r>
              <a:rPr lang="en-US" sz="1400" b="1" baseline="0" dirty="0">
                <a:latin typeface="+mn-lt"/>
              </a:rPr>
              <a:t>1. Easy question first. By raise of hands who know the phone number for poison control? Come of everyone should raise their hands it’s on screen.</a:t>
            </a:r>
          </a:p>
          <a:p>
            <a:pPr marL="0" marR="0" indent="0" algn="l" defTabSz="731520" rtl="0" eaLnBrk="1" fontAlgn="auto" latinLnBrk="0" hangingPunct="1">
              <a:lnSpc>
                <a:spcPct val="100000"/>
              </a:lnSpc>
              <a:spcBef>
                <a:spcPts val="0"/>
              </a:spcBef>
              <a:spcAft>
                <a:spcPts val="0"/>
              </a:spcAft>
              <a:buClrTx/>
              <a:buSzTx/>
              <a:buFontTx/>
              <a:buNone/>
              <a:tabLst/>
              <a:defRPr/>
            </a:pPr>
            <a:endParaRPr lang="en-US" sz="1400" b="1" baseline="0" dirty="0">
              <a:latin typeface="+mn-lt"/>
            </a:endParaRPr>
          </a:p>
          <a:p>
            <a:pPr marL="0" marR="0" indent="0" algn="l" defTabSz="731520" rtl="0" eaLnBrk="1" fontAlgn="auto" latinLnBrk="0" hangingPunct="1">
              <a:lnSpc>
                <a:spcPct val="100000"/>
              </a:lnSpc>
              <a:spcBef>
                <a:spcPts val="0"/>
              </a:spcBef>
              <a:spcAft>
                <a:spcPts val="0"/>
              </a:spcAft>
              <a:buClrTx/>
              <a:buSzTx/>
              <a:buFontTx/>
              <a:buNone/>
              <a:tabLst/>
              <a:defRPr/>
            </a:pPr>
            <a:r>
              <a:rPr lang="en-US" sz="1400" b="1" baseline="0" dirty="0">
                <a:latin typeface="+mn-lt"/>
              </a:rPr>
              <a:t>2. But seriously let step it up a bit does anyone have it saved in their cell phone?</a:t>
            </a:r>
          </a:p>
          <a:p>
            <a:pPr marL="0" marR="0" indent="0" algn="l" defTabSz="731520" rtl="0" eaLnBrk="1" fontAlgn="auto" latinLnBrk="0" hangingPunct="1">
              <a:lnSpc>
                <a:spcPct val="100000"/>
              </a:lnSpc>
              <a:spcBef>
                <a:spcPts val="0"/>
              </a:spcBef>
              <a:spcAft>
                <a:spcPts val="0"/>
              </a:spcAft>
              <a:buClrTx/>
              <a:buSzTx/>
              <a:buFontTx/>
              <a:buNone/>
              <a:tabLst/>
              <a:defRPr/>
            </a:pPr>
            <a:endParaRPr lang="en-US" sz="1400" b="1" dirty="0"/>
          </a:p>
          <a:p>
            <a:pPr marL="0" marR="0" indent="0" algn="l" defTabSz="731520" rtl="0" eaLnBrk="1" fontAlgn="auto" latinLnBrk="0" hangingPunct="1">
              <a:lnSpc>
                <a:spcPct val="100000"/>
              </a:lnSpc>
              <a:spcBef>
                <a:spcPts val="0"/>
              </a:spcBef>
              <a:spcAft>
                <a:spcPts val="0"/>
              </a:spcAft>
              <a:buClrTx/>
              <a:buSzTx/>
              <a:buFontTx/>
              <a:buNone/>
              <a:tabLst/>
              <a:defRPr/>
            </a:pPr>
            <a:r>
              <a:rPr lang="en-US" sz="1400" b="1" dirty="0"/>
              <a:t>3. What is the worst or most dangerous poison? </a:t>
            </a:r>
            <a:r>
              <a:rPr lang="en-US" sz="1400" dirty="0"/>
              <a:t>That’s a relative or tricky question and you could argue</a:t>
            </a:r>
            <a:r>
              <a:rPr lang="en-US" sz="1400" baseline="0" dirty="0"/>
              <a:t> different reasons (like symptoms or the size of dose needed) for many substances like ricin, cyanide, arsenic, strychnine, </a:t>
            </a:r>
            <a:r>
              <a:rPr lang="en-US" sz="1400" baseline="0" dirty="0" err="1"/>
              <a:t>tetrodotoxin</a:t>
            </a:r>
            <a:r>
              <a:rPr lang="en-US" sz="1400" baseline="0" dirty="0"/>
              <a:t> (puffer fish), Botulinum Toxin, VX nerve agent and the list goes on but the truth is the worst poison is the one that causes death. Which is what we’d like to prevent. Since we’re not in a James bond move these exotic poisons are not the everyday poisons we general see, that’s not to say they don’t come up.</a:t>
            </a:r>
            <a:endParaRPr lang="en-US" sz="1400" dirty="0"/>
          </a:p>
          <a:p>
            <a:pPr marL="0" marR="0" indent="0" algn="l" defTabSz="731520" rtl="0" eaLnBrk="1" fontAlgn="auto" latinLnBrk="0" hangingPunct="1">
              <a:lnSpc>
                <a:spcPct val="100000"/>
              </a:lnSpc>
              <a:spcBef>
                <a:spcPts val="0"/>
              </a:spcBef>
              <a:spcAft>
                <a:spcPts val="0"/>
              </a:spcAft>
              <a:buClrTx/>
              <a:buSzTx/>
              <a:buFontTx/>
              <a:buNone/>
              <a:tabLst/>
              <a:defRPr/>
            </a:pPr>
            <a:endParaRPr lang="en-US" sz="1400" dirty="0"/>
          </a:p>
          <a:p>
            <a:pPr marL="0" marR="0" indent="0" algn="l" defTabSz="73152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mn-lt"/>
                <a:ea typeface="+mn-ea"/>
                <a:cs typeface="+mn-cs"/>
              </a:rPr>
              <a:t>500 years ago </a:t>
            </a:r>
            <a:r>
              <a:rPr lang="en-US" sz="1400" b="1" dirty="0"/>
              <a:t>Paracelsus the "father" of toxicology i</a:t>
            </a:r>
            <a:r>
              <a:rPr lang="en-US" sz="1400" b="0" i="0" kern="1200" dirty="0">
                <a:solidFill>
                  <a:schemeClr val="tx1"/>
                </a:solidFill>
                <a:effectLst/>
                <a:latin typeface="+mn-lt"/>
                <a:ea typeface="+mn-ea"/>
                <a:cs typeface="+mn-cs"/>
              </a:rPr>
              <a:t>s reported to have said </a:t>
            </a:r>
            <a:r>
              <a:rPr lang="en-US" sz="1400" b="1" dirty="0"/>
              <a:t>"</a:t>
            </a:r>
            <a:r>
              <a:rPr lang="en-US" sz="1400" i="1" dirty="0"/>
              <a:t>What is there that is not poison? All things are poison and nothing is without poison. Solely the dose determines that a thing is not a poison,” </a:t>
            </a:r>
            <a:r>
              <a:rPr lang="en-US" sz="1400" b="0" i="0" kern="1200" dirty="0">
                <a:solidFill>
                  <a:schemeClr val="tx1"/>
                </a:solidFill>
                <a:effectLst/>
                <a:latin typeface="+mn-lt"/>
                <a:ea typeface="+mn-ea"/>
                <a:cs typeface="+mn-cs"/>
              </a:rPr>
              <a:t>And he had a point. Ultimately, we are surrounded by potentially dangerous substances – it’s the dose that makes it deadly.</a:t>
            </a:r>
            <a:endParaRPr lang="en-US" sz="1400" dirty="0"/>
          </a:p>
        </p:txBody>
      </p:sp>
      <p:sp>
        <p:nvSpPr>
          <p:cNvPr id="4" name="Slide Number Placeholder 3"/>
          <p:cNvSpPr>
            <a:spLocks noGrp="1"/>
          </p:cNvSpPr>
          <p:nvPr>
            <p:ph type="sldNum" sz="quarter" idx="10"/>
          </p:nvPr>
        </p:nvSpPr>
        <p:spPr/>
        <p:txBody>
          <a:bodyPr/>
          <a:lstStyle/>
          <a:p>
            <a:fld id="{60BDDD1B-7981-514B-B211-D97C9422D57B}"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036660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45419">
              <a:defRPr/>
            </a:pPr>
            <a:r>
              <a:rPr lang="en-US" sz="1400" dirty="0"/>
              <a:t>This represents the most common categories of exposures by age reported to the Utah Poison Control Center.  The chart shows the </a:t>
            </a:r>
            <a:r>
              <a:rPr lang="en-US" sz="1400" b="1" dirty="0"/>
              <a:t>most common substances, not necessarily the most toxic substances</a:t>
            </a:r>
            <a:r>
              <a:rPr lang="en-US" sz="1400" dirty="0"/>
              <a:t>.  Common substances tend to reflect what substances are readily available in the home.</a:t>
            </a:r>
          </a:p>
          <a:p>
            <a:endParaRPr lang="en-US" sz="1400" dirty="0"/>
          </a:p>
          <a:p>
            <a:r>
              <a:rPr lang="en-US" sz="1400" dirty="0"/>
              <a:t>The majority of exposures reported to the poison center are unintentional in all age groups except those ages 13-19 years. Exposures in teens are more likely to be intentional in nature; either self-harm, intentional misuse or abuse.</a:t>
            </a:r>
          </a:p>
          <a:p>
            <a:endParaRPr lang="en-US" sz="1400" dirty="0"/>
          </a:p>
          <a:p>
            <a:endParaRPr lang="en-US" sz="1400" dirty="0"/>
          </a:p>
          <a:p>
            <a:pPr eaLnBrk="1" hangingPunct="1"/>
            <a:r>
              <a:rPr lang="en-US" altLang="en-US" sz="1400" i="1" dirty="0"/>
              <a:t>Analgesics: Pain medicine (anti-inflammatories like acetaminophen and ibuprofen, as well as prescription pain medicine)</a:t>
            </a:r>
          </a:p>
          <a:p>
            <a:pPr eaLnBrk="1" hangingPunct="1"/>
            <a:r>
              <a:rPr lang="en-US" altLang="en-US" sz="1400" i="1" dirty="0"/>
              <a:t>Sedatives: Valium, sleep medications, anxiety</a:t>
            </a:r>
          </a:p>
          <a:p>
            <a:pPr eaLnBrk="1" hangingPunct="1"/>
            <a:r>
              <a:rPr lang="en-US" altLang="en-US" sz="1400" i="1" dirty="0"/>
              <a:t>Antipsychotics: mentally ill, Zyprexa, Seroquel, schizophrenia</a:t>
            </a:r>
            <a:endParaRPr lang="en-US" sz="1400" i="1" dirty="0"/>
          </a:p>
        </p:txBody>
      </p:sp>
      <p:sp>
        <p:nvSpPr>
          <p:cNvPr id="4" name="Slide Number Placeholder 3"/>
          <p:cNvSpPr>
            <a:spLocks noGrp="1"/>
          </p:cNvSpPr>
          <p:nvPr>
            <p:ph type="sldNum" sz="quarter" idx="10"/>
          </p:nvPr>
        </p:nvSpPr>
        <p:spPr/>
        <p:txBody>
          <a:bodyPr/>
          <a:lstStyle/>
          <a:p>
            <a:fld id="{60BDDD1B-7981-514B-B211-D97C9422D57B}" type="slidenum">
              <a:rPr lang="en-US" smtClean="0"/>
              <a:pPr/>
              <a:t>10</a:t>
            </a:fld>
            <a:endParaRPr lang="en-US"/>
          </a:p>
        </p:txBody>
      </p:sp>
    </p:spTree>
    <p:extLst>
      <p:ext uri="{BB962C8B-B14F-4D97-AF65-F5344CB8AC3E}">
        <p14:creationId xmlns:p14="http://schemas.microsoft.com/office/powerpoint/2010/main" val="2908445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400" dirty="0"/>
              <a:t>1-Laundry detergent packets: Tide pod Challenge, </a:t>
            </a:r>
            <a:r>
              <a:rPr lang="en-US" sz="1400" dirty="0"/>
              <a:t>young children or elderly adults may mistake the colorful pods for candy (look a likes).</a:t>
            </a:r>
          </a:p>
          <a:p>
            <a:endParaRPr lang="en-US" altLang="en-US" sz="1400" dirty="0"/>
          </a:p>
          <a:p>
            <a:r>
              <a:rPr lang="en-US" altLang="en-US" sz="1400" dirty="0"/>
              <a:t>2-Button batteries: </a:t>
            </a:r>
            <a:r>
              <a:rPr lang="en-US" sz="1400" dirty="0"/>
              <a:t>A button battery can cause damage in three ways:  First, it can create electrical current. Second, it can put pressure on sensitive tissues and third, it can leak harmful chemicals from the battery. And all of these can cause burns to the throat or the stomach. The burn can be so intense after only several hours of exposure that the voice box can be destroyed or internal bleeding can occur.</a:t>
            </a:r>
            <a:endParaRPr lang="en-US" altLang="en-US" sz="1400" dirty="0"/>
          </a:p>
          <a:p>
            <a:endParaRPr lang="en-US" altLang="en-US" sz="1400" dirty="0"/>
          </a:p>
          <a:p>
            <a:pPr defTabSz="745419">
              <a:defRPr/>
            </a:pPr>
            <a:r>
              <a:rPr lang="en-US" altLang="en-US" sz="1400" dirty="0"/>
              <a:t>3- Spice is a s</a:t>
            </a:r>
            <a:r>
              <a:rPr lang="en-US" sz="1400" dirty="0"/>
              <a:t>ynthetic cannabinoids, its man-made chemicals bind to the same receptor in the brain as marijuana, but are much more potent it can cause nausea and vomiting, rapid heart rate, suicidal thoughts, violent behavior, paranoia, and hallucination. In 2016, there were 2,695 calls to poison control centers across the nation for harmful exposure from these drugs. </a:t>
            </a:r>
          </a:p>
          <a:p>
            <a:pPr defTabSz="745419">
              <a:defRPr/>
            </a:pPr>
            <a:endParaRPr lang="en-US" altLang="en-US" sz="1400" dirty="0"/>
          </a:p>
          <a:p>
            <a:pPr defTabSz="745419">
              <a:defRPr/>
            </a:pPr>
            <a:r>
              <a:rPr lang="en-US" altLang="en-US" sz="1400" dirty="0"/>
              <a:t>4- E</a:t>
            </a:r>
            <a:r>
              <a:rPr lang="en-US" sz="1400" dirty="0"/>
              <a:t>-cigarettes and liquid nicotine</a:t>
            </a:r>
            <a:r>
              <a:rPr lang="en-US" altLang="en-US" sz="1400" dirty="0"/>
              <a:t>: </a:t>
            </a:r>
            <a:r>
              <a:rPr lang="en-US" sz="1400" dirty="0"/>
              <a:t>As little as a teaspoon of e-cigarette liquid can be fatal to a child. W</a:t>
            </a:r>
            <a:r>
              <a:rPr lang="en-US" altLang="en-US" sz="1400" dirty="0"/>
              <a:t>e saw a huge increase in exposures starting in 2012 (16 cases) to the height in 2014 (133 cases), although the amount of exposures have tapered in 2017 we still have 89 exposures in Utah. </a:t>
            </a:r>
          </a:p>
          <a:p>
            <a:endParaRPr lang="en-US" altLang="en-US" sz="1400" dirty="0"/>
          </a:p>
          <a:p>
            <a:r>
              <a:rPr lang="en-US" altLang="en-US" sz="1400" dirty="0"/>
              <a:t>These are some of the products we have seen surges in recently, mostly due to the availability or popularity of the items. </a:t>
            </a:r>
          </a:p>
          <a:p>
            <a:endParaRPr lang="en-US" sz="1400" dirty="0"/>
          </a:p>
          <a:p>
            <a:endParaRPr lang="en-US" sz="1400" dirty="0"/>
          </a:p>
          <a:p>
            <a:endParaRPr lang="en-US" sz="1400" dirty="0"/>
          </a:p>
          <a:p>
            <a:endParaRPr lang="en-US" sz="1400" dirty="0"/>
          </a:p>
          <a:p>
            <a:pPr defTabSz="745419">
              <a:defRPr/>
            </a:pPr>
            <a:r>
              <a:rPr lang="en-US" sz="1400" dirty="0"/>
              <a:t>Reference: https://www.drugabuse.gov/related-topics/trends-statistics/infographics/synthetic-cannabinoids-k2spice-unpredictable-danger</a:t>
            </a:r>
          </a:p>
          <a:p>
            <a:endParaRPr lang="en-US" sz="1400" dirty="0"/>
          </a:p>
        </p:txBody>
      </p:sp>
      <p:sp>
        <p:nvSpPr>
          <p:cNvPr id="4" name="Slide Number Placeholder 3"/>
          <p:cNvSpPr>
            <a:spLocks noGrp="1"/>
          </p:cNvSpPr>
          <p:nvPr>
            <p:ph type="sldNum" sz="quarter" idx="10"/>
          </p:nvPr>
        </p:nvSpPr>
        <p:spPr/>
        <p:txBody>
          <a:bodyPr/>
          <a:lstStyle/>
          <a:p>
            <a:fld id="{60BDDD1B-7981-514B-B211-D97C9422D57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099311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45419">
              <a:defRPr/>
            </a:pPr>
            <a:r>
              <a:rPr lang="en-US" altLang="en-US" sz="1400" dirty="0"/>
              <a:t>A poison is anything someone eats, breathes, gets in the eyes or on the skin, that can cause sickness or death if it gets into or on the body.</a:t>
            </a:r>
          </a:p>
          <a:p>
            <a:pPr defTabSz="745419">
              <a:defRPr/>
            </a:pPr>
            <a:endParaRPr lang="en-US" sz="1400" dirty="0"/>
          </a:p>
          <a:p>
            <a:pPr defTabSz="745419">
              <a:defRPr/>
            </a:pPr>
            <a:endParaRPr lang="en-US" sz="1400" dirty="0"/>
          </a:p>
          <a:p>
            <a:pPr eaLnBrk="1" hangingPunct="1"/>
            <a:r>
              <a:rPr lang="en-US" altLang="en-US" sz="1400" dirty="0"/>
              <a:t>Poisons come in different forms</a:t>
            </a:r>
          </a:p>
          <a:p>
            <a:pPr lvl="1" eaLnBrk="1" hangingPunct="1"/>
            <a:r>
              <a:rPr lang="en-US" altLang="en-US" sz="1400" dirty="0"/>
              <a:t>Solid</a:t>
            </a:r>
          </a:p>
          <a:p>
            <a:pPr lvl="1" eaLnBrk="1" hangingPunct="1"/>
            <a:r>
              <a:rPr lang="en-US" altLang="en-US" sz="1400" dirty="0"/>
              <a:t>Liquid</a:t>
            </a:r>
          </a:p>
          <a:p>
            <a:pPr lvl="1" eaLnBrk="1" hangingPunct="1"/>
            <a:r>
              <a:rPr lang="en-US" altLang="en-US" sz="1400" dirty="0"/>
              <a:t>Gas or spray</a:t>
            </a:r>
          </a:p>
          <a:p>
            <a:pPr lvl="0" eaLnBrk="1" hangingPunct="1"/>
            <a:endParaRPr lang="en-US" altLang="en-US" sz="1400" dirty="0"/>
          </a:p>
          <a:p>
            <a:pPr lvl="0" eaLnBrk="1" hangingPunct="1"/>
            <a:endParaRPr lang="en-US" altLang="en-US" sz="1400" dirty="0"/>
          </a:p>
          <a:p>
            <a:pPr lvl="0" eaLnBrk="1" hangingPunct="1"/>
            <a:r>
              <a:rPr lang="en-US" altLang="en-US" sz="1800" b="1" baseline="0" dirty="0"/>
              <a:t>Think of real life instead of the Hollywood version of poisoning. Does it make you think differently when I ask “w</a:t>
            </a:r>
            <a:r>
              <a:rPr lang="en-US" altLang="en-US" sz="1800" b="1" dirty="0"/>
              <a:t>ho knows someone or has themselves been poisoned?” </a:t>
            </a:r>
            <a:r>
              <a:rPr lang="en-US" altLang="en-US" sz="1800" b="0" dirty="0"/>
              <a:t>( you don’t have to answer)</a:t>
            </a:r>
          </a:p>
          <a:p>
            <a:pPr lvl="1" eaLnBrk="1" hangingPunct="1"/>
            <a:endParaRPr lang="en-US" altLang="en-US" sz="1400" dirty="0"/>
          </a:p>
          <a:p>
            <a:pPr defTabSz="745419">
              <a:defRPr/>
            </a:pPr>
            <a:endParaRPr lang="en-US" sz="1400" dirty="0"/>
          </a:p>
          <a:p>
            <a:pPr defTabSz="745419">
              <a:defRPr/>
            </a:pPr>
            <a:endParaRPr lang="en-US" sz="1400" dirty="0"/>
          </a:p>
          <a:p>
            <a:pPr marL="0" marR="0" indent="0" algn="l" defTabSz="745419" rtl="0" eaLnBrk="1" fontAlgn="auto" latinLnBrk="0" hangingPunct="1">
              <a:lnSpc>
                <a:spcPct val="100000"/>
              </a:lnSpc>
              <a:spcBef>
                <a:spcPts val="0"/>
              </a:spcBef>
              <a:spcAft>
                <a:spcPts val="0"/>
              </a:spcAft>
              <a:buClrTx/>
              <a:buSzTx/>
              <a:buFontTx/>
              <a:buNone/>
              <a:tabLst/>
              <a:defRPr/>
            </a:pPr>
            <a:r>
              <a:rPr lang="en-US" sz="1400" i="1" dirty="0"/>
              <a:t>(</a:t>
            </a:r>
            <a:r>
              <a:rPr lang="en-US" sz="1200" i="1" dirty="0"/>
              <a:t>Optional) "The dose makes the poison."</a:t>
            </a:r>
            <a:r>
              <a:rPr lang="en-US" sz="1200" dirty="0"/>
              <a:t> </a:t>
            </a:r>
            <a:endParaRPr lang="en-US" altLang="en-US" sz="1200" dirty="0"/>
          </a:p>
          <a:p>
            <a:pPr defTabSz="745419">
              <a:defRPr/>
            </a:pPr>
            <a:endParaRPr lang="en-US" sz="1400" dirty="0"/>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568">
              <a:defRPr>
                <a:solidFill>
                  <a:schemeClr val="tx1"/>
                </a:solidFill>
                <a:latin typeface="Arial" panose="020B0604020202020204" pitchFamily="34" charset="0"/>
              </a:defRPr>
            </a:lvl1pPr>
            <a:lvl2pPr marL="757066" indent="-291179" defTabSz="949568">
              <a:defRPr>
                <a:solidFill>
                  <a:schemeClr val="tx1"/>
                </a:solidFill>
                <a:latin typeface="Arial" panose="020B0604020202020204" pitchFamily="34" charset="0"/>
              </a:defRPr>
            </a:lvl2pPr>
            <a:lvl3pPr marL="1164717" indent="-232943" defTabSz="949568">
              <a:defRPr>
                <a:solidFill>
                  <a:schemeClr val="tx1"/>
                </a:solidFill>
                <a:latin typeface="Arial" panose="020B0604020202020204" pitchFamily="34" charset="0"/>
              </a:defRPr>
            </a:lvl3pPr>
            <a:lvl4pPr marL="1630604" indent="-232943" defTabSz="949568">
              <a:defRPr>
                <a:solidFill>
                  <a:schemeClr val="tx1"/>
                </a:solidFill>
                <a:latin typeface="Arial" panose="020B0604020202020204" pitchFamily="34" charset="0"/>
              </a:defRPr>
            </a:lvl4pPr>
            <a:lvl5pPr marL="2096491" indent="-232943" defTabSz="949568">
              <a:defRPr>
                <a:solidFill>
                  <a:schemeClr val="tx1"/>
                </a:solidFill>
                <a:latin typeface="Arial" panose="020B0604020202020204" pitchFamily="34" charset="0"/>
              </a:defRPr>
            </a:lvl5pPr>
            <a:lvl6pPr marL="2562377" indent="-232943" defTabSz="949568" eaLnBrk="0" fontAlgn="base" hangingPunct="0">
              <a:spcBef>
                <a:spcPct val="0"/>
              </a:spcBef>
              <a:spcAft>
                <a:spcPct val="0"/>
              </a:spcAft>
              <a:defRPr>
                <a:solidFill>
                  <a:schemeClr val="tx1"/>
                </a:solidFill>
                <a:latin typeface="Arial" panose="020B0604020202020204" pitchFamily="34" charset="0"/>
              </a:defRPr>
            </a:lvl6pPr>
            <a:lvl7pPr marL="3028264" indent="-232943" defTabSz="949568" eaLnBrk="0" fontAlgn="base" hangingPunct="0">
              <a:spcBef>
                <a:spcPct val="0"/>
              </a:spcBef>
              <a:spcAft>
                <a:spcPct val="0"/>
              </a:spcAft>
              <a:defRPr>
                <a:solidFill>
                  <a:schemeClr val="tx1"/>
                </a:solidFill>
                <a:latin typeface="Arial" panose="020B0604020202020204" pitchFamily="34" charset="0"/>
              </a:defRPr>
            </a:lvl7pPr>
            <a:lvl8pPr marL="3494151" indent="-232943" defTabSz="949568" eaLnBrk="0" fontAlgn="base" hangingPunct="0">
              <a:spcBef>
                <a:spcPct val="0"/>
              </a:spcBef>
              <a:spcAft>
                <a:spcPct val="0"/>
              </a:spcAft>
              <a:defRPr>
                <a:solidFill>
                  <a:schemeClr val="tx1"/>
                </a:solidFill>
                <a:latin typeface="Arial" panose="020B0604020202020204" pitchFamily="34" charset="0"/>
              </a:defRPr>
            </a:lvl8pPr>
            <a:lvl9pPr marL="3960038" indent="-232943" defTabSz="949568" eaLnBrk="0" fontAlgn="base" hangingPunct="0">
              <a:spcBef>
                <a:spcPct val="0"/>
              </a:spcBef>
              <a:spcAft>
                <a:spcPct val="0"/>
              </a:spcAft>
              <a:defRPr>
                <a:solidFill>
                  <a:schemeClr val="tx1"/>
                </a:solidFill>
                <a:latin typeface="Arial" panose="020B0604020202020204" pitchFamily="34" charset="0"/>
              </a:defRPr>
            </a:lvl9pPr>
          </a:lstStyle>
          <a:p>
            <a:fld id="{9B73598D-4967-4D8D-853B-BAD4F9C96357}" type="slidenum">
              <a:rPr lang="en-US" altLang="en-US" smtClean="0"/>
              <a:pPr/>
              <a:t>12</a:t>
            </a:fld>
            <a:endParaRPr lang="en-US" altLang="en-US"/>
          </a:p>
        </p:txBody>
      </p:sp>
    </p:spTree>
    <p:extLst>
      <p:ext uri="{BB962C8B-B14F-4D97-AF65-F5344CB8AC3E}">
        <p14:creationId xmlns:p14="http://schemas.microsoft.com/office/powerpoint/2010/main" val="3671048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45419">
              <a:lnSpc>
                <a:spcPct val="90000"/>
              </a:lnSpc>
              <a:defRPr/>
            </a:pPr>
            <a:r>
              <a:rPr lang="en-US" sz="1400" dirty="0"/>
              <a:t>Even though 60% of the our calls involve children under the age if 6 years, the poison center responses to many types of poisoning exposures.  While overdoses and pediatric ingestions may be the most common calls, PCC fields calls about adverse reactions to medications and household products, therapeutic errors, environmental and occupational exposures as well as natural products – including plants and </a:t>
            </a:r>
            <a:r>
              <a:rPr lang="en-US" sz="1400" dirty="0" err="1"/>
              <a:t>envenomations</a:t>
            </a:r>
            <a:r>
              <a:rPr lang="en-US" sz="1400" dirty="0"/>
              <a:t>.  We responds to many calls of public health significance including hazardous materials incidents , infectious disease, and food poisoning.  While most exposures are acute poison control also consults on situations that are more chronic in nature and the list goes on. . . .</a:t>
            </a:r>
          </a:p>
          <a:p>
            <a:pPr>
              <a:lnSpc>
                <a:spcPct val="90000"/>
              </a:lnSpc>
            </a:pPr>
            <a:endParaRPr lang="en-US" sz="1400" dirty="0"/>
          </a:p>
          <a:p>
            <a:pPr>
              <a:lnSpc>
                <a:spcPct val="90000"/>
              </a:lnSpc>
            </a:pPr>
            <a:r>
              <a:rPr lang="en-US" sz="1400" i="1" dirty="0"/>
              <a:t>Other examples</a:t>
            </a:r>
          </a:p>
          <a:p>
            <a:pPr>
              <a:lnSpc>
                <a:spcPct val="90000"/>
              </a:lnSpc>
            </a:pPr>
            <a:r>
              <a:rPr lang="en-US" sz="1400" i="1" dirty="0"/>
              <a:t>Environmental/occupational concerns</a:t>
            </a:r>
          </a:p>
          <a:p>
            <a:pPr lvl="1">
              <a:lnSpc>
                <a:spcPct val="90000"/>
              </a:lnSpc>
            </a:pPr>
            <a:r>
              <a:rPr lang="en-US" sz="1400" i="1" dirty="0"/>
              <a:t>Carbon monoxide</a:t>
            </a:r>
          </a:p>
          <a:p>
            <a:pPr lvl="1">
              <a:lnSpc>
                <a:spcPct val="90000"/>
              </a:lnSpc>
            </a:pPr>
            <a:r>
              <a:rPr lang="en-US" sz="1400" i="1" dirty="0"/>
              <a:t>Cyanobacteria</a:t>
            </a:r>
          </a:p>
          <a:p>
            <a:pPr lvl="1">
              <a:lnSpc>
                <a:spcPct val="90000"/>
              </a:lnSpc>
            </a:pPr>
            <a:r>
              <a:rPr lang="en-US" sz="1400" i="1" dirty="0"/>
              <a:t>Hazardous materials</a:t>
            </a:r>
          </a:p>
          <a:p>
            <a:pPr lvl="1">
              <a:lnSpc>
                <a:spcPct val="90000"/>
              </a:lnSpc>
            </a:pPr>
            <a:r>
              <a:rPr lang="en-US" sz="1400" i="1" dirty="0"/>
              <a:t>Pesticides</a:t>
            </a:r>
          </a:p>
          <a:p>
            <a:pPr lvl="1">
              <a:lnSpc>
                <a:spcPct val="90000"/>
              </a:lnSpc>
            </a:pPr>
            <a:r>
              <a:rPr lang="en-US" sz="1400" i="1" dirty="0"/>
              <a:t>Food/water contamination</a:t>
            </a:r>
          </a:p>
          <a:p>
            <a:pPr>
              <a:lnSpc>
                <a:spcPct val="90000"/>
              </a:lnSpc>
            </a:pPr>
            <a:r>
              <a:rPr lang="en-US" sz="1400" i="1" dirty="0"/>
              <a:t>Infectious diseases</a:t>
            </a:r>
          </a:p>
          <a:p>
            <a:pPr lvl="1">
              <a:lnSpc>
                <a:spcPct val="90000"/>
              </a:lnSpc>
            </a:pPr>
            <a:r>
              <a:rPr lang="en-US" sz="1400" i="1" dirty="0"/>
              <a:t>Vector borne</a:t>
            </a:r>
          </a:p>
          <a:p>
            <a:pPr lvl="1">
              <a:lnSpc>
                <a:spcPct val="90000"/>
              </a:lnSpc>
            </a:pPr>
            <a:r>
              <a:rPr lang="en-US" sz="1400" i="1" dirty="0"/>
              <a:t>Hanta virus</a:t>
            </a:r>
          </a:p>
          <a:p>
            <a:pPr lvl="1">
              <a:lnSpc>
                <a:spcPct val="90000"/>
              </a:lnSpc>
            </a:pPr>
            <a:r>
              <a:rPr lang="en-US" sz="1400" i="1" dirty="0"/>
              <a:t>Rabies</a:t>
            </a:r>
          </a:p>
          <a:p>
            <a:pPr>
              <a:lnSpc>
                <a:spcPct val="90000"/>
              </a:lnSpc>
            </a:pPr>
            <a:r>
              <a:rPr lang="en-US" sz="1400" i="1" dirty="0"/>
              <a:t>Novel psychoactive substances</a:t>
            </a:r>
          </a:p>
          <a:p>
            <a:pPr>
              <a:lnSpc>
                <a:spcPct val="90000"/>
              </a:lnSpc>
            </a:pPr>
            <a:endParaRPr lang="en-US" sz="1400" dirty="0"/>
          </a:p>
          <a:p>
            <a:endParaRPr lang="en-US" sz="1400" dirty="0"/>
          </a:p>
        </p:txBody>
      </p:sp>
      <p:sp>
        <p:nvSpPr>
          <p:cNvPr id="4" name="Slide Number Placeholder 3"/>
          <p:cNvSpPr>
            <a:spLocks noGrp="1"/>
          </p:cNvSpPr>
          <p:nvPr>
            <p:ph type="sldNum" sz="quarter" idx="10"/>
          </p:nvPr>
        </p:nvSpPr>
        <p:spPr/>
        <p:txBody>
          <a:bodyPr/>
          <a:lstStyle/>
          <a:p>
            <a:pPr>
              <a:defRPr/>
            </a:pPr>
            <a:fld id="{A6329DDF-0447-4B5D-8175-2D6FAB62A856}" type="slidenum">
              <a:rPr lang="en-US" smtClean="0"/>
              <a:pPr>
                <a:defRPr/>
              </a:pPr>
              <a:t>13</a:t>
            </a:fld>
            <a:endParaRPr lang="en-US"/>
          </a:p>
        </p:txBody>
      </p:sp>
    </p:spTree>
    <p:extLst>
      <p:ext uri="{BB962C8B-B14F-4D97-AF65-F5344CB8AC3E}">
        <p14:creationId xmlns:p14="http://schemas.microsoft.com/office/powerpoint/2010/main" val="2347518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1D728F-47B7-47A2-9CC6-632120F32D77}" type="slidenum">
              <a:rPr lang="en-US"/>
              <a:pPr/>
              <a:t>14</a:t>
            </a:fld>
            <a:endParaRPr lang="en-US"/>
          </a:p>
        </p:txBody>
      </p:sp>
      <p:sp>
        <p:nvSpPr>
          <p:cNvPr id="252930" name="Rectangle 2"/>
          <p:cNvSpPr>
            <a:spLocks noGrp="1" noRot="1" noChangeAspect="1" noChangeArrowheads="1" noTextEdit="1"/>
          </p:cNvSpPr>
          <p:nvPr>
            <p:ph type="sldImg"/>
          </p:nvPr>
        </p:nvSpPr>
        <p:spPr>
          <a:xfrm>
            <a:off x="406400" y="696913"/>
            <a:ext cx="6197600" cy="3486150"/>
          </a:xfrm>
          <a:ln/>
        </p:spPr>
      </p:sp>
      <p:sp>
        <p:nvSpPr>
          <p:cNvPr id="252931" name="Rectangle 3"/>
          <p:cNvSpPr>
            <a:spLocks noGrp="1" noChangeArrowheads="1"/>
          </p:cNvSpPr>
          <p:nvPr>
            <p:ph type="body" idx="1"/>
          </p:nvPr>
        </p:nvSpPr>
        <p:spPr>
          <a:xfrm>
            <a:off x="701675" y="4416425"/>
            <a:ext cx="5607050" cy="4183063"/>
          </a:xfrm>
        </p:spPr>
        <p:txBody>
          <a:bodyPr/>
          <a:lstStyle/>
          <a:p>
            <a:r>
              <a:rPr lang="en-US" sz="1400" dirty="0"/>
              <a:t>The role of the specialist is to gather a thorough objective history quickly then make a risk assessment, the circumstances of the exposure, the health status of the individual as well as the toxicology of the agent.</a:t>
            </a:r>
          </a:p>
          <a:p>
            <a:endParaRPr lang="en-US" sz="1400" dirty="0"/>
          </a:p>
          <a:p>
            <a:pPr defTabSz="745419">
              <a:defRPr/>
            </a:pPr>
            <a:r>
              <a:rPr lang="en-US" sz="1400" dirty="0"/>
              <a:t>They rapidly assess whether the situation is safe to manage on-site or whether the patient requires transport to a health care facility. </a:t>
            </a:r>
          </a:p>
          <a:p>
            <a:pPr defTabSz="745419">
              <a:defRPr/>
            </a:pPr>
            <a:endParaRPr lang="en-US" sz="1400" dirty="0"/>
          </a:p>
          <a:p>
            <a:pPr defTabSz="745419">
              <a:defRPr/>
            </a:pPr>
            <a:r>
              <a:rPr lang="en-US" sz="1400" dirty="0"/>
              <a:t>The majority of call (75%) are managed on-site with telephone follow-up</a:t>
            </a:r>
          </a:p>
          <a:p>
            <a:endParaRPr lang="en-US" sz="1400" dirty="0"/>
          </a:p>
          <a:p>
            <a:r>
              <a:rPr lang="en-US" sz="1400" dirty="0"/>
              <a:t>Follow-up calls are often made to determine if the situation is resolving as anticipated or if there are any additional adverse consequences that need attention.</a:t>
            </a:r>
          </a:p>
          <a:p>
            <a:pPr defTabSz="745419">
              <a:defRPr/>
            </a:pPr>
            <a:endParaRPr lang="en-US" sz="1400" dirty="0"/>
          </a:p>
          <a:p>
            <a:pPr defTabSz="745419">
              <a:defRPr/>
            </a:pPr>
            <a:r>
              <a:rPr lang="en-US" sz="1400" dirty="0"/>
              <a:t>20% of exposure calls are from pre-hospital and hospital providers. If the call originates from a Clinician– they obtain that same history and provide recommendations to manage the patient. We are part of the health care team and will follow consult throughout a patients stay in the hospital.</a:t>
            </a:r>
          </a:p>
          <a:p>
            <a:pPr defTabSz="745419">
              <a:defRPr/>
            </a:pPr>
            <a:endParaRPr lang="en-US" sz="1400" dirty="0"/>
          </a:p>
          <a:p>
            <a:pPr defTabSz="745419">
              <a:defRPr/>
            </a:pPr>
            <a:endParaRPr lang="en-US" sz="1400" dirty="0"/>
          </a:p>
          <a:p>
            <a:endParaRPr lang="en-US" sz="1400" dirty="0"/>
          </a:p>
          <a:p>
            <a:endParaRPr lang="en-US" sz="1400" dirty="0"/>
          </a:p>
        </p:txBody>
      </p:sp>
    </p:spTree>
    <p:extLst>
      <p:ext uri="{BB962C8B-B14F-4D97-AF65-F5344CB8AC3E}">
        <p14:creationId xmlns:p14="http://schemas.microsoft.com/office/powerpoint/2010/main" val="1219431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benefits of the poison control starts with the way specialists assess, triage, manage, and continually monitors patients with a poison exposure. This helps decrease crowding in emergency departments, minimizes unnecessary EMS ambulance transport and frees critical emergency medical staff for true emergencies </a:t>
            </a:r>
          </a:p>
          <a:p>
            <a:endParaRPr lang="en-US" sz="1400" dirty="0"/>
          </a:p>
          <a:p>
            <a:r>
              <a:rPr lang="en-US" sz="1400" dirty="0"/>
              <a:t>The UPCC plays a critical role in disease surveillance, disaster readiness and response, and prescription drug epidemic response. Public health officials rely on poison control for its expertise and resources when responding to public safety issues, including hazardous chemical spills, contaminated water supplies, and product tampering.</a:t>
            </a:r>
          </a:p>
          <a:p>
            <a:endParaRPr lang="en-US" sz="1400" dirty="0"/>
          </a:p>
        </p:txBody>
      </p:sp>
      <p:sp>
        <p:nvSpPr>
          <p:cNvPr id="4" name="Slide Number Placeholder 3"/>
          <p:cNvSpPr>
            <a:spLocks noGrp="1"/>
          </p:cNvSpPr>
          <p:nvPr>
            <p:ph type="sldNum" sz="quarter" idx="10"/>
          </p:nvPr>
        </p:nvSpPr>
        <p:spPr/>
        <p:txBody>
          <a:bodyPr/>
          <a:lstStyle/>
          <a:p>
            <a:fld id="{60BDDD1B-7981-514B-B211-D97C9422D57B}" type="slidenum">
              <a:rPr lang="en-US" smtClean="0"/>
              <a:pPr/>
              <a:t>15</a:t>
            </a:fld>
            <a:endParaRPr lang="en-US"/>
          </a:p>
        </p:txBody>
      </p:sp>
    </p:spTree>
    <p:extLst>
      <p:ext uri="{BB962C8B-B14F-4D97-AF65-F5344CB8AC3E}">
        <p14:creationId xmlns:p14="http://schemas.microsoft.com/office/powerpoint/2010/main" val="3317260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FCA61B-078D-48AE-B4B6-1C921E7507E0}" type="slidenum">
              <a:rPr lang="en-US"/>
              <a:pPr/>
              <a:t>16</a:t>
            </a:fld>
            <a:endParaRPr lang="en-US"/>
          </a:p>
        </p:txBody>
      </p:sp>
      <p:sp>
        <p:nvSpPr>
          <p:cNvPr id="1193986" name="Rectangle 2"/>
          <p:cNvSpPr>
            <a:spLocks noGrp="1" noRot="1" noChangeAspect="1" noChangeArrowheads="1" noTextEdit="1"/>
          </p:cNvSpPr>
          <p:nvPr>
            <p:ph type="sldImg"/>
          </p:nvPr>
        </p:nvSpPr>
        <p:spPr>
          <a:ln/>
        </p:spPr>
      </p:sp>
      <p:sp>
        <p:nvSpPr>
          <p:cNvPr id="1193987" name="Rectangle 3"/>
          <p:cNvSpPr>
            <a:spLocks noGrp="1" noChangeArrowheads="1"/>
          </p:cNvSpPr>
          <p:nvPr>
            <p:ph type="body" idx="1"/>
          </p:nvPr>
        </p:nvSpPr>
        <p:spPr/>
        <p:txBody>
          <a:bodyPr/>
          <a:lstStyle/>
          <a:p>
            <a:pPr marL="465887" indent="-465887">
              <a:buFont typeface="+mj-lt"/>
              <a:buAutoNum type="arabicPeriod"/>
            </a:pPr>
            <a:r>
              <a:rPr lang="en-US" sz="1400" dirty="0"/>
              <a:t>keeping poison out of sight and out of reach</a:t>
            </a:r>
          </a:p>
          <a:p>
            <a:pPr marL="465887" indent="-465887">
              <a:buFont typeface="+mj-lt"/>
              <a:buAutoNum type="arabicPeriod"/>
            </a:pPr>
            <a:endParaRPr lang="en-US" sz="1400" dirty="0"/>
          </a:p>
          <a:p>
            <a:pPr marL="465887" indent="-465887">
              <a:buFont typeface="+mj-lt"/>
              <a:buAutoNum type="arabicPeriod"/>
            </a:pPr>
            <a:r>
              <a:rPr lang="en-US" sz="1400" dirty="0"/>
              <a:t>use child resistant closures (CRC) but remember that  aren’t child proof, but they can slow a child’s access to the product.  </a:t>
            </a:r>
          </a:p>
          <a:p>
            <a:pPr marL="465887" indent="-465887">
              <a:buFont typeface="+mj-lt"/>
              <a:buAutoNum type="arabicPeriod"/>
            </a:pPr>
            <a:endParaRPr lang="en-US" sz="1400" dirty="0"/>
          </a:p>
          <a:p>
            <a:pPr marL="465887" indent="-465887">
              <a:buFont typeface="+mj-lt"/>
              <a:buAutoNum type="arabicPeriod"/>
            </a:pPr>
            <a:r>
              <a:rPr lang="en-US" sz="1400" dirty="0"/>
              <a:t>Be aware of multiple ingredients in medicine</a:t>
            </a:r>
          </a:p>
          <a:p>
            <a:pPr marL="465887" indent="-465887">
              <a:buFont typeface="+mj-lt"/>
              <a:buAutoNum type="arabicPeriod"/>
            </a:pPr>
            <a:endParaRPr lang="en-US" sz="1400" dirty="0"/>
          </a:p>
          <a:p>
            <a:pPr marL="465887" indent="-465887">
              <a:buFont typeface="+mj-lt"/>
              <a:buAutoNum type="arabicPeriod"/>
            </a:pPr>
            <a:r>
              <a:rPr lang="en-US" sz="1400" dirty="0"/>
              <a:t>Safely dispose of medications</a:t>
            </a:r>
          </a:p>
          <a:p>
            <a:pPr marL="465887" indent="-465887">
              <a:buFont typeface="+mj-lt"/>
              <a:buAutoNum type="arabicPeriod"/>
            </a:pPr>
            <a:endParaRPr lang="en-US" sz="1400" dirty="0"/>
          </a:p>
          <a:p>
            <a:pPr marL="465887" indent="-465887">
              <a:buFont typeface="+mj-lt"/>
              <a:buAutoNum type="arabicPeriod"/>
            </a:pPr>
            <a:r>
              <a:rPr lang="en-US" sz="1400" dirty="0"/>
              <a:t>Do not refer to medicine as candy</a:t>
            </a:r>
          </a:p>
          <a:p>
            <a:pPr marL="465887" indent="-465887">
              <a:buFont typeface="+mj-lt"/>
              <a:buAutoNum type="arabicPeriod"/>
            </a:pPr>
            <a:endParaRPr lang="en-US" sz="1400" dirty="0"/>
          </a:p>
          <a:p>
            <a:pPr marL="465887" indent="-465887">
              <a:buFont typeface="+mj-lt"/>
              <a:buAutoNum type="arabicPeriod"/>
            </a:pPr>
            <a:r>
              <a:rPr lang="en-US" sz="1400" dirty="0"/>
              <a:t>Keeping products, medicines and cleaners, in their original containers is not only key to poison prevention, but allows for quicker assessment of a poison exposure.</a:t>
            </a:r>
          </a:p>
          <a:p>
            <a:pPr marL="465887" indent="-465887">
              <a:buFont typeface="+mj-lt"/>
              <a:buAutoNum type="arabicPeriod"/>
            </a:pPr>
            <a:endParaRPr lang="en-US" sz="1400" dirty="0"/>
          </a:p>
          <a:p>
            <a:pPr marL="465887" indent="-465887" defTabSz="745419">
              <a:buFont typeface="+mj-lt"/>
              <a:buAutoNum type="arabicPeriod"/>
              <a:defRPr/>
            </a:pPr>
            <a:r>
              <a:rPr lang="en-US" altLang="en-US" sz="1400" dirty="0"/>
              <a:t>Be sure to read the labels on medicine so you don’t end up taking too much of one ingredient such as acetaminophen. </a:t>
            </a:r>
          </a:p>
          <a:p>
            <a:pPr marL="465887" indent="-465887" defTabSz="745419">
              <a:buFont typeface="+mj-lt"/>
              <a:buAutoNum type="arabicPeriod"/>
              <a:defRPr/>
            </a:pPr>
            <a:endParaRPr lang="en-US" altLang="en-US" sz="1400" dirty="0"/>
          </a:p>
          <a:p>
            <a:pPr marL="465887" indent="-465887">
              <a:buFont typeface="+mj-lt"/>
              <a:buAutoNum type="arabicPeriod"/>
            </a:pPr>
            <a:r>
              <a:rPr lang="en-US" sz="1400" dirty="0"/>
              <a:t>Do not mix cleaning products</a:t>
            </a:r>
          </a:p>
          <a:p>
            <a:pPr marL="465887" indent="-465887">
              <a:buFont typeface="+mj-lt"/>
              <a:buAutoNum type="arabicPeriod"/>
            </a:pPr>
            <a:endParaRPr lang="en-US" sz="1400" dirty="0"/>
          </a:p>
          <a:p>
            <a:pPr marL="465887" indent="-465887">
              <a:buFont typeface="+mj-lt"/>
              <a:buAutoNum type="arabicPeriod"/>
            </a:pPr>
            <a:r>
              <a:rPr lang="en-US" sz="1400" dirty="0"/>
              <a:t>Use cleaners in well ventilated area</a:t>
            </a:r>
          </a:p>
          <a:p>
            <a:pPr marL="465887" indent="-465887">
              <a:buFont typeface="+mj-lt"/>
              <a:buAutoNum type="arabicPeriod"/>
            </a:pPr>
            <a:endParaRPr lang="en-US" sz="1400" dirty="0"/>
          </a:p>
          <a:p>
            <a:pPr marL="465887" indent="-465887">
              <a:buFont typeface="+mj-lt"/>
              <a:buAutoNum type="arabicPeriod"/>
            </a:pPr>
            <a:r>
              <a:rPr lang="en-US" sz="1400" dirty="0"/>
              <a:t>Handle chemicals with caution (use protective gear)</a:t>
            </a:r>
          </a:p>
          <a:p>
            <a:pPr marL="465887" indent="-465887">
              <a:buFont typeface="+mj-lt"/>
              <a:buAutoNum type="arabicPeriod"/>
            </a:pPr>
            <a:endParaRPr lang="en-US" sz="1400" dirty="0"/>
          </a:p>
          <a:p>
            <a:pPr marL="465887" indent="-465887">
              <a:buFont typeface="+mj-lt"/>
              <a:buAutoNum type="arabicPeriod"/>
            </a:pPr>
            <a:r>
              <a:rPr lang="en-US" sz="1400" dirty="0"/>
              <a:t>Lastly don’t forget to post the poison control number near phone or in your cell phone.</a:t>
            </a:r>
          </a:p>
          <a:p>
            <a:endParaRPr lang="en-US" sz="1400" dirty="0"/>
          </a:p>
          <a:p>
            <a:endParaRPr lang="en-US" sz="1400" dirty="0"/>
          </a:p>
          <a:p>
            <a:endParaRPr lang="en-US" sz="1400" dirty="0"/>
          </a:p>
        </p:txBody>
      </p:sp>
    </p:spTree>
    <p:extLst>
      <p:ext uri="{BB962C8B-B14F-4D97-AF65-F5344CB8AC3E}">
        <p14:creationId xmlns:p14="http://schemas.microsoft.com/office/powerpoint/2010/main" val="1322339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45419">
              <a:defRPr/>
            </a:pPr>
            <a:r>
              <a:rPr lang="en-US" altLang="en-US" sz="1400" dirty="0"/>
              <a:t>If a poisoning does occur, following these first aid tips.</a:t>
            </a:r>
          </a:p>
          <a:p>
            <a:endParaRPr lang="en-US" sz="1400" dirty="0"/>
          </a:p>
          <a:p>
            <a:endParaRPr lang="en-US" sz="1400" dirty="0"/>
          </a:p>
        </p:txBody>
      </p:sp>
      <p:sp>
        <p:nvSpPr>
          <p:cNvPr id="4" name="Slide Number Placeholder 3"/>
          <p:cNvSpPr>
            <a:spLocks noGrp="1"/>
          </p:cNvSpPr>
          <p:nvPr>
            <p:ph type="sldNum" sz="quarter" idx="10"/>
          </p:nvPr>
        </p:nvSpPr>
        <p:spPr/>
        <p:txBody>
          <a:bodyPr/>
          <a:lstStyle/>
          <a:p>
            <a:pPr>
              <a:defRPr/>
            </a:pPr>
            <a:fld id="{4304E87E-71FF-4837-AD87-2C4568F47382}" type="slidenum">
              <a:rPr lang="en-US" smtClean="0"/>
              <a:pPr>
                <a:defRPr/>
              </a:pPr>
              <a:t>17</a:t>
            </a:fld>
            <a:endParaRPr lang="en-US"/>
          </a:p>
        </p:txBody>
      </p:sp>
    </p:spTree>
    <p:extLst>
      <p:ext uri="{BB962C8B-B14F-4D97-AF65-F5344CB8AC3E}">
        <p14:creationId xmlns:p14="http://schemas.microsoft.com/office/powerpoint/2010/main" val="3158709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dirty="0"/>
              <a:t>If you wait for the person to become sick, it may be too late to help them. Please call right away if a poisoning occurs. Don’t guess, be sure.</a:t>
            </a: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568">
              <a:defRPr>
                <a:solidFill>
                  <a:schemeClr val="tx1"/>
                </a:solidFill>
                <a:latin typeface="Arial" panose="020B0604020202020204" pitchFamily="34" charset="0"/>
              </a:defRPr>
            </a:lvl1pPr>
            <a:lvl2pPr marL="757066" indent="-291179" defTabSz="949568">
              <a:defRPr>
                <a:solidFill>
                  <a:schemeClr val="tx1"/>
                </a:solidFill>
                <a:latin typeface="Arial" panose="020B0604020202020204" pitchFamily="34" charset="0"/>
              </a:defRPr>
            </a:lvl2pPr>
            <a:lvl3pPr marL="1164717" indent="-232943" defTabSz="949568">
              <a:defRPr>
                <a:solidFill>
                  <a:schemeClr val="tx1"/>
                </a:solidFill>
                <a:latin typeface="Arial" panose="020B0604020202020204" pitchFamily="34" charset="0"/>
              </a:defRPr>
            </a:lvl3pPr>
            <a:lvl4pPr marL="1630604" indent="-232943" defTabSz="949568">
              <a:defRPr>
                <a:solidFill>
                  <a:schemeClr val="tx1"/>
                </a:solidFill>
                <a:latin typeface="Arial" panose="020B0604020202020204" pitchFamily="34" charset="0"/>
              </a:defRPr>
            </a:lvl4pPr>
            <a:lvl5pPr marL="2096491" indent="-232943" defTabSz="949568">
              <a:defRPr>
                <a:solidFill>
                  <a:schemeClr val="tx1"/>
                </a:solidFill>
                <a:latin typeface="Arial" panose="020B0604020202020204" pitchFamily="34" charset="0"/>
              </a:defRPr>
            </a:lvl5pPr>
            <a:lvl6pPr marL="2562377" indent="-232943" defTabSz="949568" eaLnBrk="0" fontAlgn="base" hangingPunct="0">
              <a:spcBef>
                <a:spcPct val="0"/>
              </a:spcBef>
              <a:spcAft>
                <a:spcPct val="0"/>
              </a:spcAft>
              <a:defRPr>
                <a:solidFill>
                  <a:schemeClr val="tx1"/>
                </a:solidFill>
                <a:latin typeface="Arial" panose="020B0604020202020204" pitchFamily="34" charset="0"/>
              </a:defRPr>
            </a:lvl6pPr>
            <a:lvl7pPr marL="3028264" indent="-232943" defTabSz="949568" eaLnBrk="0" fontAlgn="base" hangingPunct="0">
              <a:spcBef>
                <a:spcPct val="0"/>
              </a:spcBef>
              <a:spcAft>
                <a:spcPct val="0"/>
              </a:spcAft>
              <a:defRPr>
                <a:solidFill>
                  <a:schemeClr val="tx1"/>
                </a:solidFill>
                <a:latin typeface="Arial" panose="020B0604020202020204" pitchFamily="34" charset="0"/>
              </a:defRPr>
            </a:lvl7pPr>
            <a:lvl8pPr marL="3494151" indent="-232943" defTabSz="949568" eaLnBrk="0" fontAlgn="base" hangingPunct="0">
              <a:spcBef>
                <a:spcPct val="0"/>
              </a:spcBef>
              <a:spcAft>
                <a:spcPct val="0"/>
              </a:spcAft>
              <a:defRPr>
                <a:solidFill>
                  <a:schemeClr val="tx1"/>
                </a:solidFill>
                <a:latin typeface="Arial" panose="020B0604020202020204" pitchFamily="34" charset="0"/>
              </a:defRPr>
            </a:lvl8pPr>
            <a:lvl9pPr marL="3960038" indent="-232943" defTabSz="949568" eaLnBrk="0" fontAlgn="base" hangingPunct="0">
              <a:spcBef>
                <a:spcPct val="0"/>
              </a:spcBef>
              <a:spcAft>
                <a:spcPct val="0"/>
              </a:spcAft>
              <a:defRPr>
                <a:solidFill>
                  <a:schemeClr val="tx1"/>
                </a:solidFill>
                <a:latin typeface="Arial" panose="020B0604020202020204" pitchFamily="34" charset="0"/>
              </a:defRPr>
            </a:lvl9pPr>
          </a:lstStyle>
          <a:p>
            <a:fld id="{B5C6C240-31B4-4ADD-9EC6-8FDCD9E40B21}" type="slidenum">
              <a:rPr lang="en-US" altLang="en-US" smtClean="0"/>
              <a:pPr/>
              <a:t>18</a:t>
            </a:fld>
            <a:endParaRPr lang="en-US" altLang="en-US"/>
          </a:p>
        </p:txBody>
      </p:sp>
    </p:spTree>
    <p:extLst>
      <p:ext uri="{BB962C8B-B14F-4D97-AF65-F5344CB8AC3E}">
        <p14:creationId xmlns:p14="http://schemas.microsoft.com/office/powerpoint/2010/main" val="2788054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400" dirty="0"/>
              <a:t>A vital part of the UPCC’s mission is education and prevention. Outreach education efforts focus on ways to prevent poisoning as well as generate awareness to the poison center services. The UPCC constantly updates efforts to combat current poisoning trends, providing vital prevention information across the state. </a:t>
            </a:r>
          </a:p>
          <a:p>
            <a:endParaRPr lang="en-US" sz="1400" dirty="0"/>
          </a:p>
          <a:p>
            <a:r>
              <a:rPr lang="en-US" sz="1400" dirty="0"/>
              <a:t>There are 3 major goals that drive poison prevention education:</a:t>
            </a:r>
          </a:p>
          <a:p>
            <a:pPr>
              <a:spcBef>
                <a:spcPts val="611"/>
              </a:spcBef>
            </a:pPr>
            <a:endParaRPr lang="en-US" sz="1400" dirty="0"/>
          </a:p>
          <a:p>
            <a:pPr>
              <a:spcBef>
                <a:spcPts val="611"/>
              </a:spcBef>
            </a:pPr>
            <a:r>
              <a:rPr lang="en-US" sz="1400" dirty="0"/>
              <a:t>Decrease the frequency of poisoning</a:t>
            </a:r>
          </a:p>
          <a:p>
            <a:pPr lvl="1">
              <a:spcBef>
                <a:spcPts val="611"/>
              </a:spcBef>
              <a:buFont typeface="Wingdings" panose="05000000000000000000" pitchFamily="2" charset="2"/>
              <a:buChar char="ü"/>
            </a:pPr>
            <a:r>
              <a:rPr lang="en-US" sz="1400" dirty="0"/>
              <a:t>Encourage purchase and use of safe products</a:t>
            </a:r>
          </a:p>
          <a:p>
            <a:pPr lvl="1">
              <a:spcBef>
                <a:spcPts val="611"/>
              </a:spcBef>
              <a:buFont typeface="Wingdings" panose="05000000000000000000" pitchFamily="2" charset="2"/>
              <a:buChar char="ü"/>
            </a:pPr>
            <a:r>
              <a:rPr lang="en-US" sz="1400" dirty="0"/>
              <a:t>Endorse concept of child-resistant packaging</a:t>
            </a:r>
          </a:p>
          <a:p>
            <a:pPr lvl="1">
              <a:spcBef>
                <a:spcPts val="611"/>
              </a:spcBef>
              <a:buFont typeface="Wingdings" panose="05000000000000000000" pitchFamily="2" charset="2"/>
              <a:buChar char="ü"/>
            </a:pPr>
            <a:r>
              <a:rPr lang="en-US" sz="1400" dirty="0"/>
              <a:t>Appropriate storage and handling of products</a:t>
            </a:r>
          </a:p>
          <a:p>
            <a:pPr>
              <a:spcBef>
                <a:spcPts val="611"/>
              </a:spcBef>
            </a:pPr>
            <a:r>
              <a:rPr lang="en-US" sz="1400" dirty="0"/>
              <a:t>Decrease severity of poisoning</a:t>
            </a:r>
          </a:p>
          <a:p>
            <a:pPr lvl="1">
              <a:spcBef>
                <a:spcPts val="611"/>
              </a:spcBef>
              <a:buFont typeface="Wingdings" pitchFamily="2" charset="2"/>
              <a:buChar char="ü"/>
            </a:pPr>
            <a:r>
              <a:rPr lang="en-US" sz="1400" dirty="0"/>
              <a:t>Encourage posting of emergency numbers near telephone.</a:t>
            </a:r>
          </a:p>
          <a:p>
            <a:pPr lvl="1">
              <a:spcBef>
                <a:spcPts val="611"/>
              </a:spcBef>
              <a:buFont typeface="Wingdings" pitchFamily="2" charset="2"/>
              <a:buChar char="ü"/>
            </a:pPr>
            <a:r>
              <a:rPr lang="en-US" sz="1400" dirty="0"/>
              <a:t>Educate on first aid</a:t>
            </a:r>
          </a:p>
          <a:p>
            <a:pPr>
              <a:spcBef>
                <a:spcPts val="611"/>
              </a:spcBef>
            </a:pPr>
            <a:r>
              <a:rPr lang="en-US" sz="1400" dirty="0"/>
              <a:t>Enhance general awareness</a:t>
            </a:r>
          </a:p>
          <a:p>
            <a:pPr lvl="1">
              <a:spcBef>
                <a:spcPts val="611"/>
              </a:spcBef>
              <a:buFont typeface="Wingdings" pitchFamily="2" charset="2"/>
              <a:buChar char="ü"/>
            </a:pPr>
            <a:r>
              <a:rPr lang="en-US" sz="1400" dirty="0"/>
              <a:t>Distribution of educational materials</a:t>
            </a:r>
          </a:p>
          <a:p>
            <a:endParaRPr lang="en-US" sz="1400" dirty="0"/>
          </a:p>
        </p:txBody>
      </p:sp>
      <p:sp>
        <p:nvSpPr>
          <p:cNvPr id="4" name="Slide Number Placeholder 3"/>
          <p:cNvSpPr>
            <a:spLocks noGrp="1"/>
          </p:cNvSpPr>
          <p:nvPr>
            <p:ph type="sldNum" sz="quarter" idx="10"/>
          </p:nvPr>
        </p:nvSpPr>
        <p:spPr/>
        <p:txBody>
          <a:bodyPr/>
          <a:lstStyle/>
          <a:p>
            <a:fld id="{0DFF7DC3-3B07-4931-B690-33899EB663A9}" type="slidenum">
              <a:rPr lang="en-US" smtClean="0"/>
              <a:pPr/>
              <a:t>19</a:t>
            </a:fld>
            <a:endParaRPr lang="en-US"/>
          </a:p>
        </p:txBody>
      </p:sp>
    </p:spTree>
    <p:extLst>
      <p:ext uri="{BB962C8B-B14F-4D97-AF65-F5344CB8AC3E}">
        <p14:creationId xmlns:p14="http://schemas.microsoft.com/office/powerpoint/2010/main" val="1091541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The Utah Poison Control Center has a proud legacy as one of the first poison center’s established in the United States.  It is a program of the University of Utah College of Pharmacy with a mission to prevent and minimize adverse health effects from a poison exposure through education, service and research.  </a:t>
            </a:r>
          </a:p>
        </p:txBody>
      </p:sp>
      <p:sp>
        <p:nvSpPr>
          <p:cNvPr id="4" name="Slide Number Placeholder 3"/>
          <p:cNvSpPr>
            <a:spLocks noGrp="1"/>
          </p:cNvSpPr>
          <p:nvPr>
            <p:ph type="sldNum" sz="quarter" idx="10"/>
          </p:nvPr>
        </p:nvSpPr>
        <p:spPr/>
        <p:txBody>
          <a:bodyPr/>
          <a:lstStyle/>
          <a:p>
            <a:fld id="{67178C8E-4669-40D1-BB6B-E1763C59A346}" type="slidenum">
              <a:rPr lang="en-US" smtClean="0"/>
              <a:pPr/>
              <a:t>2</a:t>
            </a:fld>
            <a:endParaRPr lang="en-US"/>
          </a:p>
        </p:txBody>
      </p:sp>
    </p:spTree>
    <p:extLst>
      <p:ext uri="{BB962C8B-B14F-4D97-AF65-F5344CB8AC3E}">
        <p14:creationId xmlns:p14="http://schemas.microsoft.com/office/powerpoint/2010/main" val="4179728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745419">
              <a:defRPr/>
            </a:pPr>
            <a:r>
              <a:rPr lang="en-US" sz="1600" dirty="0"/>
              <a:t>Take some time to visit our website it has a lot of resources we’d like to share. On the screen is sample of our educational materials.  I’ve have brought some with me you can take today or your welcome to contact the UPCC to order materials for free. You can signup for our newsletters, check out the plant database find lesson plans and presentation like :</a:t>
            </a:r>
          </a:p>
          <a:p>
            <a:pPr lvl="1"/>
            <a:r>
              <a:rPr lang="en-US" sz="1600" dirty="0"/>
              <a:t>Poison safety lesson plans for children</a:t>
            </a:r>
          </a:p>
          <a:p>
            <a:pPr lvl="1"/>
            <a:r>
              <a:rPr lang="en-US" sz="1600" dirty="0"/>
              <a:t>Poison prevention lesson plans for adults</a:t>
            </a:r>
          </a:p>
          <a:p>
            <a:pPr lvl="1"/>
            <a:r>
              <a:rPr lang="en-US" sz="1600" dirty="0"/>
              <a:t>Young parent lesson plan</a:t>
            </a:r>
          </a:p>
          <a:p>
            <a:pPr lvl="1"/>
            <a:r>
              <a:rPr lang="en-US" sz="1600" dirty="0"/>
              <a:t>Babysitter's Guide to Poison Prevention Lesson Plan</a:t>
            </a:r>
          </a:p>
          <a:p>
            <a:pPr lvl="1"/>
            <a:r>
              <a:rPr lang="en-US" sz="1600" dirty="0"/>
              <a:t>Over-The-Counter (OTC) medicine Safety</a:t>
            </a:r>
          </a:p>
          <a:p>
            <a:pPr lvl="1"/>
            <a:r>
              <a:rPr lang="en-US" sz="1600" dirty="0"/>
              <a:t>Older adults medication safety</a:t>
            </a:r>
          </a:p>
          <a:p>
            <a:pPr defTabSz="745419">
              <a:defRPr/>
            </a:pPr>
            <a:r>
              <a:rPr lang="en-US" sz="1600" dirty="0"/>
              <a:t>and so much more.</a:t>
            </a:r>
          </a:p>
        </p:txBody>
      </p:sp>
      <p:sp>
        <p:nvSpPr>
          <p:cNvPr id="4" name="Slide Number Placeholder 3"/>
          <p:cNvSpPr>
            <a:spLocks noGrp="1"/>
          </p:cNvSpPr>
          <p:nvPr>
            <p:ph type="sldNum" sz="quarter" idx="10"/>
          </p:nvPr>
        </p:nvSpPr>
        <p:spPr/>
        <p:txBody>
          <a:bodyPr/>
          <a:lstStyle/>
          <a:p>
            <a:fld id="{921FA391-1D85-4BFE-9D5B-CE400D136F99}" type="slidenum">
              <a:rPr lang="en-US" smtClean="0"/>
              <a:pPr/>
              <a:t>20</a:t>
            </a:fld>
            <a:endParaRPr lang="en-US"/>
          </a:p>
        </p:txBody>
      </p:sp>
    </p:spTree>
    <p:extLst>
      <p:ext uri="{BB962C8B-B14F-4D97-AF65-F5344CB8AC3E}">
        <p14:creationId xmlns:p14="http://schemas.microsoft.com/office/powerpoint/2010/main" val="1647030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UPCC is involved in an projects including:</a:t>
            </a:r>
          </a:p>
          <a:p>
            <a:pPr marL="524123" indent="-524123">
              <a:buFont typeface="+mj-lt"/>
              <a:buAutoNum type="arabicPeriod"/>
            </a:pPr>
            <a:r>
              <a:rPr lang="en-US" sz="1400" dirty="0"/>
              <a:t>Naloxone Training: Developing in partnership with the UDOH e-Learning modules for public safety officers and the lay public</a:t>
            </a:r>
          </a:p>
          <a:p>
            <a:pPr marL="524123" indent="-524123">
              <a:buFont typeface="+mj-lt"/>
              <a:buAutoNum type="arabicPeriod"/>
            </a:pPr>
            <a:r>
              <a:rPr lang="en-US" sz="1400" dirty="0"/>
              <a:t>Safe Kids Utah projects: Include medication safety and laundry packet safety </a:t>
            </a:r>
          </a:p>
          <a:p>
            <a:pPr marL="524123" indent="-524123">
              <a:buFont typeface="+mj-lt"/>
              <a:buAutoNum type="arabicPeriod"/>
            </a:pPr>
            <a:r>
              <a:rPr lang="en-US" sz="1400" dirty="0"/>
              <a:t>Education to Head Start families</a:t>
            </a:r>
          </a:p>
          <a:p>
            <a:pPr marL="524123" indent="-524123">
              <a:buFont typeface="+mj-lt"/>
              <a:buAutoNum type="arabicPeriod"/>
            </a:pPr>
            <a:r>
              <a:rPr lang="en-US" sz="1400" dirty="0"/>
              <a:t>UCO-OP (Utah coalition for opioid overdose prevention): Public awareness and naloxone workgroups</a:t>
            </a:r>
          </a:p>
          <a:p>
            <a:pPr marL="524123" indent="-524123">
              <a:buFont typeface="+mj-lt"/>
              <a:buAutoNum type="arabicPeriod"/>
            </a:pPr>
            <a:r>
              <a:rPr lang="en-US" sz="1400" dirty="0"/>
              <a:t>OAMS (older adult medication safety) program</a:t>
            </a:r>
          </a:p>
          <a:p>
            <a:endParaRPr lang="en-US" sz="1400" b="1" dirty="0"/>
          </a:p>
        </p:txBody>
      </p:sp>
      <p:sp>
        <p:nvSpPr>
          <p:cNvPr id="4" name="Slide Number Placeholder 3"/>
          <p:cNvSpPr>
            <a:spLocks noGrp="1"/>
          </p:cNvSpPr>
          <p:nvPr>
            <p:ph type="sldNum" sz="quarter" idx="10"/>
          </p:nvPr>
        </p:nvSpPr>
        <p:spPr/>
        <p:txBody>
          <a:bodyPr/>
          <a:lstStyle/>
          <a:p>
            <a:fld id="{60BDDD1B-7981-514B-B211-D97C9422D57B}" type="slidenum">
              <a:rPr lang="en-US" smtClean="0"/>
              <a:pPr/>
              <a:t>21</a:t>
            </a:fld>
            <a:endParaRPr lang="en-US"/>
          </a:p>
        </p:txBody>
      </p:sp>
    </p:spTree>
    <p:extLst>
      <p:ext uri="{BB962C8B-B14F-4D97-AF65-F5344CB8AC3E}">
        <p14:creationId xmlns:p14="http://schemas.microsoft.com/office/powerpoint/2010/main" val="306538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400" dirty="0"/>
              <a:t>Outreach education efforts to local health districts, schools, and communities are critical to reducing the poisoning trend. USU Extension has your finger on the pulse, you understand your communities and their needs. We know partnering with all of the amazing faculty and staff can bring a synergistic effect and make a difference in the life of Utahan. </a:t>
            </a:r>
          </a:p>
          <a:p>
            <a:pPr>
              <a:defRPr/>
            </a:pPr>
            <a:endParaRPr lang="en-US" sz="1400" dirty="0"/>
          </a:p>
          <a:p>
            <a:pPr>
              <a:defRPr/>
            </a:pPr>
            <a:r>
              <a:rPr lang="en-US" sz="1400" dirty="0"/>
              <a:t>We’ve has been lucky this</a:t>
            </a:r>
            <a:r>
              <a:rPr lang="en-US" sz="1400" baseline="0" dirty="0"/>
              <a:t> year </a:t>
            </a:r>
            <a:r>
              <a:rPr lang="en-US" sz="1400" dirty="0"/>
              <a:t>to meet with some of USU extension leadership where we brainstormed areas we can connect, I’ve listed some on the screen</a:t>
            </a:r>
            <a:r>
              <a:rPr lang="en-US" sz="1400" baseline="0" dirty="0"/>
              <a:t> as highlights</a:t>
            </a:r>
            <a:r>
              <a:rPr lang="en-US" sz="1400" dirty="0"/>
              <a:t>. Hopefully some of theses topics and the services we provide will resonate with</a:t>
            </a:r>
            <a:r>
              <a:rPr lang="en-US" sz="1400" baseline="0" dirty="0"/>
              <a:t> you</a:t>
            </a:r>
            <a:r>
              <a:rPr lang="en-US" sz="1400" dirty="0"/>
              <a:t>. </a:t>
            </a:r>
          </a:p>
          <a:p>
            <a:pPr>
              <a:defRPr/>
            </a:pPr>
            <a:endParaRPr lang="en-US" sz="1400" dirty="0"/>
          </a:p>
          <a:p>
            <a:pPr>
              <a:defRPr/>
            </a:pPr>
            <a:endParaRPr lang="en-US" sz="1400" dirty="0"/>
          </a:p>
          <a:p>
            <a:pPr>
              <a:defRPr/>
            </a:pPr>
            <a:endParaRPr lang="en-US" sz="1400" dirty="0"/>
          </a:p>
        </p:txBody>
      </p:sp>
      <p:sp>
        <p:nvSpPr>
          <p:cNvPr id="4" name="Slide Number Placeholder 3"/>
          <p:cNvSpPr>
            <a:spLocks noGrp="1"/>
          </p:cNvSpPr>
          <p:nvPr>
            <p:ph type="sldNum" sz="quarter" idx="10"/>
          </p:nvPr>
        </p:nvSpPr>
        <p:spPr/>
        <p:txBody>
          <a:bodyPr/>
          <a:lstStyle/>
          <a:p>
            <a:pPr>
              <a:defRPr/>
            </a:pPr>
            <a:fld id="{A6329DDF-0447-4B5D-8175-2D6FAB62A856}" type="slidenum">
              <a:rPr lang="en-US" smtClean="0"/>
              <a:pPr>
                <a:defRPr/>
              </a:pPr>
              <a:t>22</a:t>
            </a:fld>
            <a:endParaRPr lang="en-US"/>
          </a:p>
        </p:txBody>
      </p:sp>
    </p:spTree>
    <p:extLst>
      <p:ext uri="{BB962C8B-B14F-4D97-AF65-F5344CB8AC3E}">
        <p14:creationId xmlns:p14="http://schemas.microsoft.com/office/powerpoint/2010/main" val="140861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45419">
              <a:defRPr/>
            </a:pPr>
            <a:r>
              <a:rPr lang="en-US" altLang="en-US" sz="1400" dirty="0"/>
              <a:t>I want</a:t>
            </a:r>
            <a:r>
              <a:rPr lang="en-US" altLang="en-US" sz="1400" baseline="0" dirty="0"/>
              <a:t> to say thank you for letting me be here and remember w</a:t>
            </a:r>
            <a:r>
              <a:rPr lang="en-US" altLang="en-US" sz="1400" dirty="0"/>
              <a:t>e hope to prevent poisonings, but if a poisoning happens, call the Utah Poison Control Center for help. </a:t>
            </a:r>
          </a:p>
          <a:p>
            <a:pPr defTabSz="745419">
              <a:defRPr/>
            </a:pPr>
            <a:endParaRPr lang="en-US" sz="1400" dirty="0"/>
          </a:p>
          <a:p>
            <a:pPr defTabSz="745419">
              <a:defRPr/>
            </a:pPr>
            <a:r>
              <a:rPr lang="en-US" sz="1400" dirty="0"/>
              <a:t>If you haven’t yet, save the number to your phone. One day it may save you back.</a:t>
            </a:r>
          </a:p>
          <a:p>
            <a:pPr defTabSz="745419">
              <a:defRPr/>
            </a:pPr>
            <a:endParaRPr lang="en-US" sz="1400" dirty="0"/>
          </a:p>
          <a:p>
            <a:pPr marL="0" marR="0" indent="0" algn="l" defTabSz="745419" rtl="0" eaLnBrk="1" fontAlgn="auto" latinLnBrk="0" hangingPunct="1">
              <a:lnSpc>
                <a:spcPct val="100000"/>
              </a:lnSpc>
              <a:spcBef>
                <a:spcPts val="0"/>
              </a:spcBef>
              <a:spcAft>
                <a:spcPts val="0"/>
              </a:spcAft>
              <a:buClrTx/>
              <a:buSzTx/>
              <a:buFontTx/>
              <a:buNone/>
              <a:tabLst/>
              <a:defRPr/>
            </a:pPr>
            <a:r>
              <a:rPr lang="en-US" sz="1400" dirty="0"/>
              <a:t>My contact info is on the screen</a:t>
            </a:r>
            <a:r>
              <a:rPr lang="en-US" sz="1400" baseline="0" dirty="0"/>
              <a:t> p</a:t>
            </a:r>
            <a:r>
              <a:rPr lang="en-US" sz="1400" dirty="0"/>
              <a:t>lease reach out to</a:t>
            </a:r>
            <a:r>
              <a:rPr lang="en-US" sz="1400" baseline="0" dirty="0"/>
              <a:t> me or grab me during lunch.</a:t>
            </a:r>
            <a:endParaRPr lang="en-US" sz="1400" dirty="0"/>
          </a:p>
          <a:p>
            <a:pPr defTabSz="745419">
              <a:defRPr/>
            </a:pPr>
            <a:endParaRPr lang="en-US" sz="1400" dirty="0"/>
          </a:p>
          <a:p>
            <a:endParaRPr lang="en-US" sz="1400" dirty="0"/>
          </a:p>
        </p:txBody>
      </p:sp>
      <p:sp>
        <p:nvSpPr>
          <p:cNvPr id="4" name="Slide Number Placeholder 3"/>
          <p:cNvSpPr>
            <a:spLocks noGrp="1"/>
          </p:cNvSpPr>
          <p:nvPr>
            <p:ph type="sldNum" sz="quarter" idx="10"/>
          </p:nvPr>
        </p:nvSpPr>
        <p:spPr/>
        <p:txBody>
          <a:bodyPr/>
          <a:lstStyle/>
          <a:p>
            <a:pPr>
              <a:defRPr/>
            </a:pPr>
            <a:fld id="{A6329DDF-0447-4B5D-8175-2D6FAB62A856}" type="slidenum">
              <a:rPr lang="en-US" smtClean="0"/>
              <a:pPr>
                <a:defRPr/>
              </a:pPr>
              <a:t>23</a:t>
            </a:fld>
            <a:endParaRPr lang="en-US"/>
          </a:p>
        </p:txBody>
      </p:sp>
    </p:spTree>
    <p:extLst>
      <p:ext uri="{BB962C8B-B14F-4D97-AF65-F5344CB8AC3E}">
        <p14:creationId xmlns:p14="http://schemas.microsoft.com/office/powerpoint/2010/main" val="14845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The UPCC manages an average of 118 calls per day from both the general public and health professionals, providing free consultations 24 hours a day, seven days a week, 365 days per year! </a:t>
            </a:r>
          </a:p>
          <a:p>
            <a:endParaRPr lang="en-US" sz="1400" dirty="0"/>
          </a:p>
          <a:p>
            <a:pPr defTabSz="745419"/>
            <a:endParaRPr lang="en-US" sz="1400" i="1" dirty="0">
              <a:solidFill>
                <a:schemeClr val="accent5">
                  <a:lumMod val="75000"/>
                </a:schemeClr>
              </a:solidFill>
            </a:endParaRPr>
          </a:p>
          <a:p>
            <a:pPr defTabSz="745419"/>
            <a:r>
              <a:rPr lang="en-US" sz="1400" i="1" dirty="0">
                <a:solidFill>
                  <a:schemeClr val="accent5">
                    <a:lumMod val="75000"/>
                  </a:schemeClr>
                </a:solidFill>
              </a:rPr>
              <a:t>Before we get to far into this presentation</a:t>
            </a:r>
            <a:r>
              <a:rPr lang="en-US" sz="1400" i="1" baseline="0" dirty="0">
                <a:solidFill>
                  <a:schemeClr val="accent5">
                    <a:lumMod val="75000"/>
                  </a:schemeClr>
                </a:solidFill>
              </a:rPr>
              <a:t> I want you to think about the communities and people you serve and how the Utah Poison Control Center can be a resource for them and how can we help you?</a:t>
            </a:r>
          </a:p>
          <a:p>
            <a:pPr defTabSz="745419"/>
            <a:endParaRPr lang="en-US" sz="1400" i="1" baseline="0" dirty="0">
              <a:solidFill>
                <a:schemeClr val="accent5">
                  <a:lumMod val="75000"/>
                </a:schemeClr>
              </a:solidFill>
            </a:endParaRPr>
          </a:p>
          <a:p>
            <a:pPr marL="0" marR="0" indent="0" algn="l" defTabSz="745419" rtl="0" eaLnBrk="1" fontAlgn="auto" latinLnBrk="0" hangingPunct="1">
              <a:lnSpc>
                <a:spcPct val="100000"/>
              </a:lnSpc>
              <a:spcBef>
                <a:spcPts val="0"/>
              </a:spcBef>
              <a:spcAft>
                <a:spcPts val="0"/>
              </a:spcAft>
              <a:buClrTx/>
              <a:buSzTx/>
              <a:buFontTx/>
              <a:buNone/>
              <a:tabLst/>
              <a:defRPr/>
            </a:pPr>
            <a:r>
              <a:rPr lang="en-US" sz="1400" i="1" dirty="0">
                <a:solidFill>
                  <a:schemeClr val="accent5">
                    <a:lumMod val="75000"/>
                  </a:schemeClr>
                </a:solidFill>
              </a:rPr>
              <a:t>We are here to help people of all ages – in all types of situations.</a:t>
            </a:r>
            <a:r>
              <a:rPr lang="en-US" sz="1400" i="1" baseline="0" dirty="0">
                <a:solidFill>
                  <a:schemeClr val="accent5">
                    <a:lumMod val="75000"/>
                  </a:schemeClr>
                </a:solidFill>
              </a:rPr>
              <a:t> </a:t>
            </a:r>
            <a:r>
              <a:rPr lang="en-US" sz="1400" i="1" dirty="0">
                <a:solidFill>
                  <a:schemeClr val="accent5">
                    <a:lumMod val="75000"/>
                  </a:schemeClr>
                </a:solidFill>
              </a:rPr>
              <a:t> I see that as something that</a:t>
            </a:r>
            <a:r>
              <a:rPr lang="en-US" sz="1400" i="1" baseline="0" dirty="0">
                <a:solidFill>
                  <a:schemeClr val="accent5">
                    <a:lumMod val="75000"/>
                  </a:schemeClr>
                </a:solidFill>
              </a:rPr>
              <a:t> fits inline with USU Extension goal of improving the lives of individuals, families and communities throughout Utah. </a:t>
            </a:r>
          </a:p>
        </p:txBody>
      </p:sp>
      <p:sp>
        <p:nvSpPr>
          <p:cNvPr id="4" name="Slide Number Placeholder 3"/>
          <p:cNvSpPr>
            <a:spLocks noGrp="1"/>
          </p:cNvSpPr>
          <p:nvPr>
            <p:ph type="sldNum" sz="quarter" idx="10"/>
          </p:nvPr>
        </p:nvSpPr>
        <p:spPr/>
        <p:txBody>
          <a:bodyPr/>
          <a:lstStyle/>
          <a:p>
            <a:fld id="{67178C8E-4669-40D1-BB6B-E1763C59A346}" type="slidenum">
              <a:rPr lang="en-US" smtClean="0"/>
              <a:pPr/>
              <a:t>3</a:t>
            </a:fld>
            <a:endParaRPr lang="en-US"/>
          </a:p>
        </p:txBody>
      </p:sp>
    </p:spTree>
    <p:extLst>
      <p:ext uri="{BB962C8B-B14F-4D97-AF65-F5344CB8AC3E}">
        <p14:creationId xmlns:p14="http://schemas.microsoft.com/office/powerpoint/2010/main" val="3070335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When calling the Utah Poison Control Center 24-hour hotline you reach a specialist in poison information or for short SPI– these expert are pharmacists or nurse with additional training in clinical toxicology and are supported by other clinical and administrative staff.</a:t>
            </a:r>
          </a:p>
          <a:p>
            <a:endParaRPr lang="en-US" sz="1400" dirty="0"/>
          </a:p>
        </p:txBody>
      </p:sp>
      <p:sp>
        <p:nvSpPr>
          <p:cNvPr id="4" name="Slide Number Placeholder 3"/>
          <p:cNvSpPr>
            <a:spLocks noGrp="1"/>
          </p:cNvSpPr>
          <p:nvPr>
            <p:ph type="sldNum" sz="quarter" idx="10"/>
          </p:nvPr>
        </p:nvSpPr>
        <p:spPr/>
        <p:txBody>
          <a:bodyPr/>
          <a:lstStyle/>
          <a:p>
            <a:fld id="{67178C8E-4669-40D1-BB6B-E1763C59A346}" type="slidenum">
              <a:rPr lang="en-US" smtClean="0"/>
              <a:pPr/>
              <a:t>4</a:t>
            </a:fld>
            <a:endParaRPr lang="en-US"/>
          </a:p>
        </p:txBody>
      </p:sp>
    </p:spTree>
    <p:extLst>
      <p:ext uri="{BB962C8B-B14F-4D97-AF65-F5344CB8AC3E}">
        <p14:creationId xmlns:p14="http://schemas.microsoft.com/office/powerpoint/2010/main" val="4003990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There are 55 poison control centers to serve the entire United States and US territories.  Not every state has its own poison control center.  Some poison centers such as Colorado and Oregon serve more than one state, and some large states have more than one poison center like California or Texas. </a:t>
            </a:r>
          </a:p>
          <a:p>
            <a:endParaRPr lang="en-US" sz="1400" dirty="0"/>
          </a:p>
          <a:p>
            <a:r>
              <a:rPr lang="en-US" sz="1400" dirty="0"/>
              <a:t>Anywhere in the US you will have access to a regional poison control center – even if it is not physically located in your state.</a:t>
            </a:r>
          </a:p>
        </p:txBody>
      </p:sp>
      <p:sp>
        <p:nvSpPr>
          <p:cNvPr id="4" name="Slide Number Placeholder 3"/>
          <p:cNvSpPr>
            <a:spLocks noGrp="1"/>
          </p:cNvSpPr>
          <p:nvPr>
            <p:ph type="sldNum" sz="quarter" idx="10"/>
          </p:nvPr>
        </p:nvSpPr>
        <p:spPr/>
        <p:txBody>
          <a:bodyPr/>
          <a:lstStyle/>
          <a:p>
            <a:fld id="{67178C8E-4669-40D1-BB6B-E1763C59A346}" type="slidenum">
              <a:rPr lang="en-US" smtClean="0"/>
              <a:pPr/>
              <a:t>5</a:t>
            </a:fld>
            <a:endParaRPr lang="en-US"/>
          </a:p>
        </p:txBody>
      </p:sp>
    </p:spTree>
    <p:extLst>
      <p:ext uri="{BB962C8B-B14F-4D97-AF65-F5344CB8AC3E}">
        <p14:creationId xmlns:p14="http://schemas.microsoft.com/office/powerpoint/2010/main" val="97891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 medical record is created for each exposure reported to each poison center in the U.S.   Collectively with the other 55 PCCs in the US there are over 2.4 million poison exposures reported annually – making the National Poisoning Data System or NPDS – the single largest database on poisoning exposures in the United States and the only database that includes exposures that are managed outside of the healthcare system. Giving a real picture of poisoning events throughout the United States.</a:t>
            </a:r>
          </a:p>
          <a:p>
            <a:endParaRPr lang="en-US" sz="1400" dirty="0"/>
          </a:p>
          <a:p>
            <a:r>
              <a:rPr lang="en-US" sz="1400" dirty="0"/>
              <a:t>Since the database was created there are over 36 million poison exposures this large number of poisoning exposures allows for evaluation of trends in poisoning.</a:t>
            </a:r>
          </a:p>
          <a:p>
            <a:pPr defTabSz="745419">
              <a:defRPr/>
            </a:pPr>
            <a:endParaRPr lang="en-US" sz="1400" dirty="0"/>
          </a:p>
          <a:p>
            <a:pPr defTabSz="745419">
              <a:defRPr/>
            </a:pPr>
            <a:r>
              <a:rPr lang="en-US" sz="1400" dirty="0"/>
              <a:t>Poison centers share info with health departments, FDA, CDC, and other health agencies.</a:t>
            </a:r>
          </a:p>
          <a:p>
            <a:pPr eaLnBrk="1" hangingPunct="1"/>
            <a:endParaRPr lang="en-US" sz="1400" dirty="0"/>
          </a:p>
          <a:p>
            <a:pPr eaLnBrk="1" hangingPunct="1"/>
            <a:r>
              <a:rPr lang="en-US" sz="1400" dirty="0"/>
              <a:t>This information helps us to identify the most common kinds of poison exposures.</a:t>
            </a:r>
          </a:p>
          <a:p>
            <a:pPr marL="582359" indent="-582359">
              <a:lnSpc>
                <a:spcPct val="90000"/>
              </a:lnSpc>
              <a:spcAft>
                <a:spcPts val="647"/>
              </a:spcAft>
              <a:buFont typeface="Arial" panose="020B0604020202020204" pitchFamily="34" charset="0"/>
              <a:buChar char="•"/>
            </a:pPr>
            <a:r>
              <a:rPr lang="en-US" sz="1400" dirty="0"/>
              <a:t>Identification of new and emerging threats</a:t>
            </a:r>
          </a:p>
          <a:p>
            <a:pPr marL="582359" indent="-582359">
              <a:lnSpc>
                <a:spcPct val="90000"/>
              </a:lnSpc>
              <a:spcAft>
                <a:spcPts val="647"/>
              </a:spcAft>
              <a:buFont typeface="Arial" panose="020B0604020202020204" pitchFamily="34" charset="0"/>
              <a:buChar char="•"/>
            </a:pPr>
            <a:r>
              <a:rPr lang="en-US" sz="1400" dirty="0"/>
              <a:t>Prompt new product/medicine formulations</a:t>
            </a:r>
          </a:p>
          <a:p>
            <a:pPr marL="582359" indent="-582359">
              <a:lnSpc>
                <a:spcPct val="90000"/>
              </a:lnSpc>
              <a:spcAft>
                <a:spcPts val="647"/>
              </a:spcAft>
              <a:buFont typeface="Arial" panose="020B0604020202020204" pitchFamily="34" charset="0"/>
              <a:buChar char="•"/>
            </a:pPr>
            <a:r>
              <a:rPr lang="en-US" sz="1400" dirty="0"/>
              <a:t>Evidence to support regulatory actions/recalls</a:t>
            </a:r>
          </a:p>
          <a:p>
            <a:pPr marL="582359" indent="-582359" defTabSz="745419">
              <a:lnSpc>
                <a:spcPct val="90000"/>
              </a:lnSpc>
              <a:spcAft>
                <a:spcPts val="647"/>
              </a:spcAft>
              <a:buFont typeface="Arial" panose="020B0604020202020204" pitchFamily="34" charset="0"/>
              <a:buChar char="•"/>
              <a:defRPr/>
            </a:pPr>
            <a:r>
              <a:rPr lang="en-US" sz="1400" dirty="0"/>
              <a:t>Development Education programs</a:t>
            </a:r>
          </a:p>
          <a:p>
            <a:pPr marL="582359" indent="-582359" defTabSz="745419">
              <a:lnSpc>
                <a:spcPct val="90000"/>
              </a:lnSpc>
              <a:spcAft>
                <a:spcPts val="647"/>
              </a:spcAft>
              <a:buFont typeface="Arial" panose="020B0604020202020204" pitchFamily="34" charset="0"/>
              <a:buChar char="•"/>
              <a:defRPr/>
            </a:pPr>
            <a:r>
              <a:rPr lang="en-US" sz="1400" dirty="0"/>
              <a:t>Research</a:t>
            </a:r>
          </a:p>
          <a:p>
            <a:pPr lvl="1"/>
            <a:endParaRPr lang="en-US" sz="1400" dirty="0"/>
          </a:p>
          <a:p>
            <a:endParaRPr lang="en-US" sz="1400" dirty="0"/>
          </a:p>
        </p:txBody>
      </p:sp>
      <p:sp>
        <p:nvSpPr>
          <p:cNvPr id="4" name="Slide Number Placeholder 3"/>
          <p:cNvSpPr>
            <a:spLocks noGrp="1"/>
          </p:cNvSpPr>
          <p:nvPr>
            <p:ph type="sldNum" sz="quarter" idx="10"/>
          </p:nvPr>
        </p:nvSpPr>
        <p:spPr/>
        <p:txBody>
          <a:bodyPr/>
          <a:lstStyle/>
          <a:p>
            <a:fld id="{60BDDD1B-7981-514B-B211-D97C9422D57B}" type="slidenum">
              <a:rPr lang="en-US" smtClean="0"/>
              <a:pPr/>
              <a:t>6</a:t>
            </a:fld>
            <a:endParaRPr lang="en-US"/>
          </a:p>
        </p:txBody>
      </p:sp>
    </p:spTree>
    <p:extLst>
      <p:ext uri="{BB962C8B-B14F-4D97-AF65-F5344CB8AC3E}">
        <p14:creationId xmlns:p14="http://schemas.microsoft.com/office/powerpoint/2010/main" val="453474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Over the past 63 years, since 2017, the UPCC has provided more than 1.76 million consultations, reducing the burden on healthcare providers and saving countless lives in the process. And, since the majority of consultations can be managed over the phone, the poison center saves Utah families money and unnecessary visits to emergency departments. Every dollar invested in poison control saves $13.39 in health care costs and lost productivity.</a:t>
            </a:r>
          </a:p>
        </p:txBody>
      </p:sp>
      <p:sp>
        <p:nvSpPr>
          <p:cNvPr id="4" name="Slide Number Placeholder 3"/>
          <p:cNvSpPr>
            <a:spLocks noGrp="1"/>
          </p:cNvSpPr>
          <p:nvPr>
            <p:ph type="sldNum" sz="quarter" idx="10"/>
          </p:nvPr>
        </p:nvSpPr>
        <p:spPr/>
        <p:txBody>
          <a:bodyPr/>
          <a:lstStyle/>
          <a:p>
            <a:fld id="{60BDDD1B-7981-514B-B211-D97C9422D57B}" type="slidenum">
              <a:rPr lang="en-US" smtClean="0"/>
              <a:pPr/>
              <a:t>7</a:t>
            </a:fld>
            <a:endParaRPr lang="en-US"/>
          </a:p>
        </p:txBody>
      </p:sp>
    </p:spTree>
    <p:extLst>
      <p:ext uri="{BB962C8B-B14F-4D97-AF65-F5344CB8AC3E}">
        <p14:creationId xmlns:p14="http://schemas.microsoft.com/office/powerpoint/2010/main" val="3618458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45419">
              <a:defRPr/>
            </a:pPr>
            <a:r>
              <a:rPr lang="en-US" altLang="en-US" sz="1400" dirty="0"/>
              <a:t>There are over 40,000 total calls to the UPCC each year. More than ¾ of calls are handled without sending the patient to a health care facility. The overwhelming majority of poisonings occurred in the home.</a:t>
            </a:r>
          </a:p>
          <a:p>
            <a:pPr defTabSz="745419">
              <a:defRPr/>
            </a:pPr>
            <a:endParaRPr lang="en-US" altLang="en-US" sz="1400" dirty="0"/>
          </a:p>
          <a:p>
            <a:pPr defTabSz="745419">
              <a:defRPr/>
            </a:pPr>
            <a:r>
              <a:rPr lang="en-US" altLang="en-US" sz="1400" i="1" dirty="0"/>
              <a:t>I</a:t>
            </a:r>
            <a:r>
              <a:rPr lang="en-US" altLang="en-US" sz="1400" i="1" baseline="0" dirty="0"/>
              <a:t> know some of you might be thinking Poison Control that just for one a kid gets into something they shouldn’t, and while your right with 58% of the calls in children less that 6 we get calls from all age groups.</a:t>
            </a:r>
            <a:endParaRPr lang="en-US" altLang="en-US" sz="1400" i="1" dirty="0"/>
          </a:p>
          <a:p>
            <a:endParaRPr lang="en-US" sz="1400" dirty="0"/>
          </a:p>
        </p:txBody>
      </p:sp>
      <p:sp>
        <p:nvSpPr>
          <p:cNvPr id="4" name="Slide Number Placeholder 3"/>
          <p:cNvSpPr>
            <a:spLocks noGrp="1"/>
          </p:cNvSpPr>
          <p:nvPr>
            <p:ph type="sldNum" sz="quarter" idx="10"/>
          </p:nvPr>
        </p:nvSpPr>
        <p:spPr/>
        <p:txBody>
          <a:bodyPr/>
          <a:lstStyle/>
          <a:p>
            <a:fld id="{DC2B935D-3A33-4C4F-8E45-E4F7E6994EE4}" type="slidenum">
              <a:rPr lang="en-US" smtClean="0"/>
              <a:t>8</a:t>
            </a:fld>
            <a:endParaRPr lang="en-US"/>
          </a:p>
        </p:txBody>
      </p:sp>
    </p:spTree>
    <p:extLst>
      <p:ext uri="{BB962C8B-B14F-4D97-AF65-F5344CB8AC3E}">
        <p14:creationId xmlns:p14="http://schemas.microsoft.com/office/powerpoint/2010/main" val="700735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568">
              <a:defRPr>
                <a:solidFill>
                  <a:schemeClr val="tx1"/>
                </a:solidFill>
                <a:latin typeface="Arial" panose="020B0604020202020204" pitchFamily="34" charset="0"/>
              </a:defRPr>
            </a:lvl1pPr>
            <a:lvl2pPr marL="757066" indent="-291179" defTabSz="949568">
              <a:defRPr>
                <a:solidFill>
                  <a:schemeClr val="tx1"/>
                </a:solidFill>
                <a:latin typeface="Arial" panose="020B0604020202020204" pitchFamily="34" charset="0"/>
              </a:defRPr>
            </a:lvl2pPr>
            <a:lvl3pPr marL="1164717" indent="-232943" defTabSz="949568">
              <a:defRPr>
                <a:solidFill>
                  <a:schemeClr val="tx1"/>
                </a:solidFill>
                <a:latin typeface="Arial" panose="020B0604020202020204" pitchFamily="34" charset="0"/>
              </a:defRPr>
            </a:lvl3pPr>
            <a:lvl4pPr marL="1630604" indent="-232943" defTabSz="949568">
              <a:defRPr>
                <a:solidFill>
                  <a:schemeClr val="tx1"/>
                </a:solidFill>
                <a:latin typeface="Arial" panose="020B0604020202020204" pitchFamily="34" charset="0"/>
              </a:defRPr>
            </a:lvl4pPr>
            <a:lvl5pPr marL="2096491" indent="-232943" defTabSz="949568">
              <a:defRPr>
                <a:solidFill>
                  <a:schemeClr val="tx1"/>
                </a:solidFill>
                <a:latin typeface="Arial" panose="020B0604020202020204" pitchFamily="34" charset="0"/>
              </a:defRPr>
            </a:lvl5pPr>
            <a:lvl6pPr marL="2562377" indent="-232943" defTabSz="949568" eaLnBrk="0" fontAlgn="base" hangingPunct="0">
              <a:spcBef>
                <a:spcPct val="0"/>
              </a:spcBef>
              <a:spcAft>
                <a:spcPct val="0"/>
              </a:spcAft>
              <a:defRPr>
                <a:solidFill>
                  <a:schemeClr val="tx1"/>
                </a:solidFill>
                <a:latin typeface="Arial" panose="020B0604020202020204" pitchFamily="34" charset="0"/>
              </a:defRPr>
            </a:lvl6pPr>
            <a:lvl7pPr marL="3028264" indent="-232943" defTabSz="949568" eaLnBrk="0" fontAlgn="base" hangingPunct="0">
              <a:spcBef>
                <a:spcPct val="0"/>
              </a:spcBef>
              <a:spcAft>
                <a:spcPct val="0"/>
              </a:spcAft>
              <a:defRPr>
                <a:solidFill>
                  <a:schemeClr val="tx1"/>
                </a:solidFill>
                <a:latin typeface="Arial" panose="020B0604020202020204" pitchFamily="34" charset="0"/>
              </a:defRPr>
            </a:lvl7pPr>
            <a:lvl8pPr marL="3494151" indent="-232943" defTabSz="949568" eaLnBrk="0" fontAlgn="base" hangingPunct="0">
              <a:spcBef>
                <a:spcPct val="0"/>
              </a:spcBef>
              <a:spcAft>
                <a:spcPct val="0"/>
              </a:spcAft>
              <a:defRPr>
                <a:solidFill>
                  <a:schemeClr val="tx1"/>
                </a:solidFill>
                <a:latin typeface="Arial" panose="020B0604020202020204" pitchFamily="34" charset="0"/>
              </a:defRPr>
            </a:lvl8pPr>
            <a:lvl9pPr marL="3960038" indent="-232943" defTabSz="949568" eaLnBrk="0" fontAlgn="base" hangingPunct="0">
              <a:spcBef>
                <a:spcPct val="0"/>
              </a:spcBef>
              <a:spcAft>
                <a:spcPct val="0"/>
              </a:spcAft>
              <a:defRPr>
                <a:solidFill>
                  <a:schemeClr val="tx1"/>
                </a:solidFill>
                <a:latin typeface="Arial" panose="020B0604020202020204" pitchFamily="34" charset="0"/>
              </a:defRPr>
            </a:lvl9pPr>
          </a:lstStyle>
          <a:p>
            <a:fld id="{2E0A9177-DEF5-4043-A6DA-7E9336907062}" type="slidenum">
              <a:rPr lang="en-US" altLang="en-US" smtClean="0"/>
              <a:pPr/>
              <a:t>9</a:t>
            </a:fld>
            <a:endParaRPr lang="en-US" altLang="en-US"/>
          </a:p>
        </p:txBody>
      </p:sp>
      <p:sp>
        <p:nvSpPr>
          <p:cNvPr id="29699" name="Rectangle 2"/>
          <p:cNvSpPr>
            <a:spLocks noGrp="1" noRot="1" noChangeAspect="1" noChangeArrowheads="1" noTextEdit="1"/>
          </p:cNvSpPr>
          <p:nvPr>
            <p:ph type="sldImg"/>
          </p:nvPr>
        </p:nvSpPr>
        <p:spPr>
          <a:xfrm>
            <a:off x="406400" y="696913"/>
            <a:ext cx="6197600" cy="3486150"/>
          </a:xfrm>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dirty="0">
                <a:cs typeface="Arial" panose="020B0604020202020204" pitchFamily="34" charset="0"/>
              </a:rPr>
              <a:t>This chart speaks for itself.</a:t>
            </a:r>
          </a:p>
          <a:p>
            <a:pPr eaLnBrk="1" hangingPunct="1"/>
            <a:endParaRPr lang="en-US" sz="1400" dirty="0">
              <a:cs typeface="Arial" pitchFamily="34" charset="0"/>
            </a:endParaRPr>
          </a:p>
          <a:p>
            <a:pPr defTabSz="745419">
              <a:defRPr/>
            </a:pPr>
            <a:r>
              <a:rPr lang="en-US" sz="1400" dirty="0"/>
              <a:t>Poisoning remains the most common cause of unintentional injury death, well ahead of firearms deaths and motor vehicle crashes. </a:t>
            </a:r>
            <a:r>
              <a:rPr lang="en-US" sz="1400" dirty="0">
                <a:cs typeface="Arial" pitchFamily="34" charset="0"/>
              </a:rPr>
              <a:t>Of the top three leading causes of preventable injury-related death – poisoning is the highest. This current trend is linked to a dramatic climb in poisoning deaths driven by the opioid epidemic.</a:t>
            </a:r>
          </a:p>
          <a:p>
            <a:pPr eaLnBrk="1" hangingPunct="1"/>
            <a:endParaRPr lang="en-US" altLang="en-US" sz="1400" dirty="0">
              <a:cs typeface="Arial" panose="020B0604020202020204" pitchFamily="34" charset="0"/>
            </a:endParaRPr>
          </a:p>
          <a:p>
            <a:pPr eaLnBrk="1" hangingPunct="1"/>
            <a:endParaRPr lang="en-US" altLang="en-US" sz="1400" dirty="0">
              <a:cs typeface="Arial" panose="020B0604020202020204" pitchFamily="34" charset="0"/>
            </a:endParaRPr>
          </a:p>
          <a:p>
            <a:pPr eaLnBrk="1" hangingPunct="1"/>
            <a:r>
              <a:rPr lang="en-US" altLang="en-US" sz="2400" b="1" baseline="0" dirty="0">
                <a:solidFill>
                  <a:srgbClr val="C00000"/>
                </a:solidFill>
                <a:cs typeface="Arial" panose="020B0604020202020204" pitchFamily="34" charset="0"/>
              </a:rPr>
              <a:t>Before I go to the next slide, what do you think is the most common poison exposure?</a:t>
            </a:r>
            <a:endParaRPr lang="en-US" altLang="en-US" sz="2400" b="1" dirty="0">
              <a:solidFill>
                <a:srgbClr val="C00000"/>
              </a:solidFill>
              <a:cs typeface="Arial" panose="020B0604020202020204" pitchFamily="34" charset="0"/>
            </a:endParaRPr>
          </a:p>
        </p:txBody>
      </p:sp>
    </p:spTree>
    <p:extLst>
      <p:ext uri="{BB962C8B-B14F-4D97-AF65-F5344CB8AC3E}">
        <p14:creationId xmlns:p14="http://schemas.microsoft.com/office/powerpoint/2010/main" val="34610882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3597358"/>
            <a:ext cx="12435840" cy="1764030"/>
          </a:xfrm>
          <a:prstGeom prst="rect">
            <a:avLst/>
          </a:prstGeom>
        </p:spPr>
        <p:txBody>
          <a:bodyPr>
            <a:normAutofit/>
          </a:bodyPr>
          <a:lstStyle>
            <a:lvl1pPr algn="ctr">
              <a:defRPr sz="5600" baseline="0">
                <a:solidFill>
                  <a:schemeClr val="tx1">
                    <a:lumMod val="65000"/>
                    <a:lumOff val="35000"/>
                  </a:schemeClr>
                </a:solidFill>
                <a:latin typeface="Century Gothic Bold" charset="0"/>
              </a:defRPr>
            </a:lvl1pPr>
          </a:lstStyle>
          <a:p>
            <a:r>
              <a:rPr lang="en-US" dirty="0"/>
              <a:t>Click to edit Master title style</a:t>
            </a:r>
          </a:p>
        </p:txBody>
      </p:sp>
      <p:sp>
        <p:nvSpPr>
          <p:cNvPr id="3" name="Subtitle 2"/>
          <p:cNvSpPr>
            <a:spLocks noGrp="1"/>
          </p:cNvSpPr>
          <p:nvPr>
            <p:ph type="subTitle" idx="1" hasCustomPrompt="1"/>
          </p:nvPr>
        </p:nvSpPr>
        <p:spPr>
          <a:xfrm>
            <a:off x="2194560" y="4925167"/>
            <a:ext cx="10241280" cy="247410"/>
          </a:xfrm>
          <a:prstGeom prst="rect">
            <a:avLst/>
          </a:prstGeom>
        </p:spPr>
        <p:txBody>
          <a:bodyPr>
            <a:normAutofit/>
          </a:bodyPr>
          <a:lstStyle>
            <a:lvl1pPr marL="0" indent="0" algn="ctr">
              <a:buNone/>
              <a:defRPr sz="1600" cap="all" baseline="0">
                <a:solidFill>
                  <a:srgbClr val="B01C32"/>
                </a:solidFill>
                <a:latin typeface="Century Gothic Bold Italic" charset="0"/>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dirty="0"/>
              <a:t>Click to edit PRESENTER NAME</a:t>
            </a:r>
          </a:p>
        </p:txBody>
      </p:sp>
      <p:cxnSp>
        <p:nvCxnSpPr>
          <p:cNvPr id="4" name="Straight Connector 3"/>
          <p:cNvCxnSpPr/>
          <p:nvPr userDrawn="1"/>
        </p:nvCxnSpPr>
        <p:spPr>
          <a:xfrm flipV="1">
            <a:off x="2339181" y="3489325"/>
            <a:ext cx="9952038" cy="6350"/>
          </a:xfrm>
          <a:prstGeom prst="line">
            <a:avLst/>
          </a:prstGeom>
          <a:ln w="3175" cmpd="sng">
            <a:solidFill>
              <a:srgbClr val="B01C32"/>
            </a:solidFill>
          </a:ln>
          <a:effectLst/>
        </p:spPr>
        <p:style>
          <a:lnRef idx="2">
            <a:schemeClr val="accent1"/>
          </a:lnRef>
          <a:fillRef idx="0">
            <a:schemeClr val="accent1"/>
          </a:fillRef>
          <a:effectRef idx="1">
            <a:schemeClr val="accent1"/>
          </a:effectRef>
          <a:fontRef idx="minor">
            <a:schemeClr val="tx1"/>
          </a:fontRef>
        </p:style>
      </p:cxnSp>
      <p:pic>
        <p:nvPicPr>
          <p:cNvPr id="5" name="Picture 16" descr="U Health_horizontal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81713" y="2499120"/>
            <a:ext cx="2466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userDrawn="1"/>
        </p:nvSpPr>
        <p:spPr>
          <a:xfrm>
            <a:off x="10461356" y="7857642"/>
            <a:ext cx="4169044" cy="276999"/>
          </a:xfrm>
          <a:prstGeom prst="rect">
            <a:avLst/>
          </a:prstGeom>
          <a:noFill/>
        </p:spPr>
        <p:txBody>
          <a:bodyPr wrap="square">
            <a:spAutoFit/>
          </a:bodyPr>
          <a:lstStyle/>
          <a:p>
            <a:pPr eaLnBrk="1" hangingPunct="1">
              <a:defRPr/>
            </a:pPr>
            <a:r>
              <a:rPr lang="de-DE" sz="1200" b="1" spc="300" baseline="0" dirty="0">
                <a:solidFill>
                  <a:srgbClr val="A21727"/>
                </a:solidFill>
                <a:latin typeface="Century Gothic" charset="0"/>
                <a:ea typeface="Century Gothic" charset="0"/>
                <a:cs typeface="Century Gothic" charset="0"/>
              </a:rPr>
              <a:t>©</a:t>
            </a:r>
            <a:r>
              <a:rPr lang="en-US" sz="1200" b="1" spc="300" baseline="0" dirty="0">
                <a:solidFill>
                  <a:srgbClr val="A21727"/>
                </a:solidFill>
                <a:latin typeface="Century Gothic" charset="0"/>
                <a:ea typeface="Century Gothic" charset="0"/>
                <a:cs typeface="Century Gothic" charset="0"/>
              </a:rPr>
              <a:t>UNIVERSITY OF UTAH HEALTH, 2018</a:t>
            </a:r>
            <a:endParaRPr lang="en-US" sz="1200" b="1" spc="300" dirty="0">
              <a:solidFill>
                <a:srgbClr val="A21727"/>
              </a:solidFill>
              <a:latin typeface="Century Gothic" charset="0"/>
              <a:ea typeface="Century Gothic" charset="0"/>
              <a:cs typeface="Century Gothic" charset="0"/>
            </a:endParaRPr>
          </a:p>
        </p:txBody>
      </p:sp>
    </p:spTree>
    <p:custDataLst>
      <p:tags r:id="rId1"/>
    </p:custDataLst>
    <p:extLst>
      <p:ext uri="{BB962C8B-B14F-4D97-AF65-F5344CB8AC3E}">
        <p14:creationId xmlns:p14="http://schemas.microsoft.com/office/powerpoint/2010/main" val="329901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d side bar">
    <p:spTree>
      <p:nvGrpSpPr>
        <p:cNvPr id="1" name=""/>
        <p:cNvGrpSpPr/>
        <p:nvPr/>
      </p:nvGrpSpPr>
      <p:grpSpPr>
        <a:xfrm>
          <a:off x="0" y="0"/>
          <a:ext cx="0" cy="0"/>
          <a:chOff x="0" y="0"/>
          <a:chExt cx="0" cy="0"/>
        </a:xfrm>
      </p:grpSpPr>
      <p:sp>
        <p:nvSpPr>
          <p:cNvPr id="3" name="Rectangle 2"/>
          <p:cNvSpPr/>
          <p:nvPr userDrawn="1"/>
        </p:nvSpPr>
        <p:spPr>
          <a:xfrm>
            <a:off x="0" y="1"/>
            <a:ext cx="127000" cy="8229600"/>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4608"/>
          </a:p>
        </p:txBody>
      </p:sp>
      <p:sp>
        <p:nvSpPr>
          <p:cNvPr id="4" name="Title 1"/>
          <p:cNvSpPr>
            <a:spLocks noGrp="1"/>
          </p:cNvSpPr>
          <p:nvPr>
            <p:ph type="title"/>
          </p:nvPr>
        </p:nvSpPr>
        <p:spPr>
          <a:xfrm>
            <a:off x="1104900" y="694482"/>
            <a:ext cx="12793980" cy="659444"/>
          </a:xfrm>
          <a:prstGeom prst="rect">
            <a:avLst/>
          </a:prstGeom>
        </p:spPr>
        <p:txBody>
          <a:bodyPr/>
          <a:lstStyle/>
          <a:p>
            <a:r>
              <a:rPr lang="en-US" dirty="0"/>
              <a:t>Click to edit Master title style</a:t>
            </a:r>
          </a:p>
        </p:txBody>
      </p:sp>
      <p:sp>
        <p:nvSpPr>
          <p:cNvPr id="5" name="Content Placeholder 2"/>
          <p:cNvSpPr>
            <a:spLocks noGrp="1"/>
          </p:cNvSpPr>
          <p:nvPr>
            <p:ph sz="half" idx="1"/>
          </p:nvPr>
        </p:nvSpPr>
        <p:spPr>
          <a:xfrm>
            <a:off x="1104900" y="2114868"/>
            <a:ext cx="12676414" cy="5350804"/>
          </a:xfrm>
          <a:prstGeom prst="rect">
            <a:avLst/>
          </a:prstGeo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23956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6475" y="438150"/>
            <a:ext cx="12617450" cy="1590675"/>
          </a:xfrm>
          <a:prstGeom prst="rect">
            <a:avLst/>
          </a:prstGeom>
        </p:spPr>
        <p:txBody>
          <a:bodyPr/>
          <a:lstStyle/>
          <a:p>
            <a:r>
              <a:rPr lang="en-US"/>
              <a:t>Click to edit Master title style</a:t>
            </a:r>
          </a:p>
        </p:txBody>
      </p:sp>
    </p:spTree>
    <p:custDataLst>
      <p:tags r:id="rId1"/>
    </p:custDataLst>
    <p:extLst>
      <p:ext uri="{BB962C8B-B14F-4D97-AF65-F5344CB8AC3E}">
        <p14:creationId xmlns:p14="http://schemas.microsoft.com/office/powerpoint/2010/main" val="49961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p:bg>
      <p:bgPr>
        <a:gradFill>
          <a:gsLst>
            <a:gs pos="60000">
              <a:schemeClr val="tx1">
                <a:lumMod val="80000"/>
                <a:lumOff val="20000"/>
              </a:schemeClr>
            </a:gs>
            <a:gs pos="100000">
              <a:srgbClr val="1E1E1E"/>
            </a:gs>
          </a:gsLst>
          <a:path path="circle">
            <a:fillToRect l="50000" t="50000" r="50000" b="50000"/>
          </a:path>
        </a:gradFill>
        <a:effectLst/>
      </p:bgPr>
    </p:bg>
    <p:spTree>
      <p:nvGrpSpPr>
        <p:cNvPr id="1" name=""/>
        <p:cNvGrpSpPr/>
        <p:nvPr/>
      </p:nvGrpSpPr>
      <p:grpSpPr>
        <a:xfrm>
          <a:off x="0" y="0"/>
          <a:ext cx="0" cy="0"/>
          <a:chOff x="0" y="0"/>
          <a:chExt cx="0" cy="0"/>
        </a:xfrm>
      </p:grpSpPr>
      <p:pic>
        <p:nvPicPr>
          <p:cNvPr id="18" name="Picture 3" descr="U Health_horizontal_white.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0100" y="7669428"/>
            <a:ext cx="1558925" cy="409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0" hasCustomPrompt="1"/>
          </p:nvPr>
        </p:nvSpPr>
        <p:spPr>
          <a:xfrm>
            <a:off x="902063" y="3465512"/>
            <a:ext cx="12839700" cy="1371600"/>
          </a:xfrm>
          <a:prstGeom prst="rect">
            <a:avLst/>
          </a:prstGeom>
        </p:spPr>
        <p:txBody>
          <a:bodyPr/>
          <a:lstStyle>
            <a:lvl1pPr marL="0" indent="0">
              <a:buNone/>
              <a:defRPr>
                <a:solidFill>
                  <a:schemeClr val="bg1"/>
                </a:solidFill>
              </a:defRPr>
            </a:lvl1pPr>
          </a:lstStyle>
          <a:p>
            <a:pPr lvl="0"/>
            <a:r>
              <a:rPr lang="en-US" dirty="0"/>
              <a:t>"Click to edit Master text styles”</a:t>
            </a:r>
          </a:p>
        </p:txBody>
      </p:sp>
      <p:sp>
        <p:nvSpPr>
          <p:cNvPr id="11" name="Text Placeholder 10"/>
          <p:cNvSpPr>
            <a:spLocks noGrp="1"/>
          </p:cNvSpPr>
          <p:nvPr>
            <p:ph type="body" sz="quarter" idx="11" hasCustomPrompt="1"/>
          </p:nvPr>
        </p:nvSpPr>
        <p:spPr>
          <a:xfrm>
            <a:off x="7321550" y="5106988"/>
            <a:ext cx="6419850" cy="366712"/>
          </a:xfrm>
          <a:prstGeom prst="rect">
            <a:avLst/>
          </a:prstGeom>
        </p:spPr>
        <p:txBody>
          <a:bodyPr>
            <a:normAutofit/>
          </a:bodyPr>
          <a:lstStyle>
            <a:lvl1pPr marL="0" indent="0" algn="r">
              <a:buNone/>
              <a:defRPr sz="1800" b="0" i="1">
                <a:solidFill>
                  <a:schemeClr val="bg1"/>
                </a:solidFill>
                <a:latin typeface="Century Gothic" charset="0"/>
                <a:ea typeface="Century Gothic" charset="0"/>
                <a:cs typeface="Century Gothic" charset="0"/>
              </a:defRPr>
            </a:lvl1pPr>
          </a:lstStyle>
          <a:p>
            <a:pPr lvl="0"/>
            <a:r>
              <a:rPr lang="en-US" dirty="0"/>
              <a:t>CLICK TO EDIT MASTER TEXT STYLES</a:t>
            </a:r>
          </a:p>
        </p:txBody>
      </p:sp>
      <p:sp>
        <p:nvSpPr>
          <p:cNvPr id="12" name="Text Placeholder 17"/>
          <p:cNvSpPr>
            <a:spLocks noGrp="1"/>
          </p:cNvSpPr>
          <p:nvPr>
            <p:ph type="body" sz="quarter" idx="12" hasCustomPrompt="1"/>
          </p:nvPr>
        </p:nvSpPr>
        <p:spPr>
          <a:xfrm>
            <a:off x="2592763" y="7866925"/>
            <a:ext cx="1191153" cy="304800"/>
          </a:xfrm>
          <a:prstGeom prst="rect">
            <a:avLst/>
          </a:prstGeom>
        </p:spPr>
        <p:txBody>
          <a:bodyPr/>
          <a:lstStyle>
            <a:lvl1pPr marL="0" indent="0">
              <a:buNone/>
              <a:defRPr sz="1200" b="1" i="0" spc="200" baseline="0">
                <a:solidFill>
                  <a:schemeClr val="bg1"/>
                </a:solidFill>
              </a:defRPr>
            </a:lvl1pPr>
          </a:lstStyle>
          <a:p>
            <a:pPr lvl="0"/>
            <a:r>
              <a:rPr lang="en-US" dirty="0"/>
              <a:t>@HANDLE</a:t>
            </a:r>
          </a:p>
        </p:txBody>
      </p:sp>
      <p:sp>
        <p:nvSpPr>
          <p:cNvPr id="13" name="Text Placeholder 17"/>
          <p:cNvSpPr>
            <a:spLocks noGrp="1"/>
          </p:cNvSpPr>
          <p:nvPr>
            <p:ph type="body" sz="quarter" idx="13" hasCustomPrompt="1"/>
          </p:nvPr>
        </p:nvSpPr>
        <p:spPr>
          <a:xfrm>
            <a:off x="4143605" y="7866925"/>
            <a:ext cx="1191153" cy="304800"/>
          </a:xfrm>
          <a:prstGeom prst="rect">
            <a:avLst/>
          </a:prstGeom>
        </p:spPr>
        <p:txBody>
          <a:bodyPr/>
          <a:lstStyle>
            <a:lvl1pPr marL="0" indent="0">
              <a:buNone/>
              <a:defRPr sz="1200" b="1" i="0" spc="200" baseline="0">
                <a:solidFill>
                  <a:schemeClr val="bg1"/>
                </a:solidFill>
              </a:defRPr>
            </a:lvl1pPr>
          </a:lstStyle>
          <a:p>
            <a:pPr lvl="0"/>
            <a:r>
              <a:rPr lang="en-US" dirty="0"/>
              <a:t>HASHTAG</a:t>
            </a:r>
          </a:p>
        </p:txBody>
      </p:sp>
      <p:sp>
        <p:nvSpPr>
          <p:cNvPr id="14" name="Text Placeholder 17"/>
          <p:cNvSpPr>
            <a:spLocks noGrp="1"/>
          </p:cNvSpPr>
          <p:nvPr>
            <p:ph type="body" sz="quarter" idx="14" hasCustomPrompt="1"/>
          </p:nvPr>
        </p:nvSpPr>
        <p:spPr>
          <a:xfrm>
            <a:off x="5694447" y="7866925"/>
            <a:ext cx="1191153" cy="304800"/>
          </a:xfrm>
          <a:prstGeom prst="rect">
            <a:avLst/>
          </a:prstGeom>
        </p:spPr>
        <p:txBody>
          <a:bodyPr/>
          <a:lstStyle>
            <a:lvl1pPr marL="0" indent="0">
              <a:buNone/>
              <a:defRPr sz="1200" b="1" i="0" spc="200" baseline="0">
                <a:solidFill>
                  <a:schemeClr val="bg1"/>
                </a:solidFill>
              </a:defRPr>
            </a:lvl1pPr>
          </a:lstStyle>
          <a:p>
            <a:pPr lvl="0"/>
            <a:r>
              <a:rPr lang="en-US" dirty="0"/>
              <a:t>MISC</a:t>
            </a:r>
          </a:p>
        </p:txBody>
      </p:sp>
      <p:cxnSp>
        <p:nvCxnSpPr>
          <p:cNvPr id="15" name="Straight Connector 14"/>
          <p:cNvCxnSpPr/>
          <p:nvPr userDrawn="1"/>
        </p:nvCxnSpPr>
        <p:spPr>
          <a:xfrm>
            <a:off x="2576513" y="7856538"/>
            <a:ext cx="12726987"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userDrawn="1"/>
        </p:nvSpPr>
        <p:spPr>
          <a:xfrm>
            <a:off x="0" y="1"/>
            <a:ext cx="127000" cy="8229600"/>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4608"/>
          </a:p>
        </p:txBody>
      </p:sp>
      <p:sp>
        <p:nvSpPr>
          <p:cNvPr id="20" name="Text Placeholder 16"/>
          <p:cNvSpPr>
            <a:spLocks noGrp="1"/>
          </p:cNvSpPr>
          <p:nvPr>
            <p:ph type="body" sz="quarter" idx="15" hasCustomPrompt="1"/>
          </p:nvPr>
        </p:nvSpPr>
        <p:spPr>
          <a:xfrm>
            <a:off x="6885601" y="7486650"/>
            <a:ext cx="7744800" cy="369888"/>
          </a:xfrm>
          <a:prstGeom prst="rect">
            <a:avLst/>
          </a:prstGeom>
        </p:spPr>
        <p:txBody>
          <a:bodyPr/>
          <a:lstStyle>
            <a:lvl1pPr marL="0" indent="0">
              <a:buNone/>
              <a:defRPr sz="1200" baseline="0">
                <a:solidFill>
                  <a:schemeClr val="bg1"/>
                </a:solidFill>
              </a:defRPr>
            </a:lvl1pPr>
          </a:lstStyle>
          <a:p>
            <a:pPr lvl="0"/>
            <a:r>
              <a:rPr lang="en-US" dirty="0"/>
              <a:t>Source:</a:t>
            </a:r>
          </a:p>
        </p:txBody>
      </p:sp>
      <p:sp>
        <p:nvSpPr>
          <p:cNvPr id="16" name="TextBox 15"/>
          <p:cNvSpPr txBox="1"/>
          <p:nvPr userDrawn="1"/>
        </p:nvSpPr>
        <p:spPr>
          <a:xfrm>
            <a:off x="10461356" y="7857642"/>
            <a:ext cx="4169044" cy="276999"/>
          </a:xfrm>
          <a:prstGeom prst="rect">
            <a:avLst/>
          </a:prstGeom>
          <a:noFill/>
        </p:spPr>
        <p:txBody>
          <a:bodyPr wrap="square">
            <a:spAutoFit/>
          </a:bodyPr>
          <a:lstStyle/>
          <a:p>
            <a:pPr eaLnBrk="1" hangingPunct="1">
              <a:defRPr/>
            </a:pPr>
            <a:r>
              <a:rPr lang="de-DE" sz="1200" b="1" spc="300" baseline="0" dirty="0">
                <a:solidFill>
                  <a:schemeClr val="bg1"/>
                </a:solidFill>
                <a:latin typeface="Century Gothic" charset="0"/>
                <a:ea typeface="Century Gothic" charset="0"/>
                <a:cs typeface="Century Gothic" charset="0"/>
              </a:rPr>
              <a:t>©</a:t>
            </a:r>
            <a:r>
              <a:rPr lang="en-US" sz="1200" b="1" spc="300" baseline="0" dirty="0">
                <a:solidFill>
                  <a:schemeClr val="bg1"/>
                </a:solidFill>
                <a:latin typeface="Century Gothic" charset="0"/>
                <a:ea typeface="Century Gothic" charset="0"/>
                <a:cs typeface="Century Gothic" charset="0"/>
              </a:rPr>
              <a:t>UNIVERSITY OF UTAH HEALTH, 2018</a:t>
            </a:r>
            <a:endParaRPr lang="en-US" sz="1200" b="1" spc="300" dirty="0">
              <a:solidFill>
                <a:schemeClr val="bg1"/>
              </a:solidFill>
              <a:latin typeface="Century Gothic" charset="0"/>
              <a:ea typeface="Century Gothic" charset="0"/>
              <a:cs typeface="Century Gothic" charset="0"/>
            </a:endParaRPr>
          </a:p>
        </p:txBody>
      </p:sp>
    </p:spTree>
    <p:custDataLst>
      <p:tags r:id="rId1"/>
    </p:custDataLs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365760"/>
            <a:ext cx="13167360" cy="13716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53440" y="1920240"/>
            <a:ext cx="1292352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31520" y="7494270"/>
            <a:ext cx="3413760" cy="5715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4998720" y="7494270"/>
            <a:ext cx="4632960" cy="5715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10485120" y="7494270"/>
            <a:ext cx="3413760" cy="571500"/>
          </a:xfrm>
          <a:prstGeom prst="rect">
            <a:avLst/>
          </a:prstGeom>
        </p:spPr>
        <p:txBody>
          <a:bodyPr/>
          <a:lstStyle>
            <a:lvl1pPr>
              <a:defRPr/>
            </a:lvl1pPr>
          </a:lstStyle>
          <a:p>
            <a:fld id="{161ADC09-1F3C-4B6B-8B05-B7553B9CAE18}" type="slidenum">
              <a:rPr lang="en-US"/>
              <a:pPr/>
              <a:t>‹#›</a:t>
            </a:fld>
            <a:endParaRPr lang="en-US"/>
          </a:p>
        </p:txBody>
      </p:sp>
    </p:spTree>
    <p:extLst>
      <p:ext uri="{BB962C8B-B14F-4D97-AF65-F5344CB8AC3E}">
        <p14:creationId xmlns:p14="http://schemas.microsoft.com/office/powerpoint/2010/main" val="4179886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520" y="7494270"/>
            <a:ext cx="3413760" cy="571500"/>
          </a:xfrm>
          <a:prstGeom prst="rect">
            <a:avLst/>
          </a:prstGeom>
        </p:spPr>
        <p:txBody>
          <a:bodyPr/>
          <a:lstStyle>
            <a:lvl1pPr>
              <a:defRPr/>
            </a:lvl1pPr>
          </a:lstStyle>
          <a:p>
            <a:endParaRPr lang="en-US"/>
          </a:p>
        </p:txBody>
      </p:sp>
      <p:sp>
        <p:nvSpPr>
          <p:cNvPr id="3" name="Footer Placeholder 2"/>
          <p:cNvSpPr>
            <a:spLocks noGrp="1"/>
          </p:cNvSpPr>
          <p:nvPr>
            <p:ph type="ftr" sz="quarter" idx="11"/>
          </p:nvPr>
        </p:nvSpPr>
        <p:spPr>
          <a:xfrm>
            <a:off x="4998720" y="7494270"/>
            <a:ext cx="4632960" cy="571500"/>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a:xfrm>
            <a:off x="10485120" y="7494270"/>
            <a:ext cx="3413760" cy="571500"/>
          </a:xfrm>
          <a:prstGeom prst="rect">
            <a:avLst/>
          </a:prstGeom>
        </p:spPr>
        <p:txBody>
          <a:bodyPr/>
          <a:lstStyle>
            <a:lvl1pPr>
              <a:defRPr/>
            </a:lvl1pPr>
          </a:lstStyle>
          <a:p>
            <a:fld id="{DF7D182C-6F3D-4DD2-9A6F-9CD129945D81}" type="slidenum">
              <a:rPr lang="en-US"/>
              <a:pPr/>
              <a:t>‹#›</a:t>
            </a:fld>
            <a:endParaRPr lang="en-US"/>
          </a:p>
        </p:txBody>
      </p:sp>
    </p:spTree>
    <p:extLst>
      <p:ext uri="{BB962C8B-B14F-4D97-AF65-F5344CB8AC3E}">
        <p14:creationId xmlns:p14="http://schemas.microsoft.com/office/powerpoint/2010/main" val="2375829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31520" y="329566"/>
            <a:ext cx="13167360" cy="7021830"/>
          </a:xfrm>
          <a:prstGeom prst="rect">
            <a:avLst/>
          </a:prstGeom>
        </p:spPr>
        <p:txBody>
          <a:bodyPr lIns="101882" tIns="50941" rIns="101882" bIns="5094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731520" y="7494270"/>
            <a:ext cx="3413760" cy="571500"/>
          </a:xfrm>
          <a:prstGeom prst="rect">
            <a:avLst/>
          </a:prstGeom>
        </p:spPr>
        <p:txBody>
          <a:bodyPr lIns="101882" tIns="50941" rIns="101882" bIns="50941"/>
          <a:lstStyle>
            <a:lvl1pPr>
              <a:defRPr/>
            </a:lvl1pPr>
          </a:lstStyle>
          <a:p>
            <a:endParaRPr lang="en-US"/>
          </a:p>
        </p:txBody>
      </p:sp>
      <p:sp>
        <p:nvSpPr>
          <p:cNvPr id="4" name="Footer Placeholder 3"/>
          <p:cNvSpPr>
            <a:spLocks noGrp="1"/>
          </p:cNvSpPr>
          <p:nvPr>
            <p:ph type="ftr" sz="quarter" idx="11"/>
          </p:nvPr>
        </p:nvSpPr>
        <p:spPr>
          <a:xfrm>
            <a:off x="4998720" y="7494270"/>
            <a:ext cx="4632960" cy="571500"/>
          </a:xfrm>
          <a:prstGeom prst="rect">
            <a:avLst/>
          </a:prstGeom>
        </p:spPr>
        <p:txBody>
          <a:bodyPr lIns="101882" tIns="50941" rIns="101882" bIns="50941"/>
          <a:lstStyle>
            <a:lvl1pPr>
              <a:defRPr/>
            </a:lvl1pPr>
          </a:lstStyle>
          <a:p>
            <a:endParaRPr lang="en-US"/>
          </a:p>
        </p:txBody>
      </p:sp>
      <p:sp>
        <p:nvSpPr>
          <p:cNvPr id="5" name="Slide Number Placeholder 4"/>
          <p:cNvSpPr>
            <a:spLocks noGrp="1"/>
          </p:cNvSpPr>
          <p:nvPr>
            <p:ph type="sldNum" sz="quarter" idx="12"/>
          </p:nvPr>
        </p:nvSpPr>
        <p:spPr>
          <a:xfrm>
            <a:off x="10485120" y="7494270"/>
            <a:ext cx="3413760" cy="571500"/>
          </a:xfrm>
          <a:prstGeom prst="rect">
            <a:avLst/>
          </a:prstGeom>
        </p:spPr>
        <p:txBody>
          <a:bodyPr lIns="101882" tIns="50941" rIns="101882" bIns="50941"/>
          <a:lstStyle>
            <a:lvl1pPr>
              <a:defRPr/>
            </a:lvl1pPr>
          </a:lstStyle>
          <a:p>
            <a:fld id="{B79AA3CD-7FDC-4430-9477-CC75ACFFC97A}" type="slidenum">
              <a:rPr lang="en-US"/>
              <a:pPr/>
              <a:t>‹#›</a:t>
            </a:fld>
            <a:endParaRPr lang="en-US"/>
          </a:p>
        </p:txBody>
      </p:sp>
    </p:spTree>
    <p:extLst>
      <p:ext uri="{BB962C8B-B14F-4D97-AF65-F5344CB8AC3E}">
        <p14:creationId xmlns:p14="http://schemas.microsoft.com/office/powerpoint/2010/main" val="2951538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31520" y="365760"/>
            <a:ext cx="13167360" cy="13716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853440" y="1920240"/>
            <a:ext cx="12923520" cy="5029200"/>
          </a:xfrm>
          <a:prstGeom prst="rect">
            <a:avLst/>
          </a:prstGeom>
        </p:spPr>
        <p:txBody>
          <a:bodyPr/>
          <a:lstStyle/>
          <a:p>
            <a:pPr lvl="0"/>
            <a:endParaRPr lang="en-US" noProof="0"/>
          </a:p>
        </p:txBody>
      </p:sp>
      <p:sp>
        <p:nvSpPr>
          <p:cNvPr id="4" name="Rectangle 2"/>
          <p:cNvSpPr>
            <a:spLocks noGrp="1" noChangeArrowheads="1"/>
          </p:cNvSpPr>
          <p:nvPr>
            <p:ph type="ftr" sz="quarter" idx="10"/>
          </p:nvPr>
        </p:nvSpPr>
        <p:spPr>
          <a:xfrm>
            <a:off x="4998720" y="7498080"/>
            <a:ext cx="4632960" cy="548640"/>
          </a:xfrm>
          <a:prstGeom prst="rect">
            <a:avLst/>
          </a:prstGeom>
        </p:spPr>
        <p:txBody>
          <a:bodyPr/>
          <a:lstStyle>
            <a:lvl1pPr>
              <a:defRPr/>
            </a:lvl1pPr>
          </a:lstStyle>
          <a:p>
            <a:pPr>
              <a:defRPr/>
            </a:pPr>
            <a:endParaRPr lang="en-US"/>
          </a:p>
        </p:txBody>
      </p:sp>
      <p:sp>
        <p:nvSpPr>
          <p:cNvPr id="5" name="Rectangle 3"/>
          <p:cNvSpPr>
            <a:spLocks noGrp="1" noChangeArrowheads="1"/>
          </p:cNvSpPr>
          <p:nvPr>
            <p:ph type="sldNum" sz="quarter" idx="11"/>
          </p:nvPr>
        </p:nvSpPr>
        <p:spPr>
          <a:xfrm>
            <a:off x="10485120" y="7498080"/>
            <a:ext cx="3413760" cy="548640"/>
          </a:xfrm>
          <a:prstGeom prst="rect">
            <a:avLst/>
          </a:prstGeom>
        </p:spPr>
        <p:txBody>
          <a:bodyPr/>
          <a:lstStyle>
            <a:lvl1pPr>
              <a:defRPr/>
            </a:lvl1pPr>
          </a:lstStyle>
          <a:p>
            <a:pPr>
              <a:defRPr/>
            </a:pPr>
            <a:fld id="{66592CA5-F7DB-488E-9EAC-8D591B196B14}" type="slidenum">
              <a:rPr lang="en-US" altLang="en-US"/>
              <a:pPr>
                <a:defRPr/>
              </a:pPr>
              <a:t>‹#›</a:t>
            </a:fld>
            <a:endParaRPr lang="en-US" altLang="en-US"/>
          </a:p>
        </p:txBody>
      </p:sp>
      <p:sp>
        <p:nvSpPr>
          <p:cNvPr id="6" name="Rectangle 16"/>
          <p:cNvSpPr>
            <a:spLocks noGrp="1" noChangeArrowheads="1"/>
          </p:cNvSpPr>
          <p:nvPr>
            <p:ph type="dt" sz="half" idx="12"/>
          </p:nvPr>
        </p:nvSpPr>
        <p:spPr>
          <a:xfrm>
            <a:off x="731520" y="7494270"/>
            <a:ext cx="3413760" cy="57150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772977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3597358"/>
            <a:ext cx="12435840" cy="1764030"/>
          </a:xfrm>
          <a:prstGeom prst="rect">
            <a:avLst/>
          </a:prstGeom>
        </p:spPr>
        <p:txBody>
          <a:bodyPr>
            <a:normAutofit/>
          </a:bodyPr>
          <a:lstStyle>
            <a:lvl1pPr algn="ctr">
              <a:defRPr sz="5600" baseline="0">
                <a:solidFill>
                  <a:schemeClr val="tx1">
                    <a:lumMod val="65000"/>
                    <a:lumOff val="35000"/>
                  </a:schemeClr>
                </a:solidFill>
                <a:latin typeface="Century Gothic Bold" charset="0"/>
              </a:defRPr>
            </a:lvl1pPr>
          </a:lstStyle>
          <a:p>
            <a:r>
              <a:rPr lang="en-US" dirty="0"/>
              <a:t>Click to edit Master title style</a:t>
            </a:r>
          </a:p>
        </p:txBody>
      </p:sp>
      <p:sp>
        <p:nvSpPr>
          <p:cNvPr id="3" name="Subtitle 2"/>
          <p:cNvSpPr>
            <a:spLocks noGrp="1"/>
          </p:cNvSpPr>
          <p:nvPr>
            <p:ph type="subTitle" idx="1" hasCustomPrompt="1"/>
          </p:nvPr>
        </p:nvSpPr>
        <p:spPr>
          <a:xfrm>
            <a:off x="2194560" y="4925167"/>
            <a:ext cx="10241280" cy="247410"/>
          </a:xfrm>
          <a:prstGeom prst="rect">
            <a:avLst/>
          </a:prstGeom>
        </p:spPr>
        <p:txBody>
          <a:bodyPr>
            <a:normAutofit/>
          </a:bodyPr>
          <a:lstStyle>
            <a:lvl1pPr marL="0" indent="0" algn="ctr">
              <a:buNone/>
              <a:defRPr sz="1600" cap="all" baseline="0">
                <a:solidFill>
                  <a:srgbClr val="B01C32"/>
                </a:solidFill>
                <a:latin typeface="Century Gothic Bold Italic" charset="0"/>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dirty="0"/>
              <a:t>Click to edit PRESENTER NAME</a:t>
            </a:r>
          </a:p>
        </p:txBody>
      </p:sp>
      <p:cxnSp>
        <p:nvCxnSpPr>
          <p:cNvPr id="4" name="Straight Connector 3"/>
          <p:cNvCxnSpPr/>
          <p:nvPr userDrawn="1"/>
        </p:nvCxnSpPr>
        <p:spPr>
          <a:xfrm flipV="1">
            <a:off x="2339181" y="3489325"/>
            <a:ext cx="9952038" cy="6350"/>
          </a:xfrm>
          <a:prstGeom prst="line">
            <a:avLst/>
          </a:prstGeom>
          <a:ln w="3175" cmpd="sng">
            <a:solidFill>
              <a:srgbClr val="B01C32"/>
            </a:solidFill>
          </a:ln>
          <a:effectLst/>
        </p:spPr>
        <p:style>
          <a:lnRef idx="2">
            <a:schemeClr val="accent1"/>
          </a:lnRef>
          <a:fillRef idx="0">
            <a:schemeClr val="accent1"/>
          </a:fillRef>
          <a:effectRef idx="1">
            <a:schemeClr val="accent1"/>
          </a:effectRef>
          <a:fontRef idx="minor">
            <a:schemeClr val="tx1"/>
          </a:fontRef>
        </p:style>
      </p:cxnSp>
      <p:pic>
        <p:nvPicPr>
          <p:cNvPr id="5" name="Picture 16" descr="U Health_horizontal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81713" y="2499120"/>
            <a:ext cx="2466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userDrawn="1"/>
        </p:nvSpPr>
        <p:spPr>
          <a:xfrm>
            <a:off x="10461356" y="7857642"/>
            <a:ext cx="4169044" cy="276999"/>
          </a:xfrm>
          <a:prstGeom prst="rect">
            <a:avLst/>
          </a:prstGeom>
          <a:noFill/>
        </p:spPr>
        <p:txBody>
          <a:bodyPr wrap="square">
            <a:spAutoFit/>
          </a:bodyPr>
          <a:lstStyle/>
          <a:p>
            <a:pPr algn="r">
              <a:defRPr/>
            </a:pPr>
            <a:r>
              <a:rPr lang="de-DE" sz="1200" b="1" spc="300" dirty="0">
                <a:solidFill>
                  <a:srgbClr val="A21727"/>
                </a:solidFill>
                <a:latin typeface="Century Gothic" charset="0"/>
                <a:ea typeface="Century Gothic" charset="0"/>
                <a:cs typeface="Century Gothic" charset="0"/>
              </a:rPr>
              <a:t>©</a:t>
            </a:r>
            <a:r>
              <a:rPr lang="en-US" sz="1200" b="1" spc="300" dirty="0">
                <a:solidFill>
                  <a:srgbClr val="A21727"/>
                </a:solidFill>
                <a:latin typeface="Century Gothic" charset="0"/>
                <a:ea typeface="Century Gothic" charset="0"/>
                <a:cs typeface="Century Gothic" charset="0"/>
              </a:rPr>
              <a:t>UNIVERSITY OF UTAH HEALTH</a:t>
            </a:r>
          </a:p>
        </p:txBody>
      </p:sp>
    </p:spTree>
    <p:custDataLst>
      <p:tags r:id="rId1"/>
    </p:custDataLst>
    <p:extLst>
      <p:ext uri="{BB962C8B-B14F-4D97-AF65-F5344CB8AC3E}">
        <p14:creationId xmlns:p14="http://schemas.microsoft.com/office/powerpoint/2010/main" val="362474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tion Slide 1">
    <p:bg>
      <p:bgPr>
        <a:gradFill flip="none" rotWithShape="1">
          <a:gsLst>
            <a:gs pos="0">
              <a:srgbClr val="A21727">
                <a:lumMod val="96000"/>
                <a:lumOff val="4000"/>
              </a:srgbClr>
            </a:gs>
            <a:gs pos="100000">
              <a:srgbClr val="A21727"/>
            </a:gs>
          </a:gsLst>
          <a:path path="circle">
            <a:fillToRect l="50000" t="50000" r="50000" b="50000"/>
          </a:path>
          <a:tileRect/>
        </a:gra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1398494" y="4733925"/>
            <a:ext cx="11833412"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3" descr="U Health_horizontal_white.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59488" y="5008563"/>
            <a:ext cx="2486025"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0" hasCustomPrompt="1"/>
          </p:nvPr>
        </p:nvSpPr>
        <p:spPr>
          <a:xfrm>
            <a:off x="3633788" y="3146516"/>
            <a:ext cx="7315200" cy="1724025"/>
          </a:xfrm>
          <a:prstGeom prst="rect">
            <a:avLst/>
          </a:prstGeom>
        </p:spPr>
        <p:txBody>
          <a:bodyPr>
            <a:noAutofit/>
          </a:bodyPr>
          <a:lstStyle>
            <a:lvl1pPr marL="0" indent="0" algn="ctr">
              <a:buNone/>
              <a:defRPr sz="8000" b="0" i="0" spc="200" baseline="0">
                <a:solidFill>
                  <a:schemeClr val="bg1"/>
                </a:solidFill>
                <a:latin typeface="Century Gothic" charset="0"/>
                <a:ea typeface="Century Gothic" charset="0"/>
                <a:cs typeface="Century Gothic" charset="0"/>
              </a:defRPr>
            </a:lvl1pPr>
          </a:lstStyle>
          <a:p>
            <a:pPr lvl="0"/>
            <a:r>
              <a:rPr lang="en-US" dirty="0"/>
              <a:t>TITLE</a:t>
            </a:r>
          </a:p>
        </p:txBody>
      </p:sp>
      <p:sp>
        <p:nvSpPr>
          <p:cNvPr id="18" name="Text Placeholder 17"/>
          <p:cNvSpPr>
            <a:spLocks noGrp="1"/>
          </p:cNvSpPr>
          <p:nvPr>
            <p:ph type="body" sz="quarter" idx="11" hasCustomPrompt="1"/>
          </p:nvPr>
        </p:nvSpPr>
        <p:spPr>
          <a:xfrm>
            <a:off x="2592763" y="7866925"/>
            <a:ext cx="1191153" cy="304800"/>
          </a:xfrm>
          <a:prstGeom prst="rect">
            <a:avLst/>
          </a:prstGeom>
        </p:spPr>
        <p:txBody>
          <a:bodyPr/>
          <a:lstStyle>
            <a:lvl1pPr marL="0" indent="0">
              <a:buNone/>
              <a:defRPr sz="1200" b="1" i="0" spc="200" baseline="0">
                <a:solidFill>
                  <a:schemeClr val="bg1"/>
                </a:solidFill>
              </a:defRPr>
            </a:lvl1pPr>
          </a:lstStyle>
          <a:p>
            <a:pPr lvl="0"/>
            <a:r>
              <a:rPr lang="en-US" dirty="0"/>
              <a:t>@HANDLE</a:t>
            </a:r>
          </a:p>
        </p:txBody>
      </p:sp>
      <p:sp>
        <p:nvSpPr>
          <p:cNvPr id="19" name="Text Placeholder 17"/>
          <p:cNvSpPr>
            <a:spLocks noGrp="1"/>
          </p:cNvSpPr>
          <p:nvPr>
            <p:ph type="body" sz="quarter" idx="12" hasCustomPrompt="1"/>
          </p:nvPr>
        </p:nvSpPr>
        <p:spPr>
          <a:xfrm>
            <a:off x="4143605" y="7866925"/>
            <a:ext cx="1191153" cy="304800"/>
          </a:xfrm>
          <a:prstGeom prst="rect">
            <a:avLst/>
          </a:prstGeom>
        </p:spPr>
        <p:txBody>
          <a:bodyPr/>
          <a:lstStyle>
            <a:lvl1pPr marL="0" indent="0">
              <a:buNone/>
              <a:defRPr sz="1200" b="1" i="0" spc="200" baseline="0">
                <a:solidFill>
                  <a:schemeClr val="bg1"/>
                </a:solidFill>
              </a:defRPr>
            </a:lvl1pPr>
          </a:lstStyle>
          <a:p>
            <a:pPr lvl="0"/>
            <a:r>
              <a:rPr lang="en-US" dirty="0"/>
              <a:t>HASHTAG</a:t>
            </a:r>
          </a:p>
        </p:txBody>
      </p:sp>
      <p:sp>
        <p:nvSpPr>
          <p:cNvPr id="20" name="Text Placeholder 17"/>
          <p:cNvSpPr>
            <a:spLocks noGrp="1"/>
          </p:cNvSpPr>
          <p:nvPr>
            <p:ph type="body" sz="quarter" idx="13" hasCustomPrompt="1"/>
          </p:nvPr>
        </p:nvSpPr>
        <p:spPr>
          <a:xfrm>
            <a:off x="5694447" y="7866925"/>
            <a:ext cx="1191153" cy="304800"/>
          </a:xfrm>
          <a:prstGeom prst="rect">
            <a:avLst/>
          </a:prstGeom>
        </p:spPr>
        <p:txBody>
          <a:bodyPr/>
          <a:lstStyle>
            <a:lvl1pPr marL="0" indent="0">
              <a:buNone/>
              <a:defRPr sz="1200" b="1" i="0" spc="200" baseline="0">
                <a:solidFill>
                  <a:schemeClr val="bg1"/>
                </a:solidFill>
              </a:defRPr>
            </a:lvl1pPr>
          </a:lstStyle>
          <a:p>
            <a:pPr lvl="0"/>
            <a:r>
              <a:rPr lang="en-US" dirty="0"/>
              <a:t>MISC</a:t>
            </a:r>
          </a:p>
        </p:txBody>
      </p:sp>
      <p:sp>
        <p:nvSpPr>
          <p:cNvPr id="10" name="TextBox 9"/>
          <p:cNvSpPr txBox="1"/>
          <p:nvPr userDrawn="1"/>
        </p:nvSpPr>
        <p:spPr>
          <a:xfrm>
            <a:off x="10461356" y="7857642"/>
            <a:ext cx="4169044" cy="276999"/>
          </a:xfrm>
          <a:prstGeom prst="rect">
            <a:avLst/>
          </a:prstGeom>
          <a:noFill/>
        </p:spPr>
        <p:txBody>
          <a:bodyPr wrap="square">
            <a:spAutoFit/>
          </a:bodyPr>
          <a:lstStyle/>
          <a:p>
            <a:pPr>
              <a:defRPr/>
            </a:pPr>
            <a:r>
              <a:rPr lang="de-DE" sz="1200" b="1" spc="300" dirty="0">
                <a:solidFill>
                  <a:prstClr val="white"/>
                </a:solidFill>
                <a:latin typeface="Century Gothic" charset="0"/>
                <a:ea typeface="Century Gothic" charset="0"/>
                <a:cs typeface="Century Gothic" charset="0"/>
              </a:rPr>
              <a:t>©</a:t>
            </a:r>
            <a:r>
              <a:rPr lang="en-US" sz="1200" b="1" spc="300" dirty="0">
                <a:solidFill>
                  <a:prstClr val="white"/>
                </a:solidFill>
                <a:latin typeface="Century Gothic" charset="0"/>
                <a:ea typeface="Century Gothic" charset="0"/>
                <a:cs typeface="Century Gothic" charset="0"/>
              </a:rPr>
              <a:t>UNIVERSITY OF UTAH HEALTH, 2018</a:t>
            </a:r>
          </a:p>
        </p:txBody>
      </p:sp>
    </p:spTree>
    <p:custDataLst>
      <p:tags r:id="rId1"/>
    </p:custDataLst>
    <p:extLst>
      <p:ext uri="{BB962C8B-B14F-4D97-AF65-F5344CB8AC3E}">
        <p14:creationId xmlns:p14="http://schemas.microsoft.com/office/powerpoint/2010/main" val="315021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ition Slide 2">
    <p:bg>
      <p:bgPr>
        <a:solidFill>
          <a:schemeClr val="bg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a:grayscl/>
            <a:alphaModFix amt="30000"/>
            <a:extLst>
              <a:ext uri="{28A0092B-C50C-407E-A947-70E740481C1C}">
                <a14:useLocalDpi xmlns:a14="http://schemas.microsoft.com/office/drawing/2010/main" val="0"/>
              </a:ext>
            </a:extLst>
          </a:blip>
          <a:srcRect t="2729" r="3588" b="762"/>
          <a:stretch/>
        </p:blipFill>
        <p:spPr bwMode="auto">
          <a:xfrm>
            <a:off x="1" y="-8359"/>
            <a:ext cx="14630400" cy="8237960"/>
          </a:xfrm>
          <a:prstGeom prst="rect">
            <a:avLst/>
          </a:prstGeom>
          <a:noFill/>
          <a:ln>
            <a:noFill/>
          </a:ln>
          <a:extLst>
            <a:ext uri="{909E8E84-426E-40DD-AFC4-6F175D3DCCD1}">
              <a14:hiddenFill xmlns:a14="http://schemas.microsoft.com/office/drawing/2010/main">
                <a:solidFill>
                  <a:srgbClr val="FFFFFF">
                    <a:alpha val="3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userDrawn="1"/>
        </p:nvSpPr>
        <p:spPr>
          <a:xfrm>
            <a:off x="0" y="0"/>
            <a:ext cx="127000" cy="8302625"/>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608">
              <a:solidFill>
                <a:prstClr val="white"/>
              </a:solidFill>
            </a:endParaRPr>
          </a:p>
        </p:txBody>
      </p:sp>
      <p:sp>
        <p:nvSpPr>
          <p:cNvPr id="9" name="Text Placeholder 8"/>
          <p:cNvSpPr>
            <a:spLocks noGrp="1"/>
          </p:cNvSpPr>
          <p:nvPr>
            <p:ph type="body" sz="quarter" idx="10" hasCustomPrompt="1"/>
          </p:nvPr>
        </p:nvSpPr>
        <p:spPr>
          <a:xfrm>
            <a:off x="3633788" y="3146516"/>
            <a:ext cx="7315200" cy="1724025"/>
          </a:xfrm>
          <a:prstGeom prst="rect">
            <a:avLst/>
          </a:prstGeom>
        </p:spPr>
        <p:txBody>
          <a:bodyPr>
            <a:noAutofit/>
          </a:bodyPr>
          <a:lstStyle>
            <a:lvl1pPr marL="0" indent="0" algn="ctr">
              <a:buNone/>
              <a:defRPr sz="8000" b="0" i="0" spc="200" baseline="0">
                <a:solidFill>
                  <a:srgbClr val="A21727"/>
                </a:solidFill>
                <a:latin typeface="Century Gothic" charset="0"/>
                <a:ea typeface="Century Gothic" charset="0"/>
                <a:cs typeface="Century Gothic" charset="0"/>
              </a:defRPr>
            </a:lvl1pPr>
          </a:lstStyle>
          <a:p>
            <a:pPr lvl="0"/>
            <a:r>
              <a:rPr lang="en-US" dirty="0"/>
              <a:t>TITLE</a:t>
            </a:r>
          </a:p>
        </p:txBody>
      </p:sp>
      <p:pic>
        <p:nvPicPr>
          <p:cNvPr id="19" name="Picture 16" descr="U Health_horizontal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81713" y="4995863"/>
            <a:ext cx="2466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p:cNvCxnSpPr/>
          <p:nvPr userDrawn="1"/>
        </p:nvCxnSpPr>
        <p:spPr>
          <a:xfrm flipV="1">
            <a:off x="3633788" y="4733925"/>
            <a:ext cx="7315200" cy="6350"/>
          </a:xfrm>
          <a:prstGeom prst="line">
            <a:avLst/>
          </a:prstGeom>
          <a:ln w="3175" cmpd="sng">
            <a:solidFill>
              <a:srgbClr val="B01C32"/>
            </a:solidFill>
          </a:ln>
          <a:effectLst/>
        </p:spPr>
        <p:style>
          <a:lnRef idx="2">
            <a:schemeClr val="accent1"/>
          </a:lnRef>
          <a:fillRef idx="0">
            <a:schemeClr val="accent1"/>
          </a:fillRef>
          <a:effectRef idx="1">
            <a:schemeClr val="accent1"/>
          </a:effectRef>
          <a:fontRef idx="minor">
            <a:schemeClr val="tx1"/>
          </a:fontRef>
        </p:style>
      </p:cxnSp>
      <p:sp>
        <p:nvSpPr>
          <p:cNvPr id="39" name="Text Placeholder 5"/>
          <p:cNvSpPr>
            <a:spLocks noGrp="1"/>
          </p:cNvSpPr>
          <p:nvPr>
            <p:ph type="body" sz="quarter" idx="17" hasCustomPrompt="1"/>
          </p:nvPr>
        </p:nvSpPr>
        <p:spPr>
          <a:xfrm>
            <a:off x="2592525" y="7862425"/>
            <a:ext cx="1190625" cy="304800"/>
          </a:xfrm>
          <a:prstGeom prst="rect">
            <a:avLst/>
          </a:prstGeom>
        </p:spPr>
        <p:txBody>
          <a:bodyPr/>
          <a:lstStyle>
            <a:lvl1pPr marL="0" indent="0">
              <a:buNone/>
              <a:defRPr sz="1200" b="1" spc="200" baseline="0">
                <a:solidFill>
                  <a:srgbClr val="A21727"/>
                </a:solidFill>
              </a:defRPr>
            </a:lvl1pPr>
          </a:lstStyle>
          <a:p>
            <a:pPr lvl="0"/>
            <a:r>
              <a:rPr lang="en-US" dirty="0"/>
              <a:t>@HANDLE</a:t>
            </a:r>
          </a:p>
        </p:txBody>
      </p:sp>
      <p:sp>
        <p:nvSpPr>
          <p:cNvPr id="40" name="Text Placeholder 5"/>
          <p:cNvSpPr>
            <a:spLocks noGrp="1"/>
          </p:cNvSpPr>
          <p:nvPr>
            <p:ph type="body" sz="quarter" idx="18" hasCustomPrompt="1"/>
          </p:nvPr>
        </p:nvSpPr>
        <p:spPr>
          <a:xfrm>
            <a:off x="4143605" y="7862425"/>
            <a:ext cx="1190625" cy="304800"/>
          </a:xfrm>
          <a:prstGeom prst="rect">
            <a:avLst/>
          </a:prstGeom>
        </p:spPr>
        <p:txBody>
          <a:bodyPr/>
          <a:lstStyle>
            <a:lvl1pPr marL="0" indent="0">
              <a:buNone/>
              <a:defRPr sz="1200" b="1" spc="200" baseline="0">
                <a:solidFill>
                  <a:srgbClr val="A21727"/>
                </a:solidFill>
              </a:defRPr>
            </a:lvl1pPr>
          </a:lstStyle>
          <a:p>
            <a:pPr lvl="0"/>
            <a:r>
              <a:rPr lang="en-US" dirty="0"/>
              <a:t>HASHTAG</a:t>
            </a:r>
          </a:p>
        </p:txBody>
      </p:sp>
      <p:sp>
        <p:nvSpPr>
          <p:cNvPr id="41" name="Text Placeholder 5"/>
          <p:cNvSpPr>
            <a:spLocks noGrp="1"/>
          </p:cNvSpPr>
          <p:nvPr>
            <p:ph type="body" sz="quarter" idx="19" hasCustomPrompt="1"/>
          </p:nvPr>
        </p:nvSpPr>
        <p:spPr>
          <a:xfrm>
            <a:off x="5694975" y="7862425"/>
            <a:ext cx="1190625" cy="304800"/>
          </a:xfrm>
          <a:prstGeom prst="rect">
            <a:avLst/>
          </a:prstGeom>
        </p:spPr>
        <p:txBody>
          <a:bodyPr/>
          <a:lstStyle>
            <a:lvl1pPr marL="0" indent="0">
              <a:buNone/>
              <a:defRPr sz="1200" b="1" spc="200" baseline="0">
                <a:solidFill>
                  <a:srgbClr val="A21727"/>
                </a:solidFill>
              </a:defRPr>
            </a:lvl1pPr>
          </a:lstStyle>
          <a:p>
            <a:pPr lvl="0"/>
            <a:r>
              <a:rPr lang="en-US" dirty="0"/>
              <a:t>MISC</a:t>
            </a:r>
          </a:p>
        </p:txBody>
      </p:sp>
      <p:sp>
        <p:nvSpPr>
          <p:cNvPr id="11" name="TextBox 10"/>
          <p:cNvSpPr txBox="1"/>
          <p:nvPr userDrawn="1"/>
        </p:nvSpPr>
        <p:spPr>
          <a:xfrm>
            <a:off x="10461356" y="7857642"/>
            <a:ext cx="4169044" cy="276999"/>
          </a:xfrm>
          <a:prstGeom prst="rect">
            <a:avLst/>
          </a:prstGeom>
          <a:noFill/>
        </p:spPr>
        <p:txBody>
          <a:bodyPr wrap="square">
            <a:spAutoFit/>
          </a:bodyPr>
          <a:lstStyle/>
          <a:p>
            <a:pPr>
              <a:defRPr/>
            </a:pPr>
            <a:r>
              <a:rPr lang="de-DE" sz="1200" b="1" spc="300" dirty="0">
                <a:solidFill>
                  <a:srgbClr val="A21727"/>
                </a:solidFill>
                <a:latin typeface="Century Gothic" charset="0"/>
                <a:ea typeface="Century Gothic" charset="0"/>
                <a:cs typeface="Century Gothic" charset="0"/>
              </a:rPr>
              <a:t>©</a:t>
            </a:r>
            <a:r>
              <a:rPr lang="en-US" sz="1200" b="1" spc="300" dirty="0">
                <a:solidFill>
                  <a:srgbClr val="A21727"/>
                </a:solidFill>
                <a:latin typeface="Century Gothic" charset="0"/>
                <a:ea typeface="Century Gothic" charset="0"/>
                <a:cs typeface="Century Gothic" charset="0"/>
              </a:rPr>
              <a:t>UNIVERSITY OF UTAH HEALTH, 2017</a:t>
            </a:r>
          </a:p>
        </p:txBody>
      </p:sp>
    </p:spTree>
    <p:extLst>
      <p:ext uri="{BB962C8B-B14F-4D97-AF65-F5344CB8AC3E}">
        <p14:creationId xmlns:p14="http://schemas.microsoft.com/office/powerpoint/2010/main" val="268581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nsition Slide 1">
    <p:bg>
      <p:bgPr>
        <a:gradFill flip="none" rotWithShape="1">
          <a:gsLst>
            <a:gs pos="0">
              <a:srgbClr val="A21727">
                <a:lumMod val="96000"/>
                <a:lumOff val="4000"/>
              </a:srgbClr>
            </a:gs>
            <a:gs pos="100000">
              <a:srgbClr val="A21727"/>
            </a:gs>
          </a:gsLst>
          <a:path path="circle">
            <a:fillToRect l="50000" t="50000" r="50000" b="50000"/>
          </a:path>
          <a:tileRect/>
        </a:gradFill>
        <a:effectLst/>
      </p:bgPr>
    </p:bg>
    <p:spTree>
      <p:nvGrpSpPr>
        <p:cNvPr id="1" name=""/>
        <p:cNvGrpSpPr/>
        <p:nvPr/>
      </p:nvGrpSpPr>
      <p:grpSpPr>
        <a:xfrm>
          <a:off x="0" y="0"/>
          <a:ext cx="0" cy="0"/>
          <a:chOff x="0" y="0"/>
          <a:chExt cx="0" cy="0"/>
        </a:xfrm>
      </p:grpSpPr>
      <p:cxnSp>
        <p:nvCxnSpPr>
          <p:cNvPr id="4" name="Straight Connector 3"/>
          <p:cNvCxnSpPr/>
          <p:nvPr userDrawn="1"/>
        </p:nvCxnSpPr>
        <p:spPr>
          <a:xfrm flipV="1">
            <a:off x="3633788" y="4733925"/>
            <a:ext cx="7315200" cy="635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3" descr="U Health_horizontal_white.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59488" y="5008563"/>
            <a:ext cx="2486025"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0" hasCustomPrompt="1"/>
          </p:nvPr>
        </p:nvSpPr>
        <p:spPr>
          <a:xfrm>
            <a:off x="3633788" y="3146516"/>
            <a:ext cx="7315200" cy="1724025"/>
          </a:xfrm>
          <a:prstGeom prst="rect">
            <a:avLst/>
          </a:prstGeom>
        </p:spPr>
        <p:txBody>
          <a:bodyPr>
            <a:noAutofit/>
          </a:bodyPr>
          <a:lstStyle>
            <a:lvl1pPr marL="0" indent="0" algn="ctr">
              <a:buNone/>
              <a:defRPr sz="8000" b="0" i="0" spc="200" baseline="0">
                <a:solidFill>
                  <a:schemeClr val="bg1"/>
                </a:solidFill>
                <a:latin typeface="Century Gothic" charset="0"/>
                <a:ea typeface="Century Gothic" charset="0"/>
                <a:cs typeface="Century Gothic" charset="0"/>
              </a:defRPr>
            </a:lvl1pPr>
          </a:lstStyle>
          <a:p>
            <a:pPr lvl="0"/>
            <a:r>
              <a:rPr lang="en-US" dirty="0"/>
              <a:t>TITLE</a:t>
            </a:r>
          </a:p>
        </p:txBody>
      </p:sp>
      <p:sp>
        <p:nvSpPr>
          <p:cNvPr id="18" name="Text Placeholder 17"/>
          <p:cNvSpPr>
            <a:spLocks noGrp="1"/>
          </p:cNvSpPr>
          <p:nvPr>
            <p:ph type="body" sz="quarter" idx="11" hasCustomPrompt="1"/>
          </p:nvPr>
        </p:nvSpPr>
        <p:spPr>
          <a:xfrm>
            <a:off x="2592763" y="7866925"/>
            <a:ext cx="1191153" cy="304800"/>
          </a:xfrm>
          <a:prstGeom prst="rect">
            <a:avLst/>
          </a:prstGeom>
        </p:spPr>
        <p:txBody>
          <a:bodyPr/>
          <a:lstStyle>
            <a:lvl1pPr marL="0" indent="0">
              <a:buNone/>
              <a:defRPr sz="1200" b="1" i="0" spc="200" baseline="0">
                <a:solidFill>
                  <a:schemeClr val="bg1"/>
                </a:solidFill>
              </a:defRPr>
            </a:lvl1pPr>
          </a:lstStyle>
          <a:p>
            <a:pPr lvl="0"/>
            <a:r>
              <a:rPr lang="en-US" dirty="0"/>
              <a:t>@HANDLE</a:t>
            </a:r>
          </a:p>
        </p:txBody>
      </p:sp>
      <p:sp>
        <p:nvSpPr>
          <p:cNvPr id="19" name="Text Placeholder 17"/>
          <p:cNvSpPr>
            <a:spLocks noGrp="1"/>
          </p:cNvSpPr>
          <p:nvPr>
            <p:ph type="body" sz="quarter" idx="12" hasCustomPrompt="1"/>
          </p:nvPr>
        </p:nvSpPr>
        <p:spPr>
          <a:xfrm>
            <a:off x="4143605" y="7866925"/>
            <a:ext cx="1191153" cy="304800"/>
          </a:xfrm>
          <a:prstGeom prst="rect">
            <a:avLst/>
          </a:prstGeom>
        </p:spPr>
        <p:txBody>
          <a:bodyPr/>
          <a:lstStyle>
            <a:lvl1pPr marL="0" indent="0">
              <a:buNone/>
              <a:defRPr sz="1200" b="1" i="0" spc="200" baseline="0">
                <a:solidFill>
                  <a:schemeClr val="bg1"/>
                </a:solidFill>
              </a:defRPr>
            </a:lvl1pPr>
          </a:lstStyle>
          <a:p>
            <a:pPr lvl="0"/>
            <a:r>
              <a:rPr lang="en-US" dirty="0"/>
              <a:t>HASHTAG</a:t>
            </a:r>
          </a:p>
        </p:txBody>
      </p:sp>
      <p:sp>
        <p:nvSpPr>
          <p:cNvPr id="20" name="Text Placeholder 17"/>
          <p:cNvSpPr>
            <a:spLocks noGrp="1"/>
          </p:cNvSpPr>
          <p:nvPr>
            <p:ph type="body" sz="quarter" idx="13" hasCustomPrompt="1"/>
          </p:nvPr>
        </p:nvSpPr>
        <p:spPr>
          <a:xfrm>
            <a:off x="5694447" y="7866925"/>
            <a:ext cx="1191153" cy="304800"/>
          </a:xfrm>
          <a:prstGeom prst="rect">
            <a:avLst/>
          </a:prstGeom>
        </p:spPr>
        <p:txBody>
          <a:bodyPr/>
          <a:lstStyle>
            <a:lvl1pPr marL="0" indent="0">
              <a:buNone/>
              <a:defRPr sz="1200" b="1" i="0" spc="200" baseline="0">
                <a:solidFill>
                  <a:schemeClr val="bg1"/>
                </a:solidFill>
              </a:defRPr>
            </a:lvl1pPr>
          </a:lstStyle>
          <a:p>
            <a:pPr lvl="0"/>
            <a:r>
              <a:rPr lang="en-US" dirty="0"/>
              <a:t>MISC</a:t>
            </a:r>
          </a:p>
        </p:txBody>
      </p:sp>
      <p:sp>
        <p:nvSpPr>
          <p:cNvPr id="10" name="TextBox 9"/>
          <p:cNvSpPr txBox="1"/>
          <p:nvPr userDrawn="1"/>
        </p:nvSpPr>
        <p:spPr>
          <a:xfrm>
            <a:off x="10461356" y="7857642"/>
            <a:ext cx="4169044" cy="276999"/>
          </a:xfrm>
          <a:prstGeom prst="rect">
            <a:avLst/>
          </a:prstGeom>
          <a:noFill/>
        </p:spPr>
        <p:txBody>
          <a:bodyPr wrap="square">
            <a:spAutoFit/>
          </a:bodyPr>
          <a:lstStyle/>
          <a:p>
            <a:pPr eaLnBrk="1" hangingPunct="1">
              <a:defRPr/>
            </a:pPr>
            <a:r>
              <a:rPr lang="de-DE" sz="1200" b="1" spc="300" baseline="0" dirty="0">
                <a:solidFill>
                  <a:schemeClr val="bg1"/>
                </a:solidFill>
                <a:latin typeface="Century Gothic" charset="0"/>
                <a:ea typeface="Century Gothic" charset="0"/>
                <a:cs typeface="Century Gothic" charset="0"/>
              </a:rPr>
              <a:t>©</a:t>
            </a:r>
            <a:r>
              <a:rPr lang="en-US" sz="1200" b="1" spc="300" baseline="0" dirty="0">
                <a:solidFill>
                  <a:schemeClr val="bg1"/>
                </a:solidFill>
                <a:latin typeface="Century Gothic" charset="0"/>
                <a:ea typeface="Century Gothic" charset="0"/>
                <a:cs typeface="Century Gothic" charset="0"/>
              </a:rPr>
              <a:t>UNIVERSITY OF UTAH HEALTH, 2017</a:t>
            </a:r>
            <a:endParaRPr lang="en-US" sz="1200" b="1" spc="300" dirty="0">
              <a:solidFill>
                <a:schemeClr val="bg1"/>
              </a:solidFill>
              <a:latin typeface="Century Gothic" charset="0"/>
              <a:ea typeface="Century Gothic" charset="0"/>
              <a:cs typeface="Century Gothic" charset="0"/>
            </a:endParaRPr>
          </a:p>
        </p:txBody>
      </p:sp>
    </p:spTree>
    <p:custDataLst>
      <p:tags r:id="rId1"/>
    </p:custDataLst>
    <p:extLst>
      <p:ext uri="{BB962C8B-B14F-4D97-AF65-F5344CB8AC3E}">
        <p14:creationId xmlns:p14="http://schemas.microsoft.com/office/powerpoint/2010/main" val="11208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1104900" y="694482"/>
            <a:ext cx="12793980" cy="659444"/>
          </a:xfrm>
          <a:prstGeom prst="rect">
            <a:avLst/>
          </a:prstGeom>
        </p:spPr>
        <p:txBody>
          <a:bodyPr/>
          <a:lstStyle/>
          <a:p>
            <a:r>
              <a:rPr lang="en-US" dirty="0"/>
              <a:t>Click to edit Master title style</a:t>
            </a:r>
          </a:p>
        </p:txBody>
      </p:sp>
      <p:sp>
        <p:nvSpPr>
          <p:cNvPr id="4" name="Rectangle 3"/>
          <p:cNvSpPr/>
          <p:nvPr userDrawn="1"/>
        </p:nvSpPr>
        <p:spPr>
          <a:xfrm>
            <a:off x="0" y="0"/>
            <a:ext cx="127000" cy="8302625"/>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608">
              <a:solidFill>
                <a:prstClr val="white"/>
              </a:solidFill>
            </a:endParaRPr>
          </a:p>
        </p:txBody>
      </p:sp>
      <p:sp>
        <p:nvSpPr>
          <p:cNvPr id="5" name="Content Placeholder 2"/>
          <p:cNvSpPr>
            <a:spLocks noGrp="1"/>
          </p:cNvSpPr>
          <p:nvPr>
            <p:ph sz="half" idx="1"/>
          </p:nvPr>
        </p:nvSpPr>
        <p:spPr>
          <a:xfrm>
            <a:off x="1104900" y="2114868"/>
            <a:ext cx="12676414" cy="5350804"/>
          </a:xfrm>
          <a:prstGeom prst="rect">
            <a:avLst/>
          </a:prstGeo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7"/>
          <p:cNvSpPr>
            <a:spLocks noGrp="1"/>
          </p:cNvSpPr>
          <p:nvPr>
            <p:ph type="body" sz="quarter" idx="11" hasCustomPrompt="1"/>
          </p:nvPr>
        </p:nvSpPr>
        <p:spPr>
          <a:xfrm>
            <a:off x="2592763"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4143605"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5694447"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MISC</a:t>
            </a:r>
          </a:p>
        </p:txBody>
      </p:sp>
      <p:pic>
        <p:nvPicPr>
          <p:cNvPr id="14" name="Picture 13" descr="U Health_horizontal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0100" y="7680325"/>
            <a:ext cx="15589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2576513" y="7856538"/>
            <a:ext cx="12726987"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6"/>
          <p:cNvSpPr>
            <a:spLocks noGrp="1"/>
          </p:cNvSpPr>
          <p:nvPr>
            <p:ph type="body" sz="quarter" idx="15" hasCustomPrompt="1"/>
          </p:nvPr>
        </p:nvSpPr>
        <p:spPr>
          <a:xfrm>
            <a:off x="6885601" y="7486650"/>
            <a:ext cx="7744800" cy="369888"/>
          </a:xfrm>
          <a:prstGeom prst="rect">
            <a:avLst/>
          </a:prstGeom>
        </p:spPr>
        <p:txBody>
          <a:bodyPr/>
          <a:lstStyle>
            <a:lvl1pPr marL="0" indent="0">
              <a:buNone/>
              <a:defRPr sz="1200" baseline="0">
                <a:solidFill>
                  <a:srgbClr val="A31527"/>
                </a:solidFill>
              </a:defRPr>
            </a:lvl1pPr>
          </a:lstStyle>
          <a:p>
            <a:pPr lvl="0"/>
            <a:r>
              <a:rPr lang="en-US" dirty="0"/>
              <a:t>Source:</a:t>
            </a:r>
          </a:p>
        </p:txBody>
      </p:sp>
      <p:sp>
        <p:nvSpPr>
          <p:cNvPr id="18" name="TextBox 17"/>
          <p:cNvSpPr txBox="1"/>
          <p:nvPr userDrawn="1"/>
        </p:nvSpPr>
        <p:spPr>
          <a:xfrm>
            <a:off x="10461356" y="7857642"/>
            <a:ext cx="4169044" cy="276999"/>
          </a:xfrm>
          <a:prstGeom prst="rect">
            <a:avLst/>
          </a:prstGeom>
          <a:noFill/>
        </p:spPr>
        <p:txBody>
          <a:bodyPr wrap="square">
            <a:spAutoFit/>
          </a:bodyPr>
          <a:lstStyle/>
          <a:p>
            <a:pPr>
              <a:defRPr/>
            </a:pPr>
            <a:r>
              <a:rPr lang="de-DE" sz="1200" b="1" spc="300" dirty="0">
                <a:solidFill>
                  <a:srgbClr val="A21727"/>
                </a:solidFill>
                <a:latin typeface="Century Gothic" charset="0"/>
                <a:ea typeface="Century Gothic" charset="0"/>
                <a:cs typeface="Century Gothic" charset="0"/>
              </a:rPr>
              <a:t>©</a:t>
            </a:r>
            <a:r>
              <a:rPr lang="en-US" sz="1200" b="1" spc="300" dirty="0">
                <a:solidFill>
                  <a:srgbClr val="A21727"/>
                </a:solidFill>
                <a:latin typeface="Century Gothic" charset="0"/>
                <a:ea typeface="Century Gothic" charset="0"/>
                <a:cs typeface="Century Gothic" charset="0"/>
              </a:rPr>
              <a:t>UNIVERSITY OF UTAH HEALTH, 2017</a:t>
            </a:r>
          </a:p>
        </p:txBody>
      </p:sp>
    </p:spTree>
    <p:custDataLst>
      <p:tags r:id="rId1"/>
    </p:custDataLst>
    <p:extLst>
      <p:ext uri="{BB962C8B-B14F-4D97-AF65-F5344CB8AC3E}">
        <p14:creationId xmlns:p14="http://schemas.microsoft.com/office/powerpoint/2010/main" val="319083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and Footer">
    <p:spTree>
      <p:nvGrpSpPr>
        <p:cNvPr id="1" name=""/>
        <p:cNvGrpSpPr/>
        <p:nvPr/>
      </p:nvGrpSpPr>
      <p:grpSpPr>
        <a:xfrm>
          <a:off x="0" y="0"/>
          <a:ext cx="0" cy="0"/>
          <a:chOff x="0" y="0"/>
          <a:chExt cx="0" cy="0"/>
        </a:xfrm>
      </p:grpSpPr>
      <p:sp>
        <p:nvSpPr>
          <p:cNvPr id="4" name="Rectangle 3"/>
          <p:cNvSpPr/>
          <p:nvPr userDrawn="1"/>
        </p:nvSpPr>
        <p:spPr>
          <a:xfrm>
            <a:off x="0" y="0"/>
            <a:ext cx="127000" cy="8302625"/>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608">
              <a:solidFill>
                <a:prstClr val="white"/>
              </a:solidFill>
            </a:endParaRPr>
          </a:p>
        </p:txBody>
      </p:sp>
      <p:sp>
        <p:nvSpPr>
          <p:cNvPr id="11" name="Text Placeholder 17"/>
          <p:cNvSpPr>
            <a:spLocks noGrp="1"/>
          </p:cNvSpPr>
          <p:nvPr>
            <p:ph type="body" sz="quarter" idx="11" hasCustomPrompt="1"/>
          </p:nvPr>
        </p:nvSpPr>
        <p:spPr>
          <a:xfrm>
            <a:off x="2592763"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4143605"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5694447"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MISC</a:t>
            </a:r>
          </a:p>
        </p:txBody>
      </p:sp>
      <p:pic>
        <p:nvPicPr>
          <p:cNvPr id="14" name="Picture 13" descr="U Health_horizontal_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0100" y="7680325"/>
            <a:ext cx="15589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2576513" y="7856538"/>
            <a:ext cx="12726987"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6"/>
          <p:cNvSpPr>
            <a:spLocks noGrp="1"/>
          </p:cNvSpPr>
          <p:nvPr>
            <p:ph type="body" sz="quarter" idx="15" hasCustomPrompt="1"/>
          </p:nvPr>
        </p:nvSpPr>
        <p:spPr>
          <a:xfrm>
            <a:off x="6885601" y="7486650"/>
            <a:ext cx="7744800" cy="369888"/>
          </a:xfrm>
          <a:prstGeom prst="rect">
            <a:avLst/>
          </a:prstGeom>
        </p:spPr>
        <p:txBody>
          <a:bodyPr/>
          <a:lstStyle>
            <a:lvl1pPr marL="0" indent="0">
              <a:buNone/>
              <a:defRPr sz="1200" baseline="0">
                <a:solidFill>
                  <a:srgbClr val="A31527"/>
                </a:solidFill>
              </a:defRPr>
            </a:lvl1pPr>
          </a:lstStyle>
          <a:p>
            <a:pPr lvl="0"/>
            <a:r>
              <a:rPr lang="en-US" dirty="0"/>
              <a:t>Source:</a:t>
            </a:r>
          </a:p>
        </p:txBody>
      </p:sp>
      <p:sp>
        <p:nvSpPr>
          <p:cNvPr id="18" name="TextBox 17"/>
          <p:cNvSpPr txBox="1"/>
          <p:nvPr userDrawn="1"/>
        </p:nvSpPr>
        <p:spPr>
          <a:xfrm>
            <a:off x="10461356" y="7857642"/>
            <a:ext cx="4169044" cy="276999"/>
          </a:xfrm>
          <a:prstGeom prst="rect">
            <a:avLst/>
          </a:prstGeom>
          <a:noFill/>
        </p:spPr>
        <p:txBody>
          <a:bodyPr wrap="square">
            <a:spAutoFit/>
          </a:bodyPr>
          <a:lstStyle/>
          <a:p>
            <a:pPr>
              <a:defRPr/>
            </a:pPr>
            <a:r>
              <a:rPr lang="de-DE" sz="1200" b="1" spc="300" dirty="0">
                <a:solidFill>
                  <a:srgbClr val="A21727"/>
                </a:solidFill>
                <a:latin typeface="Century Gothic" charset="0"/>
                <a:ea typeface="Century Gothic" charset="0"/>
                <a:cs typeface="Century Gothic" charset="0"/>
              </a:rPr>
              <a:t>©</a:t>
            </a:r>
            <a:r>
              <a:rPr lang="en-US" sz="1200" b="1" spc="300" dirty="0">
                <a:solidFill>
                  <a:srgbClr val="A21727"/>
                </a:solidFill>
                <a:latin typeface="Century Gothic" charset="0"/>
                <a:ea typeface="Century Gothic" charset="0"/>
                <a:cs typeface="Century Gothic" charset="0"/>
              </a:rPr>
              <a:t>UNIVERSITY OF UTAH HEALTH, 2017</a:t>
            </a:r>
          </a:p>
        </p:txBody>
      </p:sp>
    </p:spTree>
    <p:extLst>
      <p:ext uri="{BB962C8B-B14F-4D97-AF65-F5344CB8AC3E}">
        <p14:creationId xmlns:p14="http://schemas.microsoft.com/office/powerpoint/2010/main" val="75567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and Title">
    <p:spTree>
      <p:nvGrpSpPr>
        <p:cNvPr id="1" name=""/>
        <p:cNvGrpSpPr/>
        <p:nvPr/>
      </p:nvGrpSpPr>
      <p:grpSpPr>
        <a:xfrm>
          <a:off x="0" y="0"/>
          <a:ext cx="0" cy="0"/>
          <a:chOff x="0" y="0"/>
          <a:chExt cx="0" cy="0"/>
        </a:xfrm>
      </p:grpSpPr>
      <p:sp>
        <p:nvSpPr>
          <p:cNvPr id="2" name="Title 1"/>
          <p:cNvSpPr>
            <a:spLocks noGrp="1"/>
          </p:cNvSpPr>
          <p:nvPr>
            <p:ph type="title"/>
          </p:nvPr>
        </p:nvSpPr>
        <p:spPr>
          <a:xfrm>
            <a:off x="1104900" y="694482"/>
            <a:ext cx="12793980" cy="659444"/>
          </a:xfrm>
          <a:prstGeom prst="rect">
            <a:avLst/>
          </a:prstGeom>
        </p:spPr>
        <p:txBody>
          <a:bodyPr/>
          <a:lstStyle/>
          <a:p>
            <a:r>
              <a:rPr lang="en-US" dirty="0"/>
              <a:t>Click to edit Master title style</a:t>
            </a:r>
          </a:p>
        </p:txBody>
      </p:sp>
      <p:sp>
        <p:nvSpPr>
          <p:cNvPr id="4" name="Rectangle 3"/>
          <p:cNvSpPr/>
          <p:nvPr userDrawn="1"/>
        </p:nvSpPr>
        <p:spPr>
          <a:xfrm>
            <a:off x="0" y="0"/>
            <a:ext cx="127000" cy="8302625"/>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608">
              <a:solidFill>
                <a:prstClr val="white"/>
              </a:solidFill>
            </a:endParaRPr>
          </a:p>
        </p:txBody>
      </p:sp>
      <p:sp>
        <p:nvSpPr>
          <p:cNvPr id="11" name="Text Placeholder 17"/>
          <p:cNvSpPr>
            <a:spLocks noGrp="1"/>
          </p:cNvSpPr>
          <p:nvPr>
            <p:ph type="body" sz="quarter" idx="11" hasCustomPrompt="1"/>
          </p:nvPr>
        </p:nvSpPr>
        <p:spPr>
          <a:xfrm>
            <a:off x="2592763"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4143605"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5694447"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MISC</a:t>
            </a:r>
          </a:p>
        </p:txBody>
      </p:sp>
      <p:pic>
        <p:nvPicPr>
          <p:cNvPr id="14" name="Picture 13" descr="U Health_horizontal_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0100" y="7680325"/>
            <a:ext cx="15589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2576513" y="7856538"/>
            <a:ext cx="12726987"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6"/>
          <p:cNvSpPr>
            <a:spLocks noGrp="1"/>
          </p:cNvSpPr>
          <p:nvPr>
            <p:ph type="body" sz="quarter" idx="15" hasCustomPrompt="1"/>
          </p:nvPr>
        </p:nvSpPr>
        <p:spPr>
          <a:xfrm>
            <a:off x="6885601" y="7486650"/>
            <a:ext cx="7744800" cy="369888"/>
          </a:xfrm>
          <a:prstGeom prst="rect">
            <a:avLst/>
          </a:prstGeom>
        </p:spPr>
        <p:txBody>
          <a:bodyPr/>
          <a:lstStyle>
            <a:lvl1pPr marL="0" indent="0">
              <a:buNone/>
              <a:defRPr sz="1200" baseline="0">
                <a:solidFill>
                  <a:srgbClr val="A31527"/>
                </a:solidFill>
              </a:defRPr>
            </a:lvl1pPr>
          </a:lstStyle>
          <a:p>
            <a:pPr lvl="0"/>
            <a:r>
              <a:rPr lang="en-US" dirty="0"/>
              <a:t>Source:</a:t>
            </a:r>
          </a:p>
        </p:txBody>
      </p:sp>
      <p:sp>
        <p:nvSpPr>
          <p:cNvPr id="18" name="TextBox 17"/>
          <p:cNvSpPr txBox="1"/>
          <p:nvPr userDrawn="1"/>
        </p:nvSpPr>
        <p:spPr>
          <a:xfrm>
            <a:off x="10461356" y="7857642"/>
            <a:ext cx="4169044" cy="276999"/>
          </a:xfrm>
          <a:prstGeom prst="rect">
            <a:avLst/>
          </a:prstGeom>
          <a:noFill/>
        </p:spPr>
        <p:txBody>
          <a:bodyPr wrap="square">
            <a:spAutoFit/>
          </a:bodyPr>
          <a:lstStyle/>
          <a:p>
            <a:pPr>
              <a:defRPr/>
            </a:pPr>
            <a:r>
              <a:rPr lang="de-DE" sz="1200" b="1" spc="300" dirty="0">
                <a:solidFill>
                  <a:srgbClr val="A21727"/>
                </a:solidFill>
                <a:latin typeface="Century Gothic" charset="0"/>
                <a:ea typeface="Century Gothic" charset="0"/>
                <a:cs typeface="Century Gothic" charset="0"/>
              </a:rPr>
              <a:t>©</a:t>
            </a:r>
            <a:r>
              <a:rPr lang="en-US" sz="1200" b="1" spc="300" dirty="0">
                <a:solidFill>
                  <a:srgbClr val="A21727"/>
                </a:solidFill>
                <a:latin typeface="Century Gothic" charset="0"/>
                <a:ea typeface="Century Gothic" charset="0"/>
                <a:cs typeface="Century Gothic" charset="0"/>
              </a:rPr>
              <a:t>UNIVERSITY OF UTAH HEALTH, 2017</a:t>
            </a:r>
          </a:p>
        </p:txBody>
      </p:sp>
    </p:spTree>
    <p:extLst>
      <p:ext uri="{BB962C8B-B14F-4D97-AF65-F5344CB8AC3E}">
        <p14:creationId xmlns:p14="http://schemas.microsoft.com/office/powerpoint/2010/main" val="391167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wo Column Text/Title and One Column with Photo">
    <p:spTree>
      <p:nvGrpSpPr>
        <p:cNvPr id="1" name=""/>
        <p:cNvGrpSpPr/>
        <p:nvPr/>
      </p:nvGrpSpPr>
      <p:grpSpPr>
        <a:xfrm>
          <a:off x="0" y="0"/>
          <a:ext cx="0" cy="0"/>
          <a:chOff x="0" y="0"/>
          <a:chExt cx="0" cy="0"/>
        </a:xfrm>
      </p:grpSpPr>
      <p:sp>
        <p:nvSpPr>
          <p:cNvPr id="2" name="Title 1"/>
          <p:cNvSpPr>
            <a:spLocks noGrp="1"/>
          </p:cNvSpPr>
          <p:nvPr>
            <p:ph type="title"/>
          </p:nvPr>
        </p:nvSpPr>
        <p:spPr>
          <a:xfrm>
            <a:off x="1104900" y="694482"/>
            <a:ext cx="12793980" cy="659444"/>
          </a:xfrm>
          <a:prstGeom prst="rect">
            <a:avLst/>
          </a:prstGeom>
        </p:spPr>
        <p:txBody>
          <a:bodyPr/>
          <a:lstStyle/>
          <a:p>
            <a:r>
              <a:rPr lang="en-US" dirty="0"/>
              <a:t>Click to edit Master title style</a:t>
            </a:r>
          </a:p>
        </p:txBody>
      </p:sp>
      <p:sp>
        <p:nvSpPr>
          <p:cNvPr id="4" name="Rectangle 3"/>
          <p:cNvSpPr/>
          <p:nvPr userDrawn="1"/>
        </p:nvSpPr>
        <p:spPr>
          <a:xfrm>
            <a:off x="0" y="0"/>
            <a:ext cx="127000" cy="8302625"/>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608">
              <a:solidFill>
                <a:prstClr val="white"/>
              </a:solidFill>
            </a:endParaRPr>
          </a:p>
        </p:txBody>
      </p:sp>
      <p:sp>
        <p:nvSpPr>
          <p:cNvPr id="5" name="Content Placeholder 2"/>
          <p:cNvSpPr>
            <a:spLocks noGrp="1"/>
          </p:cNvSpPr>
          <p:nvPr>
            <p:ph sz="half" idx="1"/>
          </p:nvPr>
        </p:nvSpPr>
        <p:spPr>
          <a:xfrm>
            <a:off x="1104900" y="2114868"/>
            <a:ext cx="6059829" cy="5350804"/>
          </a:xfrm>
          <a:prstGeom prst="rect">
            <a:avLst/>
          </a:prstGeo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7"/>
          <p:cNvSpPr>
            <a:spLocks noGrp="1"/>
          </p:cNvSpPr>
          <p:nvPr>
            <p:ph type="body" sz="quarter" idx="11" hasCustomPrompt="1"/>
          </p:nvPr>
        </p:nvSpPr>
        <p:spPr>
          <a:xfrm>
            <a:off x="2592763"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4143605"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5694447"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MISC</a:t>
            </a:r>
          </a:p>
        </p:txBody>
      </p:sp>
      <p:pic>
        <p:nvPicPr>
          <p:cNvPr id="14" name="Picture 13" descr="U Health_horizontal_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0100" y="7680325"/>
            <a:ext cx="15589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2576513" y="7856538"/>
            <a:ext cx="12726987"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sz="half" idx="15"/>
          </p:nvPr>
        </p:nvSpPr>
        <p:spPr>
          <a:xfrm>
            <a:off x="7839051" y="2114868"/>
            <a:ext cx="6059829" cy="5350804"/>
          </a:xfrm>
          <a:prstGeom prst="rect">
            <a:avLst/>
          </a:prstGeo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6"/>
          <p:cNvSpPr>
            <a:spLocks noGrp="1"/>
          </p:cNvSpPr>
          <p:nvPr>
            <p:ph type="body" sz="quarter" idx="16" hasCustomPrompt="1"/>
          </p:nvPr>
        </p:nvSpPr>
        <p:spPr>
          <a:xfrm>
            <a:off x="6885601" y="7486650"/>
            <a:ext cx="7744800" cy="369888"/>
          </a:xfrm>
          <a:prstGeom prst="rect">
            <a:avLst/>
          </a:prstGeom>
        </p:spPr>
        <p:txBody>
          <a:bodyPr/>
          <a:lstStyle>
            <a:lvl1pPr marL="0" indent="0">
              <a:buNone/>
              <a:defRPr sz="1200" baseline="0">
                <a:solidFill>
                  <a:srgbClr val="A31527"/>
                </a:solidFill>
              </a:defRPr>
            </a:lvl1pPr>
          </a:lstStyle>
          <a:p>
            <a:pPr lvl="0"/>
            <a:r>
              <a:rPr lang="en-US" dirty="0"/>
              <a:t>Source:</a:t>
            </a:r>
          </a:p>
        </p:txBody>
      </p:sp>
      <p:sp>
        <p:nvSpPr>
          <p:cNvPr id="19" name="TextBox 18"/>
          <p:cNvSpPr txBox="1"/>
          <p:nvPr userDrawn="1"/>
        </p:nvSpPr>
        <p:spPr>
          <a:xfrm>
            <a:off x="10461356" y="7857642"/>
            <a:ext cx="4169044" cy="276999"/>
          </a:xfrm>
          <a:prstGeom prst="rect">
            <a:avLst/>
          </a:prstGeom>
          <a:noFill/>
        </p:spPr>
        <p:txBody>
          <a:bodyPr wrap="square">
            <a:spAutoFit/>
          </a:bodyPr>
          <a:lstStyle/>
          <a:p>
            <a:pPr>
              <a:defRPr/>
            </a:pPr>
            <a:r>
              <a:rPr lang="de-DE" sz="1200" b="1" spc="300" dirty="0">
                <a:solidFill>
                  <a:srgbClr val="A21727"/>
                </a:solidFill>
                <a:latin typeface="Century Gothic" charset="0"/>
                <a:ea typeface="Century Gothic" charset="0"/>
                <a:cs typeface="Century Gothic" charset="0"/>
              </a:rPr>
              <a:t>©</a:t>
            </a:r>
            <a:r>
              <a:rPr lang="en-US" sz="1200" b="1" spc="300" dirty="0">
                <a:solidFill>
                  <a:srgbClr val="A21727"/>
                </a:solidFill>
                <a:latin typeface="Century Gothic" charset="0"/>
                <a:ea typeface="Century Gothic" charset="0"/>
                <a:cs typeface="Century Gothic" charset="0"/>
              </a:rPr>
              <a:t>UNIVERSITY OF UTAH HEALTH, 2017</a:t>
            </a:r>
          </a:p>
        </p:txBody>
      </p:sp>
    </p:spTree>
    <p:extLst>
      <p:ext uri="{BB962C8B-B14F-4D97-AF65-F5344CB8AC3E}">
        <p14:creationId xmlns:p14="http://schemas.microsoft.com/office/powerpoint/2010/main" val="120301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Photo Collage">
    <p:spTree>
      <p:nvGrpSpPr>
        <p:cNvPr id="1" name=""/>
        <p:cNvGrpSpPr/>
        <p:nvPr/>
      </p:nvGrpSpPr>
      <p:grpSpPr>
        <a:xfrm>
          <a:off x="0" y="0"/>
          <a:ext cx="0" cy="0"/>
          <a:chOff x="0" y="0"/>
          <a:chExt cx="0" cy="0"/>
        </a:xfrm>
      </p:grpSpPr>
      <p:sp>
        <p:nvSpPr>
          <p:cNvPr id="2" name="Title 1"/>
          <p:cNvSpPr>
            <a:spLocks noGrp="1"/>
          </p:cNvSpPr>
          <p:nvPr>
            <p:ph type="title"/>
          </p:nvPr>
        </p:nvSpPr>
        <p:spPr>
          <a:xfrm>
            <a:off x="1104900" y="694482"/>
            <a:ext cx="12793980" cy="659444"/>
          </a:xfrm>
          <a:prstGeom prst="rect">
            <a:avLst/>
          </a:prstGeom>
        </p:spPr>
        <p:txBody>
          <a:bodyPr/>
          <a:lstStyle/>
          <a:p>
            <a:r>
              <a:rPr lang="en-US" dirty="0"/>
              <a:t>Click to edit Master title style</a:t>
            </a:r>
          </a:p>
        </p:txBody>
      </p:sp>
      <p:sp>
        <p:nvSpPr>
          <p:cNvPr id="4" name="Rectangle 3"/>
          <p:cNvSpPr/>
          <p:nvPr userDrawn="1"/>
        </p:nvSpPr>
        <p:spPr>
          <a:xfrm>
            <a:off x="0" y="0"/>
            <a:ext cx="127000" cy="8302625"/>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608">
              <a:solidFill>
                <a:prstClr val="white"/>
              </a:solidFill>
            </a:endParaRPr>
          </a:p>
        </p:txBody>
      </p:sp>
      <p:pic>
        <p:nvPicPr>
          <p:cNvPr id="14" name="Picture 13" descr="U Health_horizontal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0100" y="7680325"/>
            <a:ext cx="15589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2576513" y="7856538"/>
            <a:ext cx="12726987"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Rectangle 15"/>
          <p:cNvSpPr/>
          <p:nvPr userDrawn="1"/>
        </p:nvSpPr>
        <p:spPr>
          <a:xfrm>
            <a:off x="-325850" y="1618665"/>
            <a:ext cx="15328962" cy="5835431"/>
          </a:xfrm>
          <a:prstGeom prst="rect">
            <a:avLst/>
          </a:prstGeom>
          <a:solidFill>
            <a:srgbClr val="A21727"/>
          </a:solidFill>
          <a:ln>
            <a:noFill/>
          </a:ln>
          <a:effectLst>
            <a:glow rad="444500">
              <a:schemeClr val="tx1">
                <a:lumMod val="95000"/>
                <a:lumOff val="5000"/>
                <a:alpha val="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9" name="TextBox 18"/>
          <p:cNvSpPr txBox="1"/>
          <p:nvPr userDrawn="1"/>
        </p:nvSpPr>
        <p:spPr>
          <a:xfrm>
            <a:off x="10461356" y="7857642"/>
            <a:ext cx="4169044" cy="276999"/>
          </a:xfrm>
          <a:prstGeom prst="rect">
            <a:avLst/>
          </a:prstGeom>
          <a:noFill/>
        </p:spPr>
        <p:txBody>
          <a:bodyPr wrap="square">
            <a:spAutoFit/>
          </a:bodyPr>
          <a:lstStyle/>
          <a:p>
            <a:pPr>
              <a:defRPr/>
            </a:pPr>
            <a:r>
              <a:rPr lang="de-DE" sz="1200" b="1" spc="300" dirty="0">
                <a:solidFill>
                  <a:srgbClr val="A21727"/>
                </a:solidFill>
                <a:latin typeface="Century Gothic" charset="0"/>
                <a:ea typeface="Century Gothic" charset="0"/>
                <a:cs typeface="Century Gothic" charset="0"/>
              </a:rPr>
              <a:t>©</a:t>
            </a:r>
            <a:r>
              <a:rPr lang="en-US" sz="1200" b="1" spc="300" dirty="0">
                <a:solidFill>
                  <a:srgbClr val="A21727"/>
                </a:solidFill>
                <a:latin typeface="Century Gothic" charset="0"/>
                <a:ea typeface="Century Gothic" charset="0"/>
                <a:cs typeface="Century Gothic" charset="0"/>
              </a:rPr>
              <a:t>UNIVERSITY OF UTAH HEALTH, 2018</a:t>
            </a:r>
          </a:p>
        </p:txBody>
      </p:sp>
    </p:spTree>
    <p:custDataLst>
      <p:tags r:id="rId1"/>
    </p:custDataLst>
    <p:extLst>
      <p:ext uri="{BB962C8B-B14F-4D97-AF65-F5344CB8AC3E}">
        <p14:creationId xmlns:p14="http://schemas.microsoft.com/office/powerpoint/2010/main" val="229244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
        <p:nvSpPr>
          <p:cNvPr id="3" name="Rectangle 2"/>
          <p:cNvSpPr/>
          <p:nvPr userDrawn="1"/>
        </p:nvSpPr>
        <p:spPr>
          <a:xfrm>
            <a:off x="0" y="1"/>
            <a:ext cx="127000" cy="8229600"/>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608">
              <a:solidFill>
                <a:prstClr val="white"/>
              </a:solidFill>
            </a:endParaRPr>
          </a:p>
        </p:txBody>
      </p:sp>
    </p:spTree>
    <p:extLst>
      <p:ext uri="{BB962C8B-B14F-4D97-AF65-F5344CB8AC3E}">
        <p14:creationId xmlns:p14="http://schemas.microsoft.com/office/powerpoint/2010/main" val="351716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Slide">
    <p:bg>
      <p:bgPr>
        <a:gradFill>
          <a:gsLst>
            <a:gs pos="60000">
              <a:schemeClr val="tx1">
                <a:lumMod val="80000"/>
                <a:lumOff val="20000"/>
              </a:schemeClr>
            </a:gs>
            <a:gs pos="100000">
              <a:srgbClr val="1E1E1E"/>
            </a:gs>
          </a:gsLst>
          <a:path path="circle">
            <a:fillToRect l="50000" t="50000" r="50000" b="50000"/>
          </a:path>
        </a:gradFill>
        <a:effectLst/>
      </p:bgPr>
    </p:bg>
    <p:spTree>
      <p:nvGrpSpPr>
        <p:cNvPr id="1" name=""/>
        <p:cNvGrpSpPr/>
        <p:nvPr/>
      </p:nvGrpSpPr>
      <p:grpSpPr>
        <a:xfrm>
          <a:off x="0" y="0"/>
          <a:ext cx="0" cy="0"/>
          <a:chOff x="0" y="0"/>
          <a:chExt cx="0" cy="0"/>
        </a:xfrm>
      </p:grpSpPr>
      <p:pic>
        <p:nvPicPr>
          <p:cNvPr id="18" name="Picture 3" descr="U Health_horizontal_whit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0100" y="7669428"/>
            <a:ext cx="1558925" cy="409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0" hasCustomPrompt="1"/>
          </p:nvPr>
        </p:nvSpPr>
        <p:spPr>
          <a:xfrm>
            <a:off x="902063" y="3465512"/>
            <a:ext cx="12839700" cy="1371600"/>
          </a:xfrm>
          <a:prstGeom prst="rect">
            <a:avLst/>
          </a:prstGeom>
        </p:spPr>
        <p:txBody>
          <a:bodyPr/>
          <a:lstStyle>
            <a:lvl1pPr marL="0" indent="0">
              <a:buNone/>
              <a:defRPr>
                <a:solidFill>
                  <a:schemeClr val="bg1"/>
                </a:solidFill>
              </a:defRPr>
            </a:lvl1pPr>
          </a:lstStyle>
          <a:p>
            <a:pPr lvl="0"/>
            <a:r>
              <a:rPr lang="en-US" dirty="0"/>
              <a:t>"Click to edit Master text styles”</a:t>
            </a:r>
          </a:p>
        </p:txBody>
      </p:sp>
      <p:sp>
        <p:nvSpPr>
          <p:cNvPr id="11" name="Text Placeholder 10"/>
          <p:cNvSpPr>
            <a:spLocks noGrp="1"/>
          </p:cNvSpPr>
          <p:nvPr>
            <p:ph type="body" sz="quarter" idx="11" hasCustomPrompt="1"/>
          </p:nvPr>
        </p:nvSpPr>
        <p:spPr>
          <a:xfrm>
            <a:off x="7321550" y="5106988"/>
            <a:ext cx="6419850" cy="366712"/>
          </a:xfrm>
          <a:prstGeom prst="rect">
            <a:avLst/>
          </a:prstGeom>
        </p:spPr>
        <p:txBody>
          <a:bodyPr>
            <a:normAutofit/>
          </a:bodyPr>
          <a:lstStyle>
            <a:lvl1pPr marL="0" indent="0" algn="r">
              <a:buNone/>
              <a:defRPr sz="1800" b="0" i="1">
                <a:solidFill>
                  <a:schemeClr val="bg1"/>
                </a:solidFill>
                <a:latin typeface="Century Gothic" charset="0"/>
                <a:ea typeface="Century Gothic" charset="0"/>
                <a:cs typeface="Century Gothic" charset="0"/>
              </a:defRPr>
            </a:lvl1pPr>
          </a:lstStyle>
          <a:p>
            <a:pPr lvl="0"/>
            <a:r>
              <a:rPr lang="en-US" dirty="0"/>
              <a:t>CLICK TO EDIT MASTER TEXT STYLES</a:t>
            </a:r>
          </a:p>
        </p:txBody>
      </p:sp>
      <p:sp>
        <p:nvSpPr>
          <p:cNvPr id="12" name="Text Placeholder 17"/>
          <p:cNvSpPr>
            <a:spLocks noGrp="1"/>
          </p:cNvSpPr>
          <p:nvPr>
            <p:ph type="body" sz="quarter" idx="12" hasCustomPrompt="1"/>
          </p:nvPr>
        </p:nvSpPr>
        <p:spPr>
          <a:xfrm>
            <a:off x="2592763" y="7866925"/>
            <a:ext cx="1191153" cy="304800"/>
          </a:xfrm>
          <a:prstGeom prst="rect">
            <a:avLst/>
          </a:prstGeom>
        </p:spPr>
        <p:txBody>
          <a:bodyPr/>
          <a:lstStyle>
            <a:lvl1pPr marL="0" indent="0">
              <a:buNone/>
              <a:defRPr sz="1200" b="1" i="0" spc="200" baseline="0">
                <a:solidFill>
                  <a:schemeClr val="bg1"/>
                </a:solidFill>
              </a:defRPr>
            </a:lvl1pPr>
          </a:lstStyle>
          <a:p>
            <a:pPr lvl="0"/>
            <a:r>
              <a:rPr lang="en-US" dirty="0"/>
              <a:t>@HANDLE</a:t>
            </a:r>
          </a:p>
        </p:txBody>
      </p:sp>
      <p:sp>
        <p:nvSpPr>
          <p:cNvPr id="13" name="Text Placeholder 17"/>
          <p:cNvSpPr>
            <a:spLocks noGrp="1"/>
          </p:cNvSpPr>
          <p:nvPr>
            <p:ph type="body" sz="quarter" idx="13" hasCustomPrompt="1"/>
          </p:nvPr>
        </p:nvSpPr>
        <p:spPr>
          <a:xfrm>
            <a:off x="4143605" y="7866925"/>
            <a:ext cx="1191153" cy="304800"/>
          </a:xfrm>
          <a:prstGeom prst="rect">
            <a:avLst/>
          </a:prstGeom>
        </p:spPr>
        <p:txBody>
          <a:bodyPr/>
          <a:lstStyle>
            <a:lvl1pPr marL="0" indent="0">
              <a:buNone/>
              <a:defRPr sz="1200" b="1" i="0" spc="200" baseline="0">
                <a:solidFill>
                  <a:schemeClr val="bg1"/>
                </a:solidFill>
              </a:defRPr>
            </a:lvl1pPr>
          </a:lstStyle>
          <a:p>
            <a:pPr lvl="0"/>
            <a:r>
              <a:rPr lang="en-US" dirty="0"/>
              <a:t>HASHTAG</a:t>
            </a:r>
          </a:p>
        </p:txBody>
      </p:sp>
      <p:sp>
        <p:nvSpPr>
          <p:cNvPr id="14" name="Text Placeholder 17"/>
          <p:cNvSpPr>
            <a:spLocks noGrp="1"/>
          </p:cNvSpPr>
          <p:nvPr>
            <p:ph type="body" sz="quarter" idx="14" hasCustomPrompt="1"/>
          </p:nvPr>
        </p:nvSpPr>
        <p:spPr>
          <a:xfrm>
            <a:off x="5694447" y="7866925"/>
            <a:ext cx="1191153" cy="304800"/>
          </a:xfrm>
          <a:prstGeom prst="rect">
            <a:avLst/>
          </a:prstGeom>
        </p:spPr>
        <p:txBody>
          <a:bodyPr/>
          <a:lstStyle>
            <a:lvl1pPr marL="0" indent="0">
              <a:buNone/>
              <a:defRPr sz="1200" b="1" i="0" spc="200" baseline="0">
                <a:solidFill>
                  <a:schemeClr val="bg1"/>
                </a:solidFill>
              </a:defRPr>
            </a:lvl1pPr>
          </a:lstStyle>
          <a:p>
            <a:pPr lvl="0"/>
            <a:r>
              <a:rPr lang="en-US" dirty="0"/>
              <a:t>MISC</a:t>
            </a:r>
          </a:p>
        </p:txBody>
      </p:sp>
      <p:cxnSp>
        <p:nvCxnSpPr>
          <p:cNvPr id="15" name="Straight Connector 14"/>
          <p:cNvCxnSpPr/>
          <p:nvPr userDrawn="1"/>
        </p:nvCxnSpPr>
        <p:spPr>
          <a:xfrm>
            <a:off x="2576513" y="7856538"/>
            <a:ext cx="12726987"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userDrawn="1"/>
        </p:nvSpPr>
        <p:spPr>
          <a:xfrm>
            <a:off x="0" y="1"/>
            <a:ext cx="127000" cy="8229600"/>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608">
              <a:solidFill>
                <a:prstClr val="white"/>
              </a:solidFill>
            </a:endParaRPr>
          </a:p>
        </p:txBody>
      </p:sp>
      <p:sp>
        <p:nvSpPr>
          <p:cNvPr id="20" name="Text Placeholder 16"/>
          <p:cNvSpPr>
            <a:spLocks noGrp="1"/>
          </p:cNvSpPr>
          <p:nvPr>
            <p:ph type="body" sz="quarter" idx="15" hasCustomPrompt="1"/>
          </p:nvPr>
        </p:nvSpPr>
        <p:spPr>
          <a:xfrm>
            <a:off x="6885601" y="7486650"/>
            <a:ext cx="7744800" cy="369888"/>
          </a:xfrm>
          <a:prstGeom prst="rect">
            <a:avLst/>
          </a:prstGeom>
        </p:spPr>
        <p:txBody>
          <a:bodyPr/>
          <a:lstStyle>
            <a:lvl1pPr marL="0" indent="0">
              <a:buNone/>
              <a:defRPr sz="1200" baseline="0">
                <a:solidFill>
                  <a:schemeClr val="bg1"/>
                </a:solidFill>
              </a:defRPr>
            </a:lvl1pPr>
          </a:lstStyle>
          <a:p>
            <a:pPr lvl="0"/>
            <a:r>
              <a:rPr lang="en-US" dirty="0"/>
              <a:t>Source:</a:t>
            </a:r>
          </a:p>
        </p:txBody>
      </p:sp>
      <p:sp>
        <p:nvSpPr>
          <p:cNvPr id="16" name="TextBox 15"/>
          <p:cNvSpPr txBox="1"/>
          <p:nvPr userDrawn="1"/>
        </p:nvSpPr>
        <p:spPr>
          <a:xfrm>
            <a:off x="10461356" y="7857642"/>
            <a:ext cx="4169044" cy="276999"/>
          </a:xfrm>
          <a:prstGeom prst="rect">
            <a:avLst/>
          </a:prstGeom>
          <a:noFill/>
        </p:spPr>
        <p:txBody>
          <a:bodyPr wrap="square">
            <a:spAutoFit/>
          </a:bodyPr>
          <a:lstStyle/>
          <a:p>
            <a:pPr>
              <a:defRPr/>
            </a:pPr>
            <a:r>
              <a:rPr lang="de-DE" sz="1200" b="1" spc="300" dirty="0">
                <a:solidFill>
                  <a:prstClr val="white"/>
                </a:solidFill>
                <a:latin typeface="Century Gothic" charset="0"/>
                <a:ea typeface="Century Gothic" charset="0"/>
                <a:cs typeface="Century Gothic" charset="0"/>
              </a:rPr>
              <a:t>©</a:t>
            </a:r>
            <a:r>
              <a:rPr lang="en-US" sz="1200" b="1" spc="300" dirty="0">
                <a:solidFill>
                  <a:prstClr val="white"/>
                </a:solidFill>
                <a:latin typeface="Century Gothic" charset="0"/>
                <a:ea typeface="Century Gothic" charset="0"/>
                <a:cs typeface="Century Gothic" charset="0"/>
              </a:rPr>
              <a:t>UNIVERSITY OF UTAH HEALTH, 2017</a:t>
            </a:r>
          </a:p>
        </p:txBody>
      </p:sp>
    </p:spTree>
    <p:extLst>
      <p:ext uri="{BB962C8B-B14F-4D97-AF65-F5344CB8AC3E}">
        <p14:creationId xmlns:p14="http://schemas.microsoft.com/office/powerpoint/2010/main" val="140519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Slide 2">
    <p:bg>
      <p:bgPr>
        <a:solidFill>
          <a:schemeClr val="bg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3">
            <a:grayscl/>
            <a:alphaModFix amt="30000"/>
            <a:extLst>
              <a:ext uri="{28A0092B-C50C-407E-A947-70E740481C1C}">
                <a14:useLocalDpi xmlns:a14="http://schemas.microsoft.com/office/drawing/2010/main" val="0"/>
              </a:ext>
            </a:extLst>
          </a:blip>
          <a:srcRect t="2729" r="3588" b="762"/>
          <a:stretch/>
        </p:blipFill>
        <p:spPr bwMode="auto">
          <a:xfrm>
            <a:off x="1" y="-8359"/>
            <a:ext cx="14630400" cy="8237960"/>
          </a:xfrm>
          <a:prstGeom prst="rect">
            <a:avLst/>
          </a:prstGeom>
          <a:noFill/>
          <a:ln>
            <a:noFill/>
          </a:ln>
          <a:extLst>
            <a:ext uri="{909E8E84-426E-40DD-AFC4-6F175D3DCCD1}">
              <a14:hiddenFill xmlns:a14="http://schemas.microsoft.com/office/drawing/2010/main">
                <a:solidFill>
                  <a:srgbClr val="FFFFFF">
                    <a:alpha val="3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userDrawn="1"/>
        </p:nvSpPr>
        <p:spPr>
          <a:xfrm>
            <a:off x="0" y="0"/>
            <a:ext cx="127000" cy="8302625"/>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4608"/>
          </a:p>
        </p:txBody>
      </p:sp>
      <p:sp>
        <p:nvSpPr>
          <p:cNvPr id="9" name="Text Placeholder 8"/>
          <p:cNvSpPr>
            <a:spLocks noGrp="1"/>
          </p:cNvSpPr>
          <p:nvPr>
            <p:ph type="body" sz="quarter" idx="10" hasCustomPrompt="1"/>
          </p:nvPr>
        </p:nvSpPr>
        <p:spPr>
          <a:xfrm>
            <a:off x="3633788" y="3146516"/>
            <a:ext cx="7315200" cy="1724025"/>
          </a:xfrm>
          <a:prstGeom prst="rect">
            <a:avLst/>
          </a:prstGeom>
        </p:spPr>
        <p:txBody>
          <a:bodyPr>
            <a:noAutofit/>
          </a:bodyPr>
          <a:lstStyle>
            <a:lvl1pPr marL="0" indent="0" algn="ctr">
              <a:buNone/>
              <a:defRPr sz="8000" b="0" i="0" spc="200" baseline="0">
                <a:solidFill>
                  <a:srgbClr val="A21727"/>
                </a:solidFill>
                <a:latin typeface="Century Gothic" charset="0"/>
                <a:ea typeface="Century Gothic" charset="0"/>
                <a:cs typeface="Century Gothic" charset="0"/>
              </a:defRPr>
            </a:lvl1pPr>
          </a:lstStyle>
          <a:p>
            <a:pPr lvl="0"/>
            <a:r>
              <a:rPr lang="en-US" dirty="0"/>
              <a:t>TITLE</a:t>
            </a:r>
          </a:p>
        </p:txBody>
      </p:sp>
      <p:pic>
        <p:nvPicPr>
          <p:cNvPr id="19" name="Picture 16" descr="U Health_horizontal_cmyk.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81713" y="4995863"/>
            <a:ext cx="2466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p:cNvCxnSpPr/>
          <p:nvPr userDrawn="1"/>
        </p:nvCxnSpPr>
        <p:spPr>
          <a:xfrm flipV="1">
            <a:off x="3633788" y="4733925"/>
            <a:ext cx="7315200" cy="6350"/>
          </a:xfrm>
          <a:prstGeom prst="line">
            <a:avLst/>
          </a:prstGeom>
          <a:ln w="3175" cmpd="sng">
            <a:solidFill>
              <a:srgbClr val="B01C32"/>
            </a:solidFill>
          </a:ln>
          <a:effectLst/>
        </p:spPr>
        <p:style>
          <a:lnRef idx="2">
            <a:schemeClr val="accent1"/>
          </a:lnRef>
          <a:fillRef idx="0">
            <a:schemeClr val="accent1"/>
          </a:fillRef>
          <a:effectRef idx="1">
            <a:schemeClr val="accent1"/>
          </a:effectRef>
          <a:fontRef idx="minor">
            <a:schemeClr val="tx1"/>
          </a:fontRef>
        </p:style>
      </p:cxnSp>
      <p:sp>
        <p:nvSpPr>
          <p:cNvPr id="39" name="Text Placeholder 5"/>
          <p:cNvSpPr>
            <a:spLocks noGrp="1"/>
          </p:cNvSpPr>
          <p:nvPr>
            <p:ph type="body" sz="quarter" idx="17" hasCustomPrompt="1"/>
          </p:nvPr>
        </p:nvSpPr>
        <p:spPr>
          <a:xfrm>
            <a:off x="2592525" y="7862425"/>
            <a:ext cx="1190625" cy="304800"/>
          </a:xfrm>
          <a:prstGeom prst="rect">
            <a:avLst/>
          </a:prstGeom>
        </p:spPr>
        <p:txBody>
          <a:bodyPr/>
          <a:lstStyle>
            <a:lvl1pPr marL="0" indent="0">
              <a:buNone/>
              <a:defRPr sz="1200" b="1" spc="200" baseline="0">
                <a:solidFill>
                  <a:srgbClr val="A21727"/>
                </a:solidFill>
              </a:defRPr>
            </a:lvl1pPr>
          </a:lstStyle>
          <a:p>
            <a:pPr lvl="0"/>
            <a:r>
              <a:rPr lang="en-US" dirty="0"/>
              <a:t>@HANDLE</a:t>
            </a:r>
          </a:p>
        </p:txBody>
      </p:sp>
      <p:sp>
        <p:nvSpPr>
          <p:cNvPr id="40" name="Text Placeholder 5"/>
          <p:cNvSpPr>
            <a:spLocks noGrp="1"/>
          </p:cNvSpPr>
          <p:nvPr>
            <p:ph type="body" sz="quarter" idx="18" hasCustomPrompt="1"/>
          </p:nvPr>
        </p:nvSpPr>
        <p:spPr>
          <a:xfrm>
            <a:off x="4143605" y="7862425"/>
            <a:ext cx="1190625" cy="304800"/>
          </a:xfrm>
          <a:prstGeom prst="rect">
            <a:avLst/>
          </a:prstGeom>
        </p:spPr>
        <p:txBody>
          <a:bodyPr/>
          <a:lstStyle>
            <a:lvl1pPr marL="0" indent="0">
              <a:buNone/>
              <a:defRPr sz="1200" b="1" spc="200" baseline="0">
                <a:solidFill>
                  <a:srgbClr val="A21727"/>
                </a:solidFill>
              </a:defRPr>
            </a:lvl1pPr>
          </a:lstStyle>
          <a:p>
            <a:pPr lvl="0"/>
            <a:r>
              <a:rPr lang="en-US" dirty="0"/>
              <a:t>HASHTAG</a:t>
            </a:r>
          </a:p>
        </p:txBody>
      </p:sp>
      <p:sp>
        <p:nvSpPr>
          <p:cNvPr id="41" name="Text Placeholder 5"/>
          <p:cNvSpPr>
            <a:spLocks noGrp="1"/>
          </p:cNvSpPr>
          <p:nvPr>
            <p:ph type="body" sz="quarter" idx="19" hasCustomPrompt="1"/>
          </p:nvPr>
        </p:nvSpPr>
        <p:spPr>
          <a:xfrm>
            <a:off x="5694975" y="7862425"/>
            <a:ext cx="1190625" cy="304800"/>
          </a:xfrm>
          <a:prstGeom prst="rect">
            <a:avLst/>
          </a:prstGeom>
        </p:spPr>
        <p:txBody>
          <a:bodyPr/>
          <a:lstStyle>
            <a:lvl1pPr marL="0" indent="0">
              <a:buNone/>
              <a:defRPr sz="1200" b="1" spc="200" baseline="0">
                <a:solidFill>
                  <a:srgbClr val="A21727"/>
                </a:solidFill>
              </a:defRPr>
            </a:lvl1pPr>
          </a:lstStyle>
          <a:p>
            <a:pPr lvl="0"/>
            <a:r>
              <a:rPr lang="en-US" dirty="0"/>
              <a:t>MISC</a:t>
            </a:r>
          </a:p>
        </p:txBody>
      </p:sp>
      <p:sp>
        <p:nvSpPr>
          <p:cNvPr id="11" name="TextBox 10"/>
          <p:cNvSpPr txBox="1"/>
          <p:nvPr userDrawn="1"/>
        </p:nvSpPr>
        <p:spPr>
          <a:xfrm>
            <a:off x="10461356" y="7857642"/>
            <a:ext cx="4169044" cy="276999"/>
          </a:xfrm>
          <a:prstGeom prst="rect">
            <a:avLst/>
          </a:prstGeom>
          <a:noFill/>
        </p:spPr>
        <p:txBody>
          <a:bodyPr wrap="square">
            <a:spAutoFit/>
          </a:bodyPr>
          <a:lstStyle/>
          <a:p>
            <a:pPr eaLnBrk="1" hangingPunct="1">
              <a:defRPr/>
            </a:pPr>
            <a:r>
              <a:rPr lang="de-DE" sz="1200" b="1" spc="300" baseline="0" dirty="0">
                <a:solidFill>
                  <a:srgbClr val="A21727"/>
                </a:solidFill>
                <a:latin typeface="Century Gothic" charset="0"/>
                <a:ea typeface="Century Gothic" charset="0"/>
                <a:cs typeface="Century Gothic" charset="0"/>
              </a:rPr>
              <a:t>©</a:t>
            </a:r>
            <a:r>
              <a:rPr lang="en-US" sz="1200" b="1" spc="300" baseline="0" dirty="0">
                <a:solidFill>
                  <a:srgbClr val="A21727"/>
                </a:solidFill>
                <a:latin typeface="Century Gothic" charset="0"/>
                <a:ea typeface="Century Gothic" charset="0"/>
                <a:cs typeface="Century Gothic" charset="0"/>
              </a:rPr>
              <a:t>UNIVERSITY OF UTAH HEALTH, 2017</a:t>
            </a:r>
            <a:endParaRPr lang="en-US" sz="1200" b="1" spc="300" dirty="0">
              <a:solidFill>
                <a:srgbClr val="A21727"/>
              </a:solidFill>
              <a:latin typeface="Century Gothic" charset="0"/>
              <a:ea typeface="Century Gothic" charset="0"/>
              <a:cs typeface="Century Gothic"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1104900" y="694482"/>
            <a:ext cx="12793980" cy="659444"/>
          </a:xfrm>
          <a:prstGeom prst="rect">
            <a:avLst/>
          </a:prstGeom>
        </p:spPr>
        <p:txBody>
          <a:bodyPr/>
          <a:lstStyle/>
          <a:p>
            <a:r>
              <a:rPr lang="en-US" dirty="0"/>
              <a:t>Click to edit Master title style</a:t>
            </a:r>
          </a:p>
        </p:txBody>
      </p:sp>
      <p:sp>
        <p:nvSpPr>
          <p:cNvPr id="4" name="Rectangle 3"/>
          <p:cNvSpPr/>
          <p:nvPr userDrawn="1"/>
        </p:nvSpPr>
        <p:spPr>
          <a:xfrm>
            <a:off x="0" y="0"/>
            <a:ext cx="127000" cy="8302625"/>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4608"/>
          </a:p>
        </p:txBody>
      </p:sp>
      <p:sp>
        <p:nvSpPr>
          <p:cNvPr id="5" name="Content Placeholder 2"/>
          <p:cNvSpPr>
            <a:spLocks noGrp="1"/>
          </p:cNvSpPr>
          <p:nvPr>
            <p:ph sz="half" idx="1"/>
          </p:nvPr>
        </p:nvSpPr>
        <p:spPr>
          <a:xfrm>
            <a:off x="1104900" y="2114868"/>
            <a:ext cx="12676414" cy="5350804"/>
          </a:xfrm>
          <a:prstGeom prst="rect">
            <a:avLst/>
          </a:prstGeo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7"/>
          <p:cNvSpPr>
            <a:spLocks noGrp="1"/>
          </p:cNvSpPr>
          <p:nvPr>
            <p:ph type="body" sz="quarter" idx="11" hasCustomPrompt="1"/>
          </p:nvPr>
        </p:nvSpPr>
        <p:spPr>
          <a:xfrm>
            <a:off x="2592763"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4143605"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5694447"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MISC</a:t>
            </a:r>
          </a:p>
        </p:txBody>
      </p:sp>
      <p:pic>
        <p:nvPicPr>
          <p:cNvPr id="14" name="Picture 13" descr="U Health_horizontal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0100" y="7680325"/>
            <a:ext cx="15589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2576513" y="7856538"/>
            <a:ext cx="12726987"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6"/>
          <p:cNvSpPr>
            <a:spLocks noGrp="1"/>
          </p:cNvSpPr>
          <p:nvPr>
            <p:ph type="body" sz="quarter" idx="15" hasCustomPrompt="1"/>
          </p:nvPr>
        </p:nvSpPr>
        <p:spPr>
          <a:xfrm>
            <a:off x="6885601" y="7486650"/>
            <a:ext cx="7744800" cy="369888"/>
          </a:xfrm>
          <a:prstGeom prst="rect">
            <a:avLst/>
          </a:prstGeom>
        </p:spPr>
        <p:txBody>
          <a:bodyPr/>
          <a:lstStyle>
            <a:lvl1pPr marL="0" indent="0">
              <a:buNone/>
              <a:defRPr sz="1200" baseline="0">
                <a:solidFill>
                  <a:srgbClr val="A31527"/>
                </a:solidFill>
              </a:defRPr>
            </a:lvl1pPr>
          </a:lstStyle>
          <a:p>
            <a:pPr lvl="0"/>
            <a:r>
              <a:rPr lang="en-US" dirty="0"/>
              <a:t>Source:</a:t>
            </a:r>
          </a:p>
        </p:txBody>
      </p:sp>
      <p:sp>
        <p:nvSpPr>
          <p:cNvPr id="18" name="TextBox 17"/>
          <p:cNvSpPr txBox="1"/>
          <p:nvPr userDrawn="1"/>
        </p:nvSpPr>
        <p:spPr>
          <a:xfrm>
            <a:off x="10461356" y="7857642"/>
            <a:ext cx="4169044" cy="276999"/>
          </a:xfrm>
          <a:prstGeom prst="rect">
            <a:avLst/>
          </a:prstGeom>
          <a:noFill/>
        </p:spPr>
        <p:txBody>
          <a:bodyPr wrap="square">
            <a:spAutoFit/>
          </a:bodyPr>
          <a:lstStyle/>
          <a:p>
            <a:pPr eaLnBrk="1" hangingPunct="1">
              <a:defRPr/>
            </a:pPr>
            <a:r>
              <a:rPr lang="de-DE" sz="1200" b="1" spc="300" baseline="0" dirty="0">
                <a:solidFill>
                  <a:srgbClr val="A21727"/>
                </a:solidFill>
                <a:latin typeface="Century Gothic" charset="0"/>
                <a:ea typeface="Century Gothic" charset="0"/>
                <a:cs typeface="Century Gothic" charset="0"/>
              </a:rPr>
              <a:t>©</a:t>
            </a:r>
            <a:r>
              <a:rPr lang="en-US" sz="1200" b="1" spc="300" baseline="0" dirty="0">
                <a:solidFill>
                  <a:srgbClr val="A21727"/>
                </a:solidFill>
                <a:latin typeface="Century Gothic" charset="0"/>
                <a:ea typeface="Century Gothic" charset="0"/>
                <a:cs typeface="Century Gothic" charset="0"/>
              </a:rPr>
              <a:t>UNIVERSITY OF UTAH HEALTH, 2018</a:t>
            </a:r>
            <a:endParaRPr lang="en-US" sz="1200" b="1" spc="300" dirty="0">
              <a:solidFill>
                <a:srgbClr val="A21727"/>
              </a:solidFill>
              <a:latin typeface="Century Gothic" charset="0"/>
              <a:ea typeface="Century Gothic" charset="0"/>
              <a:cs typeface="Century Gothic" charset="0"/>
            </a:endParaRPr>
          </a:p>
        </p:txBody>
      </p:sp>
    </p:spTree>
    <p:custDataLst>
      <p:tags r:id="rId1"/>
    </p:custDataLst>
    <p:extLst>
      <p:ext uri="{BB962C8B-B14F-4D97-AF65-F5344CB8AC3E}">
        <p14:creationId xmlns:p14="http://schemas.microsoft.com/office/powerpoint/2010/main" val="114763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1104900" y="694482"/>
            <a:ext cx="12793980" cy="659444"/>
          </a:xfrm>
          <a:prstGeom prst="rect">
            <a:avLst/>
          </a:prstGeom>
        </p:spPr>
        <p:txBody>
          <a:bodyPr/>
          <a:lstStyle/>
          <a:p>
            <a:r>
              <a:rPr lang="en-US" dirty="0"/>
              <a:t>Click to edit Master title style</a:t>
            </a:r>
          </a:p>
        </p:txBody>
      </p:sp>
      <p:sp>
        <p:nvSpPr>
          <p:cNvPr id="4" name="Rectangle 3"/>
          <p:cNvSpPr/>
          <p:nvPr userDrawn="1"/>
        </p:nvSpPr>
        <p:spPr>
          <a:xfrm>
            <a:off x="0" y="0"/>
            <a:ext cx="127000" cy="8302625"/>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4608"/>
          </a:p>
        </p:txBody>
      </p:sp>
      <p:sp>
        <p:nvSpPr>
          <p:cNvPr id="5" name="Content Placeholder 2"/>
          <p:cNvSpPr>
            <a:spLocks noGrp="1"/>
          </p:cNvSpPr>
          <p:nvPr>
            <p:ph sz="half" idx="1"/>
          </p:nvPr>
        </p:nvSpPr>
        <p:spPr>
          <a:xfrm>
            <a:off x="1104900" y="2114868"/>
            <a:ext cx="12676414" cy="5350804"/>
          </a:xfrm>
          <a:prstGeom prst="rect">
            <a:avLst/>
          </a:prstGeo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U Health_horizontal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0100" y="7680325"/>
            <a:ext cx="15589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2576513" y="7856538"/>
            <a:ext cx="12726987"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65130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and Footer">
    <p:spTree>
      <p:nvGrpSpPr>
        <p:cNvPr id="1" name=""/>
        <p:cNvGrpSpPr/>
        <p:nvPr/>
      </p:nvGrpSpPr>
      <p:grpSpPr>
        <a:xfrm>
          <a:off x="0" y="0"/>
          <a:ext cx="0" cy="0"/>
          <a:chOff x="0" y="0"/>
          <a:chExt cx="0" cy="0"/>
        </a:xfrm>
      </p:grpSpPr>
      <p:sp>
        <p:nvSpPr>
          <p:cNvPr id="4" name="Rectangle 3"/>
          <p:cNvSpPr/>
          <p:nvPr userDrawn="1"/>
        </p:nvSpPr>
        <p:spPr>
          <a:xfrm>
            <a:off x="0" y="0"/>
            <a:ext cx="127000" cy="8302625"/>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4608"/>
          </a:p>
        </p:txBody>
      </p:sp>
      <p:sp>
        <p:nvSpPr>
          <p:cNvPr id="11" name="Text Placeholder 17"/>
          <p:cNvSpPr>
            <a:spLocks noGrp="1"/>
          </p:cNvSpPr>
          <p:nvPr>
            <p:ph type="body" sz="quarter" idx="11" hasCustomPrompt="1"/>
          </p:nvPr>
        </p:nvSpPr>
        <p:spPr>
          <a:xfrm>
            <a:off x="2592763"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4143605"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5694447"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MISC</a:t>
            </a:r>
          </a:p>
        </p:txBody>
      </p:sp>
      <p:pic>
        <p:nvPicPr>
          <p:cNvPr id="14" name="Picture 13" descr="U Health_horizontal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0100" y="7680325"/>
            <a:ext cx="15589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2576513" y="7856538"/>
            <a:ext cx="12726987"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6"/>
          <p:cNvSpPr>
            <a:spLocks noGrp="1"/>
          </p:cNvSpPr>
          <p:nvPr>
            <p:ph type="body" sz="quarter" idx="15" hasCustomPrompt="1"/>
          </p:nvPr>
        </p:nvSpPr>
        <p:spPr>
          <a:xfrm>
            <a:off x="6885601" y="7486650"/>
            <a:ext cx="7744800" cy="369888"/>
          </a:xfrm>
          <a:prstGeom prst="rect">
            <a:avLst/>
          </a:prstGeom>
        </p:spPr>
        <p:txBody>
          <a:bodyPr/>
          <a:lstStyle>
            <a:lvl1pPr marL="0" indent="0">
              <a:buNone/>
              <a:defRPr sz="1200" baseline="0">
                <a:solidFill>
                  <a:srgbClr val="A31527"/>
                </a:solidFill>
              </a:defRPr>
            </a:lvl1pPr>
          </a:lstStyle>
          <a:p>
            <a:pPr lvl="0"/>
            <a:r>
              <a:rPr lang="en-US" dirty="0"/>
              <a:t>Source:</a:t>
            </a:r>
          </a:p>
        </p:txBody>
      </p:sp>
      <p:sp>
        <p:nvSpPr>
          <p:cNvPr id="18" name="TextBox 17"/>
          <p:cNvSpPr txBox="1"/>
          <p:nvPr userDrawn="1"/>
        </p:nvSpPr>
        <p:spPr>
          <a:xfrm>
            <a:off x="10461356" y="7857642"/>
            <a:ext cx="4169044" cy="276999"/>
          </a:xfrm>
          <a:prstGeom prst="rect">
            <a:avLst/>
          </a:prstGeom>
          <a:noFill/>
        </p:spPr>
        <p:txBody>
          <a:bodyPr wrap="square">
            <a:spAutoFit/>
          </a:bodyPr>
          <a:lstStyle/>
          <a:p>
            <a:pPr eaLnBrk="1" hangingPunct="1">
              <a:defRPr/>
            </a:pPr>
            <a:r>
              <a:rPr lang="de-DE" sz="1200" b="1" spc="300" baseline="0" dirty="0">
                <a:solidFill>
                  <a:srgbClr val="A21727"/>
                </a:solidFill>
                <a:latin typeface="Century Gothic" charset="0"/>
                <a:ea typeface="Century Gothic" charset="0"/>
                <a:cs typeface="Century Gothic" charset="0"/>
              </a:rPr>
              <a:t>©</a:t>
            </a:r>
            <a:r>
              <a:rPr lang="en-US" sz="1200" b="1" spc="300" baseline="0" dirty="0">
                <a:solidFill>
                  <a:srgbClr val="A21727"/>
                </a:solidFill>
                <a:latin typeface="Century Gothic" charset="0"/>
                <a:ea typeface="Century Gothic" charset="0"/>
                <a:cs typeface="Century Gothic" charset="0"/>
              </a:rPr>
              <a:t>UNIVERSITY OF UTAH HEALTH, 2018</a:t>
            </a:r>
            <a:endParaRPr lang="en-US" sz="1200" b="1" spc="300" dirty="0">
              <a:solidFill>
                <a:srgbClr val="A21727"/>
              </a:solidFill>
              <a:latin typeface="Century Gothic" charset="0"/>
              <a:ea typeface="Century Gothic" charset="0"/>
              <a:cs typeface="Century Gothic" charset="0"/>
            </a:endParaRPr>
          </a:p>
        </p:txBody>
      </p:sp>
    </p:spTree>
    <p:custDataLst>
      <p:tags r:id="rId1"/>
    </p:custDataLs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and Title">
    <p:spTree>
      <p:nvGrpSpPr>
        <p:cNvPr id="1" name=""/>
        <p:cNvGrpSpPr/>
        <p:nvPr/>
      </p:nvGrpSpPr>
      <p:grpSpPr>
        <a:xfrm>
          <a:off x="0" y="0"/>
          <a:ext cx="0" cy="0"/>
          <a:chOff x="0" y="0"/>
          <a:chExt cx="0" cy="0"/>
        </a:xfrm>
      </p:grpSpPr>
      <p:sp>
        <p:nvSpPr>
          <p:cNvPr id="2" name="Title 1"/>
          <p:cNvSpPr>
            <a:spLocks noGrp="1"/>
          </p:cNvSpPr>
          <p:nvPr>
            <p:ph type="title"/>
          </p:nvPr>
        </p:nvSpPr>
        <p:spPr>
          <a:xfrm>
            <a:off x="1104900" y="694482"/>
            <a:ext cx="12793980" cy="659444"/>
          </a:xfrm>
          <a:prstGeom prst="rect">
            <a:avLst/>
          </a:prstGeom>
        </p:spPr>
        <p:txBody>
          <a:bodyPr/>
          <a:lstStyle/>
          <a:p>
            <a:r>
              <a:rPr lang="en-US" dirty="0"/>
              <a:t>Click to edit Master title style</a:t>
            </a:r>
          </a:p>
        </p:txBody>
      </p:sp>
      <p:sp>
        <p:nvSpPr>
          <p:cNvPr id="4" name="Rectangle 3"/>
          <p:cNvSpPr/>
          <p:nvPr userDrawn="1"/>
        </p:nvSpPr>
        <p:spPr>
          <a:xfrm>
            <a:off x="0" y="0"/>
            <a:ext cx="127000" cy="8302625"/>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4608"/>
          </a:p>
        </p:txBody>
      </p:sp>
      <p:sp>
        <p:nvSpPr>
          <p:cNvPr id="11" name="Text Placeholder 17"/>
          <p:cNvSpPr>
            <a:spLocks noGrp="1"/>
          </p:cNvSpPr>
          <p:nvPr>
            <p:ph type="body" sz="quarter" idx="11" hasCustomPrompt="1"/>
          </p:nvPr>
        </p:nvSpPr>
        <p:spPr>
          <a:xfrm>
            <a:off x="2592763"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4143605"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5694447"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MISC</a:t>
            </a:r>
          </a:p>
        </p:txBody>
      </p:sp>
      <p:pic>
        <p:nvPicPr>
          <p:cNvPr id="14" name="Picture 13" descr="U Health_horizontal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0100" y="7680325"/>
            <a:ext cx="15589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2576513" y="7856538"/>
            <a:ext cx="12726987"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6"/>
          <p:cNvSpPr>
            <a:spLocks noGrp="1"/>
          </p:cNvSpPr>
          <p:nvPr>
            <p:ph type="body" sz="quarter" idx="15" hasCustomPrompt="1"/>
          </p:nvPr>
        </p:nvSpPr>
        <p:spPr>
          <a:xfrm>
            <a:off x="6885601" y="7486650"/>
            <a:ext cx="7744800" cy="369888"/>
          </a:xfrm>
          <a:prstGeom prst="rect">
            <a:avLst/>
          </a:prstGeom>
        </p:spPr>
        <p:txBody>
          <a:bodyPr/>
          <a:lstStyle>
            <a:lvl1pPr marL="0" indent="0">
              <a:buNone/>
              <a:defRPr sz="1200" baseline="0">
                <a:solidFill>
                  <a:srgbClr val="A31527"/>
                </a:solidFill>
              </a:defRPr>
            </a:lvl1pPr>
          </a:lstStyle>
          <a:p>
            <a:pPr lvl="0"/>
            <a:r>
              <a:rPr lang="en-US" dirty="0"/>
              <a:t>Source:</a:t>
            </a:r>
          </a:p>
        </p:txBody>
      </p:sp>
      <p:sp>
        <p:nvSpPr>
          <p:cNvPr id="18" name="TextBox 17"/>
          <p:cNvSpPr txBox="1"/>
          <p:nvPr userDrawn="1"/>
        </p:nvSpPr>
        <p:spPr>
          <a:xfrm>
            <a:off x="10461356" y="7857642"/>
            <a:ext cx="4169044" cy="276999"/>
          </a:xfrm>
          <a:prstGeom prst="rect">
            <a:avLst/>
          </a:prstGeom>
          <a:noFill/>
        </p:spPr>
        <p:txBody>
          <a:bodyPr wrap="square">
            <a:spAutoFit/>
          </a:bodyPr>
          <a:lstStyle/>
          <a:p>
            <a:pPr eaLnBrk="1" hangingPunct="1">
              <a:defRPr/>
            </a:pPr>
            <a:r>
              <a:rPr lang="de-DE" sz="1200" b="1" spc="300" baseline="0" dirty="0">
                <a:solidFill>
                  <a:srgbClr val="A21727"/>
                </a:solidFill>
                <a:latin typeface="Century Gothic" charset="0"/>
                <a:ea typeface="Century Gothic" charset="0"/>
                <a:cs typeface="Century Gothic" charset="0"/>
              </a:rPr>
              <a:t>©</a:t>
            </a:r>
            <a:r>
              <a:rPr lang="en-US" sz="1200" b="1" spc="300" baseline="0" dirty="0">
                <a:solidFill>
                  <a:srgbClr val="A21727"/>
                </a:solidFill>
                <a:latin typeface="Century Gothic" charset="0"/>
                <a:ea typeface="Century Gothic" charset="0"/>
                <a:cs typeface="Century Gothic" charset="0"/>
              </a:rPr>
              <a:t>UNIVERSITY OF UTAH HEALTH, 2018</a:t>
            </a:r>
            <a:endParaRPr lang="en-US" sz="1200" b="1" spc="300" dirty="0">
              <a:solidFill>
                <a:srgbClr val="A21727"/>
              </a:solidFill>
              <a:latin typeface="Century Gothic" charset="0"/>
              <a:ea typeface="Century Gothic" charset="0"/>
              <a:cs typeface="Century Gothic" charset="0"/>
            </a:endParaRPr>
          </a:p>
        </p:txBody>
      </p:sp>
    </p:spTree>
    <p:custDataLst>
      <p:tags r:id="rId1"/>
    </p:custDataLs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Column Text/Title and One Column with Photo">
    <p:spTree>
      <p:nvGrpSpPr>
        <p:cNvPr id="1" name=""/>
        <p:cNvGrpSpPr/>
        <p:nvPr/>
      </p:nvGrpSpPr>
      <p:grpSpPr>
        <a:xfrm>
          <a:off x="0" y="0"/>
          <a:ext cx="0" cy="0"/>
          <a:chOff x="0" y="0"/>
          <a:chExt cx="0" cy="0"/>
        </a:xfrm>
      </p:grpSpPr>
      <p:sp>
        <p:nvSpPr>
          <p:cNvPr id="2" name="Title 1"/>
          <p:cNvSpPr>
            <a:spLocks noGrp="1"/>
          </p:cNvSpPr>
          <p:nvPr>
            <p:ph type="title"/>
          </p:nvPr>
        </p:nvSpPr>
        <p:spPr>
          <a:xfrm>
            <a:off x="1104900" y="694482"/>
            <a:ext cx="12793980" cy="659444"/>
          </a:xfrm>
          <a:prstGeom prst="rect">
            <a:avLst/>
          </a:prstGeom>
        </p:spPr>
        <p:txBody>
          <a:bodyPr/>
          <a:lstStyle/>
          <a:p>
            <a:r>
              <a:rPr lang="en-US" dirty="0"/>
              <a:t>Click to edit Master title style</a:t>
            </a:r>
          </a:p>
        </p:txBody>
      </p:sp>
      <p:sp>
        <p:nvSpPr>
          <p:cNvPr id="4" name="Rectangle 3"/>
          <p:cNvSpPr/>
          <p:nvPr userDrawn="1"/>
        </p:nvSpPr>
        <p:spPr>
          <a:xfrm>
            <a:off x="0" y="0"/>
            <a:ext cx="127000" cy="8302625"/>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4608"/>
          </a:p>
        </p:txBody>
      </p:sp>
      <p:sp>
        <p:nvSpPr>
          <p:cNvPr id="5" name="Content Placeholder 2"/>
          <p:cNvSpPr>
            <a:spLocks noGrp="1"/>
          </p:cNvSpPr>
          <p:nvPr>
            <p:ph sz="half" idx="1"/>
          </p:nvPr>
        </p:nvSpPr>
        <p:spPr>
          <a:xfrm>
            <a:off x="1104900" y="2114868"/>
            <a:ext cx="6059829" cy="5350804"/>
          </a:xfrm>
          <a:prstGeom prst="rect">
            <a:avLst/>
          </a:prstGeo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7"/>
          <p:cNvSpPr>
            <a:spLocks noGrp="1"/>
          </p:cNvSpPr>
          <p:nvPr>
            <p:ph type="body" sz="quarter" idx="11" hasCustomPrompt="1"/>
          </p:nvPr>
        </p:nvSpPr>
        <p:spPr>
          <a:xfrm>
            <a:off x="2592763"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4143605"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5694447"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MISC</a:t>
            </a:r>
          </a:p>
        </p:txBody>
      </p:sp>
      <p:pic>
        <p:nvPicPr>
          <p:cNvPr id="14" name="Picture 13" descr="U Health_horizontal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0100" y="7680325"/>
            <a:ext cx="15589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2576513" y="7856538"/>
            <a:ext cx="12726987"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sz="half" idx="15"/>
          </p:nvPr>
        </p:nvSpPr>
        <p:spPr>
          <a:xfrm>
            <a:off x="7839051" y="2114868"/>
            <a:ext cx="6059829" cy="5350804"/>
          </a:xfrm>
          <a:prstGeom prst="rect">
            <a:avLst/>
          </a:prstGeo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6"/>
          <p:cNvSpPr>
            <a:spLocks noGrp="1"/>
          </p:cNvSpPr>
          <p:nvPr>
            <p:ph type="body" sz="quarter" idx="16" hasCustomPrompt="1"/>
          </p:nvPr>
        </p:nvSpPr>
        <p:spPr>
          <a:xfrm>
            <a:off x="6885601" y="7486650"/>
            <a:ext cx="7744800" cy="369888"/>
          </a:xfrm>
          <a:prstGeom prst="rect">
            <a:avLst/>
          </a:prstGeom>
        </p:spPr>
        <p:txBody>
          <a:bodyPr/>
          <a:lstStyle>
            <a:lvl1pPr marL="0" indent="0">
              <a:buNone/>
              <a:defRPr sz="1200" baseline="0">
                <a:solidFill>
                  <a:srgbClr val="A31527"/>
                </a:solidFill>
              </a:defRPr>
            </a:lvl1pPr>
          </a:lstStyle>
          <a:p>
            <a:pPr lvl="0"/>
            <a:r>
              <a:rPr lang="en-US" dirty="0"/>
              <a:t>Source:</a:t>
            </a:r>
          </a:p>
        </p:txBody>
      </p:sp>
      <p:sp>
        <p:nvSpPr>
          <p:cNvPr id="19" name="TextBox 18"/>
          <p:cNvSpPr txBox="1"/>
          <p:nvPr userDrawn="1"/>
        </p:nvSpPr>
        <p:spPr>
          <a:xfrm>
            <a:off x="10461356" y="7857642"/>
            <a:ext cx="4169044" cy="276999"/>
          </a:xfrm>
          <a:prstGeom prst="rect">
            <a:avLst/>
          </a:prstGeom>
          <a:noFill/>
        </p:spPr>
        <p:txBody>
          <a:bodyPr wrap="square">
            <a:spAutoFit/>
          </a:bodyPr>
          <a:lstStyle/>
          <a:p>
            <a:pPr eaLnBrk="1" hangingPunct="1">
              <a:defRPr/>
            </a:pPr>
            <a:r>
              <a:rPr lang="de-DE" sz="1200" b="1" spc="300" baseline="0" dirty="0">
                <a:solidFill>
                  <a:srgbClr val="A21727"/>
                </a:solidFill>
                <a:latin typeface="Century Gothic" charset="0"/>
                <a:ea typeface="Century Gothic" charset="0"/>
                <a:cs typeface="Century Gothic" charset="0"/>
              </a:rPr>
              <a:t>©</a:t>
            </a:r>
            <a:r>
              <a:rPr lang="en-US" sz="1200" b="1" spc="300" baseline="0" dirty="0">
                <a:solidFill>
                  <a:srgbClr val="A21727"/>
                </a:solidFill>
                <a:latin typeface="Century Gothic" charset="0"/>
                <a:ea typeface="Century Gothic" charset="0"/>
                <a:cs typeface="Century Gothic" charset="0"/>
              </a:rPr>
              <a:t>UNIVERSITY OF UTAH HEALTH, 2018</a:t>
            </a:r>
            <a:endParaRPr lang="en-US" sz="1200" b="1" spc="300" dirty="0">
              <a:solidFill>
                <a:srgbClr val="A21727"/>
              </a:solidFill>
              <a:latin typeface="Century Gothic" charset="0"/>
              <a:ea typeface="Century Gothic" charset="0"/>
              <a:cs typeface="Century Gothic" charset="0"/>
            </a:endParaRPr>
          </a:p>
        </p:txBody>
      </p:sp>
    </p:spTree>
    <p:custDataLst>
      <p:tags r:id="rId1"/>
    </p:custDataLs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Photo Collage">
    <p:spTree>
      <p:nvGrpSpPr>
        <p:cNvPr id="1" name=""/>
        <p:cNvGrpSpPr/>
        <p:nvPr/>
      </p:nvGrpSpPr>
      <p:grpSpPr>
        <a:xfrm>
          <a:off x="0" y="0"/>
          <a:ext cx="0" cy="0"/>
          <a:chOff x="0" y="0"/>
          <a:chExt cx="0" cy="0"/>
        </a:xfrm>
      </p:grpSpPr>
      <p:sp>
        <p:nvSpPr>
          <p:cNvPr id="2" name="Title 1"/>
          <p:cNvSpPr>
            <a:spLocks noGrp="1"/>
          </p:cNvSpPr>
          <p:nvPr>
            <p:ph type="title"/>
          </p:nvPr>
        </p:nvSpPr>
        <p:spPr>
          <a:xfrm>
            <a:off x="1104900" y="694482"/>
            <a:ext cx="12793980" cy="659444"/>
          </a:xfrm>
          <a:prstGeom prst="rect">
            <a:avLst/>
          </a:prstGeom>
        </p:spPr>
        <p:txBody>
          <a:bodyPr/>
          <a:lstStyle/>
          <a:p>
            <a:r>
              <a:rPr lang="en-US" dirty="0"/>
              <a:t>Click to edit Master title style</a:t>
            </a:r>
          </a:p>
        </p:txBody>
      </p:sp>
      <p:sp>
        <p:nvSpPr>
          <p:cNvPr id="4" name="Rectangle 3"/>
          <p:cNvSpPr/>
          <p:nvPr userDrawn="1"/>
        </p:nvSpPr>
        <p:spPr>
          <a:xfrm>
            <a:off x="0" y="0"/>
            <a:ext cx="127000" cy="8302625"/>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4608"/>
          </a:p>
        </p:txBody>
      </p:sp>
      <p:sp>
        <p:nvSpPr>
          <p:cNvPr id="11" name="Text Placeholder 17"/>
          <p:cNvSpPr>
            <a:spLocks noGrp="1"/>
          </p:cNvSpPr>
          <p:nvPr>
            <p:ph type="body" sz="quarter" idx="11" hasCustomPrompt="1"/>
          </p:nvPr>
        </p:nvSpPr>
        <p:spPr>
          <a:xfrm>
            <a:off x="2592763"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4143605"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5694447" y="7866925"/>
            <a:ext cx="1191153" cy="304800"/>
          </a:xfrm>
          <a:prstGeom prst="rect">
            <a:avLst/>
          </a:prstGeom>
        </p:spPr>
        <p:txBody>
          <a:bodyPr/>
          <a:lstStyle>
            <a:lvl1pPr marL="0" indent="0">
              <a:buNone/>
              <a:defRPr sz="1200" b="1" i="0" spc="200" baseline="0">
                <a:solidFill>
                  <a:srgbClr val="A21727"/>
                </a:solidFill>
              </a:defRPr>
            </a:lvl1pPr>
          </a:lstStyle>
          <a:p>
            <a:pPr lvl="0"/>
            <a:r>
              <a:rPr lang="en-US" dirty="0"/>
              <a:t>MISC</a:t>
            </a:r>
          </a:p>
        </p:txBody>
      </p:sp>
      <p:pic>
        <p:nvPicPr>
          <p:cNvPr id="14" name="Picture 13" descr="U Health_horizontal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0100" y="7680325"/>
            <a:ext cx="15589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2576513" y="7856538"/>
            <a:ext cx="12726987"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Rectangle 15"/>
          <p:cNvSpPr/>
          <p:nvPr userDrawn="1"/>
        </p:nvSpPr>
        <p:spPr>
          <a:xfrm>
            <a:off x="-325850" y="1618665"/>
            <a:ext cx="15328962" cy="5835431"/>
          </a:xfrm>
          <a:prstGeom prst="rect">
            <a:avLst/>
          </a:prstGeom>
          <a:solidFill>
            <a:srgbClr val="A21727"/>
          </a:solidFill>
          <a:ln>
            <a:noFill/>
          </a:ln>
          <a:effectLst>
            <a:glow rad="444500">
              <a:schemeClr val="tx1">
                <a:lumMod val="95000"/>
                <a:lumOff val="5000"/>
                <a:alpha val="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2880"/>
          </a:p>
        </p:txBody>
      </p:sp>
      <p:sp>
        <p:nvSpPr>
          <p:cNvPr id="18" name="Text Placeholder 16"/>
          <p:cNvSpPr>
            <a:spLocks noGrp="1"/>
          </p:cNvSpPr>
          <p:nvPr>
            <p:ph type="body" sz="quarter" idx="15" hasCustomPrompt="1"/>
          </p:nvPr>
        </p:nvSpPr>
        <p:spPr>
          <a:xfrm>
            <a:off x="6885601" y="7486650"/>
            <a:ext cx="7744800" cy="369888"/>
          </a:xfrm>
          <a:prstGeom prst="rect">
            <a:avLst/>
          </a:prstGeom>
        </p:spPr>
        <p:txBody>
          <a:bodyPr/>
          <a:lstStyle>
            <a:lvl1pPr marL="0" indent="0">
              <a:buNone/>
              <a:defRPr sz="1200" baseline="0">
                <a:solidFill>
                  <a:srgbClr val="A31527"/>
                </a:solidFill>
              </a:defRPr>
            </a:lvl1pPr>
          </a:lstStyle>
          <a:p>
            <a:pPr lvl="0"/>
            <a:r>
              <a:rPr lang="en-US" dirty="0"/>
              <a:t>Source:</a:t>
            </a:r>
          </a:p>
        </p:txBody>
      </p:sp>
      <p:sp>
        <p:nvSpPr>
          <p:cNvPr id="19" name="TextBox 18"/>
          <p:cNvSpPr txBox="1"/>
          <p:nvPr userDrawn="1"/>
        </p:nvSpPr>
        <p:spPr>
          <a:xfrm>
            <a:off x="10461356" y="7857642"/>
            <a:ext cx="4169044" cy="276999"/>
          </a:xfrm>
          <a:prstGeom prst="rect">
            <a:avLst/>
          </a:prstGeom>
          <a:noFill/>
        </p:spPr>
        <p:txBody>
          <a:bodyPr wrap="square">
            <a:spAutoFit/>
          </a:bodyPr>
          <a:lstStyle/>
          <a:p>
            <a:pPr eaLnBrk="1" hangingPunct="1">
              <a:defRPr/>
            </a:pPr>
            <a:r>
              <a:rPr lang="de-DE" sz="1200" b="1" spc="300" baseline="0" dirty="0">
                <a:solidFill>
                  <a:srgbClr val="A21727"/>
                </a:solidFill>
                <a:latin typeface="Century Gothic" charset="0"/>
                <a:ea typeface="Century Gothic" charset="0"/>
                <a:cs typeface="Century Gothic" charset="0"/>
              </a:rPr>
              <a:t>©</a:t>
            </a:r>
            <a:r>
              <a:rPr lang="en-US" sz="1200" b="1" spc="300" baseline="0" dirty="0">
                <a:solidFill>
                  <a:srgbClr val="A21727"/>
                </a:solidFill>
                <a:latin typeface="Century Gothic" charset="0"/>
                <a:ea typeface="Century Gothic" charset="0"/>
                <a:cs typeface="Century Gothic" charset="0"/>
              </a:rPr>
              <a:t>UNIVERSITY OF UTAH HEALTH, 2018</a:t>
            </a:r>
            <a:endParaRPr lang="en-US" sz="1200" b="1" spc="300" dirty="0">
              <a:solidFill>
                <a:srgbClr val="A21727"/>
              </a:solidFill>
              <a:latin typeface="Century Gothic" charset="0"/>
              <a:ea typeface="Century Gothic" charset="0"/>
              <a:cs typeface="Century Gothic" charset="0"/>
            </a:endParaRPr>
          </a:p>
        </p:txBody>
      </p:sp>
    </p:spTree>
    <p:custDataLst>
      <p:tags r:id="rId1"/>
    </p:custDataLs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2.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45124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50" r:id="rId4"/>
    <p:sldLayoutId id="2147483671" r:id="rId5"/>
    <p:sldLayoutId id="2147483663" r:id="rId6"/>
    <p:sldLayoutId id="2147483664" r:id="rId7"/>
    <p:sldLayoutId id="2147483665" r:id="rId8"/>
    <p:sldLayoutId id="2147483666" r:id="rId9"/>
    <p:sldLayoutId id="2147483655" r:id="rId10"/>
    <p:sldLayoutId id="2147483672" r:id="rId11"/>
    <p:sldLayoutId id="2147483659" r:id="rId12"/>
    <p:sldLayoutId id="2147483667" r:id="rId13"/>
    <p:sldLayoutId id="2147483669" r:id="rId14"/>
    <p:sldLayoutId id="2147483670" r:id="rId15"/>
    <p:sldLayoutId id="2147483684"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731520" rtl="0" eaLnBrk="1" latinLnBrk="0" hangingPunct="1">
        <a:spcBef>
          <a:spcPct val="0"/>
        </a:spcBef>
        <a:buNone/>
        <a:defRPr sz="4480" b="0" i="0" kern="1200" cap="all" baseline="0">
          <a:solidFill>
            <a:srgbClr val="B01C32"/>
          </a:solidFill>
          <a:latin typeface="Century Gothic" charset="0"/>
          <a:ea typeface="+mj-ea"/>
          <a:cs typeface="Avenir Roman"/>
        </a:defRPr>
      </a:lvl1pPr>
    </p:titleStyle>
    <p:bodyStyle>
      <a:lvl1pPr marL="548640" indent="-548640" algn="l" defTabSz="731520" rtl="0" eaLnBrk="1" latinLnBrk="0" hangingPunct="1">
        <a:spcBef>
          <a:spcPct val="20000"/>
        </a:spcBef>
        <a:buFont typeface="Arial"/>
        <a:buChar char="•"/>
        <a:defRPr sz="4480" b="0" i="0" kern="1200" baseline="0">
          <a:solidFill>
            <a:schemeClr val="tx1">
              <a:lumMod val="65000"/>
              <a:lumOff val="35000"/>
            </a:schemeClr>
          </a:solidFill>
          <a:latin typeface="Century Gothic" charset="0"/>
          <a:ea typeface="+mn-ea"/>
          <a:cs typeface="Avenir Roman"/>
        </a:defRPr>
      </a:lvl1pPr>
      <a:lvl2pPr marL="1188720" indent="-457200" algn="l" defTabSz="731520" rtl="0" eaLnBrk="1" latinLnBrk="0" hangingPunct="1">
        <a:spcBef>
          <a:spcPct val="20000"/>
        </a:spcBef>
        <a:buFont typeface="Arial"/>
        <a:buChar char="–"/>
        <a:defRPr sz="3840" b="0" i="0" kern="1200" baseline="0">
          <a:solidFill>
            <a:schemeClr val="tx1">
              <a:lumMod val="65000"/>
              <a:lumOff val="35000"/>
            </a:schemeClr>
          </a:solidFill>
          <a:latin typeface="Century Gothic" charset="0"/>
          <a:ea typeface="+mn-ea"/>
          <a:cs typeface="Avenir Roman"/>
        </a:defRPr>
      </a:lvl2pPr>
      <a:lvl3pPr marL="1828800" indent="-365760" algn="l" defTabSz="731520"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Century Gothic" charset="0"/>
          <a:cs typeface="Century Gothic" charset="0"/>
        </a:defRPr>
      </a:lvl3pPr>
      <a:lvl4pPr marL="2560320" indent="-365760" algn="l" defTabSz="731520" rtl="0" eaLnBrk="1" latinLnBrk="0" hangingPunct="1">
        <a:spcBef>
          <a:spcPct val="20000"/>
        </a:spcBef>
        <a:buFont typeface="Arial"/>
        <a:buChar char="–"/>
        <a:defRPr sz="2560" b="0" i="0" kern="1200" baseline="0">
          <a:solidFill>
            <a:schemeClr val="tx1">
              <a:lumMod val="65000"/>
              <a:lumOff val="35000"/>
            </a:schemeClr>
          </a:solidFill>
          <a:latin typeface="Century Gothic" charset="0"/>
          <a:ea typeface="+mn-ea"/>
          <a:cs typeface="Avenir Roman"/>
        </a:defRPr>
      </a:lvl4pPr>
      <a:lvl5pPr marL="3291840" indent="-365760" algn="l" defTabSz="731520" rtl="0" eaLnBrk="1" latinLnBrk="0" hangingPunct="1">
        <a:spcBef>
          <a:spcPct val="20000"/>
        </a:spcBef>
        <a:buFont typeface="Arial"/>
        <a:buChar char="»"/>
        <a:defRPr sz="1920" b="0" i="0" kern="1200" baseline="0">
          <a:solidFill>
            <a:schemeClr val="tx1">
              <a:lumMod val="65000"/>
              <a:lumOff val="35000"/>
            </a:schemeClr>
          </a:solidFill>
          <a:latin typeface="Century Gothic" charset="0"/>
          <a:ea typeface="+mn-ea"/>
          <a:cs typeface="Avenir Roman"/>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p:bodyStyle>
    <p:other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userDrawn="1">
          <p15:clr>
            <a:srgbClr val="F26B43"/>
          </p15:clr>
        </p15:guide>
        <p15:guide id="2" orient="horz" pos="499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80103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731520" rtl="0" eaLnBrk="1" latinLnBrk="0" hangingPunct="1">
        <a:spcBef>
          <a:spcPct val="0"/>
        </a:spcBef>
        <a:buNone/>
        <a:defRPr sz="4480" b="0" i="0" kern="1200" cap="all" baseline="0">
          <a:solidFill>
            <a:srgbClr val="B01C32"/>
          </a:solidFill>
          <a:latin typeface="Century Gothic" charset="0"/>
          <a:ea typeface="+mj-ea"/>
          <a:cs typeface="Avenir Roman"/>
        </a:defRPr>
      </a:lvl1pPr>
    </p:titleStyle>
    <p:bodyStyle>
      <a:lvl1pPr marL="548640" indent="-548640" algn="l" defTabSz="731520" rtl="0" eaLnBrk="1" latinLnBrk="0" hangingPunct="1">
        <a:spcBef>
          <a:spcPct val="20000"/>
        </a:spcBef>
        <a:buFont typeface="Arial"/>
        <a:buChar char="•"/>
        <a:defRPr sz="4480" b="0" i="0" kern="1200" baseline="0">
          <a:solidFill>
            <a:schemeClr val="tx1">
              <a:lumMod val="65000"/>
              <a:lumOff val="35000"/>
            </a:schemeClr>
          </a:solidFill>
          <a:latin typeface="Century Gothic" charset="0"/>
          <a:ea typeface="+mn-ea"/>
          <a:cs typeface="Avenir Roman"/>
        </a:defRPr>
      </a:lvl1pPr>
      <a:lvl2pPr marL="1188720" indent="-457200" algn="l" defTabSz="731520" rtl="0" eaLnBrk="1" latinLnBrk="0" hangingPunct="1">
        <a:spcBef>
          <a:spcPct val="20000"/>
        </a:spcBef>
        <a:buFont typeface="Arial"/>
        <a:buChar char="–"/>
        <a:defRPr sz="3840" b="0" i="0" kern="1200" baseline="0">
          <a:solidFill>
            <a:schemeClr val="tx1">
              <a:lumMod val="65000"/>
              <a:lumOff val="35000"/>
            </a:schemeClr>
          </a:solidFill>
          <a:latin typeface="Century Gothic" charset="0"/>
          <a:ea typeface="+mn-ea"/>
          <a:cs typeface="Avenir Roman"/>
        </a:defRPr>
      </a:lvl2pPr>
      <a:lvl3pPr marL="1828800" indent="-365760" algn="l" defTabSz="731520"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Century Gothic" charset="0"/>
          <a:cs typeface="Century Gothic" charset="0"/>
        </a:defRPr>
      </a:lvl3pPr>
      <a:lvl4pPr marL="2560320" indent="-365760" algn="l" defTabSz="731520" rtl="0" eaLnBrk="1" latinLnBrk="0" hangingPunct="1">
        <a:spcBef>
          <a:spcPct val="20000"/>
        </a:spcBef>
        <a:buFont typeface="Arial"/>
        <a:buChar char="–"/>
        <a:defRPr sz="2560" b="0" i="0" kern="1200" baseline="0">
          <a:solidFill>
            <a:schemeClr val="tx1">
              <a:lumMod val="65000"/>
              <a:lumOff val="35000"/>
            </a:schemeClr>
          </a:solidFill>
          <a:latin typeface="Century Gothic" charset="0"/>
          <a:ea typeface="+mn-ea"/>
          <a:cs typeface="Avenir Roman"/>
        </a:defRPr>
      </a:lvl4pPr>
      <a:lvl5pPr marL="3291840" indent="-365760" algn="l" defTabSz="731520" rtl="0" eaLnBrk="1" latinLnBrk="0" hangingPunct="1">
        <a:spcBef>
          <a:spcPct val="20000"/>
        </a:spcBef>
        <a:buFont typeface="Arial"/>
        <a:buChar char="»"/>
        <a:defRPr sz="1920" b="0" i="0" kern="1200" baseline="0">
          <a:solidFill>
            <a:schemeClr val="tx1">
              <a:lumMod val="65000"/>
              <a:lumOff val="35000"/>
            </a:schemeClr>
          </a:solidFill>
          <a:latin typeface="Century Gothic" charset="0"/>
          <a:ea typeface="+mn-ea"/>
          <a:cs typeface="Avenir Roman"/>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p:bodyStyle>
    <p:other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orient="horz" pos="49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xml"/><Relationship Id="rId1" Type="http://schemas.openxmlformats.org/officeDocument/2006/relationships/tags" Target="../tags/tag18.xml"/><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xml"/><Relationship Id="rId1" Type="http://schemas.openxmlformats.org/officeDocument/2006/relationships/tags" Target="../tags/tag27.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notesSlide" Target="../notesSlides/notesSlide11.xml"/><Relationship Id="rId7" Type="http://schemas.openxmlformats.org/officeDocument/2006/relationships/image" Target="../media/image18.jpeg"/><Relationship Id="rId2" Type="http://schemas.openxmlformats.org/officeDocument/2006/relationships/slideLayout" Target="../slideLayouts/slideLayout24.xml"/><Relationship Id="rId1" Type="http://schemas.openxmlformats.org/officeDocument/2006/relationships/tags" Target="../tags/tag28.xml"/><Relationship Id="rId6" Type="http://schemas.openxmlformats.org/officeDocument/2006/relationships/image" Target="../media/image17.jpg"/><Relationship Id="rId11" Type="http://schemas.openxmlformats.org/officeDocument/2006/relationships/image" Target="../media/image22.jpg"/><Relationship Id="rId5" Type="http://schemas.openxmlformats.org/officeDocument/2006/relationships/image" Target="../media/image16.jpg"/><Relationship Id="rId10" Type="http://schemas.openxmlformats.org/officeDocument/2006/relationships/image" Target="../media/image21.jpg"/><Relationship Id="rId4" Type="http://schemas.openxmlformats.org/officeDocument/2006/relationships/image" Target="../media/image15.jpeg"/><Relationship Id="rId9" Type="http://schemas.openxmlformats.org/officeDocument/2006/relationships/image" Target="../media/image20.jp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2.xml"/><Relationship Id="rId7" Type="http://schemas.openxmlformats.org/officeDocument/2006/relationships/image" Target="../media/image26.png"/><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30.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31.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32.xml"/><Relationship Id="rId5" Type="http://schemas.openxmlformats.org/officeDocument/2006/relationships/image" Target="../media/image36.jpg"/><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0.jpg"/><Relationship Id="rId2" Type="http://schemas.openxmlformats.org/officeDocument/2006/relationships/slideLayout" Target="../slideLayouts/slideLayout13.xml"/><Relationship Id="rId1" Type="http://schemas.openxmlformats.org/officeDocument/2006/relationships/tags" Target="../tags/tag33.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34.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35.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36.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19.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notesSlide" Target="../notesSlides/notesSlide20.xml"/><Relationship Id="rId7" Type="http://schemas.openxmlformats.org/officeDocument/2006/relationships/image" Target="../media/image48.jpg"/><Relationship Id="rId2" Type="http://schemas.openxmlformats.org/officeDocument/2006/relationships/slideLayout" Target="../slideLayouts/slideLayout5.xml"/><Relationship Id="rId1" Type="http://schemas.openxmlformats.org/officeDocument/2006/relationships/tags" Target="../tags/tag37.xml"/><Relationship Id="rId6" Type="http://schemas.openxmlformats.org/officeDocument/2006/relationships/image" Target="../media/image47.png"/><Relationship Id="rId11" Type="http://schemas.openxmlformats.org/officeDocument/2006/relationships/image" Target="../media/image52.jpe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0.xml"/><Relationship Id="rId1" Type="http://schemas.openxmlformats.org/officeDocument/2006/relationships/tags" Target="../tags/tag38.xml"/><Relationship Id="rId4" Type="http://schemas.openxmlformats.org/officeDocument/2006/relationships/image" Target="../media/image53.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0.xml"/><Relationship Id="rId1" Type="http://schemas.openxmlformats.org/officeDocument/2006/relationships/tags" Target="../tags/tag39.xml"/><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5.xml"/><Relationship Id="rId1" Type="http://schemas.openxmlformats.org/officeDocument/2006/relationships/tags" Target="../tags/tag4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20.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21.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2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23.xml"/><Relationship Id="rId5" Type="http://schemas.openxmlformats.org/officeDocument/2006/relationships/image" Target="../media/image11.jpeg"/><Relationship Id="rId4" Type="http://schemas.openxmlformats.org/officeDocument/2006/relationships/hyperlink" Target="http://www.aapcc.org/"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25.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tags" Target="../tags/tag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4400" cap="none" dirty="0"/>
              <a:t>Utah Poison Control Center</a:t>
            </a:r>
            <a:br>
              <a:rPr lang="en-US" dirty="0"/>
            </a:br>
            <a:r>
              <a:rPr lang="en-US" cap="none" dirty="0">
                <a:solidFill>
                  <a:srgbClr val="B01C32"/>
                </a:solidFill>
              </a:rPr>
              <a:t>WONDERFUL WORLD OF POISONS</a:t>
            </a:r>
            <a:br>
              <a:rPr lang="en-US" cap="none" dirty="0"/>
            </a:br>
            <a:endParaRPr lang="en-US" sz="3600" dirty="0"/>
          </a:p>
        </p:txBody>
      </p:sp>
      <p:sp>
        <p:nvSpPr>
          <p:cNvPr id="3" name="Subtitle 2"/>
          <p:cNvSpPr>
            <a:spLocks noGrp="1"/>
          </p:cNvSpPr>
          <p:nvPr>
            <p:ph type="subTitle" idx="1"/>
          </p:nvPr>
        </p:nvSpPr>
        <p:spPr>
          <a:xfrm>
            <a:off x="2962366" y="5215092"/>
            <a:ext cx="8705669" cy="1051891"/>
          </a:xfrm>
        </p:spPr>
        <p:txBody>
          <a:bodyPr>
            <a:normAutofit/>
          </a:bodyPr>
          <a:lstStyle/>
          <a:p>
            <a:r>
              <a:rPr lang="en-US" dirty="0">
                <a:solidFill>
                  <a:schemeClr val="tx1">
                    <a:lumMod val="65000"/>
                    <a:lumOff val="35000"/>
                  </a:schemeClr>
                </a:solidFill>
                <a:latin typeface="Century Gothic" panose="020B0502020202020204" pitchFamily="34" charset="0"/>
              </a:rPr>
              <a:t>Kelly Teemant, BS, MCHES®</a:t>
            </a:r>
          </a:p>
          <a:p>
            <a:r>
              <a:rPr lang="en-US" dirty="0">
                <a:solidFill>
                  <a:schemeClr val="tx1">
                    <a:lumMod val="65000"/>
                    <a:lumOff val="35000"/>
                  </a:schemeClr>
                </a:solidFill>
                <a:latin typeface="Century Gothic" panose="020B0502020202020204" pitchFamily="34" charset="0"/>
              </a:rPr>
              <a:t>Training &amp; Communication Coordinator</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11" t="66644" r="23" b="22663"/>
          <a:stretch/>
        </p:blipFill>
        <p:spPr>
          <a:xfrm>
            <a:off x="-200460" y="-174212"/>
            <a:ext cx="14986136" cy="1606197"/>
          </a:xfrm>
          <a:prstGeom prst="rect">
            <a:avLst/>
          </a:prstGeom>
          <a:effectLst>
            <a:softEdge rad="127000"/>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6436" y="6058047"/>
            <a:ext cx="1997529" cy="1547536"/>
          </a:xfrm>
          <a:prstGeom prst="rect">
            <a:avLst/>
          </a:prstGeom>
        </p:spPr>
      </p:pic>
    </p:spTree>
    <p:custDataLst>
      <p:tags r:id="rId1"/>
    </p:custDataLst>
    <p:extLst>
      <p:ext uri="{BB962C8B-B14F-4D97-AF65-F5344CB8AC3E}">
        <p14:creationId xmlns:p14="http://schemas.microsoft.com/office/powerpoint/2010/main" val="1326777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9900" b="11263"/>
          <a:stretch/>
        </p:blipFill>
        <p:spPr>
          <a:xfrm>
            <a:off x="0" y="0"/>
            <a:ext cx="14630400" cy="8191500"/>
          </a:xfrm>
          <a:prstGeom prst="rect">
            <a:avLst/>
          </a:prstGeom>
        </p:spPr>
      </p:pic>
    </p:spTree>
    <p:custDataLst>
      <p:tags r:id="rId1"/>
    </p:custDataLst>
    <p:extLst>
      <p:ext uri="{BB962C8B-B14F-4D97-AF65-F5344CB8AC3E}">
        <p14:creationId xmlns:p14="http://schemas.microsoft.com/office/powerpoint/2010/main" val="611515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Trending topics</a:t>
            </a:r>
          </a:p>
        </p:txBody>
      </p:sp>
      <p:sp>
        <p:nvSpPr>
          <p:cNvPr id="2" name="TextBox 1"/>
          <p:cNvSpPr txBox="1"/>
          <p:nvPr/>
        </p:nvSpPr>
        <p:spPr>
          <a:xfrm>
            <a:off x="7538224" y="7817005"/>
            <a:ext cx="184731" cy="535531"/>
          </a:xfrm>
          <a:prstGeom prst="rect">
            <a:avLst/>
          </a:prstGeom>
          <a:noFill/>
        </p:spPr>
        <p:txBody>
          <a:bodyPr wrap="none" rtlCol="0">
            <a:spAutoFit/>
          </a:bodyPr>
          <a:lstStyle/>
          <a:p>
            <a:endParaRPr lang="en-US" dirty="0">
              <a:solidFill>
                <a:prstClr val="black"/>
              </a:solidFill>
            </a:endParaRPr>
          </a:p>
        </p:txBody>
      </p:sp>
      <p:grpSp>
        <p:nvGrpSpPr>
          <p:cNvPr id="6" name="Group 5"/>
          <p:cNvGrpSpPr/>
          <p:nvPr/>
        </p:nvGrpSpPr>
        <p:grpSpPr>
          <a:xfrm>
            <a:off x="1012815" y="1793928"/>
            <a:ext cx="3077363" cy="5465854"/>
            <a:chOff x="1012815" y="1793928"/>
            <a:chExt cx="3077363" cy="5465854"/>
          </a:xfrm>
        </p:grpSpPr>
        <p:pic>
          <p:nvPicPr>
            <p:cNvPr id="20" name="Picture 7"/>
            <p:cNvPicPr>
              <a:picLocks noChangeAspect="1"/>
            </p:cNvPicPr>
            <p:nvPr/>
          </p:nvPicPr>
          <p:blipFill rotWithShape="1">
            <a:blip r:embed="rId4">
              <a:extLst>
                <a:ext uri="{28A0092B-C50C-407E-A947-70E740481C1C}">
                  <a14:useLocalDpi xmlns:a14="http://schemas.microsoft.com/office/drawing/2010/main" val="0"/>
                </a:ext>
              </a:extLst>
            </a:blip>
            <a:srcRect l="10439" t="6198" r="11517" b="3232"/>
            <a:stretch/>
          </p:blipFill>
          <p:spPr bwMode="auto">
            <a:xfrm>
              <a:off x="1012815" y="1793928"/>
              <a:ext cx="3077363" cy="2679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37108" b="6850"/>
            <a:stretch/>
          </p:blipFill>
          <p:spPr>
            <a:xfrm>
              <a:off x="1019876" y="4641287"/>
              <a:ext cx="3063240" cy="2618495"/>
            </a:xfrm>
            <a:prstGeom prst="rect">
              <a:avLst/>
            </a:prstGeom>
          </p:spPr>
        </p:pic>
        <p:sp>
          <p:nvSpPr>
            <p:cNvPr id="5" name="Oval 4"/>
            <p:cNvSpPr/>
            <p:nvPr/>
          </p:nvSpPr>
          <p:spPr>
            <a:xfrm>
              <a:off x="2275451" y="4253449"/>
              <a:ext cx="552090" cy="55209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latin typeface="Arial Black" panose="020B0A04020102020204" pitchFamily="34" charset="0"/>
                </a:rPr>
                <a:t>1</a:t>
              </a:r>
            </a:p>
          </p:txBody>
        </p:sp>
      </p:grpSp>
      <p:grpSp>
        <p:nvGrpSpPr>
          <p:cNvPr id="7" name="Group 6"/>
          <p:cNvGrpSpPr/>
          <p:nvPr/>
        </p:nvGrpSpPr>
        <p:grpSpPr>
          <a:xfrm>
            <a:off x="4255007" y="1779309"/>
            <a:ext cx="3081528" cy="5512261"/>
            <a:chOff x="4255007" y="1779309"/>
            <a:chExt cx="3081528" cy="5512261"/>
          </a:xfrm>
        </p:grpSpPr>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l="25543" t="8698" r="32305" b="36119"/>
            <a:stretch/>
          </p:blipFill>
          <p:spPr>
            <a:xfrm>
              <a:off x="4255007" y="1779309"/>
              <a:ext cx="3081528" cy="2671075"/>
            </a:xfrm>
            <a:prstGeom prst="rect">
              <a:avLst/>
            </a:prstGeom>
          </p:spPr>
        </p:pic>
        <p:pic>
          <p:nvPicPr>
            <p:cNvPr id="28" name="Picture 6"/>
            <p:cNvPicPr>
              <a:picLocks noChangeAspect="1"/>
            </p:cNvPicPr>
            <p:nvPr/>
          </p:nvPicPr>
          <p:blipFill rotWithShape="1">
            <a:blip r:embed="rId7">
              <a:extLst>
                <a:ext uri="{28A0092B-C50C-407E-A947-70E740481C1C}">
                  <a14:useLocalDpi xmlns:a14="http://schemas.microsoft.com/office/drawing/2010/main" val="0"/>
                </a:ext>
              </a:extLst>
            </a:blip>
            <a:srcRect t="6346" r="33906" b="7585"/>
            <a:stretch/>
          </p:blipFill>
          <p:spPr bwMode="auto">
            <a:xfrm>
              <a:off x="4260198" y="4625342"/>
              <a:ext cx="3071147" cy="2666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7" name="Oval 16"/>
            <p:cNvSpPr/>
            <p:nvPr/>
          </p:nvSpPr>
          <p:spPr>
            <a:xfrm>
              <a:off x="5519726" y="4253449"/>
              <a:ext cx="552090" cy="55209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latin typeface="Arial Black" panose="020B0A04020102020204" pitchFamily="34" charset="0"/>
                </a:rPr>
                <a:t>2</a:t>
              </a:r>
            </a:p>
          </p:txBody>
        </p:sp>
      </p:grpSp>
      <p:grpSp>
        <p:nvGrpSpPr>
          <p:cNvPr id="8" name="Group 7"/>
          <p:cNvGrpSpPr/>
          <p:nvPr/>
        </p:nvGrpSpPr>
        <p:grpSpPr>
          <a:xfrm>
            <a:off x="7494016" y="1776549"/>
            <a:ext cx="3120730" cy="5508048"/>
            <a:chOff x="7494016" y="1776549"/>
            <a:chExt cx="3120730" cy="5508048"/>
          </a:xfrm>
        </p:grpSpPr>
        <p:pic>
          <p:nvPicPr>
            <p:cNvPr id="29" name="Picture 6"/>
            <p:cNvPicPr>
              <a:picLocks noChangeAspect="1"/>
            </p:cNvPicPr>
            <p:nvPr/>
          </p:nvPicPr>
          <p:blipFill rotWithShape="1">
            <a:blip r:embed="rId8">
              <a:extLst>
                <a:ext uri="{28A0092B-C50C-407E-A947-70E740481C1C}">
                  <a14:useLocalDpi xmlns:a14="http://schemas.microsoft.com/office/drawing/2010/main" val="0"/>
                </a:ext>
              </a:extLst>
            </a:blip>
            <a:srcRect l="21143" t="16260" r="23563"/>
            <a:stretch/>
          </p:blipFill>
          <p:spPr bwMode="auto">
            <a:xfrm>
              <a:off x="7494016" y="4625342"/>
              <a:ext cx="3120730" cy="265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4" name="Picture 10"/>
            <p:cNvPicPr>
              <a:picLocks/>
            </p:cNvPicPr>
            <p:nvPr/>
          </p:nvPicPr>
          <p:blipFill rotWithShape="1">
            <a:blip r:embed="rId9">
              <a:extLst>
                <a:ext uri="{28A0092B-C50C-407E-A947-70E740481C1C}">
                  <a14:useLocalDpi xmlns:a14="http://schemas.microsoft.com/office/drawing/2010/main" val="0"/>
                </a:ext>
              </a:extLst>
            </a:blip>
            <a:srcRect l="5562" t="18023" r="5334" b="4512"/>
            <a:stretch/>
          </p:blipFill>
          <p:spPr bwMode="auto">
            <a:xfrm>
              <a:off x="7516583" y="1776549"/>
              <a:ext cx="3075596" cy="267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17"/>
            <p:cNvSpPr/>
            <p:nvPr/>
          </p:nvSpPr>
          <p:spPr>
            <a:xfrm>
              <a:off x="8778336" y="4253449"/>
              <a:ext cx="552090" cy="55209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latin typeface="Arial Black" panose="020B0A04020102020204" pitchFamily="34" charset="0"/>
                </a:rPr>
                <a:t>3</a:t>
              </a:r>
            </a:p>
          </p:txBody>
        </p:sp>
      </p:grpSp>
      <p:grpSp>
        <p:nvGrpSpPr>
          <p:cNvPr id="9" name="Group 8"/>
          <p:cNvGrpSpPr/>
          <p:nvPr/>
        </p:nvGrpSpPr>
        <p:grpSpPr>
          <a:xfrm>
            <a:off x="10788229" y="1788955"/>
            <a:ext cx="3108960" cy="5468980"/>
            <a:chOff x="10788229" y="1788955"/>
            <a:chExt cx="3108960" cy="5468980"/>
          </a:xfrm>
        </p:grpSpPr>
        <p:pic>
          <p:nvPicPr>
            <p:cNvPr id="13" name="Picture 12"/>
            <p:cNvPicPr>
              <a:picLocks noChangeAspect="1"/>
            </p:cNvPicPr>
            <p:nvPr/>
          </p:nvPicPr>
          <p:blipFill rotWithShape="1">
            <a:blip r:embed="rId10">
              <a:extLst>
                <a:ext uri="{28A0092B-C50C-407E-A947-70E740481C1C}">
                  <a14:useLocalDpi xmlns:a14="http://schemas.microsoft.com/office/drawing/2010/main" val="0"/>
                </a:ext>
              </a:extLst>
            </a:blip>
            <a:srcRect l="11545" r="13104" b="3114"/>
            <a:stretch/>
          </p:blipFill>
          <p:spPr>
            <a:xfrm>
              <a:off x="10800272" y="1788955"/>
              <a:ext cx="3071003" cy="2633720"/>
            </a:xfrm>
            <a:prstGeom prst="rect">
              <a:avLst/>
            </a:prstGeom>
          </p:spPr>
        </p:pic>
        <p:pic>
          <p:nvPicPr>
            <p:cNvPr id="14" name="Picture 13"/>
            <p:cNvPicPr>
              <a:picLocks noChangeAspect="1"/>
            </p:cNvPicPr>
            <p:nvPr/>
          </p:nvPicPr>
          <p:blipFill rotWithShape="1">
            <a:blip r:embed="rId11">
              <a:extLst>
                <a:ext uri="{28A0092B-C50C-407E-A947-70E740481C1C}">
                  <a14:useLocalDpi xmlns:a14="http://schemas.microsoft.com/office/drawing/2010/main" val="0"/>
                </a:ext>
              </a:extLst>
            </a:blip>
            <a:srcRect l="21232"/>
            <a:stretch/>
          </p:blipFill>
          <p:spPr>
            <a:xfrm>
              <a:off x="10788229" y="4625342"/>
              <a:ext cx="3108960" cy="2632593"/>
            </a:xfrm>
            <a:prstGeom prst="rect">
              <a:avLst/>
            </a:prstGeom>
          </p:spPr>
        </p:pic>
        <p:sp>
          <p:nvSpPr>
            <p:cNvPr id="19" name="Oval 18"/>
            <p:cNvSpPr/>
            <p:nvPr/>
          </p:nvSpPr>
          <p:spPr>
            <a:xfrm>
              <a:off x="12066664" y="4253449"/>
              <a:ext cx="552090" cy="55209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latin typeface="Arial Black" panose="020B0A04020102020204" pitchFamily="34" charset="0"/>
                </a:rPr>
                <a:t>4</a:t>
              </a:r>
            </a:p>
          </p:txBody>
        </p:sp>
      </p:grpSp>
    </p:spTree>
    <p:custDataLst>
      <p:tags r:id="rId1"/>
    </p:custDataLst>
    <p:extLst>
      <p:ext uri="{BB962C8B-B14F-4D97-AF65-F5344CB8AC3E}">
        <p14:creationId xmlns:p14="http://schemas.microsoft.com/office/powerpoint/2010/main" val="223208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350646" y="640081"/>
            <a:ext cx="9595484" cy="659130"/>
          </a:xfrm>
        </p:spPr>
        <p:txBody>
          <a:bodyPr/>
          <a:lstStyle/>
          <a:p>
            <a:pPr>
              <a:defRPr/>
            </a:pPr>
            <a:r>
              <a:rPr lang="en-US" altLang="en-US" sz="5760" b="1" dirty="0"/>
              <a:t>What Is A Poison?</a:t>
            </a:r>
          </a:p>
        </p:txBody>
      </p:sp>
      <p:sp>
        <p:nvSpPr>
          <p:cNvPr id="26627" name="Rectangle 3"/>
          <p:cNvSpPr>
            <a:spLocks noGrp="1" noChangeArrowheads="1"/>
          </p:cNvSpPr>
          <p:nvPr>
            <p:ph sz="half" idx="1"/>
          </p:nvPr>
        </p:nvSpPr>
        <p:spPr bwMode="auto">
          <a:xfrm>
            <a:off x="1371600" y="1808988"/>
            <a:ext cx="9416522" cy="535114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728" tIns="54864" rIns="109728" bIns="54864" numCol="1" anchor="t" anchorCtr="0" compatLnSpc="1">
            <a:prstTxWarp prst="textNoShape">
              <a:avLst/>
            </a:prstTxWarp>
          </a:bodyPr>
          <a:lstStyle/>
          <a:p>
            <a:r>
              <a:rPr lang="en-US" altLang="en-US" sz="4000" dirty="0">
                <a:latin typeface="Century Gothic" panose="020B0502020202020204" pitchFamily="34" charset="0"/>
              </a:rPr>
              <a:t>Exposure</a:t>
            </a:r>
          </a:p>
          <a:p>
            <a:endParaRPr lang="en-US" altLang="en-US" sz="4000" dirty="0">
              <a:latin typeface="Century Gothic" panose="020B0502020202020204" pitchFamily="34" charset="0"/>
            </a:endParaRPr>
          </a:p>
          <a:p>
            <a:endParaRPr lang="en-US" altLang="en-US" sz="4000" dirty="0">
              <a:latin typeface="Century Gothic" panose="020B0502020202020204" pitchFamily="34" charset="0"/>
            </a:endParaRPr>
          </a:p>
          <a:p>
            <a:endParaRPr lang="en-US" altLang="en-US" sz="4000" dirty="0">
              <a:latin typeface="Century Gothic" panose="020B0502020202020204" pitchFamily="34" charset="0"/>
            </a:endParaRPr>
          </a:p>
          <a:p>
            <a:pPr eaLnBrk="1" hangingPunct="1"/>
            <a:r>
              <a:rPr lang="en-US" altLang="en-US" sz="4000" dirty="0">
                <a:latin typeface="Century Gothic" panose="020B0502020202020204" pitchFamily="34" charset="0"/>
              </a:rPr>
              <a:t>Forms</a:t>
            </a:r>
          </a:p>
          <a:p>
            <a:pPr marL="731520" lvl="1" indent="0" eaLnBrk="1" hangingPunct="1">
              <a:buNone/>
            </a:pPr>
            <a:endParaRPr lang="en-US" altLang="en-US" sz="3200" dirty="0">
              <a:latin typeface="Century Gothic" panose="020B0502020202020204" pitchFamily="34" charset="0"/>
            </a:endParaRPr>
          </a:p>
        </p:txBody>
      </p:sp>
      <p:pic>
        <p:nvPicPr>
          <p:cNvPr id="2662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85949" y="169253"/>
            <a:ext cx="1245737" cy="17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7792" t="15631" r="39259" b="19857"/>
          <a:stretch/>
        </p:blipFill>
        <p:spPr>
          <a:xfrm>
            <a:off x="4476041" y="2546033"/>
            <a:ext cx="2251017"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0659" y="2546033"/>
            <a:ext cx="2228888"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7641" y="2546033"/>
            <a:ext cx="2438400"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rotWithShape="1">
          <a:blip r:embed="rId8">
            <a:extLst>
              <a:ext uri="{28A0092B-C50C-407E-A947-70E740481C1C}">
                <a14:useLocalDpi xmlns:a14="http://schemas.microsoft.com/office/drawing/2010/main" val="0"/>
              </a:ext>
            </a:extLst>
          </a:blip>
          <a:srcRect l="16140" t="28116" r="56858" b="56452"/>
          <a:stretch/>
        </p:blipFill>
        <p:spPr>
          <a:xfrm>
            <a:off x="6727058" y="2546033"/>
            <a:ext cx="2133601"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p:cNvPicPr>
            <a:picLocks noChangeAspect="1"/>
          </p:cNvPicPr>
          <p:nvPr/>
        </p:nvPicPr>
        <p:blipFill rotWithShape="1">
          <a:blip r:embed="rId9">
            <a:extLst>
              <a:ext uri="{28A0092B-C50C-407E-A947-70E740481C1C}">
                <a14:useLocalDpi xmlns:a14="http://schemas.microsoft.com/office/drawing/2010/main" val="0"/>
              </a:ext>
            </a:extLst>
          </a:blip>
          <a:srcRect l="24043" t="4548" r="6275" b="8024"/>
          <a:stretch/>
        </p:blipFill>
        <p:spPr>
          <a:xfrm>
            <a:off x="2037641" y="5437079"/>
            <a:ext cx="2233346" cy="20584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p:cNvPicPr>
            <a:picLocks noChangeAspect="1"/>
          </p:cNvPicPr>
          <p:nvPr/>
        </p:nvPicPr>
        <p:blipFill rotWithShape="1">
          <a:blip r:embed="rId10">
            <a:extLst>
              <a:ext uri="{28A0092B-C50C-407E-A947-70E740481C1C}">
                <a14:useLocalDpi xmlns:a14="http://schemas.microsoft.com/office/drawing/2010/main" val="0"/>
              </a:ext>
            </a:extLst>
          </a:blip>
          <a:srcRect l="13103" t="6000" r="20659" b="12666"/>
          <a:stretch/>
        </p:blipFill>
        <p:spPr>
          <a:xfrm>
            <a:off x="4292509" y="5437079"/>
            <a:ext cx="2514003" cy="20584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p:cNvPicPr>
            <a:picLocks noChangeAspect="1"/>
          </p:cNvPicPr>
          <p:nvPr/>
        </p:nvPicPr>
        <p:blipFill rotWithShape="1">
          <a:blip r:embed="rId11">
            <a:extLst>
              <a:ext uri="{28A0092B-C50C-407E-A947-70E740481C1C}">
                <a14:useLocalDpi xmlns:a14="http://schemas.microsoft.com/office/drawing/2010/main" val="0"/>
              </a:ext>
            </a:extLst>
          </a:blip>
          <a:srcRect l="7910" t="22058" b="22832"/>
          <a:stretch/>
        </p:blipFill>
        <p:spPr>
          <a:xfrm>
            <a:off x="6827509" y="5437079"/>
            <a:ext cx="2295168" cy="20584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19450"/>
          <a:stretch/>
        </p:blipFill>
        <p:spPr>
          <a:xfrm>
            <a:off x="3934511" y="694482"/>
            <a:ext cx="5829549" cy="7070884"/>
          </a:xfrm>
          <a:prstGeom prst="rect">
            <a:avLst/>
          </a:prstGeom>
          <a:effectLst>
            <a:softEdge rad="317500"/>
          </a:effectLst>
        </p:spPr>
      </p:pic>
      <p:sp>
        <p:nvSpPr>
          <p:cNvPr id="61442" name="Rectangle 2"/>
          <p:cNvSpPr>
            <a:spLocks noGrp="1" noChangeArrowheads="1"/>
          </p:cNvSpPr>
          <p:nvPr>
            <p:ph type="title"/>
          </p:nvPr>
        </p:nvSpPr>
        <p:spPr/>
        <p:txBody>
          <a:bodyPr/>
          <a:lstStyle/>
          <a:p>
            <a:pPr eaLnBrk="1" hangingPunct="1">
              <a:defRPr/>
            </a:pPr>
            <a:r>
              <a:rPr lang="en-US" dirty="0"/>
              <a:t>Types of Calls</a:t>
            </a:r>
          </a:p>
        </p:txBody>
      </p:sp>
      <p:sp>
        <p:nvSpPr>
          <p:cNvPr id="17411" name="Rectangle 3"/>
          <p:cNvSpPr>
            <a:spLocks noGrp="1" noChangeArrowheads="1"/>
          </p:cNvSpPr>
          <p:nvPr>
            <p:ph sz="half" idx="1"/>
          </p:nvPr>
        </p:nvSpPr>
        <p:spPr>
          <a:xfrm>
            <a:off x="1104900" y="1829118"/>
            <a:ext cx="4968096" cy="5350804"/>
          </a:xfrm>
        </p:spPr>
        <p:txBody>
          <a:bodyPr/>
          <a:lstStyle/>
          <a:p>
            <a:pPr eaLnBrk="1" hangingPunct="1"/>
            <a:r>
              <a:rPr lang="en-US" sz="3200" dirty="0"/>
              <a:t>Pediatric ingestions</a:t>
            </a:r>
          </a:p>
          <a:p>
            <a:pPr eaLnBrk="1" hangingPunct="1"/>
            <a:r>
              <a:rPr lang="en-US" sz="3200" dirty="0"/>
              <a:t>Overdoses</a:t>
            </a:r>
          </a:p>
          <a:p>
            <a:pPr eaLnBrk="1" hangingPunct="1"/>
            <a:r>
              <a:rPr lang="en-US" sz="3200" dirty="0"/>
              <a:t>Abuse</a:t>
            </a:r>
          </a:p>
          <a:p>
            <a:pPr eaLnBrk="1" hangingPunct="1"/>
            <a:r>
              <a:rPr lang="en-US" sz="3200" dirty="0"/>
              <a:t>Adverse reactions</a:t>
            </a:r>
          </a:p>
          <a:p>
            <a:pPr eaLnBrk="1" hangingPunct="1"/>
            <a:r>
              <a:rPr lang="en-US" sz="3200" dirty="0"/>
              <a:t>Therapeutic errors</a:t>
            </a:r>
          </a:p>
          <a:p>
            <a:pPr eaLnBrk="1" hangingPunct="1"/>
            <a:r>
              <a:rPr lang="en-US" sz="3200" dirty="0"/>
              <a:t>Environmental</a:t>
            </a:r>
          </a:p>
          <a:p>
            <a:pPr eaLnBrk="1" hangingPunct="1"/>
            <a:r>
              <a:rPr lang="en-US" sz="3200" dirty="0"/>
              <a:t>Occupational</a:t>
            </a:r>
          </a:p>
          <a:p>
            <a:r>
              <a:rPr lang="en-US" sz="3200" dirty="0"/>
              <a:t>Pesticides</a:t>
            </a:r>
          </a:p>
          <a:p>
            <a:r>
              <a:rPr lang="en-US" sz="3200" dirty="0"/>
              <a:t>Natural products</a:t>
            </a:r>
          </a:p>
          <a:p>
            <a:endParaRPr lang="en-US" sz="3200" dirty="0"/>
          </a:p>
          <a:p>
            <a:endParaRPr lang="en-US" sz="3200" dirty="0"/>
          </a:p>
          <a:p>
            <a:pPr eaLnBrk="1" hangingPunct="1"/>
            <a:endParaRPr lang="en-US" sz="3200" dirty="0"/>
          </a:p>
          <a:p>
            <a:pPr eaLnBrk="1" hangingPunct="1"/>
            <a:endParaRPr lang="en-US" b="1" dirty="0"/>
          </a:p>
        </p:txBody>
      </p:sp>
      <p:sp>
        <p:nvSpPr>
          <p:cNvPr id="17412" name="Rectangle 4"/>
          <p:cNvSpPr>
            <a:spLocks noGrp="1" noChangeArrowheads="1"/>
          </p:cNvSpPr>
          <p:nvPr>
            <p:ph type="body" sz="half" idx="4294967295"/>
          </p:nvPr>
        </p:nvSpPr>
        <p:spPr>
          <a:xfrm>
            <a:off x="8929882" y="1829118"/>
            <a:ext cx="5118628" cy="5424487"/>
          </a:xfrm>
          <a:prstGeom prst="rect">
            <a:avLst/>
          </a:prstGeom>
        </p:spPr>
        <p:txBody>
          <a:bodyPr/>
          <a:lstStyle/>
          <a:p>
            <a:pPr eaLnBrk="1" hangingPunct="1"/>
            <a:r>
              <a:rPr lang="en-US" sz="3200" dirty="0"/>
              <a:t>Plants</a:t>
            </a:r>
          </a:p>
          <a:p>
            <a:pPr eaLnBrk="1" hangingPunct="1"/>
            <a:r>
              <a:rPr lang="en-US" sz="3200" dirty="0" err="1"/>
              <a:t>Envenomations</a:t>
            </a:r>
            <a:endParaRPr lang="en-US" sz="3200" dirty="0"/>
          </a:p>
          <a:p>
            <a:pPr eaLnBrk="1" hangingPunct="1"/>
            <a:r>
              <a:rPr lang="en-US" sz="3200" dirty="0"/>
              <a:t>Bites and stings</a:t>
            </a:r>
          </a:p>
          <a:p>
            <a:pPr eaLnBrk="1" hangingPunct="1"/>
            <a:r>
              <a:rPr lang="en-US" sz="3200" dirty="0"/>
              <a:t>Chronic exposures</a:t>
            </a:r>
          </a:p>
          <a:p>
            <a:pPr eaLnBrk="1" hangingPunct="1"/>
            <a:r>
              <a:rPr lang="en-US" sz="3200" dirty="0"/>
              <a:t>Hazardous materials</a:t>
            </a:r>
          </a:p>
          <a:p>
            <a:r>
              <a:rPr lang="en-US" sz="3200" dirty="0"/>
              <a:t>Infectious diseases</a:t>
            </a:r>
          </a:p>
          <a:p>
            <a:pPr eaLnBrk="1" hangingPunct="1"/>
            <a:r>
              <a:rPr lang="en-US" sz="3200" dirty="0"/>
              <a:t>Food poisoning</a:t>
            </a:r>
          </a:p>
          <a:p>
            <a:pPr eaLnBrk="1" hangingPunct="1"/>
            <a:r>
              <a:rPr lang="en-US" sz="3200" dirty="0"/>
              <a:t>Disaster preparedness and response</a:t>
            </a:r>
          </a:p>
          <a:p>
            <a:pPr eaLnBrk="1" hangingPunct="1"/>
            <a:r>
              <a:rPr lang="en-US" sz="3200" dirty="0"/>
              <a:t>And more</a:t>
            </a:r>
          </a:p>
          <a:p>
            <a:pPr eaLnBrk="1" hangingPunct="1"/>
            <a:endParaRPr lang="en-US" sz="3200" dirty="0"/>
          </a:p>
        </p:txBody>
      </p:sp>
    </p:spTree>
    <p:custDataLst>
      <p:tags r:id="rId1"/>
    </p:custDataLst>
    <p:extLst>
      <p:ext uri="{BB962C8B-B14F-4D97-AF65-F5344CB8AC3E}">
        <p14:creationId xmlns:p14="http://schemas.microsoft.com/office/powerpoint/2010/main" val="70605927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prstGeom prst="rect">
            <a:avLst/>
          </a:prstGeom>
          <a:noFill/>
          <a:ln/>
        </p:spPr>
        <p:txBody>
          <a:bodyPr/>
          <a:lstStyle/>
          <a:p>
            <a:r>
              <a:rPr lang="en-US" dirty="0"/>
              <a:t>What happens on the phone</a:t>
            </a:r>
          </a:p>
        </p:txBody>
      </p:sp>
      <p:sp>
        <p:nvSpPr>
          <p:cNvPr id="251907" name="Rectangle 3"/>
          <p:cNvSpPr>
            <a:spLocks noGrp="1" noChangeArrowheads="1"/>
          </p:cNvSpPr>
          <p:nvPr>
            <p:ph sz="half" idx="1"/>
          </p:nvPr>
        </p:nvSpPr>
        <p:spPr>
          <a:prstGeom prst="rect">
            <a:avLst/>
          </a:prstGeom>
          <a:noFill/>
          <a:ln/>
        </p:spPr>
        <p:txBody>
          <a:bodyPr/>
          <a:lstStyle/>
          <a:p>
            <a:pPr>
              <a:spcBef>
                <a:spcPts val="24"/>
              </a:spcBef>
              <a:spcAft>
                <a:spcPts val="6"/>
              </a:spcAft>
              <a:buClr>
                <a:srgbClr val="595959"/>
              </a:buClr>
            </a:pPr>
            <a:r>
              <a:rPr lang="en-US" sz="4400" dirty="0"/>
              <a:t>History and objective evidence</a:t>
            </a:r>
          </a:p>
          <a:p>
            <a:pPr>
              <a:spcBef>
                <a:spcPts val="24"/>
              </a:spcBef>
              <a:spcAft>
                <a:spcPts val="6"/>
              </a:spcAft>
              <a:buClr>
                <a:srgbClr val="595959"/>
              </a:buClr>
            </a:pPr>
            <a:r>
              <a:rPr lang="en-US" sz="4400" dirty="0"/>
              <a:t>Risk assessment </a:t>
            </a:r>
          </a:p>
          <a:p>
            <a:pPr>
              <a:spcBef>
                <a:spcPts val="24"/>
              </a:spcBef>
              <a:spcAft>
                <a:spcPts val="6"/>
              </a:spcAft>
              <a:buClr>
                <a:srgbClr val="595959"/>
              </a:buClr>
            </a:pPr>
            <a:r>
              <a:rPr lang="en-US" sz="4400" dirty="0"/>
              <a:t>Treatment recommendations</a:t>
            </a:r>
          </a:p>
          <a:p>
            <a:pPr>
              <a:spcBef>
                <a:spcPts val="24"/>
              </a:spcBef>
              <a:spcAft>
                <a:spcPts val="6"/>
              </a:spcAft>
              <a:buClr>
                <a:srgbClr val="595959"/>
              </a:buClr>
            </a:pPr>
            <a:r>
              <a:rPr lang="en-US" sz="4400" dirty="0"/>
              <a:t>Management sites</a:t>
            </a:r>
          </a:p>
          <a:p>
            <a:pPr>
              <a:spcBef>
                <a:spcPts val="24"/>
              </a:spcBef>
              <a:spcAft>
                <a:spcPts val="6"/>
              </a:spcAft>
              <a:buClr>
                <a:srgbClr val="595959"/>
              </a:buClr>
            </a:pPr>
            <a:r>
              <a:rPr lang="en-US" sz="4400" dirty="0"/>
              <a:t>Follow-up</a:t>
            </a:r>
          </a:p>
          <a:p>
            <a:pPr>
              <a:spcBef>
                <a:spcPts val="24"/>
              </a:spcBef>
              <a:spcAft>
                <a:spcPts val="6"/>
              </a:spcAft>
              <a:buClr>
                <a:srgbClr val="595959"/>
              </a:buClr>
            </a:pPr>
            <a:r>
              <a:rPr lang="en-US" sz="4400" dirty="0"/>
              <a:t>Clinician consultation </a:t>
            </a:r>
          </a:p>
          <a:p>
            <a:pPr lvl="2">
              <a:buClr>
                <a:schemeClr val="tx1"/>
              </a:buClr>
              <a:buFontTx/>
              <a:buNone/>
            </a:pPr>
            <a:endParaRPr lang="en-US" dirty="0"/>
          </a:p>
          <a:p>
            <a:endParaRPr lang="en-US"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245" r="2751"/>
          <a:stretch/>
        </p:blipFill>
        <p:spPr>
          <a:xfrm>
            <a:off x="8869680" y="5384646"/>
            <a:ext cx="3776645" cy="285399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48985" y="3376133"/>
            <a:ext cx="2565949" cy="1943441"/>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8732" y="1681134"/>
            <a:ext cx="2087593" cy="228023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14872798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7556" y="4540466"/>
            <a:ext cx="3855113" cy="2569606"/>
          </a:xfrm>
          <a:prstGeom prst="rect">
            <a:avLst/>
          </a:prstGeom>
        </p:spPr>
      </p:pic>
      <p:sp>
        <p:nvSpPr>
          <p:cNvPr id="48130" name="Rectangle 2"/>
          <p:cNvSpPr>
            <a:spLocks noGrp="1" noChangeArrowheads="1"/>
          </p:cNvSpPr>
          <p:nvPr>
            <p:ph type="title"/>
          </p:nvPr>
        </p:nvSpPr>
        <p:spPr>
          <a:noFill/>
          <a:ln/>
        </p:spPr>
        <p:txBody>
          <a:bodyPr>
            <a:noAutofit/>
          </a:bodyPr>
          <a:lstStyle/>
          <a:p>
            <a:r>
              <a:rPr lang="en-US" sz="5280" dirty="0"/>
              <a:t>Benefits of Poison control </a:t>
            </a:r>
          </a:p>
        </p:txBody>
      </p:sp>
      <p:sp>
        <p:nvSpPr>
          <p:cNvPr id="48131" name="Rectangle 3"/>
          <p:cNvSpPr>
            <a:spLocks noGrp="1" noChangeArrowheads="1"/>
          </p:cNvSpPr>
          <p:nvPr>
            <p:ph sz="half" idx="1"/>
          </p:nvPr>
        </p:nvSpPr>
        <p:spPr>
          <a:xfrm>
            <a:off x="1104900" y="2114868"/>
            <a:ext cx="8792656" cy="5350804"/>
          </a:xfrm>
          <a:noFill/>
          <a:ln/>
        </p:spPr>
        <p:txBody>
          <a:bodyPr/>
          <a:lstStyle/>
          <a:p>
            <a:r>
              <a:rPr lang="en-US" sz="3800" dirty="0"/>
              <a:t>Rapid evaluation and assessment</a:t>
            </a:r>
          </a:p>
          <a:p>
            <a:r>
              <a:rPr lang="en-US" sz="3800" dirty="0"/>
              <a:t>Reduced Emergency Departments visits</a:t>
            </a:r>
          </a:p>
          <a:p>
            <a:r>
              <a:rPr lang="en-US" sz="3800" dirty="0"/>
              <a:t>Continuity of care</a:t>
            </a:r>
          </a:p>
          <a:p>
            <a:r>
              <a:rPr lang="en-US" sz="3800" dirty="0"/>
              <a:t>Assist in better utilization of care/ resources</a:t>
            </a:r>
          </a:p>
          <a:p>
            <a:r>
              <a:rPr lang="en-US" sz="3800" dirty="0"/>
              <a:t>Reassure worried well</a:t>
            </a:r>
          </a:p>
          <a:p>
            <a:r>
              <a:rPr lang="en-US" sz="3800" dirty="0"/>
              <a:t>Disease surveillance</a:t>
            </a:r>
          </a:p>
          <a:p>
            <a:pPr>
              <a:buFontTx/>
              <a:buNone/>
            </a:pPr>
            <a:endParaRPr lang="en-US" dirty="0"/>
          </a:p>
          <a:p>
            <a:pPr>
              <a:buFontTx/>
              <a:buNone/>
            </a:pP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5862" y="2114868"/>
            <a:ext cx="3299625" cy="219173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28941749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2962" name="Rectangle 2"/>
          <p:cNvSpPr>
            <a:spLocks noGrp="1" noChangeArrowheads="1"/>
          </p:cNvSpPr>
          <p:nvPr>
            <p:ph type="title"/>
          </p:nvPr>
        </p:nvSpPr>
        <p:spPr bwMode="auto">
          <a:xfrm>
            <a:off x="868680" y="594360"/>
            <a:ext cx="9875520" cy="1188720"/>
          </a:xfrm>
          <a:noFill/>
          <a:ln>
            <a:miter lim="800000"/>
            <a:headEnd/>
            <a:tailEnd/>
          </a:ln>
        </p:spPr>
        <p:txBody>
          <a:bodyPr vert="horz" wrap="square" lIns="109728" tIns="54864" rIns="109728" bIns="54864" numCol="1" anchor="t" anchorCtr="0" compatLnSpc="1">
            <a:prstTxWarp prst="textNoShape">
              <a:avLst/>
            </a:prstTxWarp>
          </a:bodyPr>
          <a:lstStyle/>
          <a:p>
            <a:r>
              <a:rPr lang="en-US" dirty="0"/>
              <a:t>The Prevention Message</a:t>
            </a:r>
          </a:p>
        </p:txBody>
      </p:sp>
      <p:sp>
        <p:nvSpPr>
          <p:cNvPr id="1192963" name="Rectangle 3"/>
          <p:cNvSpPr>
            <a:spLocks noGrp="1" noChangeArrowheads="1"/>
          </p:cNvSpPr>
          <p:nvPr>
            <p:ph idx="1"/>
          </p:nvPr>
        </p:nvSpPr>
        <p:spPr>
          <a:xfrm>
            <a:off x="868680" y="1532710"/>
            <a:ext cx="12847320" cy="6035040"/>
          </a:xfrm>
        </p:spPr>
        <p:txBody>
          <a:bodyPr numCol="1"/>
          <a:lstStyle/>
          <a:p>
            <a:pPr>
              <a:buClr>
                <a:srgbClr val="B01C32"/>
              </a:buClr>
              <a:buFont typeface="+mj-lt"/>
              <a:buAutoNum type="arabicPeriod"/>
            </a:pPr>
            <a:r>
              <a:rPr lang="en-US" altLang="en-US" sz="3200" dirty="0">
                <a:latin typeface="Century Gothic" panose="020B0502020202020204" pitchFamily="34" charset="0"/>
              </a:rPr>
              <a:t>Keep up and away and out of reach </a:t>
            </a:r>
          </a:p>
          <a:p>
            <a:pPr>
              <a:buClr>
                <a:srgbClr val="B01C32"/>
              </a:buClr>
              <a:buFont typeface="+mj-lt"/>
              <a:buAutoNum type="arabicPeriod"/>
            </a:pPr>
            <a:r>
              <a:rPr lang="en-US" altLang="en-US" sz="3200" dirty="0">
                <a:latin typeface="Century Gothic" panose="020B0502020202020204" pitchFamily="34" charset="0"/>
              </a:rPr>
              <a:t>Use child-resistant caps (not child-proof)</a:t>
            </a:r>
          </a:p>
          <a:p>
            <a:pPr>
              <a:buClr>
                <a:srgbClr val="B01C32"/>
              </a:buClr>
              <a:buFont typeface="+mj-lt"/>
              <a:buAutoNum type="arabicPeriod"/>
            </a:pPr>
            <a:r>
              <a:rPr lang="en-US" altLang="en-US" sz="3200" dirty="0">
                <a:latin typeface="Century Gothic" panose="020B0502020202020204" pitchFamily="34" charset="0"/>
              </a:rPr>
              <a:t>Be aware of multiple ingredients in medicine</a:t>
            </a:r>
            <a:endParaRPr lang="en-US" sz="3200" dirty="0"/>
          </a:p>
          <a:p>
            <a:pPr>
              <a:buClr>
                <a:srgbClr val="B01C32"/>
              </a:buClr>
              <a:buFont typeface="+mj-lt"/>
              <a:buAutoNum type="arabicPeriod"/>
            </a:pPr>
            <a:r>
              <a:rPr lang="en-US" sz="3200" dirty="0"/>
              <a:t>Safely dispose of medications</a:t>
            </a:r>
          </a:p>
          <a:p>
            <a:pPr>
              <a:buClr>
                <a:srgbClr val="B01C32"/>
              </a:buClr>
              <a:buFont typeface="+mj-lt"/>
              <a:buAutoNum type="arabicPeriod"/>
            </a:pPr>
            <a:r>
              <a:rPr lang="en-US" sz="3200" dirty="0"/>
              <a:t>Do not refer to medicine as candy</a:t>
            </a:r>
          </a:p>
          <a:p>
            <a:pPr>
              <a:buClr>
                <a:srgbClr val="B01C32"/>
              </a:buClr>
              <a:buFont typeface="+mj-lt"/>
              <a:buAutoNum type="arabicPeriod"/>
            </a:pPr>
            <a:r>
              <a:rPr lang="en-US" sz="3200" dirty="0"/>
              <a:t>Keep products in original container</a:t>
            </a:r>
          </a:p>
          <a:p>
            <a:pPr>
              <a:buClr>
                <a:srgbClr val="B01C32"/>
              </a:buClr>
              <a:buFont typeface="+mj-lt"/>
              <a:buAutoNum type="arabicPeriod"/>
            </a:pPr>
            <a:r>
              <a:rPr lang="en-US" altLang="en-US" sz="3200" dirty="0">
                <a:latin typeface="Century Gothic" panose="020B0502020202020204" pitchFamily="34" charset="0"/>
              </a:rPr>
              <a:t>Read labels and instructions before use</a:t>
            </a:r>
          </a:p>
          <a:p>
            <a:pPr>
              <a:buClr>
                <a:srgbClr val="B01C32"/>
              </a:buClr>
              <a:buFont typeface="+mj-lt"/>
              <a:buAutoNum type="arabicPeriod"/>
            </a:pPr>
            <a:r>
              <a:rPr lang="en-US" altLang="en-US" sz="3200" dirty="0">
                <a:latin typeface="Century Gothic" panose="020B0502020202020204" pitchFamily="34" charset="0"/>
              </a:rPr>
              <a:t>Do not mix cleaning products</a:t>
            </a:r>
          </a:p>
          <a:p>
            <a:pPr>
              <a:buClr>
                <a:srgbClr val="B01C32"/>
              </a:buClr>
              <a:buFont typeface="+mj-lt"/>
              <a:buAutoNum type="arabicPeriod"/>
            </a:pPr>
            <a:r>
              <a:rPr lang="en-US" altLang="en-US" sz="3200" dirty="0">
                <a:latin typeface="Century Gothic" panose="020B0502020202020204" pitchFamily="34" charset="0"/>
              </a:rPr>
              <a:t>Use cleaners in well ventilated area</a:t>
            </a:r>
          </a:p>
          <a:p>
            <a:pPr>
              <a:buClr>
                <a:srgbClr val="B01C32"/>
              </a:buClr>
              <a:buFont typeface="+mj-lt"/>
              <a:buAutoNum type="arabicPeriod"/>
            </a:pPr>
            <a:r>
              <a:rPr lang="en-US" altLang="en-US" sz="3200" dirty="0">
                <a:latin typeface="Century Gothic" panose="020B0502020202020204" pitchFamily="34" charset="0"/>
              </a:rPr>
              <a:t>Handle chemicals with caution (use protective gear)</a:t>
            </a:r>
          </a:p>
          <a:p>
            <a:pPr>
              <a:buClr>
                <a:srgbClr val="B01C32"/>
              </a:buClr>
              <a:buFont typeface="+mj-lt"/>
              <a:buAutoNum type="arabicPeriod"/>
            </a:pPr>
            <a:r>
              <a:rPr lang="en-US" sz="3200" dirty="0"/>
              <a:t>Save/post poison control number </a:t>
            </a:r>
            <a:r>
              <a:rPr lang="en-US" sz="3200" b="1" dirty="0"/>
              <a:t>1-800-222-1222</a:t>
            </a:r>
          </a:p>
        </p:txBody>
      </p:sp>
      <p:grpSp>
        <p:nvGrpSpPr>
          <p:cNvPr id="14" name="Group 13"/>
          <p:cNvGrpSpPr/>
          <p:nvPr/>
        </p:nvGrpSpPr>
        <p:grpSpPr>
          <a:xfrm>
            <a:off x="12059732" y="0"/>
            <a:ext cx="2587915" cy="8229600"/>
            <a:chOff x="12059732" y="0"/>
            <a:chExt cx="2587915" cy="8229600"/>
          </a:xfrm>
        </p:grpSpPr>
        <p:grpSp>
          <p:nvGrpSpPr>
            <p:cNvPr id="9" name="Group 8"/>
            <p:cNvGrpSpPr/>
            <p:nvPr/>
          </p:nvGrpSpPr>
          <p:grpSpPr>
            <a:xfrm>
              <a:off x="12076972" y="86265"/>
              <a:ext cx="2570675" cy="8132413"/>
              <a:chOff x="12025215" y="69012"/>
              <a:chExt cx="2570675" cy="8132413"/>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0248" r="14287"/>
              <a:stretch/>
            </p:blipFill>
            <p:spPr>
              <a:xfrm>
                <a:off x="12035570" y="69012"/>
                <a:ext cx="2560320" cy="2262890"/>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41156" b="3891"/>
              <a:stretch/>
            </p:blipFill>
            <p:spPr>
              <a:xfrm>
                <a:off x="12035570" y="4259396"/>
                <a:ext cx="2560320" cy="2110453"/>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6326"/>
              <a:stretch/>
            </p:blipFill>
            <p:spPr>
              <a:xfrm>
                <a:off x="12025215" y="6378388"/>
                <a:ext cx="2560320" cy="1823037"/>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5230" r="6690"/>
              <a:stretch/>
            </p:blipFill>
            <p:spPr>
              <a:xfrm>
                <a:off x="12035570" y="2340442"/>
                <a:ext cx="2560320" cy="1910414"/>
              </a:xfrm>
              <a:prstGeom prst="rect">
                <a:avLst/>
              </a:prstGeom>
            </p:spPr>
          </p:pic>
        </p:grpSp>
        <p:cxnSp>
          <p:nvCxnSpPr>
            <p:cNvPr id="12" name="Straight Connector 11"/>
            <p:cNvCxnSpPr/>
            <p:nvPr/>
          </p:nvCxnSpPr>
          <p:spPr>
            <a:xfrm>
              <a:off x="12059732" y="0"/>
              <a:ext cx="0" cy="8229600"/>
            </a:xfrm>
            <a:prstGeom prst="line">
              <a:avLst/>
            </a:prstGeom>
            <a:ln w="76200">
              <a:solidFill>
                <a:schemeClr val="tx1">
                  <a:lumMod val="65000"/>
                  <a:lumOff val="35000"/>
                </a:schemeClr>
              </a:solidFill>
            </a:ln>
          </p:spPr>
          <p:style>
            <a:lnRef idx="3">
              <a:schemeClr val="dk1"/>
            </a:lnRef>
            <a:fillRef idx="0">
              <a:schemeClr val="dk1"/>
            </a:fillRef>
            <a:effectRef idx="2">
              <a:schemeClr val="dk1"/>
            </a:effectRef>
            <a:fontRef idx="minor">
              <a:schemeClr val="tx1"/>
            </a:fontRef>
          </p:style>
        </p:cxnSp>
      </p:grpSp>
    </p:spTree>
    <p:custDataLst>
      <p:tags r:id="rId1"/>
    </p:custDataLst>
    <p:extLst>
      <p:ext uri="{BB962C8B-B14F-4D97-AF65-F5344CB8AC3E}">
        <p14:creationId xmlns:p14="http://schemas.microsoft.com/office/powerpoint/2010/main" val="2571395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92963">
                                            <p:txEl>
                                              <p:pRg st="0" end="0"/>
                                            </p:txEl>
                                          </p:spTgt>
                                        </p:tgtEl>
                                        <p:attrNameLst>
                                          <p:attrName>style.visibility</p:attrName>
                                        </p:attrNameLst>
                                      </p:cBhvr>
                                      <p:to>
                                        <p:strVal val="visible"/>
                                      </p:to>
                                    </p:set>
                                    <p:animEffect transition="in" filter="wipe(left)">
                                      <p:cBhvr>
                                        <p:cTn id="12" dur="500"/>
                                        <p:tgtEl>
                                          <p:spTgt spid="119296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92963">
                                            <p:txEl>
                                              <p:pRg st="1" end="1"/>
                                            </p:txEl>
                                          </p:spTgt>
                                        </p:tgtEl>
                                        <p:attrNameLst>
                                          <p:attrName>style.visibility</p:attrName>
                                        </p:attrNameLst>
                                      </p:cBhvr>
                                      <p:to>
                                        <p:strVal val="visible"/>
                                      </p:to>
                                    </p:set>
                                    <p:animEffect transition="in" filter="wipe(left)">
                                      <p:cBhvr>
                                        <p:cTn id="17" dur="500"/>
                                        <p:tgtEl>
                                          <p:spTgt spid="119296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92963">
                                            <p:txEl>
                                              <p:pRg st="2" end="2"/>
                                            </p:txEl>
                                          </p:spTgt>
                                        </p:tgtEl>
                                        <p:attrNameLst>
                                          <p:attrName>style.visibility</p:attrName>
                                        </p:attrNameLst>
                                      </p:cBhvr>
                                      <p:to>
                                        <p:strVal val="visible"/>
                                      </p:to>
                                    </p:set>
                                    <p:animEffect transition="in" filter="wipe(left)">
                                      <p:cBhvr>
                                        <p:cTn id="22" dur="500"/>
                                        <p:tgtEl>
                                          <p:spTgt spid="119296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92963">
                                            <p:txEl>
                                              <p:pRg st="3" end="3"/>
                                            </p:txEl>
                                          </p:spTgt>
                                        </p:tgtEl>
                                        <p:attrNameLst>
                                          <p:attrName>style.visibility</p:attrName>
                                        </p:attrNameLst>
                                      </p:cBhvr>
                                      <p:to>
                                        <p:strVal val="visible"/>
                                      </p:to>
                                    </p:set>
                                    <p:animEffect transition="in" filter="wipe(left)">
                                      <p:cBhvr>
                                        <p:cTn id="27" dur="500"/>
                                        <p:tgtEl>
                                          <p:spTgt spid="119296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92963">
                                            <p:txEl>
                                              <p:pRg st="4" end="4"/>
                                            </p:txEl>
                                          </p:spTgt>
                                        </p:tgtEl>
                                        <p:attrNameLst>
                                          <p:attrName>style.visibility</p:attrName>
                                        </p:attrNameLst>
                                      </p:cBhvr>
                                      <p:to>
                                        <p:strVal val="visible"/>
                                      </p:to>
                                    </p:set>
                                    <p:animEffect transition="in" filter="wipe(left)">
                                      <p:cBhvr>
                                        <p:cTn id="32" dur="500"/>
                                        <p:tgtEl>
                                          <p:spTgt spid="119296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92963">
                                            <p:txEl>
                                              <p:pRg st="5" end="5"/>
                                            </p:txEl>
                                          </p:spTgt>
                                        </p:tgtEl>
                                        <p:attrNameLst>
                                          <p:attrName>style.visibility</p:attrName>
                                        </p:attrNameLst>
                                      </p:cBhvr>
                                      <p:to>
                                        <p:strVal val="visible"/>
                                      </p:to>
                                    </p:set>
                                    <p:animEffect transition="in" filter="wipe(left)">
                                      <p:cBhvr>
                                        <p:cTn id="37" dur="500"/>
                                        <p:tgtEl>
                                          <p:spTgt spid="119296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192963">
                                            <p:txEl>
                                              <p:pRg st="6" end="6"/>
                                            </p:txEl>
                                          </p:spTgt>
                                        </p:tgtEl>
                                        <p:attrNameLst>
                                          <p:attrName>style.visibility</p:attrName>
                                        </p:attrNameLst>
                                      </p:cBhvr>
                                      <p:to>
                                        <p:strVal val="visible"/>
                                      </p:to>
                                    </p:set>
                                    <p:animEffect transition="in" filter="wipe(left)">
                                      <p:cBhvr>
                                        <p:cTn id="42" dur="500"/>
                                        <p:tgtEl>
                                          <p:spTgt spid="119296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192963">
                                            <p:txEl>
                                              <p:pRg st="7" end="7"/>
                                            </p:txEl>
                                          </p:spTgt>
                                        </p:tgtEl>
                                        <p:attrNameLst>
                                          <p:attrName>style.visibility</p:attrName>
                                        </p:attrNameLst>
                                      </p:cBhvr>
                                      <p:to>
                                        <p:strVal val="visible"/>
                                      </p:to>
                                    </p:set>
                                    <p:animEffect transition="in" filter="wipe(left)">
                                      <p:cBhvr>
                                        <p:cTn id="47" dur="500"/>
                                        <p:tgtEl>
                                          <p:spTgt spid="119296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192963">
                                            <p:txEl>
                                              <p:pRg st="8" end="8"/>
                                            </p:txEl>
                                          </p:spTgt>
                                        </p:tgtEl>
                                        <p:attrNameLst>
                                          <p:attrName>style.visibility</p:attrName>
                                        </p:attrNameLst>
                                      </p:cBhvr>
                                      <p:to>
                                        <p:strVal val="visible"/>
                                      </p:to>
                                    </p:set>
                                    <p:animEffect transition="in" filter="wipe(left)">
                                      <p:cBhvr>
                                        <p:cTn id="52" dur="500"/>
                                        <p:tgtEl>
                                          <p:spTgt spid="119296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192963">
                                            <p:txEl>
                                              <p:pRg st="9" end="9"/>
                                            </p:txEl>
                                          </p:spTgt>
                                        </p:tgtEl>
                                        <p:attrNameLst>
                                          <p:attrName>style.visibility</p:attrName>
                                        </p:attrNameLst>
                                      </p:cBhvr>
                                      <p:to>
                                        <p:strVal val="visible"/>
                                      </p:to>
                                    </p:set>
                                    <p:animEffect transition="in" filter="wipe(left)">
                                      <p:cBhvr>
                                        <p:cTn id="57" dur="500"/>
                                        <p:tgtEl>
                                          <p:spTgt spid="119296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192963">
                                            <p:txEl>
                                              <p:pRg st="10" end="10"/>
                                            </p:txEl>
                                          </p:spTgt>
                                        </p:tgtEl>
                                        <p:attrNameLst>
                                          <p:attrName>style.visibility</p:attrName>
                                        </p:attrNameLst>
                                      </p:cBhvr>
                                      <p:to>
                                        <p:strVal val="visible"/>
                                      </p:to>
                                    </p:set>
                                    <p:animEffect transition="in" filter="wipe(left)">
                                      <p:cBhvr>
                                        <p:cTn id="62" dur="500"/>
                                        <p:tgtEl>
                                          <p:spTgt spid="119296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69382" y="2057718"/>
            <a:ext cx="4200525" cy="571182"/>
          </a:xfrm>
          <a:prstGeom prst="roundRect">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1669382" y="3289493"/>
            <a:ext cx="3543300" cy="571182"/>
          </a:xfrm>
          <a:prstGeom prst="roundRect">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1669382" y="4499168"/>
            <a:ext cx="3350291" cy="571182"/>
          </a:xfrm>
          <a:prstGeom prst="roundRect">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1669382" y="6166043"/>
            <a:ext cx="3124198" cy="571182"/>
          </a:xfrm>
          <a:prstGeom prst="roundRect">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8425" y="0"/>
            <a:ext cx="4371975" cy="3575084"/>
          </a:xfrm>
          <a:prstGeom prst="rect">
            <a:avLst/>
          </a:prstGeom>
        </p:spPr>
      </p:pic>
      <p:sp>
        <p:nvSpPr>
          <p:cNvPr id="40962" name="Rectangle 2"/>
          <p:cNvSpPr>
            <a:spLocks noGrp="1" noChangeArrowheads="1"/>
          </p:cNvSpPr>
          <p:nvPr>
            <p:ph type="title"/>
          </p:nvPr>
        </p:nvSpPr>
        <p:spPr/>
        <p:txBody>
          <a:bodyPr/>
          <a:lstStyle/>
          <a:p>
            <a:pPr eaLnBrk="1" hangingPunct="1"/>
            <a:r>
              <a:rPr lang="en-US" sz="6120" dirty="0"/>
              <a:t>First Aid Tips</a:t>
            </a:r>
          </a:p>
        </p:txBody>
      </p:sp>
      <p:sp>
        <p:nvSpPr>
          <p:cNvPr id="40963" name="Rectangle 3"/>
          <p:cNvSpPr>
            <a:spLocks noGrp="1" noChangeArrowheads="1"/>
          </p:cNvSpPr>
          <p:nvPr>
            <p:ph sz="half" idx="1"/>
          </p:nvPr>
        </p:nvSpPr>
        <p:spPr>
          <a:xfrm>
            <a:off x="1104900" y="2114868"/>
            <a:ext cx="12411075" cy="5350804"/>
          </a:xfrm>
        </p:spPr>
        <p:txBody>
          <a:bodyPr/>
          <a:lstStyle/>
          <a:p>
            <a:pPr>
              <a:lnSpc>
                <a:spcPct val="90000"/>
              </a:lnSpc>
              <a:spcAft>
                <a:spcPts val="1440"/>
              </a:spcAft>
            </a:pPr>
            <a:r>
              <a:rPr lang="en-US" sz="3600" b="1" dirty="0">
                <a:solidFill>
                  <a:schemeClr val="accent5">
                    <a:lumMod val="75000"/>
                  </a:schemeClr>
                </a:solidFill>
              </a:rPr>
              <a:t>Swallowed poison</a:t>
            </a:r>
            <a:r>
              <a:rPr lang="en-US" sz="3200" dirty="0">
                <a:solidFill>
                  <a:schemeClr val="accent5">
                    <a:lumMod val="75000"/>
                  </a:schemeClr>
                </a:solidFill>
              </a:rPr>
              <a:t>: </a:t>
            </a:r>
            <a:r>
              <a:rPr lang="en-US" sz="3200" dirty="0"/>
              <a:t>do not give anything,                           call the poison control center</a:t>
            </a:r>
          </a:p>
          <a:p>
            <a:pPr>
              <a:lnSpc>
                <a:spcPct val="90000"/>
              </a:lnSpc>
              <a:spcAft>
                <a:spcPts val="1440"/>
              </a:spcAft>
            </a:pPr>
            <a:r>
              <a:rPr lang="en-US" sz="3600" b="1" dirty="0">
                <a:solidFill>
                  <a:schemeClr val="accent5">
                    <a:lumMod val="75000"/>
                  </a:schemeClr>
                </a:solidFill>
              </a:rPr>
              <a:t>Inhaled poison</a:t>
            </a:r>
            <a:r>
              <a:rPr lang="en-US" sz="3200" dirty="0">
                <a:solidFill>
                  <a:schemeClr val="accent5">
                    <a:lumMod val="75000"/>
                  </a:schemeClr>
                </a:solidFill>
              </a:rPr>
              <a:t>: </a:t>
            </a:r>
            <a:r>
              <a:rPr lang="en-US" sz="3200" dirty="0"/>
              <a:t>get victim to fresh air, call poison control center</a:t>
            </a:r>
          </a:p>
          <a:p>
            <a:pPr>
              <a:lnSpc>
                <a:spcPct val="90000"/>
              </a:lnSpc>
              <a:spcAft>
                <a:spcPts val="1440"/>
              </a:spcAft>
            </a:pPr>
            <a:r>
              <a:rPr lang="en-US" sz="3600" b="1" dirty="0">
                <a:solidFill>
                  <a:schemeClr val="accent5">
                    <a:lumMod val="75000"/>
                  </a:schemeClr>
                </a:solidFill>
              </a:rPr>
              <a:t>Poison on skin</a:t>
            </a:r>
            <a:r>
              <a:rPr lang="en-US" sz="3200" dirty="0">
                <a:solidFill>
                  <a:schemeClr val="accent5">
                    <a:lumMod val="75000"/>
                  </a:schemeClr>
                </a:solidFill>
              </a:rPr>
              <a:t>: </a:t>
            </a:r>
            <a:r>
              <a:rPr lang="en-US" sz="3200" dirty="0"/>
              <a:t>remove contaminated clothing and rinse skin with water for 15 minutes, call the poison control center</a:t>
            </a:r>
          </a:p>
          <a:p>
            <a:pPr>
              <a:lnSpc>
                <a:spcPct val="90000"/>
              </a:lnSpc>
              <a:spcAft>
                <a:spcPts val="1440"/>
              </a:spcAft>
            </a:pPr>
            <a:r>
              <a:rPr lang="en-US" sz="3600" b="1" dirty="0">
                <a:solidFill>
                  <a:schemeClr val="accent5">
                    <a:lumMod val="75000"/>
                  </a:schemeClr>
                </a:solidFill>
              </a:rPr>
              <a:t>Poison in eye</a:t>
            </a:r>
            <a:r>
              <a:rPr lang="en-US" sz="3200" b="1" dirty="0">
                <a:solidFill>
                  <a:schemeClr val="accent5">
                    <a:lumMod val="75000"/>
                  </a:schemeClr>
                </a:solidFill>
              </a:rPr>
              <a:t>:</a:t>
            </a:r>
            <a:r>
              <a:rPr lang="en-US" sz="3200" dirty="0">
                <a:solidFill>
                  <a:schemeClr val="accent5">
                    <a:lumMod val="75000"/>
                  </a:schemeClr>
                </a:solidFill>
              </a:rPr>
              <a:t> </a:t>
            </a:r>
            <a:r>
              <a:rPr lang="en-US" sz="3200" dirty="0"/>
              <a:t>flush eye for 15 minutes using a large cup filled with lukewarm water held 2-4 inches from eye, call the poison control center</a:t>
            </a:r>
          </a:p>
        </p:txBody>
      </p:sp>
    </p:spTree>
    <p:custDataLst>
      <p:tags r:id="rId1"/>
    </p:custDataLst>
    <p:extLst>
      <p:ext uri="{BB962C8B-B14F-4D97-AF65-F5344CB8AC3E}">
        <p14:creationId xmlns:p14="http://schemas.microsoft.com/office/powerpoint/2010/main" val="95518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fade">
                                      <p:cBhvr>
                                        <p:cTn id="7" dur="500"/>
                                        <p:tgtEl>
                                          <p:spTgt spid="4096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963">
                                            <p:txEl>
                                              <p:pRg st="1" end="1"/>
                                            </p:txEl>
                                          </p:spTgt>
                                        </p:tgtEl>
                                        <p:attrNameLst>
                                          <p:attrName>style.visibility</p:attrName>
                                        </p:attrNameLst>
                                      </p:cBhvr>
                                      <p:to>
                                        <p:strVal val="visible"/>
                                      </p:to>
                                    </p:set>
                                    <p:animEffect transition="in" filter="fade">
                                      <p:cBhvr>
                                        <p:cTn id="15" dur="500"/>
                                        <p:tgtEl>
                                          <p:spTgt spid="4096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0963">
                                            <p:txEl>
                                              <p:pRg st="2" end="2"/>
                                            </p:txEl>
                                          </p:spTgt>
                                        </p:tgtEl>
                                        <p:attrNameLst>
                                          <p:attrName>style.visibility</p:attrName>
                                        </p:attrNameLst>
                                      </p:cBhvr>
                                      <p:to>
                                        <p:strVal val="visible"/>
                                      </p:to>
                                    </p:set>
                                    <p:animEffect transition="in" filter="fade">
                                      <p:cBhvr>
                                        <p:cTn id="23" dur="500"/>
                                        <p:tgtEl>
                                          <p:spTgt spid="40963">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963">
                                            <p:txEl>
                                              <p:pRg st="3" end="3"/>
                                            </p:txEl>
                                          </p:spTgt>
                                        </p:tgtEl>
                                        <p:attrNameLst>
                                          <p:attrName>style.visibility</p:attrName>
                                        </p:attrNameLst>
                                      </p:cBhvr>
                                      <p:to>
                                        <p:strVal val="visible"/>
                                      </p:to>
                                    </p:set>
                                    <p:animEffect transition="in" filter="fade">
                                      <p:cBhvr>
                                        <p:cTn id="31" dur="500"/>
                                        <p:tgtEl>
                                          <p:spTgt spid="40963">
                                            <p:txEl>
                                              <p:pRg st="3" end="3"/>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826816" y="429125"/>
            <a:ext cx="3970422" cy="7415462"/>
            <a:chOff x="10730564" y="-4009"/>
            <a:chExt cx="3970422" cy="7415462"/>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1132" r="6516" b="9893"/>
            <a:stretch/>
          </p:blipFill>
          <p:spPr>
            <a:xfrm>
              <a:off x="10730564" y="-4009"/>
              <a:ext cx="3970422" cy="7415462"/>
            </a:xfrm>
            <a:prstGeom prst="rect">
              <a:avLst/>
            </a:prstGeom>
          </p:spPr>
        </p:pic>
        <p:pic>
          <p:nvPicPr>
            <p:cNvPr id="63492" name="Picture 5" descr="HELP_logo_rg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38920" y="3176337"/>
              <a:ext cx="1308580" cy="107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491" name="Rectangle 9"/>
          <p:cNvSpPr>
            <a:spLocks noGrp="1" noChangeArrowheads="1"/>
          </p:cNvSpPr>
          <p:nvPr>
            <p:ph sz="half" idx="1"/>
          </p:nvPr>
        </p:nvSpPr>
        <p:spPr bwMode="auto">
          <a:xfrm>
            <a:off x="1104900" y="2114868"/>
            <a:ext cx="10132595" cy="53508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728" tIns="54864" rIns="109728" bIns="54864" numCol="1" anchor="t" anchorCtr="0" compatLnSpc="1">
            <a:prstTxWarp prst="textNoShape">
              <a:avLst/>
            </a:prstTxWarp>
          </a:bodyPr>
          <a:lstStyle/>
          <a:p>
            <a:pPr eaLnBrk="1" hangingPunct="1"/>
            <a:r>
              <a:rPr lang="en-US" altLang="en-US" sz="4000" dirty="0">
                <a:latin typeface="Century Gothic" panose="020B0502020202020204" pitchFamily="34" charset="0"/>
              </a:rPr>
              <a:t>Remain calm, but </a:t>
            </a:r>
            <a:r>
              <a:rPr lang="en-US" altLang="en-US" sz="4000" b="1" dirty="0">
                <a:latin typeface="Century Gothic" panose="020B0502020202020204" pitchFamily="34" charset="0"/>
              </a:rPr>
              <a:t>don’t wait </a:t>
            </a:r>
            <a:r>
              <a:rPr lang="en-US" altLang="en-US" sz="4000" dirty="0">
                <a:latin typeface="Century Gothic" panose="020B0502020202020204" pitchFamily="34" charset="0"/>
              </a:rPr>
              <a:t>for the  person to look or feel sick; some exposures can have a delayed effect</a:t>
            </a:r>
          </a:p>
          <a:p>
            <a:pPr eaLnBrk="1" hangingPunct="1"/>
            <a:r>
              <a:rPr lang="en-US" altLang="en-US" sz="4000" dirty="0">
                <a:latin typeface="Century Gothic" panose="020B0502020202020204" pitchFamily="34" charset="0"/>
              </a:rPr>
              <a:t>If the person is unconscious, having convulsions, or difficulty breathing; call 911</a:t>
            </a:r>
          </a:p>
          <a:p>
            <a:pPr eaLnBrk="1" hangingPunct="1"/>
            <a:r>
              <a:rPr lang="en-US" altLang="en-US" sz="4000" b="1" dirty="0">
                <a:solidFill>
                  <a:schemeClr val="accent5">
                    <a:lumMod val="75000"/>
                  </a:schemeClr>
                </a:solidFill>
                <a:latin typeface="Century Gothic" panose="020B0502020202020204" pitchFamily="34" charset="0"/>
              </a:rPr>
              <a:t>Otherwise call the UPCC</a:t>
            </a:r>
          </a:p>
          <a:p>
            <a:pPr eaLnBrk="1" hangingPunct="1">
              <a:buFont typeface="Wingdings" panose="05000000000000000000" pitchFamily="2" charset="2"/>
              <a:buNone/>
            </a:pPr>
            <a:r>
              <a:rPr lang="en-US" altLang="en-US" sz="4000" b="1" dirty="0">
                <a:latin typeface="Century Gothic" panose="020B0502020202020204" pitchFamily="34" charset="0"/>
              </a:rPr>
              <a:t>	</a:t>
            </a:r>
            <a:endParaRPr lang="en-US" altLang="en-US" dirty="0">
              <a:latin typeface="Century Gothic" panose="020B0502020202020204" pitchFamily="34" charset="0"/>
            </a:endParaRPr>
          </a:p>
        </p:txBody>
      </p:sp>
      <p:sp>
        <p:nvSpPr>
          <p:cNvPr id="33794" name="Rectangle 2"/>
          <p:cNvSpPr>
            <a:spLocks noGrp="1" noChangeArrowheads="1"/>
          </p:cNvSpPr>
          <p:nvPr>
            <p:ph type="title"/>
          </p:nvPr>
        </p:nvSpPr>
        <p:spPr>
          <a:xfrm>
            <a:off x="1104900" y="694482"/>
            <a:ext cx="13525500" cy="659444"/>
          </a:xfrm>
        </p:spPr>
        <p:txBody>
          <a:bodyPr/>
          <a:lstStyle/>
          <a:p>
            <a:pPr>
              <a:defRPr/>
            </a:pPr>
            <a:r>
              <a:rPr lang="en-US" altLang="en-US" sz="5400" dirty="0">
                <a:latin typeface="Century Gothic" panose="020B0502020202020204" pitchFamily="34" charset="0"/>
              </a:rPr>
              <a:t>Emergency Action For Poisoning</a:t>
            </a:r>
            <a:r>
              <a:rPr lang="en-US" altLang="en-US" sz="4400" dirty="0">
                <a:latin typeface="Century Gothic" panose="020B0502020202020204" pitchFamily="34" charset="0"/>
              </a:rPr>
              <a:t> </a:t>
            </a:r>
            <a:endParaRPr lang="en-US" altLang="en-US" sz="3600" dirty="0">
              <a:latin typeface="Century Gothic" panose="020B0502020202020204" pitchFamily="34" charset="0"/>
            </a:endParaRPr>
          </a:p>
        </p:txBody>
      </p:sp>
      <p:sp>
        <p:nvSpPr>
          <p:cNvPr id="2" name="Chevron 1"/>
          <p:cNvSpPr/>
          <p:nvPr/>
        </p:nvSpPr>
        <p:spPr>
          <a:xfrm>
            <a:off x="8061159" y="6208295"/>
            <a:ext cx="336884" cy="385011"/>
          </a:xfrm>
          <a:prstGeom prst="chevron">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tx1"/>
              </a:solidFill>
            </a:endParaRPr>
          </a:p>
        </p:txBody>
      </p:sp>
      <p:sp>
        <p:nvSpPr>
          <p:cNvPr id="6" name="Chevron 5"/>
          <p:cNvSpPr/>
          <p:nvPr/>
        </p:nvSpPr>
        <p:spPr>
          <a:xfrm>
            <a:off x="8406063" y="6208295"/>
            <a:ext cx="336884" cy="385011"/>
          </a:xfrm>
          <a:prstGeom prst="chevron">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tx1"/>
              </a:solidFill>
            </a:endParaRPr>
          </a:p>
        </p:txBody>
      </p:sp>
      <p:sp>
        <p:nvSpPr>
          <p:cNvPr id="7" name="Chevron 6"/>
          <p:cNvSpPr/>
          <p:nvPr/>
        </p:nvSpPr>
        <p:spPr>
          <a:xfrm>
            <a:off x="8726904" y="6208295"/>
            <a:ext cx="336884" cy="385011"/>
          </a:xfrm>
          <a:prstGeom prst="chevron">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tx1"/>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fade">
                                      <p:cBhvr>
                                        <p:cTn id="7" dur="500"/>
                                        <p:tgtEl>
                                          <p:spTgt spid="634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491">
                                            <p:txEl>
                                              <p:pRg st="1" end="1"/>
                                            </p:txEl>
                                          </p:spTgt>
                                        </p:tgtEl>
                                        <p:attrNameLst>
                                          <p:attrName>style.visibility</p:attrName>
                                        </p:attrNameLst>
                                      </p:cBhvr>
                                      <p:to>
                                        <p:strVal val="visible"/>
                                      </p:to>
                                    </p:set>
                                    <p:animEffect transition="in" filter="fade">
                                      <p:cBhvr>
                                        <p:cTn id="12" dur="500"/>
                                        <p:tgtEl>
                                          <p:spTgt spid="634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491">
                                            <p:txEl>
                                              <p:pRg st="2" end="2"/>
                                            </p:txEl>
                                          </p:spTgt>
                                        </p:tgtEl>
                                        <p:attrNameLst>
                                          <p:attrName>style.visibility</p:attrName>
                                        </p:attrNameLst>
                                      </p:cBhvr>
                                      <p:to>
                                        <p:strVal val="visible"/>
                                      </p:to>
                                    </p:set>
                                    <p:animEffect transition="in" filter="fade">
                                      <p:cBhvr>
                                        <p:cTn id="17" dur="500"/>
                                        <p:tgtEl>
                                          <p:spTgt spid="63491">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prstGeom prst="rect">
            <a:avLst/>
          </a:prstGeom>
          <a:noFill/>
          <a:ln/>
        </p:spPr>
        <p:txBody>
          <a:bodyPr/>
          <a:lstStyle/>
          <a:p>
            <a:r>
              <a:rPr lang="en-US" dirty="0"/>
              <a:t>Education Goals</a:t>
            </a:r>
          </a:p>
        </p:txBody>
      </p:sp>
      <p:sp>
        <p:nvSpPr>
          <p:cNvPr id="69635" name="Rectangle 3"/>
          <p:cNvSpPr>
            <a:spLocks noGrp="1" noChangeArrowheads="1"/>
          </p:cNvSpPr>
          <p:nvPr>
            <p:ph sz="half" idx="1"/>
          </p:nvPr>
        </p:nvSpPr>
        <p:spPr>
          <a:prstGeom prst="rect">
            <a:avLst/>
          </a:prstGeom>
          <a:noFill/>
          <a:ln/>
        </p:spPr>
        <p:txBody>
          <a:bodyPr/>
          <a:lstStyle/>
          <a:p>
            <a:pPr marL="742950" indent="-742950">
              <a:spcBef>
                <a:spcPts val="600"/>
              </a:spcBef>
              <a:buFont typeface="+mj-lt"/>
              <a:buAutoNum type="arabicPeriod"/>
            </a:pPr>
            <a:r>
              <a:rPr lang="en-US" sz="4400" dirty="0"/>
              <a:t>Decrease the frequency of poisoning</a:t>
            </a:r>
          </a:p>
          <a:p>
            <a:pPr marL="742950" indent="-742950">
              <a:spcBef>
                <a:spcPts val="600"/>
              </a:spcBef>
              <a:buFont typeface="+mj-lt"/>
              <a:buAutoNum type="arabicPeriod"/>
            </a:pPr>
            <a:r>
              <a:rPr lang="en-US" sz="4400" dirty="0"/>
              <a:t>Decrease severity of poisoning</a:t>
            </a:r>
          </a:p>
          <a:p>
            <a:pPr marL="742950" indent="-742950">
              <a:spcBef>
                <a:spcPts val="600"/>
              </a:spcBef>
              <a:buFont typeface="+mj-lt"/>
              <a:buAutoNum type="arabicPeriod"/>
            </a:pPr>
            <a:r>
              <a:rPr lang="en-US" sz="4400" dirty="0"/>
              <a:t>Enhance general awareness</a:t>
            </a:r>
          </a:p>
        </p:txBody>
      </p:sp>
      <p:pic>
        <p:nvPicPr>
          <p:cNvPr id="4" name="Picture 3" descr="Dangers in the house_dreamstime_4211955.jpg"/>
          <p:cNvPicPr>
            <a:picLocks noChangeAspect="1"/>
          </p:cNvPicPr>
          <p:nvPr/>
        </p:nvPicPr>
        <p:blipFill>
          <a:blip r:embed="rId4" cstate="print"/>
          <a:stretch>
            <a:fillRect/>
          </a:stretch>
        </p:blipFill>
        <p:spPr>
          <a:xfrm>
            <a:off x="10972800" y="3381489"/>
            <a:ext cx="3657600" cy="4824800"/>
          </a:xfrm>
          <a:prstGeom prst="rect">
            <a:avLst/>
          </a:prstGeom>
        </p:spPr>
      </p:pic>
      <p:sp>
        <p:nvSpPr>
          <p:cNvPr id="5" name="TextBox 4"/>
          <p:cNvSpPr txBox="1"/>
          <p:nvPr/>
        </p:nvSpPr>
        <p:spPr>
          <a:xfrm>
            <a:off x="3668468" y="5790636"/>
            <a:ext cx="6410597" cy="1015663"/>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6000" b="1" cap="all" dirty="0">
                <a:ln w="0">
                  <a:solidFill>
                    <a:srgbClr val="C00000"/>
                  </a:solidFill>
                </a:ln>
                <a:solidFill>
                  <a:srgbClr val="CC0000"/>
                </a:solidFill>
                <a:effectLst>
                  <a:reflection blurRad="12700" stA="50000" endPos="50000" dist="5000" dir="5400000" sy="-100000" rotWithShape="0"/>
                </a:effectLst>
              </a:rPr>
              <a:t>1-800-222-1222</a:t>
            </a:r>
          </a:p>
        </p:txBody>
      </p:sp>
    </p:spTree>
    <p:custDataLst>
      <p:tags r:id="rId1"/>
    </p:custDataLst>
    <p:extLst>
      <p:ext uri="{BB962C8B-B14F-4D97-AF65-F5344CB8AC3E}">
        <p14:creationId xmlns:p14="http://schemas.microsoft.com/office/powerpoint/2010/main" val="135428562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1" name="Rectangle 3"/>
          <p:cNvSpPr>
            <a:spLocks noGrp="1" noChangeArrowheads="1"/>
          </p:cNvSpPr>
          <p:nvPr>
            <p:ph sz="half" idx="1"/>
          </p:nvPr>
        </p:nvSpPr>
        <p:spPr>
          <a:xfrm>
            <a:off x="1104900" y="2114868"/>
            <a:ext cx="9170068" cy="5350804"/>
          </a:xfrm>
          <a:noFill/>
          <a:ln/>
        </p:spPr>
        <p:txBody>
          <a:bodyPr/>
          <a:lstStyle/>
          <a:p>
            <a:pPr>
              <a:spcAft>
                <a:spcPct val="5000"/>
              </a:spcAft>
            </a:pPr>
            <a:r>
              <a:rPr lang="en-US" sz="3860" dirty="0"/>
              <a:t>Established in 1954</a:t>
            </a:r>
          </a:p>
          <a:p>
            <a:pPr>
              <a:spcAft>
                <a:spcPct val="5000"/>
              </a:spcAft>
            </a:pPr>
            <a:r>
              <a:rPr lang="en-US" sz="3860" dirty="0"/>
              <a:t>Statewide program </a:t>
            </a:r>
          </a:p>
          <a:p>
            <a:pPr>
              <a:spcAft>
                <a:spcPct val="5000"/>
              </a:spcAft>
            </a:pPr>
            <a:r>
              <a:rPr lang="en-US" sz="3860" dirty="0"/>
              <a:t>Administratively in the University of Utah College of Pharmacy</a:t>
            </a:r>
          </a:p>
          <a:p>
            <a:pPr>
              <a:spcAft>
                <a:spcPct val="5000"/>
              </a:spcAft>
            </a:pPr>
            <a:r>
              <a:rPr lang="en-US" sz="3860" b="1" dirty="0"/>
              <a:t>Mission: to prevent and minimize adverse health effects from a poison exposure through education, service, and research</a:t>
            </a:r>
          </a:p>
        </p:txBody>
      </p:sp>
      <p:sp>
        <p:nvSpPr>
          <p:cNvPr id="201730" name="Rectangle 2"/>
          <p:cNvSpPr>
            <a:spLocks noGrp="1" noChangeArrowheads="1"/>
          </p:cNvSpPr>
          <p:nvPr>
            <p:ph type="title"/>
          </p:nvPr>
        </p:nvSpPr>
        <p:spPr>
          <a:noFill/>
          <a:ln/>
        </p:spPr>
        <p:txBody>
          <a:bodyPr/>
          <a:lstStyle/>
          <a:p>
            <a:r>
              <a:rPr lang="en-US" dirty="0"/>
              <a:t>Utah Poison Control Center</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16729" y="1897025"/>
            <a:ext cx="3659671" cy="54847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27637085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sz="4800" dirty="0"/>
              <a:t>Poison </a:t>
            </a:r>
            <a:r>
              <a:rPr lang="en-US" dirty="0"/>
              <a:t>education</a:t>
            </a:r>
            <a:r>
              <a:rPr lang="en-US" sz="4800" dirty="0"/>
              <a:t> Resources</a:t>
            </a:r>
          </a:p>
        </p:txBody>
      </p:sp>
      <p:sp>
        <p:nvSpPr>
          <p:cNvPr id="10" name="Content Placeholder 9"/>
          <p:cNvSpPr>
            <a:spLocks noGrp="1"/>
          </p:cNvSpPr>
          <p:nvPr>
            <p:ph sz="half" idx="1"/>
          </p:nvPr>
        </p:nvSpPr>
        <p:spPr>
          <a:xfrm>
            <a:off x="1104900" y="1958112"/>
            <a:ext cx="9028999" cy="4414880"/>
          </a:xfrm>
        </p:spPr>
        <p:txBody>
          <a:bodyPr/>
          <a:lstStyle/>
          <a:p>
            <a:pPr>
              <a:spcBef>
                <a:spcPts val="0"/>
              </a:spcBef>
              <a:spcAft>
                <a:spcPts val="1200"/>
              </a:spcAft>
            </a:pPr>
            <a:r>
              <a:rPr lang="en-US" sz="3600" dirty="0"/>
              <a:t>Website</a:t>
            </a:r>
          </a:p>
          <a:p>
            <a:pPr>
              <a:spcBef>
                <a:spcPts val="0"/>
              </a:spcBef>
              <a:spcAft>
                <a:spcPts val="1200"/>
              </a:spcAft>
            </a:pPr>
            <a:r>
              <a:rPr lang="en-US" sz="3600" dirty="0"/>
              <a:t>Brochures and posters</a:t>
            </a:r>
          </a:p>
          <a:p>
            <a:pPr>
              <a:spcBef>
                <a:spcPts val="0"/>
              </a:spcBef>
              <a:spcAft>
                <a:spcPts val="1200"/>
              </a:spcAft>
            </a:pPr>
            <a:r>
              <a:rPr lang="en-US" sz="3600" dirty="0"/>
              <a:t>Stickers and magnets</a:t>
            </a:r>
          </a:p>
          <a:p>
            <a:pPr>
              <a:spcBef>
                <a:spcPts val="0"/>
              </a:spcBef>
            </a:pPr>
            <a:r>
              <a:rPr lang="en-US" sz="3600" dirty="0"/>
              <a:t>Lesson plans and </a:t>
            </a:r>
          </a:p>
          <a:p>
            <a:pPr marL="0" indent="0">
              <a:spcBef>
                <a:spcPts val="0"/>
              </a:spcBef>
              <a:spcAft>
                <a:spcPts val="1200"/>
              </a:spcAft>
              <a:buNone/>
            </a:pPr>
            <a:r>
              <a:rPr lang="en-US" sz="3600" dirty="0"/>
              <a:t>     presentations</a:t>
            </a:r>
          </a:p>
          <a:p>
            <a:pPr>
              <a:spcBef>
                <a:spcPts val="0"/>
              </a:spcBef>
              <a:spcAft>
                <a:spcPts val="1200"/>
              </a:spcAft>
            </a:pPr>
            <a:r>
              <a:rPr lang="en-US" sz="3600" dirty="0"/>
              <a:t>Social media</a:t>
            </a:r>
          </a:p>
          <a:p>
            <a:pPr>
              <a:spcBef>
                <a:spcPts val="0"/>
              </a:spcBef>
              <a:spcAft>
                <a:spcPts val="1200"/>
              </a:spcAft>
            </a:pPr>
            <a:r>
              <a:rPr lang="en-US" sz="3600" dirty="0"/>
              <a:t>Newsletters</a:t>
            </a:r>
          </a:p>
          <a:p>
            <a:pPr>
              <a:spcBef>
                <a:spcPts val="0"/>
              </a:spcBef>
              <a:spcAft>
                <a:spcPts val="1200"/>
              </a:spcAft>
            </a:pPr>
            <a:r>
              <a:rPr lang="en-US" sz="3600" dirty="0"/>
              <a:t>Plant database</a:t>
            </a:r>
          </a:p>
          <a:p>
            <a:pPr>
              <a:spcBef>
                <a:spcPts val="0"/>
              </a:spcBef>
            </a:pPr>
            <a:endParaRPr lang="en-US" sz="3400" dirty="0"/>
          </a:p>
          <a:p>
            <a:r>
              <a:rPr lang="en-US" altLang="en-US" sz="3600" dirty="0">
                <a:solidFill>
                  <a:schemeClr val="bg1"/>
                </a:solidFill>
              </a:rPr>
              <a:t>:</a:t>
            </a:r>
            <a:endParaRPr lang="en-US" dirty="0"/>
          </a:p>
        </p:txBody>
      </p:sp>
      <p:grpSp>
        <p:nvGrpSpPr>
          <p:cNvPr id="8" name="Group 7"/>
          <p:cNvGrpSpPr/>
          <p:nvPr/>
        </p:nvGrpSpPr>
        <p:grpSpPr>
          <a:xfrm>
            <a:off x="9686844" y="7465673"/>
            <a:ext cx="4943556" cy="790053"/>
            <a:chOff x="3139014" y="7465672"/>
            <a:chExt cx="4943556" cy="790053"/>
          </a:xfrm>
        </p:grpSpPr>
        <p:grpSp>
          <p:nvGrpSpPr>
            <p:cNvPr id="5" name="Group 4"/>
            <p:cNvGrpSpPr/>
            <p:nvPr/>
          </p:nvGrpSpPr>
          <p:grpSpPr>
            <a:xfrm>
              <a:off x="5170031" y="7476152"/>
              <a:ext cx="1512006" cy="779573"/>
              <a:chOff x="5170031" y="7476152"/>
              <a:chExt cx="1512006" cy="779573"/>
            </a:xfrm>
          </p:grpSpPr>
          <p:pic>
            <p:nvPicPr>
              <p:cNvPr id="7" name="Picture 6"/>
              <p:cNvPicPr>
                <a:picLocks noChangeAspect="1"/>
              </p:cNvPicPr>
              <p:nvPr/>
            </p:nvPicPr>
            <p:blipFill>
              <a:blip r:embed="rId4"/>
              <a:stretch>
                <a:fillRect/>
              </a:stretch>
            </p:blipFill>
            <p:spPr>
              <a:xfrm>
                <a:off x="5185448" y="7476152"/>
                <a:ext cx="1496588" cy="779573"/>
              </a:xfrm>
              <a:prstGeom prst="rect">
                <a:avLst/>
              </a:prstGeom>
            </p:spPr>
          </p:pic>
          <p:sp>
            <p:nvSpPr>
              <p:cNvPr id="3" name="Rectangle 2"/>
              <p:cNvSpPr/>
              <p:nvPr/>
            </p:nvSpPr>
            <p:spPr>
              <a:xfrm>
                <a:off x="5170031" y="7888401"/>
                <a:ext cx="1512006" cy="338554"/>
              </a:xfrm>
              <a:prstGeom prst="rect">
                <a:avLst/>
              </a:prstGeom>
            </p:spPr>
            <p:txBody>
              <a:bodyPr wrap="square">
                <a:spAutoFit/>
              </a:bodyPr>
              <a:lstStyle/>
              <a:p>
                <a:pPr algn="ctr"/>
                <a:r>
                  <a:rPr lang="en-US" sz="1600" dirty="0">
                    <a:solidFill>
                      <a:schemeClr val="bg1"/>
                    </a:solidFill>
                    <a:latin typeface="Century Gothic" panose="020B0502020202020204" pitchFamily="34" charset="0"/>
                  </a:rPr>
                  <a:t>@</a:t>
                </a:r>
                <a:r>
                  <a:rPr lang="en-US" sz="1400" dirty="0" err="1">
                    <a:solidFill>
                      <a:schemeClr val="bg1"/>
                    </a:solidFill>
                    <a:latin typeface="Century Gothic" panose="020B0502020202020204" pitchFamily="34" charset="0"/>
                  </a:rPr>
                  <a:t>utahpoison</a:t>
                </a:r>
                <a:endParaRPr lang="en-US" sz="1600" dirty="0">
                  <a:solidFill>
                    <a:schemeClr val="bg1"/>
                  </a:solidFill>
                  <a:latin typeface="Century Gothic" panose="020B0502020202020204" pitchFamily="34" charset="0"/>
                </a:endParaRPr>
              </a:p>
            </p:txBody>
          </p:sp>
        </p:grpSp>
        <p:pic>
          <p:nvPicPr>
            <p:cNvPr id="9" name="Picture 8"/>
            <p:cNvPicPr>
              <a:picLocks noChangeAspect="1"/>
            </p:cNvPicPr>
            <p:nvPr/>
          </p:nvPicPr>
          <p:blipFill>
            <a:blip r:embed="rId5"/>
            <a:stretch>
              <a:fillRect/>
            </a:stretch>
          </p:blipFill>
          <p:spPr>
            <a:xfrm>
              <a:off x="3139014" y="7465672"/>
              <a:ext cx="2046434" cy="763928"/>
            </a:xfrm>
            <a:prstGeom prst="rect">
              <a:avLst/>
            </a:prstGeom>
          </p:spPr>
        </p:pic>
        <p:pic>
          <p:nvPicPr>
            <p:cNvPr id="11" name="Picture 10"/>
            <p:cNvPicPr>
              <a:picLocks noChangeAspect="1"/>
            </p:cNvPicPr>
            <p:nvPr/>
          </p:nvPicPr>
          <p:blipFill>
            <a:blip r:embed="rId6"/>
            <a:stretch>
              <a:fillRect/>
            </a:stretch>
          </p:blipFill>
          <p:spPr>
            <a:xfrm>
              <a:off x="6682036" y="7465672"/>
              <a:ext cx="1400534" cy="763928"/>
            </a:xfrm>
            <a:prstGeom prst="rect">
              <a:avLst/>
            </a:prstGeom>
          </p:spPr>
        </p:pic>
      </p:grpSp>
      <p:pic>
        <p:nvPicPr>
          <p:cNvPr id="25605" name="Picture 5"/>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0622424" y="133368"/>
            <a:ext cx="3233842" cy="4184972"/>
          </a:xfrm>
          <a:prstGeom prst="rect">
            <a:avLst/>
          </a:prstGeom>
          <a:noFill/>
          <a:ln w="3175">
            <a:solidFill>
              <a:schemeClr val="tx1">
                <a:lumMod val="50000"/>
                <a:lumOff val="50000"/>
              </a:schemeClr>
            </a:solidFill>
          </a:ln>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48347" y="1404551"/>
            <a:ext cx="3119697" cy="4037255"/>
          </a:xfrm>
          <a:prstGeom prst="rect">
            <a:avLst/>
          </a:prstGeom>
          <a:ln w="3175">
            <a:solidFill>
              <a:schemeClr val="tx1">
                <a:lumMod val="50000"/>
                <a:lumOff val="50000"/>
              </a:schemeClr>
            </a:solidFill>
          </a:ln>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77748" y="2656468"/>
            <a:ext cx="4931651" cy="4601153"/>
          </a:xfrm>
          <a:prstGeom prst="rect">
            <a:avLst/>
          </a:prstGeom>
          <a:ln w="3175">
            <a:solidFill>
              <a:schemeClr val="tx1">
                <a:lumMod val="50000"/>
                <a:lumOff val="50000"/>
              </a:schemeClr>
            </a:solidFill>
          </a:ln>
        </p:spPr>
      </p:pic>
      <p:pic>
        <p:nvPicPr>
          <p:cNvPr id="13" name="Picture 9" descr="Flyer fan"/>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865233" y="2478121"/>
            <a:ext cx="4015241" cy="41898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G:\My Documents\My Pictures\Picture 006.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362845" y="5610760"/>
            <a:ext cx="1786295" cy="1681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3588589" y="2032433"/>
            <a:ext cx="5762445" cy="520009"/>
          </a:xfrm>
          <a:prstGeom prst="roundRect">
            <a:avLst/>
          </a:prstGeom>
          <a:solidFill>
            <a:schemeClr val="accent5"/>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dirty="0">
                <a:solidFill>
                  <a:schemeClr val="bg1"/>
                </a:solidFill>
              </a:rPr>
              <a:t>www.utahpoisoncontrol.org</a:t>
            </a:r>
            <a:r>
              <a:rPr lang="en-US" sz="3200" dirty="0"/>
              <a:t> </a:t>
            </a:r>
          </a:p>
        </p:txBody>
      </p:sp>
    </p:spTree>
    <p:custDataLst>
      <p:tags r:id="rId1"/>
    </p:custDataLst>
    <p:extLst>
      <p:ext uri="{BB962C8B-B14F-4D97-AF65-F5344CB8AC3E}">
        <p14:creationId xmlns:p14="http://schemas.microsoft.com/office/powerpoint/2010/main" val="142739310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UPCC Projects</a:t>
            </a:r>
          </a:p>
        </p:txBody>
      </p:sp>
      <p:sp>
        <p:nvSpPr>
          <p:cNvPr id="3" name="Content Placeholder 2"/>
          <p:cNvSpPr>
            <a:spLocks noGrp="1"/>
          </p:cNvSpPr>
          <p:nvPr>
            <p:ph sz="half" idx="1"/>
          </p:nvPr>
        </p:nvSpPr>
        <p:spPr>
          <a:xfrm>
            <a:off x="1003300" y="1980251"/>
            <a:ext cx="12676414" cy="5350804"/>
          </a:xfrm>
        </p:spPr>
        <p:txBody>
          <a:bodyPr/>
          <a:lstStyle/>
          <a:p>
            <a:pPr>
              <a:spcBef>
                <a:spcPts val="0"/>
              </a:spcBef>
              <a:spcAft>
                <a:spcPts val="1800"/>
              </a:spcAft>
            </a:pPr>
            <a:r>
              <a:rPr lang="en-US" sz="3200" dirty="0"/>
              <a:t>Naloxone Training </a:t>
            </a:r>
          </a:p>
          <a:p>
            <a:pPr>
              <a:spcBef>
                <a:spcPts val="0"/>
              </a:spcBef>
              <a:spcAft>
                <a:spcPts val="1800"/>
              </a:spcAft>
            </a:pPr>
            <a:r>
              <a:rPr lang="en-US" sz="3200" dirty="0"/>
              <a:t>Safe Kids Utah projects</a:t>
            </a:r>
          </a:p>
          <a:p>
            <a:pPr>
              <a:spcBef>
                <a:spcPts val="0"/>
              </a:spcBef>
              <a:spcAft>
                <a:spcPts val="1800"/>
              </a:spcAft>
            </a:pPr>
            <a:r>
              <a:rPr lang="en-US" sz="3200" dirty="0"/>
              <a:t>Education to Head Start families</a:t>
            </a:r>
          </a:p>
          <a:p>
            <a:pPr>
              <a:spcBef>
                <a:spcPts val="0"/>
              </a:spcBef>
              <a:spcAft>
                <a:spcPts val="1800"/>
              </a:spcAft>
            </a:pPr>
            <a:r>
              <a:rPr lang="en-US" sz="3200" dirty="0"/>
              <a:t>UCO-OP (Utah coalition for opioid overdose prevention)</a:t>
            </a:r>
          </a:p>
          <a:p>
            <a:pPr>
              <a:spcBef>
                <a:spcPts val="0"/>
              </a:spcBef>
              <a:spcAft>
                <a:spcPts val="1800"/>
              </a:spcAft>
            </a:pPr>
            <a:r>
              <a:rPr lang="en-US" sz="3200" dirty="0"/>
              <a:t>OAMS (older adult medication safety) program</a:t>
            </a:r>
          </a:p>
          <a:p>
            <a:pPr lvl="1">
              <a:spcBef>
                <a:spcPts val="0"/>
              </a:spcBef>
              <a:spcAft>
                <a:spcPts val="1800"/>
              </a:spcAft>
            </a:pPr>
            <a:endParaRPr lang="en-US" sz="2400" dirty="0"/>
          </a:p>
          <a:p>
            <a:pPr lvl="1">
              <a:spcBef>
                <a:spcPts val="0"/>
              </a:spcBef>
              <a:spcAft>
                <a:spcPts val="1800"/>
              </a:spcAft>
            </a:pPr>
            <a:endParaRPr lang="en-US" sz="3600"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5068" b="7897"/>
          <a:stretch/>
        </p:blipFill>
        <p:spPr>
          <a:xfrm>
            <a:off x="9700700" y="694482"/>
            <a:ext cx="3592957" cy="293238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8581505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39" t="-293" r="-479" b="19323"/>
          <a:stretch/>
        </p:blipFill>
        <p:spPr>
          <a:xfrm>
            <a:off x="121920" y="389105"/>
            <a:ext cx="14635261" cy="7821039"/>
          </a:xfrm>
          <a:prstGeom prst="rect">
            <a:avLst/>
          </a:prstGeom>
          <a:noFill/>
          <a:ln>
            <a:noFill/>
          </a:ln>
        </p:spPr>
      </p:pic>
      <p:sp>
        <p:nvSpPr>
          <p:cNvPr id="4" name="Rectangle 3"/>
          <p:cNvSpPr/>
          <p:nvPr/>
        </p:nvSpPr>
        <p:spPr>
          <a:xfrm>
            <a:off x="135255" y="-1"/>
            <a:ext cx="14547314" cy="8210145"/>
          </a:xfrm>
          <a:prstGeom prst="rect">
            <a:avLst/>
          </a:prstGeom>
          <a:solidFill>
            <a:schemeClr val="bg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9730" name="Rectangle 2"/>
          <p:cNvSpPr>
            <a:spLocks noGrp="1" noChangeArrowheads="1"/>
          </p:cNvSpPr>
          <p:nvPr>
            <p:ph type="title"/>
          </p:nvPr>
        </p:nvSpPr>
        <p:spPr bwMode="auto">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875" tIns="53938" rIns="107875" bIns="53938" numCol="1" anchor="t" anchorCtr="0" compatLnSpc="1">
            <a:prstTxWarp prst="textNoShape">
              <a:avLst/>
            </a:prstTxWarp>
          </a:bodyPr>
          <a:lstStyle/>
          <a:p>
            <a:r>
              <a:rPr lang="en-US" dirty="0"/>
              <a:t>UPCC Partnering with</a:t>
            </a:r>
          </a:p>
        </p:txBody>
      </p:sp>
      <p:sp>
        <p:nvSpPr>
          <p:cNvPr id="2" name="AutoShape 2" descr="Utate State University Extension Logo - Small"/>
          <p:cNvSpPr>
            <a:spLocks noChangeAspect="1" noChangeArrowheads="1"/>
          </p:cNvSpPr>
          <p:nvPr/>
        </p:nvSpPr>
        <p:spPr bwMode="auto">
          <a:xfrm>
            <a:off x="155575" y="-274638"/>
            <a:ext cx="1943100" cy="571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0237" y="491474"/>
            <a:ext cx="4704827" cy="1382961"/>
          </a:xfrm>
          <a:prstGeom prst="rect">
            <a:avLst/>
          </a:prstGeom>
        </p:spPr>
      </p:pic>
      <p:sp>
        <p:nvSpPr>
          <p:cNvPr id="5" name="Rounded Rectangle 4"/>
          <p:cNvSpPr/>
          <p:nvPr/>
        </p:nvSpPr>
        <p:spPr>
          <a:xfrm>
            <a:off x="6312267" y="5771785"/>
            <a:ext cx="2760453" cy="492083"/>
          </a:xfrm>
          <a:prstGeom prst="roundRect">
            <a:avLst/>
          </a:prstGeom>
          <a:solidFill>
            <a:srgbClr val="92D05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t>Health Living</a:t>
            </a:r>
          </a:p>
        </p:txBody>
      </p:sp>
      <p:sp>
        <p:nvSpPr>
          <p:cNvPr id="10" name="Rounded Rectangle 9"/>
          <p:cNvSpPr/>
          <p:nvPr/>
        </p:nvSpPr>
        <p:spPr>
          <a:xfrm>
            <a:off x="4803748" y="4370102"/>
            <a:ext cx="3919268" cy="969105"/>
          </a:xfrm>
          <a:prstGeom prst="roundRect">
            <a:avLst/>
          </a:prstGeom>
          <a:solidFill>
            <a:schemeClr val="accent5"/>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t>Home Buyer Education: Radon and CO</a:t>
            </a:r>
          </a:p>
        </p:txBody>
      </p:sp>
      <p:sp>
        <p:nvSpPr>
          <p:cNvPr id="11" name="Rounded Rectangle 10"/>
          <p:cNvSpPr/>
          <p:nvPr/>
        </p:nvSpPr>
        <p:spPr>
          <a:xfrm>
            <a:off x="6160360" y="2659632"/>
            <a:ext cx="2863970" cy="542068"/>
          </a:xfrm>
          <a:prstGeom prst="roundRect">
            <a:avLst/>
          </a:prstGeom>
          <a:solidFill>
            <a:srgbClr val="00206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t>Food Safety</a:t>
            </a:r>
          </a:p>
        </p:txBody>
      </p:sp>
      <p:sp>
        <p:nvSpPr>
          <p:cNvPr id="12" name="Rounded Rectangle 11"/>
          <p:cNvSpPr/>
          <p:nvPr/>
        </p:nvSpPr>
        <p:spPr>
          <a:xfrm>
            <a:off x="9939899" y="4611470"/>
            <a:ext cx="3828224" cy="1050763"/>
          </a:xfrm>
          <a:prstGeom prst="roundRect">
            <a:avLst/>
          </a:prstGeom>
          <a:solidFill>
            <a:srgbClr val="FF00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t>Fertilizer/Pesticide Safety and Prevention</a:t>
            </a:r>
          </a:p>
        </p:txBody>
      </p:sp>
      <p:sp>
        <p:nvSpPr>
          <p:cNvPr id="13" name="Rounded Rectangle 12"/>
          <p:cNvSpPr/>
          <p:nvPr/>
        </p:nvSpPr>
        <p:spPr>
          <a:xfrm>
            <a:off x="9256656" y="6056333"/>
            <a:ext cx="4761781" cy="542068"/>
          </a:xfrm>
          <a:prstGeom prst="roundRect">
            <a:avLst/>
          </a:prstGeom>
          <a:solidFill>
            <a:srgbClr val="00B05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t>Plant Poison Exposures</a:t>
            </a:r>
          </a:p>
        </p:txBody>
      </p:sp>
      <p:sp>
        <p:nvSpPr>
          <p:cNvPr id="14" name="Rounded Rectangle 13"/>
          <p:cNvSpPr/>
          <p:nvPr/>
        </p:nvSpPr>
        <p:spPr>
          <a:xfrm>
            <a:off x="10358316" y="2453978"/>
            <a:ext cx="3966835" cy="542068"/>
          </a:xfrm>
          <a:prstGeom prst="roundRect">
            <a:avLst/>
          </a:prstGeom>
          <a:solidFill>
            <a:srgbClr val="00B0F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t>Harmful Algal Bloom </a:t>
            </a:r>
          </a:p>
        </p:txBody>
      </p:sp>
      <p:sp>
        <p:nvSpPr>
          <p:cNvPr id="15" name="Rounded Rectangle 14"/>
          <p:cNvSpPr/>
          <p:nvPr/>
        </p:nvSpPr>
        <p:spPr>
          <a:xfrm>
            <a:off x="9145318" y="3813165"/>
            <a:ext cx="4761781" cy="542068"/>
          </a:xfrm>
          <a:prstGeom prst="roundRect">
            <a:avLst/>
          </a:prstGeom>
          <a:solidFill>
            <a:srgbClr val="7030A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err="1"/>
              <a:t>webPOISONCONTROL</a:t>
            </a:r>
            <a:r>
              <a:rPr lang="en-US" dirty="0"/>
              <a:t> app </a:t>
            </a:r>
          </a:p>
        </p:txBody>
      </p:sp>
      <p:sp>
        <p:nvSpPr>
          <p:cNvPr id="16" name="Rounded Rectangle 15"/>
          <p:cNvSpPr/>
          <p:nvPr/>
        </p:nvSpPr>
        <p:spPr>
          <a:xfrm>
            <a:off x="912855" y="3470275"/>
            <a:ext cx="7050656" cy="542068"/>
          </a:xfrm>
          <a:prstGeom prst="roundRect">
            <a:avLst/>
          </a:prstGeom>
          <a:solidFill>
            <a:schemeClr val="accent6">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t>Opioid Prevention and Harm Reduction</a:t>
            </a:r>
          </a:p>
        </p:txBody>
      </p:sp>
      <p:sp>
        <p:nvSpPr>
          <p:cNvPr id="17" name="Rounded Rectangle 16"/>
          <p:cNvSpPr/>
          <p:nvPr/>
        </p:nvSpPr>
        <p:spPr>
          <a:xfrm>
            <a:off x="3073264" y="7279826"/>
            <a:ext cx="4519081" cy="541223"/>
          </a:xfrm>
          <a:prstGeom prst="roundRect">
            <a:avLst/>
          </a:prstGeom>
          <a:solidFill>
            <a:srgbClr val="FF0066"/>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t>4H Curriculum and Clubs</a:t>
            </a:r>
          </a:p>
        </p:txBody>
      </p:sp>
      <p:sp>
        <p:nvSpPr>
          <p:cNvPr id="18" name="Rounded Rectangle 17"/>
          <p:cNvSpPr/>
          <p:nvPr/>
        </p:nvSpPr>
        <p:spPr>
          <a:xfrm>
            <a:off x="912855" y="5119450"/>
            <a:ext cx="3229155" cy="542068"/>
          </a:xfrm>
          <a:prstGeom prst="roundRect">
            <a:avLst/>
          </a:prstGeom>
          <a:solidFill>
            <a:srgbClr val="B01C32"/>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t>Research</a:t>
            </a:r>
          </a:p>
        </p:txBody>
      </p:sp>
      <p:sp>
        <p:nvSpPr>
          <p:cNvPr id="19" name="Rounded Rectangle 18"/>
          <p:cNvSpPr/>
          <p:nvPr/>
        </p:nvSpPr>
        <p:spPr>
          <a:xfrm>
            <a:off x="7408912" y="6687481"/>
            <a:ext cx="3229155" cy="542068"/>
          </a:xfrm>
          <a:prstGeom prst="roundRect">
            <a:avLst/>
          </a:prstGeom>
          <a:solidFill>
            <a:schemeClr val="accent6"/>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t>Medication Safety</a:t>
            </a:r>
          </a:p>
        </p:txBody>
      </p:sp>
      <p:sp>
        <p:nvSpPr>
          <p:cNvPr id="20" name="Rounded Rectangle 19"/>
          <p:cNvSpPr/>
          <p:nvPr/>
        </p:nvSpPr>
        <p:spPr>
          <a:xfrm>
            <a:off x="1311215" y="2659632"/>
            <a:ext cx="3229155" cy="542068"/>
          </a:xfrm>
          <a:prstGeom prst="roundRect">
            <a:avLst/>
          </a:prstGeom>
          <a:solidFill>
            <a:schemeClr val="tx2">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t>Bites and Stings</a:t>
            </a:r>
          </a:p>
        </p:txBody>
      </p:sp>
      <p:sp>
        <p:nvSpPr>
          <p:cNvPr id="21" name="Rounded Rectangle 20"/>
          <p:cNvSpPr/>
          <p:nvPr/>
        </p:nvSpPr>
        <p:spPr>
          <a:xfrm>
            <a:off x="1311215" y="6045850"/>
            <a:ext cx="4534606" cy="895967"/>
          </a:xfrm>
          <a:prstGeom prst="roundRect">
            <a:avLst/>
          </a:prstGeom>
          <a:solidFill>
            <a:srgbClr val="7030A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t>Veterinary Medicine: Animal or Human Exposure</a:t>
            </a:r>
          </a:p>
        </p:txBody>
      </p:sp>
      <p:sp>
        <p:nvSpPr>
          <p:cNvPr id="22" name="Rounded Rectangle 21"/>
          <p:cNvSpPr/>
          <p:nvPr/>
        </p:nvSpPr>
        <p:spPr>
          <a:xfrm>
            <a:off x="367083" y="4256269"/>
            <a:ext cx="3828224" cy="495678"/>
          </a:xfrm>
          <a:prstGeom prst="roundRect">
            <a:avLst/>
          </a:prstGeom>
          <a:solidFill>
            <a:srgbClr val="FF00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t>E-Learning Modules</a:t>
            </a:r>
          </a:p>
        </p:txBody>
      </p:sp>
      <p:sp>
        <p:nvSpPr>
          <p:cNvPr id="23" name="Rounded Rectangle 22"/>
          <p:cNvSpPr/>
          <p:nvPr/>
        </p:nvSpPr>
        <p:spPr>
          <a:xfrm>
            <a:off x="10358316" y="7336646"/>
            <a:ext cx="2863970" cy="542068"/>
          </a:xfrm>
          <a:prstGeom prst="roundRect">
            <a:avLst/>
          </a:prstGeom>
          <a:solidFill>
            <a:srgbClr val="00206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t>Train the Trainer</a:t>
            </a:r>
          </a:p>
        </p:txBody>
      </p:sp>
      <p:sp>
        <p:nvSpPr>
          <p:cNvPr id="24" name="Rounded Rectangle 23"/>
          <p:cNvSpPr/>
          <p:nvPr/>
        </p:nvSpPr>
        <p:spPr>
          <a:xfrm>
            <a:off x="9333083" y="3170515"/>
            <a:ext cx="3229155" cy="542068"/>
          </a:xfrm>
          <a:prstGeom prst="roundRect">
            <a:avLst/>
          </a:prstGeom>
          <a:solidFill>
            <a:srgbClr val="B01C32"/>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t>Pharmacy/STEM</a:t>
            </a:r>
          </a:p>
        </p:txBody>
      </p:sp>
      <p:sp>
        <p:nvSpPr>
          <p:cNvPr id="25" name="Rounded Rectangle 24"/>
          <p:cNvSpPr/>
          <p:nvPr/>
        </p:nvSpPr>
        <p:spPr>
          <a:xfrm>
            <a:off x="829697" y="7279826"/>
            <a:ext cx="1451498" cy="492083"/>
          </a:xfrm>
          <a:prstGeom prst="roundRect">
            <a:avLst/>
          </a:prstGeom>
          <a:solidFill>
            <a:srgbClr val="92D05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t>Aging</a:t>
            </a:r>
          </a:p>
        </p:txBody>
      </p:sp>
      <p:sp>
        <p:nvSpPr>
          <p:cNvPr id="26" name="Rounded Rectangle 25"/>
          <p:cNvSpPr/>
          <p:nvPr/>
        </p:nvSpPr>
        <p:spPr>
          <a:xfrm>
            <a:off x="3780630" y="1944408"/>
            <a:ext cx="2531637" cy="542068"/>
          </a:xfrm>
          <a:prstGeom prst="roundRect">
            <a:avLst/>
          </a:prstGeom>
          <a:solidFill>
            <a:srgbClr val="00B05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t>Parenting</a:t>
            </a:r>
          </a:p>
        </p:txBody>
      </p:sp>
    </p:spTree>
    <p:custDataLst>
      <p:tags r:id="rId1"/>
    </p:custDataLst>
    <p:extLst>
      <p:ext uri="{BB962C8B-B14F-4D97-AF65-F5344CB8AC3E}">
        <p14:creationId xmlns:p14="http://schemas.microsoft.com/office/powerpoint/2010/main" val="3131598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0-#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0-#ppt_w/2"/>
                                          </p:val>
                                        </p:tav>
                                        <p:tav tm="100000">
                                          <p:val>
                                            <p:strVal val="#ppt_x"/>
                                          </p:val>
                                        </p:tav>
                                      </p:tavLst>
                                    </p:anim>
                                    <p:anim calcmode="lin" valueType="num">
                                      <p:cBhvr additive="base">
                                        <p:cTn id="23" dur="500" fill="hold"/>
                                        <p:tgtEl>
                                          <p:spTgt spid="19"/>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0-#ppt_w/2"/>
                                          </p:val>
                                        </p:tav>
                                        <p:tav tm="100000">
                                          <p:val>
                                            <p:strVal val="#ppt_x"/>
                                          </p:val>
                                        </p:tav>
                                      </p:tavLst>
                                    </p:anim>
                                    <p:anim calcmode="lin" valueType="num">
                                      <p:cBhvr additive="base">
                                        <p:cTn id="33" dur="500" fill="hold"/>
                                        <p:tgtEl>
                                          <p:spTgt spid="16"/>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0-#ppt_w/2"/>
                                          </p:val>
                                        </p:tav>
                                        <p:tav tm="100000">
                                          <p:val>
                                            <p:strVal val="#ppt_x"/>
                                          </p:val>
                                        </p:tav>
                                      </p:tavLst>
                                    </p:anim>
                                    <p:anim calcmode="lin" valueType="num">
                                      <p:cBhvr additive="base">
                                        <p:cTn id="38" dur="500" fill="hold"/>
                                        <p:tgtEl>
                                          <p:spTgt spid="15"/>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2"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500" fill="hold"/>
                                        <p:tgtEl>
                                          <p:spTgt spid="24"/>
                                        </p:tgtEl>
                                        <p:attrNameLst>
                                          <p:attrName>ppt_x</p:attrName>
                                        </p:attrNameLst>
                                      </p:cBhvr>
                                      <p:tavLst>
                                        <p:tav tm="0">
                                          <p:val>
                                            <p:strVal val="1+#ppt_w/2"/>
                                          </p:val>
                                        </p:tav>
                                        <p:tav tm="100000">
                                          <p:val>
                                            <p:strVal val="#ppt_x"/>
                                          </p:val>
                                        </p:tav>
                                      </p:tavLst>
                                    </p:anim>
                                    <p:anim calcmode="lin" valueType="num">
                                      <p:cBhvr additive="base">
                                        <p:cTn id="43" dur="500" fill="hold"/>
                                        <p:tgtEl>
                                          <p:spTgt spid="24"/>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2"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1+#ppt_w/2"/>
                                          </p:val>
                                        </p:tav>
                                        <p:tav tm="100000">
                                          <p:val>
                                            <p:strVal val="#ppt_x"/>
                                          </p:val>
                                        </p:tav>
                                      </p:tavLst>
                                    </p:anim>
                                    <p:anim calcmode="lin" valueType="num">
                                      <p:cBhvr additive="base">
                                        <p:cTn id="48" dur="500" fill="hold"/>
                                        <p:tgtEl>
                                          <p:spTgt spid="11"/>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2"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1+#ppt_w/2"/>
                                          </p:val>
                                        </p:tav>
                                        <p:tav tm="100000">
                                          <p:val>
                                            <p:strVal val="#ppt_x"/>
                                          </p:val>
                                        </p:tav>
                                      </p:tavLst>
                                    </p:anim>
                                    <p:anim calcmode="lin" valueType="num">
                                      <p:cBhvr additive="base">
                                        <p:cTn id="53" dur="500" fill="hold"/>
                                        <p:tgtEl>
                                          <p:spTgt spid="18"/>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2"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1+#ppt_w/2"/>
                                          </p:val>
                                        </p:tav>
                                        <p:tav tm="100000">
                                          <p:val>
                                            <p:strVal val="#ppt_x"/>
                                          </p:val>
                                        </p:tav>
                                      </p:tavLst>
                                    </p:anim>
                                    <p:anim calcmode="lin" valueType="num">
                                      <p:cBhvr additive="base">
                                        <p:cTn id="58" dur="500" fill="hold"/>
                                        <p:tgtEl>
                                          <p:spTgt spid="21"/>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2" fill="hold" grpId="0" nodeType="after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500" fill="hold"/>
                                        <p:tgtEl>
                                          <p:spTgt spid="17"/>
                                        </p:tgtEl>
                                        <p:attrNameLst>
                                          <p:attrName>ppt_x</p:attrName>
                                        </p:attrNameLst>
                                      </p:cBhvr>
                                      <p:tavLst>
                                        <p:tav tm="0">
                                          <p:val>
                                            <p:strVal val="1+#ppt_w/2"/>
                                          </p:val>
                                        </p:tav>
                                        <p:tav tm="100000">
                                          <p:val>
                                            <p:strVal val="#ppt_x"/>
                                          </p:val>
                                        </p:tav>
                                      </p:tavLst>
                                    </p:anim>
                                    <p:anim calcmode="lin" valueType="num">
                                      <p:cBhvr additive="base">
                                        <p:cTn id="63" dur="500" fill="hold"/>
                                        <p:tgtEl>
                                          <p:spTgt spid="17"/>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2"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1+#ppt_w/2"/>
                                          </p:val>
                                        </p:tav>
                                        <p:tav tm="100000">
                                          <p:val>
                                            <p:strVal val="#ppt_x"/>
                                          </p:val>
                                        </p:tav>
                                      </p:tavLst>
                                    </p:anim>
                                    <p:anim calcmode="lin" valueType="num">
                                      <p:cBhvr additive="base">
                                        <p:cTn id="68" dur="500" fill="hold"/>
                                        <p:tgtEl>
                                          <p:spTgt spid="13"/>
                                        </p:tgtEl>
                                        <p:attrNameLst>
                                          <p:attrName>ppt_y</p:attrName>
                                        </p:attrNameLst>
                                      </p:cBhvr>
                                      <p:tavLst>
                                        <p:tav tm="0">
                                          <p:val>
                                            <p:strVal val="#ppt_y"/>
                                          </p:val>
                                        </p:tav>
                                        <p:tav tm="100000">
                                          <p:val>
                                            <p:strVal val="#ppt_y"/>
                                          </p:val>
                                        </p:tav>
                                      </p:tavLst>
                                    </p:anim>
                                  </p:childTnLst>
                                </p:cTn>
                              </p:par>
                            </p:childTnLst>
                          </p:cTn>
                        </p:par>
                        <p:par>
                          <p:cTn id="69" fill="hold">
                            <p:stCondLst>
                              <p:cond delay="6500"/>
                            </p:stCondLst>
                            <p:childTnLst>
                              <p:par>
                                <p:cTn id="70" presetID="2" presetClass="entr" presetSubtype="2" fill="hold" grpId="0" nodeType="after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additive="base">
                                        <p:cTn id="72" dur="500" fill="hold"/>
                                        <p:tgtEl>
                                          <p:spTgt spid="10"/>
                                        </p:tgtEl>
                                        <p:attrNameLst>
                                          <p:attrName>ppt_x</p:attrName>
                                        </p:attrNameLst>
                                      </p:cBhvr>
                                      <p:tavLst>
                                        <p:tav tm="0">
                                          <p:val>
                                            <p:strVal val="1+#ppt_w/2"/>
                                          </p:val>
                                        </p:tav>
                                        <p:tav tm="100000">
                                          <p:val>
                                            <p:strVal val="#ppt_x"/>
                                          </p:val>
                                        </p:tav>
                                      </p:tavLst>
                                    </p:anim>
                                    <p:anim calcmode="lin" valueType="num">
                                      <p:cBhvr additive="base">
                                        <p:cTn id="73" dur="500" fill="hold"/>
                                        <p:tgtEl>
                                          <p:spTgt spid="10"/>
                                        </p:tgtEl>
                                        <p:attrNameLst>
                                          <p:attrName>ppt_y</p:attrName>
                                        </p:attrNameLst>
                                      </p:cBhvr>
                                      <p:tavLst>
                                        <p:tav tm="0">
                                          <p:val>
                                            <p:strVal val="#ppt_y"/>
                                          </p:val>
                                        </p:tav>
                                        <p:tav tm="100000">
                                          <p:val>
                                            <p:strVal val="#ppt_y"/>
                                          </p:val>
                                        </p:tav>
                                      </p:tavLst>
                                    </p:anim>
                                  </p:childTnLst>
                                </p:cTn>
                              </p:par>
                            </p:childTnLst>
                          </p:cTn>
                        </p:par>
                        <p:par>
                          <p:cTn id="74" fill="hold">
                            <p:stCondLst>
                              <p:cond delay="7000"/>
                            </p:stCondLst>
                            <p:childTnLst>
                              <p:par>
                                <p:cTn id="75" presetID="2" presetClass="entr" presetSubtype="8" fill="hold" grpId="0" nodeType="after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additive="base">
                                        <p:cTn id="77" dur="500" fill="hold"/>
                                        <p:tgtEl>
                                          <p:spTgt spid="22"/>
                                        </p:tgtEl>
                                        <p:attrNameLst>
                                          <p:attrName>ppt_x</p:attrName>
                                        </p:attrNameLst>
                                      </p:cBhvr>
                                      <p:tavLst>
                                        <p:tav tm="0">
                                          <p:val>
                                            <p:strVal val="0-#ppt_w/2"/>
                                          </p:val>
                                        </p:tav>
                                        <p:tav tm="100000">
                                          <p:val>
                                            <p:strVal val="#ppt_x"/>
                                          </p:val>
                                        </p:tav>
                                      </p:tavLst>
                                    </p:anim>
                                    <p:anim calcmode="lin" valueType="num">
                                      <p:cBhvr additive="base">
                                        <p:cTn id="78" dur="500" fill="hold"/>
                                        <p:tgtEl>
                                          <p:spTgt spid="22"/>
                                        </p:tgtEl>
                                        <p:attrNameLst>
                                          <p:attrName>ppt_y</p:attrName>
                                        </p:attrNameLst>
                                      </p:cBhvr>
                                      <p:tavLst>
                                        <p:tav tm="0">
                                          <p:val>
                                            <p:strVal val="#ppt_y"/>
                                          </p:val>
                                        </p:tav>
                                        <p:tav tm="100000">
                                          <p:val>
                                            <p:strVal val="#ppt_y"/>
                                          </p:val>
                                        </p:tav>
                                      </p:tavLst>
                                    </p:anim>
                                  </p:childTnLst>
                                </p:cTn>
                              </p:par>
                            </p:childTnLst>
                          </p:cTn>
                        </p:par>
                        <p:par>
                          <p:cTn id="79" fill="hold">
                            <p:stCondLst>
                              <p:cond delay="7500"/>
                            </p:stCondLst>
                            <p:childTnLst>
                              <p:par>
                                <p:cTn id="80" presetID="2" presetClass="entr" presetSubtype="2" fill="hold" grpId="0" nodeType="afterEffect">
                                  <p:stCondLst>
                                    <p:cond delay="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1+#ppt_w/2"/>
                                          </p:val>
                                        </p:tav>
                                        <p:tav tm="100000">
                                          <p:val>
                                            <p:strVal val="#ppt_x"/>
                                          </p:val>
                                        </p:tav>
                                      </p:tavLst>
                                    </p:anim>
                                    <p:anim calcmode="lin" valueType="num">
                                      <p:cBhvr additive="base">
                                        <p:cTn id="83" dur="500" fill="hold"/>
                                        <p:tgtEl>
                                          <p:spTgt spid="23"/>
                                        </p:tgtEl>
                                        <p:attrNameLst>
                                          <p:attrName>ppt_y</p:attrName>
                                        </p:attrNameLst>
                                      </p:cBhvr>
                                      <p:tavLst>
                                        <p:tav tm="0">
                                          <p:val>
                                            <p:strVal val="#ppt_y"/>
                                          </p:val>
                                        </p:tav>
                                        <p:tav tm="100000">
                                          <p:val>
                                            <p:strVal val="#ppt_y"/>
                                          </p:val>
                                        </p:tav>
                                      </p:tavLst>
                                    </p:anim>
                                  </p:childTnLst>
                                </p:cTn>
                              </p:par>
                            </p:childTnLst>
                          </p:cTn>
                        </p:par>
                        <p:par>
                          <p:cTn id="84" fill="hold">
                            <p:stCondLst>
                              <p:cond delay="8000"/>
                            </p:stCondLst>
                            <p:childTnLst>
                              <p:par>
                                <p:cTn id="85" presetID="2" presetClass="entr" presetSubtype="8" fill="hold" grpId="0" nodeType="after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additive="base">
                                        <p:cTn id="87" dur="500" fill="hold"/>
                                        <p:tgtEl>
                                          <p:spTgt spid="25"/>
                                        </p:tgtEl>
                                        <p:attrNameLst>
                                          <p:attrName>ppt_x</p:attrName>
                                        </p:attrNameLst>
                                      </p:cBhvr>
                                      <p:tavLst>
                                        <p:tav tm="0">
                                          <p:val>
                                            <p:strVal val="0-#ppt_w/2"/>
                                          </p:val>
                                        </p:tav>
                                        <p:tav tm="100000">
                                          <p:val>
                                            <p:strVal val="#ppt_x"/>
                                          </p:val>
                                        </p:tav>
                                      </p:tavLst>
                                    </p:anim>
                                    <p:anim calcmode="lin" valueType="num">
                                      <p:cBhvr additive="base">
                                        <p:cTn id="88" dur="500" fill="hold"/>
                                        <p:tgtEl>
                                          <p:spTgt spid="25"/>
                                        </p:tgtEl>
                                        <p:attrNameLst>
                                          <p:attrName>ppt_y</p:attrName>
                                        </p:attrNameLst>
                                      </p:cBhvr>
                                      <p:tavLst>
                                        <p:tav tm="0">
                                          <p:val>
                                            <p:strVal val="#ppt_y"/>
                                          </p:val>
                                        </p:tav>
                                        <p:tav tm="100000">
                                          <p:val>
                                            <p:strVal val="#ppt_y"/>
                                          </p:val>
                                        </p:tav>
                                      </p:tavLst>
                                    </p:anim>
                                  </p:childTnLst>
                                </p:cTn>
                              </p:par>
                            </p:childTnLst>
                          </p:cTn>
                        </p:par>
                        <p:par>
                          <p:cTn id="89" fill="hold">
                            <p:stCondLst>
                              <p:cond delay="8500"/>
                            </p:stCondLst>
                            <p:childTnLst>
                              <p:par>
                                <p:cTn id="90" presetID="2" presetClass="entr" presetSubtype="2" fill="hold" grpId="0" nodeType="afterEffect">
                                  <p:stCondLst>
                                    <p:cond delay="0"/>
                                  </p:stCondLst>
                                  <p:childTnLst>
                                    <p:set>
                                      <p:cBhvr>
                                        <p:cTn id="91" dur="1" fill="hold">
                                          <p:stCondLst>
                                            <p:cond delay="0"/>
                                          </p:stCondLst>
                                        </p:cTn>
                                        <p:tgtEl>
                                          <p:spTgt spid="26"/>
                                        </p:tgtEl>
                                        <p:attrNameLst>
                                          <p:attrName>style.visibility</p:attrName>
                                        </p:attrNameLst>
                                      </p:cBhvr>
                                      <p:to>
                                        <p:strVal val="visible"/>
                                      </p:to>
                                    </p:set>
                                    <p:anim calcmode="lin" valueType="num">
                                      <p:cBhvr additive="base">
                                        <p:cTn id="92" dur="500" fill="hold"/>
                                        <p:tgtEl>
                                          <p:spTgt spid="26"/>
                                        </p:tgtEl>
                                        <p:attrNameLst>
                                          <p:attrName>ppt_x</p:attrName>
                                        </p:attrNameLst>
                                      </p:cBhvr>
                                      <p:tavLst>
                                        <p:tav tm="0">
                                          <p:val>
                                            <p:strVal val="1+#ppt_w/2"/>
                                          </p:val>
                                        </p:tav>
                                        <p:tav tm="100000">
                                          <p:val>
                                            <p:strVal val="#ppt_x"/>
                                          </p:val>
                                        </p:tav>
                                      </p:tavLst>
                                    </p:anim>
                                    <p:anim calcmode="lin" valueType="num">
                                      <p:cBhvr additive="base">
                                        <p:cTn id="93"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7289" y="287033"/>
            <a:ext cx="1765283" cy="172596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7549" y="287033"/>
            <a:ext cx="1765283" cy="1725966"/>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7028" y="287033"/>
            <a:ext cx="1765283" cy="1725966"/>
          </a:xfrm>
          <a:prstGeom prst="rect">
            <a:avLst/>
          </a:prstGeom>
        </p:spPr>
      </p:pic>
      <p:sp>
        <p:nvSpPr>
          <p:cNvPr id="13" name="Rectangle 12"/>
          <p:cNvSpPr/>
          <p:nvPr/>
        </p:nvSpPr>
        <p:spPr>
          <a:xfrm>
            <a:off x="0" y="0"/>
            <a:ext cx="4114800" cy="8229600"/>
          </a:xfrm>
          <a:prstGeom prst="rect">
            <a:avLst/>
          </a:prstGeom>
          <a:solidFill>
            <a:schemeClr val="accent2"/>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145" y="964583"/>
            <a:ext cx="6347122" cy="6277980"/>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5638" y="2444537"/>
            <a:ext cx="4294457" cy="3318072"/>
          </a:xfrm>
          <a:prstGeom prst="rect">
            <a:avLst/>
          </a:prstGeom>
        </p:spPr>
      </p:pic>
      <p:sp>
        <p:nvSpPr>
          <p:cNvPr id="2" name="TextBox 1"/>
          <p:cNvSpPr txBox="1"/>
          <p:nvPr/>
        </p:nvSpPr>
        <p:spPr>
          <a:xfrm>
            <a:off x="10389930" y="6699270"/>
            <a:ext cx="3982684" cy="1569660"/>
          </a:xfrm>
          <a:prstGeom prst="rect">
            <a:avLst/>
          </a:prstGeom>
          <a:noFill/>
        </p:spPr>
        <p:txBody>
          <a:bodyPr wrap="square" rtlCol="0">
            <a:spAutoFit/>
          </a:bodyPr>
          <a:lstStyle/>
          <a:p>
            <a:pPr algn="r"/>
            <a:r>
              <a:rPr lang="en-US" sz="2400" dirty="0">
                <a:solidFill>
                  <a:srgbClr val="080808"/>
                </a:solidFill>
              </a:rPr>
              <a:t>Kelly Teemant, BS, MCHES®</a:t>
            </a:r>
          </a:p>
          <a:p>
            <a:pPr algn="r"/>
            <a:r>
              <a:rPr lang="en-US" sz="2400" dirty="0">
                <a:solidFill>
                  <a:srgbClr val="080808"/>
                </a:solidFill>
              </a:rPr>
              <a:t>Kelly.Teemant@utah.edu</a:t>
            </a:r>
          </a:p>
          <a:p>
            <a:pPr algn="r"/>
            <a:r>
              <a:rPr lang="en-US" sz="2400" dirty="0">
                <a:solidFill>
                  <a:srgbClr val="080808"/>
                </a:solidFill>
              </a:rPr>
              <a:t>801.587.0624 </a:t>
            </a:r>
          </a:p>
          <a:p>
            <a:pPr algn="r"/>
            <a:r>
              <a:rPr lang="en-US" sz="2400" dirty="0">
                <a:solidFill>
                  <a:srgbClr val="080808"/>
                </a:solidFill>
              </a:rPr>
              <a:t> </a:t>
            </a:r>
          </a:p>
        </p:txBody>
      </p:sp>
    </p:spTree>
    <p:custDataLst>
      <p:tags r:id="rId1"/>
    </p:custDataLst>
    <p:extLst>
      <p:ext uri="{BB962C8B-B14F-4D97-AF65-F5344CB8AC3E}">
        <p14:creationId xmlns:p14="http://schemas.microsoft.com/office/powerpoint/2010/main" val="240866106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bwMode="auto">
          <a:noFill/>
          <a:ln>
            <a:miter lim="800000"/>
            <a:headEnd/>
            <a:tailEnd/>
          </a:ln>
        </p:spPr>
        <p:txBody>
          <a:bodyPr vert="horz" wrap="square" lIns="109728" tIns="54864" rIns="109728" bIns="54864" numCol="1" anchor="t" anchorCtr="0" compatLnSpc="1">
            <a:prstTxWarp prst="textNoShape">
              <a:avLst/>
            </a:prstTxWarp>
          </a:bodyPr>
          <a:lstStyle/>
          <a:p>
            <a:r>
              <a:rPr lang="en-US" sz="4800" dirty="0"/>
              <a:t>Poison Center Services</a:t>
            </a:r>
            <a:endParaRPr lang="en-US" dirty="0">
              <a:latin typeface="Century Gothic" panose="020B0502020202020204" pitchFamily="34" charset="0"/>
            </a:endParaRPr>
          </a:p>
        </p:txBody>
      </p:sp>
      <p:sp>
        <p:nvSpPr>
          <p:cNvPr id="899075" name="Rectangle 3"/>
          <p:cNvSpPr>
            <a:spLocks noGrp="1" noChangeArrowheads="1"/>
          </p:cNvSpPr>
          <p:nvPr>
            <p:ph sz="half" idx="1"/>
          </p:nvPr>
        </p:nvSpPr>
        <p:spPr>
          <a:xfrm>
            <a:off x="1104900" y="2114868"/>
            <a:ext cx="8837632" cy="4187078"/>
          </a:xfrm>
        </p:spPr>
        <p:txBody>
          <a:bodyPr/>
          <a:lstStyle/>
          <a:p>
            <a:pPr>
              <a:lnSpc>
                <a:spcPct val="90000"/>
              </a:lnSpc>
            </a:pPr>
            <a:r>
              <a:rPr lang="en-US" sz="3600" dirty="0">
                <a:latin typeface="Century Gothic" panose="020B0502020202020204" pitchFamily="34" charset="0"/>
              </a:rPr>
              <a:t>24 hour resource for poison information, clinical toxicology consultation</a:t>
            </a:r>
          </a:p>
          <a:p>
            <a:pPr>
              <a:lnSpc>
                <a:spcPct val="90000"/>
              </a:lnSpc>
            </a:pPr>
            <a:r>
              <a:rPr lang="en-US" sz="3600" dirty="0">
                <a:latin typeface="Century Gothic" panose="020B0502020202020204" pitchFamily="34" charset="0"/>
              </a:rPr>
              <a:t>POISON CENTER HELP IS FREE, EXPERT, AND CONFIDENTIAL</a:t>
            </a:r>
          </a:p>
          <a:p>
            <a:pPr>
              <a:lnSpc>
                <a:spcPct val="90000"/>
              </a:lnSpc>
            </a:pPr>
            <a:r>
              <a:rPr lang="en-US" sz="3600" dirty="0">
                <a:latin typeface="Century Gothic" panose="020B0502020202020204" pitchFamily="34" charset="0"/>
              </a:rPr>
              <a:t>Poison prevention education</a:t>
            </a:r>
          </a:p>
        </p:txBody>
      </p:sp>
      <p:sp>
        <p:nvSpPr>
          <p:cNvPr id="3" name="Rectangle 2"/>
          <p:cNvSpPr/>
          <p:nvPr/>
        </p:nvSpPr>
        <p:spPr>
          <a:xfrm>
            <a:off x="1962811" y="6521427"/>
            <a:ext cx="11078157" cy="535531"/>
          </a:xfrm>
          <a:prstGeom prst="rect">
            <a:avLst/>
          </a:prstGeom>
        </p:spPr>
        <p:txBody>
          <a:bodyPr wrap="square">
            <a:spAutoFit/>
          </a:bodyPr>
          <a:lstStyle/>
          <a:p>
            <a:pPr>
              <a:lnSpc>
                <a:spcPct val="90000"/>
              </a:lnSpc>
            </a:pPr>
            <a:r>
              <a:rPr lang="en-US" sz="3200" i="1" dirty="0">
                <a:solidFill>
                  <a:schemeClr val="accent5">
                    <a:lumMod val="75000"/>
                  </a:schemeClr>
                </a:solidFill>
                <a:latin typeface="Century Gothic Bold" panose="020B0702020202020204" pitchFamily="34" charset="0"/>
              </a:rPr>
              <a:t>We help people of all ages – in all types of situations</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62402" r="8959"/>
          <a:stretch/>
        </p:blipFill>
        <p:spPr>
          <a:xfrm>
            <a:off x="9942532" y="3075095"/>
            <a:ext cx="4687868" cy="290330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1466" y="711372"/>
            <a:ext cx="2882695" cy="2680907"/>
          </a:xfrm>
          <a:prstGeom prst="ellipse">
            <a:avLst/>
          </a:prstGeom>
          <a:ln w="63500" cap="rnd">
            <a:noFill/>
          </a:ln>
          <a:effectLst/>
        </p:spPr>
      </p:pic>
    </p:spTree>
    <p:custDataLst>
      <p:tags r:id="rId1"/>
    </p:custDataLst>
    <p:extLst>
      <p:ext uri="{BB962C8B-B14F-4D97-AF65-F5344CB8AC3E}">
        <p14:creationId xmlns:p14="http://schemas.microsoft.com/office/powerpoint/2010/main" val="428038249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bwMode="auto">
          <a:noFill/>
          <a:ln>
            <a:miter lim="800000"/>
            <a:headEnd/>
            <a:tailEnd/>
          </a:ln>
        </p:spPr>
        <p:txBody>
          <a:bodyPr vert="horz" wrap="square" lIns="109728" tIns="54864" rIns="109728" bIns="54864" numCol="1" anchor="t" anchorCtr="0" compatLnSpc="1">
            <a:prstTxWarp prst="textNoShape">
              <a:avLst/>
            </a:prstTxWarp>
          </a:bodyPr>
          <a:lstStyle/>
          <a:p>
            <a:r>
              <a:rPr lang="en-US" dirty="0"/>
              <a:t>UPCC Expertise</a:t>
            </a:r>
            <a:endParaRPr lang="en-US" dirty="0">
              <a:latin typeface="Century Gothic" panose="020B0502020202020204" pitchFamily="34" charset="0"/>
            </a:endParaRPr>
          </a:p>
        </p:txBody>
      </p:sp>
      <p:sp>
        <p:nvSpPr>
          <p:cNvPr id="899075" name="Rectangle 3"/>
          <p:cNvSpPr>
            <a:spLocks noGrp="1" noChangeArrowheads="1"/>
          </p:cNvSpPr>
          <p:nvPr>
            <p:ph sz="half" idx="1"/>
          </p:nvPr>
        </p:nvSpPr>
        <p:spPr>
          <a:xfrm>
            <a:off x="1104900" y="2114868"/>
            <a:ext cx="9392412" cy="5350804"/>
          </a:xfrm>
        </p:spPr>
        <p:txBody>
          <a:bodyPr/>
          <a:lstStyle/>
          <a:p>
            <a:pPr>
              <a:lnSpc>
                <a:spcPct val="90000"/>
              </a:lnSpc>
            </a:pPr>
            <a:r>
              <a:rPr lang="en-US" sz="3600" dirty="0">
                <a:latin typeface="Century Gothic" panose="020B0502020202020204" pitchFamily="34" charset="0"/>
              </a:rPr>
              <a:t>Specialists in poison information (SPIs)  </a:t>
            </a:r>
          </a:p>
          <a:p>
            <a:pPr lvl="1">
              <a:lnSpc>
                <a:spcPct val="90000"/>
              </a:lnSpc>
            </a:pPr>
            <a:r>
              <a:rPr lang="en-US" sz="2800" dirty="0">
                <a:latin typeface="Century Gothic" panose="020B0502020202020204" pitchFamily="34" charset="0"/>
              </a:rPr>
              <a:t>Pharmacists and nurses</a:t>
            </a:r>
          </a:p>
          <a:p>
            <a:pPr lvl="1">
              <a:lnSpc>
                <a:spcPct val="90000"/>
              </a:lnSpc>
            </a:pPr>
            <a:r>
              <a:rPr lang="en-US" sz="2800" dirty="0">
                <a:latin typeface="Century Gothic" panose="020B0502020202020204" pitchFamily="34" charset="0"/>
              </a:rPr>
              <a:t>Special training in clinical toxicology</a:t>
            </a:r>
          </a:p>
          <a:p>
            <a:pPr lvl="1">
              <a:lnSpc>
                <a:spcPct val="90000"/>
              </a:lnSpc>
            </a:pPr>
            <a:r>
              <a:rPr lang="en-US" sz="2800" dirty="0">
                <a:latin typeface="Century Gothic" panose="020B0502020202020204" pitchFamily="34" charset="0"/>
              </a:rPr>
              <a:t>Nationally certified</a:t>
            </a:r>
          </a:p>
          <a:p>
            <a:pPr lvl="1">
              <a:lnSpc>
                <a:spcPct val="90000"/>
              </a:lnSpc>
            </a:pPr>
            <a:r>
              <a:rPr lang="en-US" sz="2800" dirty="0">
                <a:latin typeface="Century Gothic" panose="020B0502020202020204" pitchFamily="34" charset="0"/>
              </a:rPr>
              <a:t>Staff around-the-clock</a:t>
            </a:r>
          </a:p>
          <a:p>
            <a:pPr>
              <a:lnSpc>
                <a:spcPct val="90000"/>
              </a:lnSpc>
            </a:pPr>
            <a:r>
              <a:rPr lang="en-US" sz="3600" dirty="0">
                <a:latin typeface="Century Gothic" panose="020B0502020202020204" pitchFamily="34" charset="0"/>
              </a:rPr>
              <a:t>Poison info providers (PIPs)</a:t>
            </a:r>
          </a:p>
          <a:p>
            <a:pPr>
              <a:lnSpc>
                <a:spcPct val="90000"/>
              </a:lnSpc>
            </a:pPr>
            <a:r>
              <a:rPr lang="en-US" sz="3600" dirty="0">
                <a:latin typeface="Century Gothic" panose="020B0502020202020204" pitchFamily="34" charset="0"/>
              </a:rPr>
              <a:t>Medical doctors and                            clinical toxicologists</a:t>
            </a:r>
          </a:p>
          <a:p>
            <a:pPr>
              <a:lnSpc>
                <a:spcPct val="90000"/>
              </a:lnSpc>
            </a:pPr>
            <a:r>
              <a:rPr lang="en-US" sz="3600" dirty="0"/>
              <a:t>Health educators</a:t>
            </a:r>
            <a:endParaRPr lang="en-US" sz="3600" dirty="0">
              <a:latin typeface="Century Gothic" panose="020B0502020202020204" pitchFamily="34" charset="0"/>
            </a:endParaRPr>
          </a:p>
        </p:txBody>
      </p:sp>
      <p:pic>
        <p:nvPicPr>
          <p:cNvPr id="7" name="Picture 1"/>
          <p:cNvPicPr>
            <a:picLocks noChangeAspect="1"/>
          </p:cNvPicPr>
          <p:nvPr/>
        </p:nvPicPr>
        <p:blipFill rotWithShape="1">
          <a:blip r:embed="rId4">
            <a:extLst>
              <a:ext uri="{28A0092B-C50C-407E-A947-70E740481C1C}">
                <a14:useLocalDpi xmlns:a14="http://schemas.microsoft.com/office/drawing/2010/main" val="0"/>
              </a:ext>
            </a:extLst>
          </a:blip>
          <a:srcRect l="2618" t="26911" r="4513"/>
          <a:stretch/>
        </p:blipFill>
        <p:spPr bwMode="auto">
          <a:xfrm>
            <a:off x="8266176" y="4046519"/>
            <a:ext cx="5998464" cy="30642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0466517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967" y="85725"/>
            <a:ext cx="14639720" cy="8143875"/>
            <a:chOff x="4967" y="85725"/>
            <a:chExt cx="14639720" cy="8143875"/>
          </a:xfrm>
        </p:grpSpPr>
        <p:pic>
          <p:nvPicPr>
            <p:cNvPr id="933894" name="Picture 6"/>
            <p:cNvPicPr>
              <a:picLocks noChangeAspect="1" noChangeArrowheads="1"/>
            </p:cNvPicPr>
            <p:nvPr/>
          </p:nvPicPr>
          <p:blipFill rotWithShape="1">
            <a:blip r:embed="rId4" cstate="print"/>
            <a:srcRect l="749" t="1042"/>
            <a:stretch/>
          </p:blipFill>
          <p:spPr bwMode="auto">
            <a:xfrm>
              <a:off x="314324" y="85725"/>
              <a:ext cx="13835269" cy="8143875"/>
            </a:xfrm>
            <a:prstGeom prst="rect">
              <a:avLst/>
            </a:prstGeom>
            <a:noFill/>
            <a:ln w="9525" cap="flat" cmpd="sng" algn="ctr">
              <a:noFill/>
              <a:prstDash val="solid"/>
              <a:miter lim="800000"/>
              <a:headEnd/>
              <a:tailEnd/>
            </a:ln>
          </p:spPr>
        </p:pic>
        <p:pic>
          <p:nvPicPr>
            <p:cNvPr id="3" name="Picture 6"/>
            <p:cNvPicPr>
              <a:picLocks noChangeAspect="1" noChangeArrowheads="1"/>
            </p:cNvPicPr>
            <p:nvPr/>
          </p:nvPicPr>
          <p:blipFill rotWithShape="1">
            <a:blip r:embed="rId4" cstate="print"/>
            <a:srcRect l="97745" t="1042"/>
            <a:stretch/>
          </p:blipFill>
          <p:spPr bwMode="auto">
            <a:xfrm>
              <a:off x="14087475" y="85725"/>
              <a:ext cx="314325" cy="8143875"/>
            </a:xfrm>
            <a:prstGeom prst="rect">
              <a:avLst/>
            </a:prstGeom>
            <a:noFill/>
            <a:ln w="9525" cap="flat" cmpd="sng" algn="ctr">
              <a:noFill/>
              <a:prstDash val="solid"/>
              <a:miter lim="800000"/>
              <a:headEnd/>
              <a:tailEnd/>
            </a:ln>
          </p:spPr>
        </p:pic>
        <p:pic>
          <p:nvPicPr>
            <p:cNvPr id="4" name="Picture 6"/>
            <p:cNvPicPr>
              <a:picLocks noChangeAspect="1" noChangeArrowheads="1"/>
            </p:cNvPicPr>
            <p:nvPr/>
          </p:nvPicPr>
          <p:blipFill rotWithShape="1">
            <a:blip r:embed="rId4" cstate="print"/>
            <a:srcRect l="97745" t="1042"/>
            <a:stretch/>
          </p:blipFill>
          <p:spPr bwMode="auto">
            <a:xfrm>
              <a:off x="4967" y="85725"/>
              <a:ext cx="314325" cy="8143875"/>
            </a:xfrm>
            <a:prstGeom prst="rect">
              <a:avLst/>
            </a:prstGeom>
            <a:noFill/>
            <a:ln w="9525" cap="flat" cmpd="sng" algn="ctr">
              <a:noFill/>
              <a:prstDash val="solid"/>
              <a:miter lim="800000"/>
              <a:headEnd/>
              <a:tailEnd/>
            </a:ln>
          </p:spPr>
        </p:pic>
        <p:pic>
          <p:nvPicPr>
            <p:cNvPr id="5" name="Picture 6"/>
            <p:cNvPicPr>
              <a:picLocks noChangeAspect="1" noChangeArrowheads="1"/>
            </p:cNvPicPr>
            <p:nvPr/>
          </p:nvPicPr>
          <p:blipFill rotWithShape="1">
            <a:blip r:embed="rId4" cstate="print"/>
            <a:srcRect l="97745" t="1042"/>
            <a:stretch/>
          </p:blipFill>
          <p:spPr bwMode="auto">
            <a:xfrm>
              <a:off x="14330362" y="85725"/>
              <a:ext cx="314325" cy="8143875"/>
            </a:xfrm>
            <a:prstGeom prst="rect">
              <a:avLst/>
            </a:prstGeom>
            <a:noFill/>
            <a:ln w="9525" cap="flat" cmpd="sng" algn="ctr">
              <a:noFill/>
              <a:prstDash val="solid"/>
              <a:miter lim="800000"/>
              <a:headEnd/>
              <a:tailEnd/>
            </a:ln>
          </p:spPr>
        </p:pic>
      </p:grpSp>
    </p:spTree>
    <p:custDataLst>
      <p:tags r:id="rId1"/>
    </p:custData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800" dirty="0"/>
              <a:t>National Poison Data System (NPDS)</a:t>
            </a:r>
            <a:br>
              <a:rPr lang="en-US" altLang="en-US" sz="4800" dirty="0"/>
            </a:br>
            <a:r>
              <a:rPr lang="en-US" altLang="en-US" sz="4800" dirty="0"/>
              <a:t> </a:t>
            </a:r>
            <a:endParaRPr lang="en-US" dirty="0"/>
          </a:p>
        </p:txBody>
      </p:sp>
      <p:sp>
        <p:nvSpPr>
          <p:cNvPr id="3" name="Content Placeholder 2"/>
          <p:cNvSpPr>
            <a:spLocks noGrp="1"/>
          </p:cNvSpPr>
          <p:nvPr>
            <p:ph sz="half" idx="1"/>
          </p:nvPr>
        </p:nvSpPr>
        <p:spPr/>
        <p:txBody>
          <a:bodyPr/>
          <a:lstStyle/>
          <a:p>
            <a:r>
              <a:rPr lang="en-US" sz="3200" dirty="0"/>
              <a:t>Largest database on poison exposures in US</a:t>
            </a:r>
          </a:p>
          <a:p>
            <a:pPr lvl="1"/>
            <a:r>
              <a:rPr lang="en-US" sz="2560" dirty="0"/>
              <a:t>Hospitalized and home management cases</a:t>
            </a:r>
          </a:p>
          <a:p>
            <a:pPr lvl="1"/>
            <a:r>
              <a:rPr lang="en-US" sz="2560" dirty="0"/>
              <a:t>&gt; 36 million poison exposures</a:t>
            </a:r>
          </a:p>
          <a:p>
            <a:pPr lvl="1"/>
            <a:r>
              <a:rPr lang="en-US" sz="2560" dirty="0"/>
              <a:t>Computerized data collection at PCC</a:t>
            </a:r>
          </a:p>
          <a:p>
            <a:pPr lvl="1"/>
            <a:r>
              <a:rPr lang="en-US" sz="2560" dirty="0"/>
              <a:t>Data uploaded in near real time (~ 7 min)</a:t>
            </a:r>
          </a:p>
          <a:p>
            <a:r>
              <a:rPr lang="en-US" sz="3200" dirty="0"/>
              <a:t>Annual report published </a:t>
            </a:r>
            <a:r>
              <a:rPr lang="en-US" sz="3200" dirty="0">
                <a:hlinkClick r:id="rId4"/>
              </a:rPr>
              <a:t>www.aapcc.org</a:t>
            </a:r>
            <a:r>
              <a:rPr lang="en-US" sz="3200" dirty="0"/>
              <a:t> </a:t>
            </a:r>
          </a:p>
          <a:p>
            <a:r>
              <a:rPr lang="en-US" sz="3200" dirty="0"/>
              <a:t>Public health and post-marketing surveillance</a:t>
            </a:r>
          </a:p>
          <a:p>
            <a:pPr lvl="1"/>
            <a:r>
              <a:rPr lang="en-US" sz="2560" dirty="0"/>
              <a:t>New and emerging threats</a:t>
            </a:r>
          </a:p>
          <a:p>
            <a:pPr lvl="1"/>
            <a:r>
              <a:rPr lang="en-US" sz="2560" dirty="0"/>
              <a:t>Evidence to support regulatory actions</a:t>
            </a:r>
          </a:p>
          <a:p>
            <a:pPr lvl="1"/>
            <a:r>
              <a:rPr lang="en-US" sz="2560" dirty="0"/>
              <a:t>Education and research</a:t>
            </a:r>
          </a:p>
          <a:p>
            <a:pPr marL="0" indent="0">
              <a:buNone/>
            </a:pPr>
            <a:r>
              <a:rPr lang="en-US" sz="3200" dirty="0"/>
              <a:t> </a:t>
            </a:r>
            <a:endParaRPr lang="en-US" sz="2800"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7973" y="2114868"/>
            <a:ext cx="3665848" cy="2749386"/>
          </a:xfrm>
          <a:prstGeom prst="rect">
            <a:avLst/>
          </a:prstGeom>
        </p:spPr>
      </p:pic>
    </p:spTree>
    <p:custDataLst>
      <p:tags r:id="rId1"/>
    </p:custDataLst>
    <p:extLst>
      <p:ext uri="{BB962C8B-B14F-4D97-AF65-F5344CB8AC3E}">
        <p14:creationId xmlns:p14="http://schemas.microsoft.com/office/powerpoint/2010/main" val="71466125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5280" dirty="0"/>
              <a:t>Best Health Care Deal Around</a:t>
            </a:r>
          </a:p>
        </p:txBody>
      </p:sp>
      <p:pic>
        <p:nvPicPr>
          <p:cNvPr id="8195" name="Content Placeholder 3"/>
          <p:cNvPicPr>
            <a:picLocks noGrp="1" noChangeAspect="1"/>
          </p:cNvPicPr>
          <p:nvPr>
            <p:ph sz="quarter" idx="4294967295"/>
          </p:nvPr>
        </p:nvPicPr>
        <p:blipFill>
          <a:blip r:embed="rId4" cstate="print">
            <a:extLst>
              <a:ext uri="{28A0092B-C50C-407E-A947-70E740481C1C}">
                <a14:useLocalDpi xmlns:a14="http://schemas.microsoft.com/office/drawing/2010/main" val="0"/>
              </a:ext>
            </a:extLst>
          </a:blip>
          <a:stretch>
            <a:fillRect/>
          </a:stretch>
        </p:blipFill>
        <p:spPr>
          <a:xfrm>
            <a:off x="2377440" y="2411731"/>
            <a:ext cx="9869806" cy="4354830"/>
          </a:xfrm>
          <a:prstGeom prst="rect">
            <a:avLst/>
          </a:prstGeom>
          <a:ln w="38100">
            <a:solidFill>
              <a:schemeClr val="tx1"/>
            </a:solidFill>
            <a:miter lim="800000"/>
            <a:headEnd/>
            <a:tailEnd/>
          </a:ln>
        </p:spPr>
      </p:pic>
    </p:spTree>
    <p:custDataLst>
      <p:tags r:id="rId1"/>
    </p:custDataLst>
    <p:extLst>
      <p:ext uri="{BB962C8B-B14F-4D97-AF65-F5344CB8AC3E}">
        <p14:creationId xmlns:p14="http://schemas.microsoft.com/office/powerpoint/2010/main" val="370925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z="5760" dirty="0"/>
              <a:t>Utah’s Poison Problem</a:t>
            </a:r>
          </a:p>
        </p:txBody>
      </p:sp>
      <p:sp>
        <p:nvSpPr>
          <p:cNvPr id="18435" name="Rectangle 3"/>
          <p:cNvSpPr>
            <a:spLocks noGrp="1" noChangeArrowheads="1"/>
          </p:cNvSpPr>
          <p:nvPr>
            <p:ph sz="half" idx="1"/>
          </p:nvPr>
        </p:nvSpPr>
        <p:spPr>
          <a:xfrm>
            <a:off x="1104900" y="2114868"/>
            <a:ext cx="8767233" cy="5350804"/>
          </a:xfrm>
          <a:noFill/>
        </p:spPr>
        <p:txBody>
          <a:bodyPr/>
          <a:lstStyle/>
          <a:p>
            <a:pPr eaLnBrk="1" hangingPunct="1">
              <a:lnSpc>
                <a:spcPct val="90000"/>
              </a:lnSpc>
              <a:spcAft>
                <a:spcPct val="30000"/>
              </a:spcAft>
            </a:pPr>
            <a:r>
              <a:rPr lang="en-US" sz="3600" dirty="0"/>
              <a:t>43,217 total cases</a:t>
            </a:r>
          </a:p>
          <a:p>
            <a:pPr eaLnBrk="1" hangingPunct="1">
              <a:lnSpc>
                <a:spcPct val="90000"/>
              </a:lnSpc>
              <a:spcAft>
                <a:spcPct val="30000"/>
              </a:spcAft>
            </a:pPr>
            <a:r>
              <a:rPr lang="en-US" sz="3600" dirty="0"/>
              <a:t>39,475 human poison exposures</a:t>
            </a:r>
          </a:p>
          <a:p>
            <a:pPr eaLnBrk="1" hangingPunct="1">
              <a:lnSpc>
                <a:spcPct val="90000"/>
              </a:lnSpc>
              <a:spcAft>
                <a:spcPct val="30000"/>
              </a:spcAft>
            </a:pPr>
            <a:r>
              <a:rPr lang="en-US" sz="3600" dirty="0"/>
              <a:t>58% involved children less than 6 years of age</a:t>
            </a:r>
          </a:p>
          <a:p>
            <a:pPr eaLnBrk="1" hangingPunct="1">
              <a:lnSpc>
                <a:spcPct val="90000"/>
              </a:lnSpc>
              <a:spcAft>
                <a:spcPct val="30000"/>
              </a:spcAft>
            </a:pPr>
            <a:r>
              <a:rPr lang="en-US" sz="3600" dirty="0"/>
              <a:t>93% occurred in the home</a:t>
            </a:r>
          </a:p>
          <a:p>
            <a:pPr eaLnBrk="1" hangingPunct="1">
              <a:lnSpc>
                <a:spcPct val="90000"/>
              </a:lnSpc>
              <a:spcAft>
                <a:spcPct val="30000"/>
              </a:spcAft>
            </a:pPr>
            <a:r>
              <a:rPr lang="en-US" sz="3600" dirty="0"/>
              <a:t>75% were managed on-site with telephone follow-up</a:t>
            </a:r>
          </a:p>
        </p:txBody>
      </p:sp>
      <p:sp>
        <p:nvSpPr>
          <p:cNvPr id="18436" name="Text Box 4"/>
          <p:cNvSpPr txBox="1">
            <a:spLocks noChangeArrowheads="1"/>
          </p:cNvSpPr>
          <p:nvPr/>
        </p:nvSpPr>
        <p:spPr bwMode="auto">
          <a:xfrm>
            <a:off x="4937760" y="7498080"/>
            <a:ext cx="4023360" cy="406251"/>
          </a:xfrm>
          <a:prstGeom prst="rect">
            <a:avLst/>
          </a:prstGeom>
          <a:noFill/>
          <a:ln w="12700" cap="sq">
            <a:noFill/>
            <a:miter lim="800000"/>
            <a:headEnd type="none" w="sm" len="sm"/>
            <a:tailEnd type="none" w="sm" len="sm"/>
          </a:ln>
        </p:spPr>
        <p:txBody>
          <a:bodyPr lIns="109715" tIns="54857" rIns="109715" bIns="54857">
            <a:spAutoFit/>
          </a:bodyPr>
          <a:lstStyle/>
          <a:p>
            <a:pPr>
              <a:spcBef>
                <a:spcPct val="50000"/>
              </a:spcBef>
              <a:buFontTx/>
              <a:buNone/>
            </a:pPr>
            <a:r>
              <a:rPr lang="en-US" sz="1920" dirty="0"/>
              <a:t>Utah Poison Control Center, 2017</a:t>
            </a:r>
          </a:p>
        </p:txBody>
      </p:sp>
      <p:pic>
        <p:nvPicPr>
          <p:cNvPr id="6" name="Picture 5"/>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322685" y="1665770"/>
            <a:ext cx="4640450" cy="5799902"/>
          </a:xfrm>
          <a:prstGeom prst="rect">
            <a:avLst/>
          </a:prstGeom>
        </p:spPr>
      </p:pic>
    </p:spTree>
    <p:custDataLst>
      <p:tags r:id="rId1"/>
    </p:custDataLst>
    <p:extLst>
      <p:ext uri="{BB962C8B-B14F-4D97-AF65-F5344CB8AC3E}">
        <p14:creationId xmlns:p14="http://schemas.microsoft.com/office/powerpoint/2010/main" val="335129416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14400" y="457200"/>
            <a:ext cx="12344400" cy="2194560"/>
          </a:xfrm>
        </p:spPr>
        <p:txBody>
          <a:bodyPr/>
          <a:lstStyle/>
          <a:p>
            <a:pPr eaLnBrk="1" hangingPunct="1">
              <a:defRPr/>
            </a:pPr>
            <a:r>
              <a:rPr lang="en-US" sz="4800" b="1" dirty="0"/>
              <a:t>Leading Causes of Unintentional Injury Deaths</a:t>
            </a:r>
            <a:br>
              <a:rPr lang="en-US" b="1" dirty="0"/>
            </a:br>
            <a:r>
              <a:rPr lang="en-US" sz="2880" dirty="0"/>
              <a:t>United States, 2014</a:t>
            </a:r>
          </a:p>
        </p:txBody>
      </p:sp>
      <p:graphicFrame>
        <p:nvGraphicFramePr>
          <p:cNvPr id="184495" name="Group 175"/>
          <p:cNvGraphicFramePr>
            <a:graphicFrameLocks noGrp="1"/>
          </p:cNvGraphicFramePr>
          <p:nvPr>
            <p:ph type="tbl" idx="1"/>
            <p:extLst>
              <p:ext uri="{D42A27DB-BD31-4B8C-83A1-F6EECF244321}">
                <p14:modId xmlns:p14="http://schemas.microsoft.com/office/powerpoint/2010/main" val="3879271864"/>
              </p:ext>
            </p:extLst>
          </p:nvPr>
        </p:nvGraphicFramePr>
        <p:xfrm>
          <a:off x="2194560" y="3017521"/>
          <a:ext cx="10332720" cy="3962403"/>
        </p:xfrm>
        <a:graphic>
          <a:graphicData uri="http://schemas.openxmlformats.org/drawingml/2006/table">
            <a:tbl>
              <a:tblPr/>
              <a:tblGrid>
                <a:gridCol w="7822649">
                  <a:extLst>
                    <a:ext uri="{9D8B030D-6E8A-4147-A177-3AD203B41FA5}">
                      <a16:colId xmlns:a16="http://schemas.microsoft.com/office/drawing/2014/main" val="20000"/>
                    </a:ext>
                  </a:extLst>
                </a:gridCol>
                <a:gridCol w="2510071">
                  <a:extLst>
                    <a:ext uri="{9D8B030D-6E8A-4147-A177-3AD203B41FA5}">
                      <a16:colId xmlns:a16="http://schemas.microsoft.com/office/drawing/2014/main" val="20001"/>
                    </a:ext>
                  </a:extLst>
                </a:gridCol>
              </a:tblGrid>
              <a:tr h="65465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a:ln>
                            <a:noFill/>
                          </a:ln>
                          <a:solidFill>
                            <a:schemeClr val="tx1"/>
                          </a:solidFill>
                          <a:effectLst/>
                          <a:latin typeface="Century Gothic" panose="020B0502020202020204" pitchFamily="34" charset="0"/>
                          <a:cs typeface="Times New Roman" pitchFamily="18" charset="0"/>
                        </a:rPr>
                        <a:t>Poisoning</a:t>
                      </a:r>
                    </a:p>
                  </a:txBody>
                  <a:tcPr marL="109728" marR="109728"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a:ln>
                            <a:noFill/>
                          </a:ln>
                          <a:solidFill>
                            <a:schemeClr val="tx1"/>
                          </a:solidFill>
                          <a:effectLst/>
                          <a:latin typeface="Century Gothic" panose="020B0502020202020204" pitchFamily="34" charset="0"/>
                          <a:cs typeface="Times New Roman" pitchFamily="18" charset="0"/>
                        </a:rPr>
                        <a:t>38,851</a:t>
                      </a:r>
                      <a:endParaRPr kumimoji="0" lang="en-US" sz="2600" b="0" i="0" u="none" strike="noStrike" cap="none" normalizeH="0" baseline="0" dirty="0">
                        <a:ln>
                          <a:noFill/>
                        </a:ln>
                        <a:solidFill>
                          <a:schemeClr val="tx1"/>
                        </a:solidFill>
                        <a:effectLst/>
                        <a:latin typeface="Century Gothic" panose="020B0502020202020204" pitchFamily="34" charset="0"/>
                      </a:endParaRPr>
                    </a:p>
                  </a:txBody>
                  <a:tcPr marL="109728" marR="109728"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91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a:ln>
                            <a:noFill/>
                          </a:ln>
                          <a:solidFill>
                            <a:schemeClr val="tx1"/>
                          </a:solidFill>
                          <a:effectLst/>
                          <a:latin typeface="Century Gothic" panose="020B0502020202020204" pitchFamily="34" charset="0"/>
                          <a:cs typeface="Times New Roman" pitchFamily="18" charset="0"/>
                        </a:rPr>
                        <a:t>Motor Vehicle Accidents</a:t>
                      </a:r>
                      <a:endParaRPr kumimoji="0" lang="en-US" sz="2600" b="0" i="0" u="none" strike="noStrike" cap="none" normalizeH="0" baseline="0" dirty="0">
                        <a:ln>
                          <a:noFill/>
                        </a:ln>
                        <a:solidFill>
                          <a:schemeClr val="tx1"/>
                        </a:solidFill>
                        <a:effectLst/>
                        <a:latin typeface="Century Gothic" panose="020B0502020202020204" pitchFamily="34" charset="0"/>
                      </a:endParaRPr>
                    </a:p>
                  </a:txBody>
                  <a:tcPr marL="109728" marR="109728"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a:ln>
                            <a:noFill/>
                          </a:ln>
                          <a:solidFill>
                            <a:schemeClr val="tx1"/>
                          </a:solidFill>
                          <a:effectLst/>
                          <a:latin typeface="Century Gothic" panose="020B0502020202020204" pitchFamily="34" charset="0"/>
                          <a:cs typeface="Times New Roman" pitchFamily="18" charset="0"/>
                        </a:rPr>
                        <a:t>35,369</a:t>
                      </a:r>
                      <a:endParaRPr kumimoji="0" lang="en-US" sz="2600" b="0" i="0" u="none" strike="noStrike" cap="none" normalizeH="0" baseline="0" dirty="0">
                        <a:ln>
                          <a:noFill/>
                        </a:ln>
                        <a:solidFill>
                          <a:schemeClr val="tx1"/>
                        </a:solidFill>
                        <a:effectLst/>
                        <a:latin typeface="Century Gothic" panose="020B0502020202020204" pitchFamily="34" charset="0"/>
                      </a:endParaRPr>
                    </a:p>
                  </a:txBody>
                  <a:tcPr marL="109728" marR="109728"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5465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a:ln>
                            <a:noFill/>
                          </a:ln>
                          <a:solidFill>
                            <a:schemeClr val="tx1"/>
                          </a:solidFill>
                          <a:effectLst/>
                          <a:latin typeface="Century Gothic" panose="020B0502020202020204" pitchFamily="34" charset="0"/>
                          <a:cs typeface="Times New Roman" pitchFamily="18" charset="0"/>
                        </a:rPr>
                        <a:t>Falls</a:t>
                      </a:r>
                      <a:endParaRPr kumimoji="0" lang="en-US" sz="2600" b="0" i="0" u="none" strike="noStrike" cap="none" normalizeH="0" baseline="0" dirty="0">
                        <a:ln>
                          <a:noFill/>
                        </a:ln>
                        <a:solidFill>
                          <a:schemeClr val="tx1"/>
                        </a:solidFill>
                        <a:effectLst/>
                        <a:latin typeface="Century Gothic" panose="020B0502020202020204" pitchFamily="34" charset="0"/>
                      </a:endParaRPr>
                    </a:p>
                  </a:txBody>
                  <a:tcPr marL="109728" marR="109728"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a:ln>
                            <a:noFill/>
                          </a:ln>
                          <a:solidFill>
                            <a:schemeClr val="tx1"/>
                          </a:solidFill>
                          <a:effectLst/>
                          <a:latin typeface="Century Gothic" panose="020B0502020202020204" pitchFamily="34" charset="0"/>
                          <a:cs typeface="Times New Roman" pitchFamily="18" charset="0"/>
                        </a:rPr>
                        <a:t>30,208</a:t>
                      </a:r>
                      <a:endParaRPr kumimoji="0" lang="en-US" sz="2600" b="0" i="0" u="none" strike="noStrike" cap="none" normalizeH="0" baseline="0" dirty="0">
                        <a:ln>
                          <a:noFill/>
                        </a:ln>
                        <a:solidFill>
                          <a:schemeClr val="tx1"/>
                        </a:solidFill>
                        <a:effectLst/>
                        <a:latin typeface="Century Gothic" panose="020B0502020202020204" pitchFamily="34" charset="0"/>
                      </a:endParaRPr>
                    </a:p>
                  </a:txBody>
                  <a:tcPr marL="109728" marR="109728"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5465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a:ln>
                            <a:noFill/>
                          </a:ln>
                          <a:solidFill>
                            <a:schemeClr val="tx1"/>
                          </a:solidFill>
                          <a:effectLst/>
                          <a:latin typeface="Century Gothic" panose="020B0502020202020204" pitchFamily="34" charset="0"/>
                          <a:cs typeface="Times New Roman" pitchFamily="18" charset="0"/>
                        </a:rPr>
                        <a:t>Choking</a:t>
                      </a:r>
                      <a:endParaRPr kumimoji="0" lang="en-US" sz="2600" b="0" i="0" u="none" strike="noStrike" cap="none" normalizeH="0" baseline="0" dirty="0">
                        <a:ln>
                          <a:noFill/>
                        </a:ln>
                        <a:solidFill>
                          <a:schemeClr val="tx1"/>
                        </a:solidFill>
                        <a:effectLst/>
                        <a:latin typeface="Century Gothic" panose="020B0502020202020204" pitchFamily="34" charset="0"/>
                      </a:endParaRPr>
                    </a:p>
                  </a:txBody>
                  <a:tcPr marL="109728" marR="109728"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a:ln>
                            <a:noFill/>
                          </a:ln>
                          <a:solidFill>
                            <a:schemeClr val="tx1"/>
                          </a:solidFill>
                          <a:effectLst/>
                          <a:latin typeface="Century Gothic" panose="020B0502020202020204" pitchFamily="34" charset="0"/>
                          <a:cs typeface="Times New Roman" pitchFamily="18" charset="0"/>
                        </a:rPr>
                        <a:t>4,864</a:t>
                      </a:r>
                      <a:endParaRPr kumimoji="0" lang="en-US" sz="2600" b="0" i="0" u="none" strike="noStrike" cap="none" normalizeH="0" baseline="0" dirty="0">
                        <a:ln>
                          <a:noFill/>
                        </a:ln>
                        <a:solidFill>
                          <a:schemeClr val="tx1"/>
                        </a:solidFill>
                        <a:effectLst/>
                        <a:latin typeface="Century Gothic" panose="020B0502020202020204" pitchFamily="34" charset="0"/>
                      </a:endParaRPr>
                    </a:p>
                  </a:txBody>
                  <a:tcPr marL="109728" marR="109728"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5465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a:ln>
                            <a:noFill/>
                          </a:ln>
                          <a:solidFill>
                            <a:schemeClr val="tx1"/>
                          </a:solidFill>
                          <a:effectLst/>
                          <a:latin typeface="Century Gothic" panose="020B0502020202020204" pitchFamily="34" charset="0"/>
                          <a:cs typeface="Times New Roman" pitchFamily="18" charset="0"/>
                        </a:rPr>
                        <a:t>Drowning</a:t>
                      </a:r>
                      <a:endParaRPr kumimoji="0" lang="en-US" sz="2600" b="0" i="0" u="none" strike="noStrike" cap="none" normalizeH="0" baseline="0" dirty="0">
                        <a:ln>
                          <a:noFill/>
                        </a:ln>
                        <a:solidFill>
                          <a:schemeClr val="tx1"/>
                        </a:solidFill>
                        <a:effectLst/>
                        <a:latin typeface="Century Gothic" panose="020B0502020202020204" pitchFamily="34" charset="0"/>
                      </a:endParaRPr>
                    </a:p>
                  </a:txBody>
                  <a:tcPr marL="109728" marR="109728"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a:ln>
                            <a:noFill/>
                          </a:ln>
                          <a:solidFill>
                            <a:schemeClr val="tx1"/>
                          </a:solidFill>
                          <a:effectLst/>
                          <a:latin typeface="Century Gothic" panose="020B0502020202020204" pitchFamily="34" charset="0"/>
                          <a:cs typeface="Times New Roman" pitchFamily="18" charset="0"/>
                        </a:rPr>
                        <a:t>3,391</a:t>
                      </a:r>
                      <a:endParaRPr kumimoji="0" lang="en-US" sz="2600" b="0" i="0" u="none" strike="noStrike" cap="none" normalizeH="0" baseline="0" dirty="0">
                        <a:ln>
                          <a:noFill/>
                        </a:ln>
                        <a:solidFill>
                          <a:schemeClr val="tx1"/>
                        </a:solidFill>
                        <a:effectLst/>
                        <a:latin typeface="Century Gothic" panose="020B0502020202020204" pitchFamily="34" charset="0"/>
                      </a:endParaRPr>
                    </a:p>
                  </a:txBody>
                  <a:tcPr marL="109728" marR="109728"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5465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a:ln>
                            <a:noFill/>
                          </a:ln>
                          <a:solidFill>
                            <a:schemeClr val="tx1"/>
                          </a:solidFill>
                          <a:effectLst/>
                          <a:latin typeface="Century Gothic" panose="020B0502020202020204" pitchFamily="34" charset="0"/>
                          <a:cs typeface="Times New Roman" pitchFamily="18" charset="0"/>
                        </a:rPr>
                        <a:t>Fires, flames, and smoke</a:t>
                      </a:r>
                      <a:endParaRPr kumimoji="0" lang="en-US" sz="2600" b="0" i="0" u="none" strike="noStrike" cap="none" normalizeH="0" baseline="0" dirty="0">
                        <a:ln>
                          <a:noFill/>
                        </a:ln>
                        <a:solidFill>
                          <a:schemeClr val="tx1"/>
                        </a:solidFill>
                        <a:effectLst/>
                        <a:latin typeface="Century Gothic" panose="020B0502020202020204" pitchFamily="34" charset="0"/>
                      </a:endParaRPr>
                    </a:p>
                  </a:txBody>
                  <a:tcPr marL="109728" marR="109728"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a:ln>
                            <a:noFill/>
                          </a:ln>
                          <a:solidFill>
                            <a:schemeClr val="tx1"/>
                          </a:solidFill>
                          <a:effectLst/>
                          <a:latin typeface="Century Gothic" panose="020B0502020202020204" pitchFamily="34" charset="0"/>
                          <a:cs typeface="Times New Roman" pitchFamily="18" charset="0"/>
                        </a:rPr>
                        <a:t>2,760</a:t>
                      </a:r>
                      <a:endParaRPr kumimoji="0" lang="en-US" sz="2600" b="0" i="0" u="none" strike="noStrike" cap="none" normalizeH="0" baseline="0" dirty="0">
                        <a:ln>
                          <a:noFill/>
                        </a:ln>
                        <a:solidFill>
                          <a:schemeClr val="tx1"/>
                        </a:solidFill>
                        <a:effectLst/>
                        <a:latin typeface="Century Gothic" panose="020B0502020202020204" pitchFamily="34" charset="0"/>
                      </a:endParaRPr>
                    </a:p>
                  </a:txBody>
                  <a:tcPr marL="109728" marR="109728"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8698" name="Text Box 38"/>
          <p:cNvSpPr txBox="1">
            <a:spLocks noChangeArrowheads="1"/>
          </p:cNvSpPr>
          <p:nvPr/>
        </p:nvSpPr>
        <p:spPr bwMode="auto">
          <a:xfrm>
            <a:off x="5044440" y="7680960"/>
            <a:ext cx="429768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680"/>
              <a:t>National Safety Council, </a:t>
            </a:r>
            <a:r>
              <a:rPr lang="en-US" altLang="en-US" sz="1680" i="1"/>
              <a:t>Injury Facts 2016</a:t>
            </a:r>
            <a:endParaRPr lang="en-US" altLang="en-US" sz="1680"/>
          </a:p>
        </p:txBody>
      </p:sp>
      <p:sp>
        <p:nvSpPr>
          <p:cNvPr id="5" name="TextBox 4"/>
          <p:cNvSpPr txBox="1">
            <a:spLocks noChangeArrowheads="1"/>
          </p:cNvSpPr>
          <p:nvPr/>
        </p:nvSpPr>
        <p:spPr bwMode="auto">
          <a:xfrm>
            <a:off x="2086705" y="5303520"/>
            <a:ext cx="10656277" cy="837676"/>
          </a:xfrm>
          <a:prstGeom prst="roundRect">
            <a:avLst/>
          </a:prstGeom>
          <a:solidFill>
            <a:srgbClr val="92D050"/>
          </a:solidFill>
          <a:ln>
            <a:noFill/>
          </a:ln>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320" dirty="0">
                <a:solidFill>
                  <a:schemeClr val="bg1"/>
                </a:solidFill>
                <a:latin typeface="Century Gothic" panose="020B0502020202020204" pitchFamily="34" charset="0"/>
              </a:rPr>
              <a:t>Lifetime Odds of Death from Poisoning</a:t>
            </a:r>
          </a:p>
        </p:txBody>
      </p:sp>
      <p:sp>
        <p:nvSpPr>
          <p:cNvPr id="6" name="Rectangle 5"/>
          <p:cNvSpPr/>
          <p:nvPr/>
        </p:nvSpPr>
        <p:spPr>
          <a:xfrm>
            <a:off x="4890387" y="5852160"/>
            <a:ext cx="5001690" cy="1865126"/>
          </a:xfrm>
          <a:prstGeom prst="rect">
            <a:avLst/>
          </a:prstGeom>
          <a:noFill/>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US" sz="11520" b="1" dirty="0">
                <a:ln/>
                <a:solidFill>
                  <a:schemeClr val="accent5"/>
                </a:solidFill>
              </a:rPr>
              <a:t>1 in 109</a:t>
            </a:r>
          </a:p>
        </p:txBody>
      </p:sp>
      <p:sp>
        <p:nvSpPr>
          <p:cNvPr id="7" name="TextBox 6"/>
          <p:cNvSpPr txBox="1">
            <a:spLocks noChangeArrowheads="1"/>
          </p:cNvSpPr>
          <p:nvPr/>
        </p:nvSpPr>
        <p:spPr bwMode="auto">
          <a:xfrm>
            <a:off x="2926080" y="3749041"/>
            <a:ext cx="877824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320" b="1" dirty="0">
                <a:solidFill>
                  <a:schemeClr val="accent5"/>
                </a:solidFill>
                <a:latin typeface="Century Gothic" panose="020B0502020202020204" pitchFamily="34" charset="0"/>
              </a:rPr>
              <a:t>106 people die each day as a result of unintentional poisoning</a:t>
            </a: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nodeType="clickEffect">
                                  <p:stCondLst>
                                    <p:cond delay="0"/>
                                  </p:stCondLst>
                                  <p:childTnLst>
                                    <p:anim calcmode="lin" valueType="num">
                                      <p:cBhvr additive="base">
                                        <p:cTn id="6" dur="500"/>
                                        <p:tgtEl>
                                          <p:spTgt spid="184495"/>
                                        </p:tgtEl>
                                        <p:attrNameLst>
                                          <p:attrName>ppt_x</p:attrName>
                                        </p:attrNameLst>
                                      </p:cBhvr>
                                      <p:tavLst>
                                        <p:tav tm="0">
                                          <p:val>
                                            <p:strVal val="ppt_x"/>
                                          </p:val>
                                        </p:tav>
                                        <p:tav tm="100000">
                                          <p:val>
                                            <p:strVal val="ppt_x"/>
                                          </p:val>
                                        </p:tav>
                                      </p:tavLst>
                                    </p:anim>
                                    <p:anim calcmode="lin" valueType="num">
                                      <p:cBhvr additive="base">
                                        <p:cTn id="7" dur="500"/>
                                        <p:tgtEl>
                                          <p:spTgt spid="184495"/>
                                        </p:tgtEl>
                                        <p:attrNameLst>
                                          <p:attrName>ppt_y</p:attrName>
                                        </p:attrNameLst>
                                      </p:cBhvr>
                                      <p:tavLst>
                                        <p:tav tm="0">
                                          <p:val>
                                            <p:strVal val="ppt_y"/>
                                          </p:val>
                                        </p:tav>
                                        <p:tav tm="100000">
                                          <p:val>
                                            <p:strVal val="1+ppt_h/2"/>
                                          </p:val>
                                        </p:tav>
                                      </p:tavLst>
                                    </p:anim>
                                    <p:set>
                                      <p:cBhvr>
                                        <p:cTn id="8" dur="1" fill="hold">
                                          <p:stCondLst>
                                            <p:cond delay="499"/>
                                          </p:stCondLst>
                                        </p:cTn>
                                        <p:tgtEl>
                                          <p:spTgt spid="184495"/>
                                        </p:tgtEl>
                                        <p:attrNameLst>
                                          <p:attrName>style.visibility</p:attrName>
                                        </p:attrNameLst>
                                      </p:cBhvr>
                                      <p:to>
                                        <p:strVal val="hidden"/>
                                      </p:to>
                                    </p:set>
                                  </p:childTnLst>
                                </p:cTn>
                              </p:par>
                            </p:childTnLst>
                          </p:cTn>
                        </p:par>
                        <p:par>
                          <p:cTn id="9" fill="hold" nodeType="afterGroup">
                            <p:stCondLst>
                              <p:cond delay="500"/>
                            </p:stCondLst>
                            <p:childTnLst>
                              <p:par>
                                <p:cTn id="10" presetID="41" presetClass="entr" presetSubtype="0" fill="hold" grpId="0" nodeType="afterEffect">
                                  <p:stCondLst>
                                    <p:cond delay="1000"/>
                                  </p:stCondLst>
                                  <p:iterate type="lt">
                                    <p:tmPct val="10000"/>
                                  </p:iterate>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7"/>
                                        </p:tgtEl>
                                        <p:attrNameLst>
                                          <p:attrName>ppt_y</p:attrName>
                                        </p:attrNameLst>
                                      </p:cBhvr>
                                      <p:tavLst>
                                        <p:tav tm="0">
                                          <p:val>
                                            <p:strVal val="#ppt_y"/>
                                          </p:val>
                                        </p:tav>
                                        <p:tav tm="100000">
                                          <p:val>
                                            <p:strVal val="#ppt_y"/>
                                          </p:val>
                                        </p:tav>
                                      </p:tavLst>
                                    </p:anim>
                                    <p:anim calcmode="lin" valueType="num">
                                      <p:cBhvr>
                                        <p:cTn id="14"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7"/>
                                        </p:tgtEl>
                                      </p:cBhvr>
                                    </p:animEffect>
                                  </p:childTnLst>
                                </p:cTn>
                              </p:par>
                            </p:childTnLst>
                          </p:cTn>
                        </p:par>
                        <p:par>
                          <p:cTn id="17" fill="hold">
                            <p:stCondLst>
                              <p:cond delay="4550"/>
                            </p:stCondLst>
                            <p:childTnLst>
                              <p:par>
                                <p:cTn id="18" presetID="42" presetClass="entr" presetSubtype="0" fill="hold" grpId="0" nodeType="afterEffect">
                                  <p:stCondLst>
                                    <p:cond delay="65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6200"/>
                            </p:stCondLst>
                            <p:childTnLst>
                              <p:par>
                                <p:cTn id="24" presetID="10" presetClass="entr" presetSubtype="0" fill="hold" grpId="0" nodeType="afterEffect">
                                  <p:stCondLst>
                                    <p:cond delay="7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pWaOfj25"/>
  <p:tag name="ARTICULATE_DESIGN_ID_1_OFFICE THEME" val="mOmPnpGk"/>
  <p:tag name="ARTICULATE_SLIDE_THUMBNAIL_REFRESH" val="1"/>
  <p:tag name="ARTICULATE_SLIDE_COUNT" val="2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402b49ca-617a-4412-a136-22a821ef8eb4">PULSEDOC-1743074161-10</_dlc_DocId>
    <_dlc_DocIdUrl xmlns="402b49ca-617a-4412-a136-22a821ef8eb4">
      <Url>https://pulse.utah.edu/site/marcomm/_layouts/15/DocIdRedir.aspx?ID=PULSEDOC-1743074161-10</Url>
      <Description>PULSEDOC-1743074161-10</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0B7F15D18245C1458954909DB36AE657" ma:contentTypeVersion="0" ma:contentTypeDescription="Create a new document." ma:contentTypeScope="" ma:versionID="31d1ffe5a42fea02fd9322eb624dbb2b">
  <xsd:schema xmlns:xsd="http://www.w3.org/2001/XMLSchema" xmlns:xs="http://www.w3.org/2001/XMLSchema" xmlns:p="http://schemas.microsoft.com/office/2006/metadata/properties" xmlns:ns2="402b49ca-617a-4412-a136-22a821ef8eb4" targetNamespace="http://schemas.microsoft.com/office/2006/metadata/properties" ma:root="true" ma:fieldsID="2b995caac7fa654b91bcd9862e99db1b" ns2:_="">
    <xsd:import namespace="402b49ca-617a-4412-a136-22a821ef8eb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2b49ca-617a-4412-a136-22a821ef8eb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DE85B8-B306-4605-8819-4A30DA8C0D5D}">
  <ds:schemaRefs>
    <ds:schemaRef ds:uri="http://schemas.microsoft.com/sharepoint/v3/contenttype/forms"/>
  </ds:schemaRefs>
</ds:datastoreItem>
</file>

<file path=customXml/itemProps2.xml><?xml version="1.0" encoding="utf-8"?>
<ds:datastoreItem xmlns:ds="http://schemas.openxmlformats.org/officeDocument/2006/customXml" ds:itemID="{405D53D2-4C8C-4500-874F-8AD70E4DEB2D}">
  <ds:schemaRefs>
    <ds:schemaRef ds:uri="http://www.w3.org/XML/1998/namespace"/>
    <ds:schemaRef ds:uri="http://purl.org/dc/elements/1.1/"/>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402b49ca-617a-4412-a136-22a821ef8eb4"/>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96F08B7-1F71-4F99-B35D-690FBC859C9A}">
  <ds:schemaRefs>
    <ds:schemaRef ds:uri="http://schemas.microsoft.com/sharepoint/events"/>
  </ds:schemaRefs>
</ds:datastoreItem>
</file>

<file path=customXml/itemProps4.xml><?xml version="1.0" encoding="utf-8"?>
<ds:datastoreItem xmlns:ds="http://schemas.openxmlformats.org/officeDocument/2006/customXml" ds:itemID="{E546632D-6F77-41CB-AF7B-1A02CDAC0F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2b49ca-617a-4412-a136-22a821ef8e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8279</TotalTime>
  <Words>3083</Words>
  <Application>Microsoft Office PowerPoint</Application>
  <PresentationFormat>Custom</PresentationFormat>
  <Paragraphs>366</Paragraphs>
  <Slides>23</Slides>
  <Notes>23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Arial</vt:lpstr>
      <vt:lpstr>Arial Black</vt:lpstr>
      <vt:lpstr>Avenir Roman</vt:lpstr>
      <vt:lpstr>Calibri</vt:lpstr>
      <vt:lpstr>Century Gothic</vt:lpstr>
      <vt:lpstr>Century Gothic Bold</vt:lpstr>
      <vt:lpstr>Century Gothic Bold Italic</vt:lpstr>
      <vt:lpstr>Times New Roman</vt:lpstr>
      <vt:lpstr>Wingdings</vt:lpstr>
      <vt:lpstr>Office Theme</vt:lpstr>
      <vt:lpstr>1_Office Theme</vt:lpstr>
      <vt:lpstr>Utah Poison Control Center WONDERFUL WORLD OF POISONS </vt:lpstr>
      <vt:lpstr>Utah Poison Control Center</vt:lpstr>
      <vt:lpstr>Poison Center Services</vt:lpstr>
      <vt:lpstr>UPCC Expertise</vt:lpstr>
      <vt:lpstr>PowerPoint Presentation</vt:lpstr>
      <vt:lpstr>National Poison Data System (NPDS)  </vt:lpstr>
      <vt:lpstr>Best Health Care Deal Around</vt:lpstr>
      <vt:lpstr>Utah’s Poison Problem</vt:lpstr>
      <vt:lpstr>Leading Causes of Unintentional Injury Deaths United States, 2014</vt:lpstr>
      <vt:lpstr>PowerPoint Presentation</vt:lpstr>
      <vt:lpstr>Trending topics</vt:lpstr>
      <vt:lpstr>What Is A Poison?</vt:lpstr>
      <vt:lpstr>Types of Calls</vt:lpstr>
      <vt:lpstr>What happens on the phone</vt:lpstr>
      <vt:lpstr>Benefits of Poison control </vt:lpstr>
      <vt:lpstr>The Prevention Message</vt:lpstr>
      <vt:lpstr>First Aid Tips</vt:lpstr>
      <vt:lpstr>Emergency Action For Poisoning </vt:lpstr>
      <vt:lpstr>Education Goals</vt:lpstr>
      <vt:lpstr>Poison education Resources</vt:lpstr>
      <vt:lpstr>UPCC Projects</vt:lpstr>
      <vt:lpstr>UPCC Partnering with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Lucas Svaren</dc:creator>
  <cp:lastModifiedBy>Miriam Phelps</cp:lastModifiedBy>
  <cp:revision>511</cp:revision>
  <cp:lastPrinted>2018-10-28T04:16:51Z</cp:lastPrinted>
  <dcterms:created xsi:type="dcterms:W3CDTF">2016-08-02T16:41:37Z</dcterms:created>
  <dcterms:modified xsi:type="dcterms:W3CDTF">2018-11-01T20:51:30Z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0x0101000B7F15D18245C1458954909DB36AE657</vt:lpwstr>
  </property>
  <property fmtid="{D5CDD505-2E9C-101B-9397-08002B2CF9AE}" pid="3" name="_dlc_DocIdItemGuid">
    <vt:lpwstr>8551c8e8-7156-4bdb-9a8d-e1a67c0c2fd5</vt:lpwstr>
  </property>
  <property fmtid="{D5CDD505-2E9C-101B-9397-08002B2CF9AE}" pid="4" name="ArticulateGUID">
    <vt:lpwstr>C2D1DEB2-B2EA-4B56-B0B6-FD450DD88002</vt:lpwstr>
  </property>
  <property fmtid="{D5CDD505-2E9C-101B-9397-08002B2CF9AE}" pid="5" name="ArticulatePath">
    <vt:lpwstr>UALHD July 2018_with Grant Slides</vt:lpwstr>
  </property>
</Properties>
</file>