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BCB295"/>
    <a:srgbClr val="5C9CA4"/>
    <a:srgbClr val="093252"/>
    <a:srgbClr val="C3B998"/>
    <a:srgbClr val="DBDC8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74"/>
    <p:restoredTop sz="94694"/>
  </p:normalViewPr>
  <p:slideViewPr>
    <p:cSldViewPr snapToGrid="0" snapToObjects="1">
      <p:cViewPr varScale="1">
        <p:scale>
          <a:sx n="69" d="100"/>
          <a:sy n="69" d="100"/>
        </p:scale>
        <p:origin x="2868"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11" name="Picture Placeholder 10"/>
          <p:cNvSpPr>
            <a:spLocks noGrp="1"/>
          </p:cNvSpPr>
          <p:nvPr>
            <p:ph type="pic" sz="quarter" idx="10"/>
          </p:nvPr>
        </p:nvSpPr>
        <p:spPr>
          <a:xfrm>
            <a:off x="228601" y="1590203"/>
            <a:ext cx="2332408" cy="4343400"/>
          </a:xfrm>
          <a:prstGeom prst="rect">
            <a:avLst/>
          </a:prstGeom>
        </p:spPr>
        <p:txBody>
          <a:bodyPr/>
          <a:lstStyle/>
          <a:p>
            <a:endParaRPr lang="en-US"/>
          </a:p>
        </p:txBody>
      </p:sp>
      <p:sp>
        <p:nvSpPr>
          <p:cNvPr id="14" name="Picture Placeholder 10"/>
          <p:cNvSpPr>
            <a:spLocks noGrp="1"/>
          </p:cNvSpPr>
          <p:nvPr>
            <p:ph type="pic" sz="quarter" idx="11"/>
          </p:nvPr>
        </p:nvSpPr>
        <p:spPr>
          <a:xfrm>
            <a:off x="2719996" y="1590203"/>
            <a:ext cx="2332408" cy="4343400"/>
          </a:xfrm>
          <a:prstGeom prst="rect">
            <a:avLst/>
          </a:prstGeom>
        </p:spPr>
        <p:txBody>
          <a:bodyPr/>
          <a:lstStyle/>
          <a:p>
            <a:endParaRPr lang="en-US"/>
          </a:p>
        </p:txBody>
      </p:sp>
      <p:sp>
        <p:nvSpPr>
          <p:cNvPr id="15" name="Picture Placeholder 10"/>
          <p:cNvSpPr>
            <a:spLocks noGrp="1"/>
          </p:cNvSpPr>
          <p:nvPr>
            <p:ph type="pic" sz="quarter" idx="12"/>
          </p:nvPr>
        </p:nvSpPr>
        <p:spPr>
          <a:xfrm>
            <a:off x="5211392" y="1590203"/>
            <a:ext cx="2332408" cy="4343400"/>
          </a:xfrm>
          <a:prstGeom prst="rect">
            <a:avLst/>
          </a:prstGeom>
        </p:spPr>
        <p:txBody>
          <a:bodyPr/>
          <a:lstStyle/>
          <a:p>
            <a:endParaRPr lang="en-US"/>
          </a:p>
        </p:txBody>
      </p:sp>
    </p:spTree>
    <p:extLst>
      <p:ext uri="{BB962C8B-B14F-4D97-AF65-F5344CB8AC3E}">
        <p14:creationId xmlns:p14="http://schemas.microsoft.com/office/powerpoint/2010/main" val="71829911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95814033"/>
      </p:ext>
    </p:extLst>
  </p:cSld>
  <p:clrMap bg1="lt1" tx1="dk1" bg2="lt2" tx2="dk2" accent1="accent1" accent2="accent2" accent3="accent3" accent4="accent4" accent5="accent5" accent6="accent6" hlink="hlink" folHlink="folHlink"/>
  <p:sldLayoutIdLst>
    <p:sldLayoutId id="2147483661" r:id="rId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28600" y="9371591"/>
            <a:ext cx="7315200" cy="457200"/>
          </a:xfrm>
          <a:prstGeom prst="rect">
            <a:avLst/>
          </a:prstGeom>
          <a:solidFill>
            <a:srgbClr val="5C9CA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Rectangle 30"/>
          <p:cNvSpPr/>
          <p:nvPr/>
        </p:nvSpPr>
        <p:spPr>
          <a:xfrm>
            <a:off x="3474425" y="9487850"/>
            <a:ext cx="3882970" cy="215444"/>
          </a:xfrm>
          <a:prstGeom prst="rect">
            <a:avLst/>
          </a:prstGeom>
        </p:spPr>
        <p:txBody>
          <a:bodyPr wrap="square" lIns="0" tIns="0" rIns="0" bIns="0">
            <a:spAutoFit/>
          </a:bodyPr>
          <a:lstStyle/>
          <a:p>
            <a:pPr algn="r"/>
            <a:r>
              <a:rPr lang="en-US" sz="1400" b="1" spc="100" dirty="0">
                <a:solidFill>
                  <a:srgbClr val="093252"/>
                </a:solidFill>
                <a:latin typeface="Arial" charset="0"/>
                <a:ea typeface="Arial" charset="0"/>
                <a:cs typeface="Arial" charset="0"/>
              </a:rPr>
              <a:t>EXTENSION.USU.EDU</a:t>
            </a:r>
          </a:p>
        </p:txBody>
      </p:sp>
      <p:sp>
        <p:nvSpPr>
          <p:cNvPr id="35" name="Rectangle 34"/>
          <p:cNvSpPr/>
          <p:nvPr/>
        </p:nvSpPr>
        <p:spPr>
          <a:xfrm>
            <a:off x="201623" y="5659025"/>
            <a:ext cx="7315200" cy="3170402"/>
          </a:xfrm>
          <a:prstGeom prst="rect">
            <a:avLst/>
          </a:prstGeom>
          <a:solidFill>
            <a:srgbClr val="BCB29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Rectangle 21"/>
          <p:cNvSpPr/>
          <p:nvPr/>
        </p:nvSpPr>
        <p:spPr>
          <a:xfrm>
            <a:off x="340289" y="265808"/>
            <a:ext cx="5070806" cy="1477328"/>
          </a:xfrm>
          <a:prstGeom prst="rect">
            <a:avLst/>
          </a:prstGeom>
        </p:spPr>
        <p:txBody>
          <a:bodyPr wrap="square" lIns="0" tIns="0" rIns="0" bIns="0">
            <a:spAutoFit/>
          </a:bodyPr>
          <a:lstStyle/>
          <a:p>
            <a:r>
              <a:rPr lang="en-US" sz="4800" b="1" dirty="0">
                <a:solidFill>
                  <a:srgbClr val="093252"/>
                </a:solidFill>
                <a:latin typeface="Arial" charset="0"/>
                <a:ea typeface="Arial" charset="0"/>
                <a:cs typeface="Arial" charset="0"/>
              </a:rPr>
              <a:t>USU Extension Intern Webinars</a:t>
            </a:r>
          </a:p>
        </p:txBody>
      </p:sp>
      <p:sp>
        <p:nvSpPr>
          <p:cNvPr id="23" name="Rectangle 22"/>
          <p:cNvSpPr/>
          <p:nvPr/>
        </p:nvSpPr>
        <p:spPr>
          <a:xfrm>
            <a:off x="326680" y="1806550"/>
            <a:ext cx="5049290" cy="222266"/>
          </a:xfrm>
          <a:prstGeom prst="rect">
            <a:avLst/>
          </a:prstGeom>
        </p:spPr>
        <p:txBody>
          <a:bodyPr wrap="square" lIns="0" tIns="0" rIns="0" bIns="0">
            <a:spAutoFit/>
          </a:bodyPr>
          <a:lstStyle/>
          <a:p>
            <a:r>
              <a:rPr lang="en-US" sz="1400" b="1" spc="70" dirty="0">
                <a:solidFill>
                  <a:srgbClr val="5C9CA4"/>
                </a:solidFill>
                <a:latin typeface="Arial" charset="0"/>
                <a:ea typeface="Arial" charset="0"/>
                <a:cs typeface="Arial" charset="0"/>
              </a:rPr>
              <a:t>TO BE ATTENDED BY 2024 SUMMER INTERNS</a:t>
            </a:r>
          </a:p>
        </p:txBody>
      </p:sp>
      <p:sp>
        <p:nvSpPr>
          <p:cNvPr id="24" name="Rectangle 23"/>
          <p:cNvSpPr/>
          <p:nvPr/>
        </p:nvSpPr>
        <p:spPr>
          <a:xfrm>
            <a:off x="3003235" y="6059286"/>
            <a:ext cx="4287722" cy="2154436"/>
          </a:xfrm>
          <a:prstGeom prst="rect">
            <a:avLst/>
          </a:prstGeom>
        </p:spPr>
        <p:txBody>
          <a:bodyPr wrap="square" lIns="0" tIns="0" rIns="0" bIns="0">
            <a:spAutoFit/>
          </a:bodyPr>
          <a:lstStyle/>
          <a:p>
            <a:pPr marL="0" marR="0">
              <a:spcBef>
                <a:spcPts val="0"/>
              </a:spcBef>
              <a:spcAft>
                <a:spcPts val="0"/>
              </a:spcAft>
            </a:pPr>
            <a:r>
              <a:rPr lang="en-US" sz="1400" b="1" dirty="0">
                <a:effectLst/>
                <a:latin typeface="Arial" panose="020B0604020202020204" pitchFamily="34" charset="0"/>
                <a:ea typeface="Calibri" panose="020F0502020204030204" pitchFamily="34" charset="0"/>
                <a:cs typeface="Arial" panose="020B0604020202020204" pitchFamily="34" charset="0"/>
              </a:rPr>
              <a:t>Webinar Goal: </a:t>
            </a:r>
            <a:r>
              <a:rPr lang="en-US" sz="1400" dirty="0">
                <a:effectLst/>
                <a:latin typeface="Arial" panose="020B0604020202020204" pitchFamily="34" charset="0"/>
                <a:ea typeface="Calibri" panose="020F0502020204030204" pitchFamily="34" charset="0"/>
                <a:cs typeface="Arial" panose="020B0604020202020204" pitchFamily="34" charset="0"/>
              </a:rPr>
              <a:t>To provide USU Extension interns with a broader understanding of the USU Extension structure and career opportunities within the organization.   </a:t>
            </a:r>
            <a:br>
              <a:rPr lang="en-US" sz="1400" dirty="0">
                <a:effectLst/>
                <a:latin typeface="Arial" panose="020B0604020202020204" pitchFamily="34" charset="0"/>
                <a:ea typeface="Calibri" panose="020F0502020204030204" pitchFamily="34" charset="0"/>
                <a:cs typeface="Arial" panose="020B0604020202020204" pitchFamily="34" charset="0"/>
              </a:rPr>
            </a:br>
            <a:br>
              <a:rPr lang="en-US" sz="1400" dirty="0">
                <a:effectLst/>
                <a:latin typeface="Arial" panose="020B0604020202020204" pitchFamily="34" charset="0"/>
                <a:ea typeface="Calibri" panose="020F0502020204030204" pitchFamily="34" charset="0"/>
                <a:cs typeface="Arial" panose="020B0604020202020204" pitchFamily="34" charset="0"/>
              </a:rPr>
            </a:br>
            <a:r>
              <a:rPr lang="en-US" sz="1400" dirty="0">
                <a:effectLst/>
                <a:latin typeface="Arial" panose="020B0604020202020204" pitchFamily="34" charset="0"/>
                <a:ea typeface="Calibri" panose="020F0502020204030204" pitchFamily="34" charset="0"/>
                <a:cs typeface="Arial" panose="020B0604020202020204" pitchFamily="34" charset="0"/>
              </a:rPr>
              <a:t>USU Extension Directors Justen Smith, Dave Francis and Heidi LeBlanc will share an overview of their departments, the types of careers within each, and their own career path experiences in Extension. Questions and discussion will be encouraged. </a:t>
            </a:r>
          </a:p>
        </p:txBody>
      </p:sp>
      <p:grpSp>
        <p:nvGrpSpPr>
          <p:cNvPr id="9" name="Group 8">
            <a:extLst>
              <a:ext uri="{FF2B5EF4-FFF2-40B4-BE49-F238E27FC236}">
                <a16:creationId xmlns:a16="http://schemas.microsoft.com/office/drawing/2014/main" id="{71FF7C25-A8AD-45B0-A5BC-D0A3AB1BC9FB}"/>
              </a:ext>
            </a:extLst>
          </p:cNvPr>
          <p:cNvGrpSpPr/>
          <p:nvPr/>
        </p:nvGrpSpPr>
        <p:grpSpPr>
          <a:xfrm>
            <a:off x="2930285" y="2462445"/>
            <a:ext cx="2033192" cy="2626072"/>
            <a:chOff x="516367" y="6476103"/>
            <a:chExt cx="2033192" cy="2525493"/>
          </a:xfrm>
        </p:grpSpPr>
        <p:cxnSp>
          <p:nvCxnSpPr>
            <p:cNvPr id="18" name="Straight Connector 17"/>
            <p:cNvCxnSpPr/>
            <p:nvPr/>
          </p:nvCxnSpPr>
          <p:spPr>
            <a:xfrm>
              <a:off x="684183" y="7584138"/>
              <a:ext cx="186537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25" name="Rectangle 24"/>
            <p:cNvSpPr/>
            <p:nvPr/>
          </p:nvSpPr>
          <p:spPr>
            <a:xfrm>
              <a:off x="516367" y="6499607"/>
              <a:ext cx="1740155" cy="923330"/>
            </a:xfrm>
            <a:prstGeom prst="rect">
              <a:avLst/>
            </a:prstGeom>
            <a:noFill/>
          </p:spPr>
          <p:txBody>
            <a:bodyPr wrap="square" lIns="0" tIns="0" rIns="0" bIns="0">
              <a:spAutoFit/>
            </a:bodyPr>
            <a:lstStyle/>
            <a:p>
              <a:pPr algn="r">
                <a:lnSpc>
                  <a:spcPts val="2360"/>
                </a:lnSpc>
              </a:pPr>
              <a:r>
                <a:rPr lang="en-US" sz="2000" b="1" dirty="0">
                  <a:solidFill>
                    <a:srgbClr val="093252"/>
                  </a:solidFill>
                  <a:latin typeface="Arial" charset="0"/>
                  <a:ea typeface="Arial" charset="0"/>
                  <a:cs typeface="Arial" charset="0"/>
                </a:rPr>
                <a:t>Thursday</a:t>
              </a:r>
            </a:p>
            <a:p>
              <a:pPr algn="r">
                <a:lnSpc>
                  <a:spcPts val="2360"/>
                </a:lnSpc>
              </a:pPr>
              <a:r>
                <a:rPr lang="en-US" sz="2000" b="1" dirty="0">
                  <a:solidFill>
                    <a:srgbClr val="093252"/>
                  </a:solidFill>
                  <a:latin typeface="Arial" charset="0"/>
                  <a:ea typeface="Arial" charset="0"/>
                  <a:cs typeface="Arial" charset="0"/>
                </a:rPr>
                <a:t>June 6, 2024</a:t>
              </a:r>
            </a:p>
            <a:p>
              <a:pPr algn="r">
                <a:lnSpc>
                  <a:spcPts val="2360"/>
                </a:lnSpc>
              </a:pPr>
              <a:r>
                <a:rPr lang="en-US" sz="2000" b="1" dirty="0">
                  <a:solidFill>
                    <a:srgbClr val="093252"/>
                  </a:solidFill>
                  <a:latin typeface="Arial" charset="0"/>
                  <a:ea typeface="Arial" charset="0"/>
                  <a:cs typeface="Arial" charset="0"/>
                </a:rPr>
                <a:t>2pm – 3pm</a:t>
              </a:r>
              <a:endParaRPr lang="en-US" sz="2000" dirty="0">
                <a:solidFill>
                  <a:srgbClr val="093252"/>
                </a:solidFill>
                <a:latin typeface="Arial" charset="0"/>
                <a:ea typeface="Arial" charset="0"/>
                <a:cs typeface="Arial" charset="0"/>
              </a:endParaRPr>
            </a:p>
          </p:txBody>
        </p:sp>
        <p:cxnSp>
          <p:nvCxnSpPr>
            <p:cNvPr id="41" name="Straight Connector 40"/>
            <p:cNvCxnSpPr/>
            <p:nvPr/>
          </p:nvCxnSpPr>
          <p:spPr>
            <a:xfrm>
              <a:off x="2549559" y="6476103"/>
              <a:ext cx="0" cy="23408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9" name="Rectangle 48"/>
            <p:cNvSpPr/>
            <p:nvPr/>
          </p:nvSpPr>
          <p:spPr>
            <a:xfrm>
              <a:off x="516367" y="7810018"/>
              <a:ext cx="1740155" cy="621576"/>
            </a:xfrm>
            <a:prstGeom prst="rect">
              <a:avLst/>
            </a:prstGeom>
            <a:noFill/>
          </p:spPr>
          <p:txBody>
            <a:bodyPr wrap="square" lIns="0" tIns="0" rIns="0" bIns="0">
              <a:spAutoFit/>
            </a:bodyPr>
            <a:lstStyle/>
            <a:p>
              <a:pPr algn="r"/>
              <a:r>
                <a:rPr lang="en-US" sz="1400" b="1" dirty="0">
                  <a:solidFill>
                    <a:srgbClr val="093252"/>
                  </a:solidFill>
                  <a:latin typeface="Arial" charset="0"/>
                  <a:ea typeface="Arial" charset="0"/>
                  <a:cs typeface="Arial" charset="0"/>
                </a:rPr>
                <a:t>4-H and Youth Development Overview</a:t>
              </a:r>
              <a:endParaRPr lang="en-US" sz="1400" dirty="0">
                <a:solidFill>
                  <a:srgbClr val="093252"/>
                </a:solidFill>
                <a:latin typeface="Arial" charset="0"/>
                <a:ea typeface="Arial" charset="0"/>
                <a:cs typeface="Arial" charset="0"/>
              </a:endParaRPr>
            </a:p>
          </p:txBody>
        </p:sp>
        <p:sp>
          <p:nvSpPr>
            <p:cNvPr id="50" name="Rectangle 49"/>
            <p:cNvSpPr/>
            <p:nvPr/>
          </p:nvSpPr>
          <p:spPr>
            <a:xfrm>
              <a:off x="575228" y="8380020"/>
              <a:ext cx="1740155" cy="621576"/>
            </a:xfrm>
            <a:prstGeom prst="rect">
              <a:avLst/>
            </a:prstGeom>
            <a:noFill/>
          </p:spPr>
          <p:txBody>
            <a:bodyPr wrap="square" lIns="0" tIns="0" rIns="0" bIns="0">
              <a:spAutoFit/>
            </a:bodyPr>
            <a:lstStyle/>
            <a:p>
              <a:pPr algn="r"/>
              <a:endParaRPr lang="en-US" sz="1400" dirty="0">
                <a:solidFill>
                  <a:srgbClr val="093252"/>
                </a:solidFill>
                <a:latin typeface="Arial" charset="0"/>
                <a:ea typeface="Arial" charset="0"/>
                <a:cs typeface="Arial" charset="0"/>
              </a:endParaRPr>
            </a:p>
            <a:p>
              <a:pPr algn="r"/>
              <a:r>
                <a:rPr lang="en-US" sz="1400" dirty="0">
                  <a:solidFill>
                    <a:srgbClr val="093252"/>
                  </a:solidFill>
                  <a:latin typeface="Arial" charset="0"/>
                  <a:ea typeface="Arial" charset="0"/>
                  <a:cs typeface="Arial" charset="0"/>
                </a:rPr>
                <a:t>Presented by </a:t>
              </a:r>
              <a:br>
                <a:rPr lang="en-US" sz="1400" dirty="0">
                  <a:solidFill>
                    <a:srgbClr val="093252"/>
                  </a:solidFill>
                  <a:latin typeface="Arial" charset="0"/>
                  <a:ea typeface="Arial" charset="0"/>
                  <a:cs typeface="Arial" charset="0"/>
                </a:rPr>
              </a:br>
              <a:r>
                <a:rPr lang="en-US" sz="1400" dirty="0">
                  <a:solidFill>
                    <a:srgbClr val="093252"/>
                  </a:solidFill>
                  <a:latin typeface="Arial" charset="0"/>
                  <a:ea typeface="Arial" charset="0"/>
                  <a:cs typeface="Arial" charset="0"/>
                </a:rPr>
                <a:t>Dave Francis</a:t>
              </a:r>
            </a:p>
          </p:txBody>
        </p:sp>
      </p:grpSp>
      <p:sp>
        <p:nvSpPr>
          <p:cNvPr id="20" name="Rectangle 19">
            <a:extLst>
              <a:ext uri="{FF2B5EF4-FFF2-40B4-BE49-F238E27FC236}">
                <a16:creationId xmlns:a16="http://schemas.microsoft.com/office/drawing/2014/main" id="{3B59BE4F-4DEF-8D4F-84FD-BC22DC2D089A}"/>
              </a:ext>
            </a:extLst>
          </p:cNvPr>
          <p:cNvSpPr/>
          <p:nvPr/>
        </p:nvSpPr>
        <p:spPr>
          <a:xfrm>
            <a:off x="398035" y="9510315"/>
            <a:ext cx="4382688" cy="184666"/>
          </a:xfrm>
          <a:prstGeom prst="rect">
            <a:avLst/>
          </a:prstGeom>
          <a:noFill/>
        </p:spPr>
        <p:txBody>
          <a:bodyPr wrap="square" lIns="0" tIns="0" rIns="0" bIns="0">
            <a:spAutoFit/>
          </a:bodyPr>
          <a:lstStyle/>
          <a:p>
            <a:r>
              <a:rPr lang="en-US" sz="600" dirty="0">
                <a:solidFill>
                  <a:schemeClr val="bg1"/>
                </a:solidFill>
                <a:latin typeface="Arial" panose="020B0604020202020204" pitchFamily="34" charset="0"/>
                <a:cs typeface="Arial" panose="020B0604020202020204" pitchFamily="34" charset="0"/>
              </a:rPr>
              <a:t>Utah State University is an affirmative action/equal opportunity institution and is committed to a learning and working environment free from discrimination, including harassment. For USU’s non-discrimination notice, see equity.usu.edu/non-discrimination.</a:t>
            </a:r>
            <a:endParaRPr lang="en-US" sz="600" dirty="0">
              <a:solidFill>
                <a:schemeClr val="bg1"/>
              </a:solidFill>
              <a:latin typeface="Arial" panose="020B0604020202020204" pitchFamily="34" charset="0"/>
              <a:ea typeface="Arial" charset="0"/>
              <a:cs typeface="Arial" panose="020B0604020202020204" pitchFamily="34" charset="0"/>
            </a:endParaRPr>
          </a:p>
        </p:txBody>
      </p:sp>
      <p:pic>
        <p:nvPicPr>
          <p:cNvPr id="21" name="Picture 20">
            <a:extLst>
              <a:ext uri="{FF2B5EF4-FFF2-40B4-BE49-F238E27FC236}">
                <a16:creationId xmlns:a16="http://schemas.microsoft.com/office/drawing/2014/main" id="{DA389E41-2146-E840-B99B-7F0D51552C0F}"/>
              </a:ext>
            </a:extLst>
          </p:cNvPr>
          <p:cNvPicPr>
            <a:picLocks noChangeAspect="1"/>
          </p:cNvPicPr>
          <p:nvPr/>
        </p:nvPicPr>
        <p:blipFill>
          <a:blip r:embed="rId2"/>
          <a:stretch>
            <a:fillRect/>
          </a:stretch>
        </p:blipFill>
        <p:spPr>
          <a:xfrm>
            <a:off x="5607126" y="452791"/>
            <a:ext cx="1936674" cy="364698"/>
          </a:xfrm>
          <a:prstGeom prst="rect">
            <a:avLst/>
          </a:prstGeom>
        </p:spPr>
      </p:pic>
      <p:grpSp>
        <p:nvGrpSpPr>
          <p:cNvPr id="30" name="Group 29">
            <a:extLst>
              <a:ext uri="{FF2B5EF4-FFF2-40B4-BE49-F238E27FC236}">
                <a16:creationId xmlns:a16="http://schemas.microsoft.com/office/drawing/2014/main" id="{53332BFA-D561-4D93-B152-1D60ABAFF471}"/>
              </a:ext>
            </a:extLst>
          </p:cNvPr>
          <p:cNvGrpSpPr/>
          <p:nvPr/>
        </p:nvGrpSpPr>
        <p:grpSpPr>
          <a:xfrm>
            <a:off x="673709" y="5776797"/>
            <a:ext cx="2033192" cy="2551854"/>
            <a:chOff x="516367" y="6265113"/>
            <a:chExt cx="2033192" cy="2551854"/>
          </a:xfrm>
        </p:grpSpPr>
        <p:cxnSp>
          <p:nvCxnSpPr>
            <p:cNvPr id="32" name="Straight Connector 31">
              <a:extLst>
                <a:ext uri="{FF2B5EF4-FFF2-40B4-BE49-F238E27FC236}">
                  <a16:creationId xmlns:a16="http://schemas.microsoft.com/office/drawing/2014/main" id="{DA19A88C-55CC-4954-82E3-70D0C3A2AAF3}"/>
                </a:ext>
              </a:extLst>
            </p:cNvPr>
            <p:cNvCxnSpPr/>
            <p:nvPr/>
          </p:nvCxnSpPr>
          <p:spPr>
            <a:xfrm>
              <a:off x="684183" y="7584138"/>
              <a:ext cx="1865376" cy="0"/>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3" name="Rectangle 32">
              <a:extLst>
                <a:ext uri="{FF2B5EF4-FFF2-40B4-BE49-F238E27FC236}">
                  <a16:creationId xmlns:a16="http://schemas.microsoft.com/office/drawing/2014/main" id="{B6FD6A3B-93F7-4D90-BC6C-2D9694AB658E}"/>
                </a:ext>
              </a:extLst>
            </p:cNvPr>
            <p:cNvSpPr/>
            <p:nvPr/>
          </p:nvSpPr>
          <p:spPr>
            <a:xfrm>
              <a:off x="516367" y="6265113"/>
              <a:ext cx="1740155" cy="307777"/>
            </a:xfrm>
            <a:prstGeom prst="rect">
              <a:avLst/>
            </a:prstGeom>
            <a:noFill/>
          </p:spPr>
          <p:txBody>
            <a:bodyPr wrap="square" lIns="0" tIns="0" rIns="0" bIns="0">
              <a:spAutoFit/>
            </a:bodyPr>
            <a:lstStyle/>
            <a:p>
              <a:pPr algn="r">
                <a:lnSpc>
                  <a:spcPts val="2360"/>
                </a:lnSpc>
              </a:pPr>
              <a:endParaRPr lang="en-US" sz="2000" dirty="0">
                <a:solidFill>
                  <a:srgbClr val="093252"/>
                </a:solidFill>
                <a:latin typeface="Arial" charset="0"/>
                <a:ea typeface="Arial" charset="0"/>
                <a:cs typeface="Arial" charset="0"/>
              </a:endParaRPr>
            </a:p>
          </p:txBody>
        </p:sp>
        <p:cxnSp>
          <p:nvCxnSpPr>
            <p:cNvPr id="34" name="Straight Connector 33">
              <a:extLst>
                <a:ext uri="{FF2B5EF4-FFF2-40B4-BE49-F238E27FC236}">
                  <a16:creationId xmlns:a16="http://schemas.microsoft.com/office/drawing/2014/main" id="{E6920740-7C8B-4AD7-A4F4-AFC5B9E7F24D}"/>
                </a:ext>
              </a:extLst>
            </p:cNvPr>
            <p:cNvCxnSpPr/>
            <p:nvPr/>
          </p:nvCxnSpPr>
          <p:spPr>
            <a:xfrm>
              <a:off x="2549559" y="6476103"/>
              <a:ext cx="0" cy="2340864"/>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
          <p:nvSpPr>
            <p:cNvPr id="36" name="Rectangle 35">
              <a:extLst>
                <a:ext uri="{FF2B5EF4-FFF2-40B4-BE49-F238E27FC236}">
                  <a16:creationId xmlns:a16="http://schemas.microsoft.com/office/drawing/2014/main" id="{A2EC5828-A8F8-4E23-B0AE-A9F85045948E}"/>
                </a:ext>
              </a:extLst>
            </p:cNvPr>
            <p:cNvSpPr/>
            <p:nvPr/>
          </p:nvSpPr>
          <p:spPr>
            <a:xfrm>
              <a:off x="516367" y="7810018"/>
              <a:ext cx="1740155" cy="861774"/>
            </a:xfrm>
            <a:prstGeom prst="rect">
              <a:avLst/>
            </a:prstGeom>
            <a:noFill/>
          </p:spPr>
          <p:txBody>
            <a:bodyPr wrap="square" lIns="0" tIns="0" rIns="0" bIns="0">
              <a:spAutoFit/>
            </a:bodyPr>
            <a:lstStyle/>
            <a:p>
              <a:pPr algn="r"/>
              <a:r>
                <a:rPr lang="en-US" sz="1400" b="1" dirty="0">
                  <a:solidFill>
                    <a:srgbClr val="093252"/>
                  </a:solidFill>
                  <a:latin typeface="Arial" charset="0"/>
                  <a:ea typeface="Arial" charset="0"/>
                  <a:cs typeface="Arial" charset="0"/>
                </a:rPr>
                <a:t>Zoom link or recording will be shared by supervisors.</a:t>
              </a:r>
              <a:endParaRPr lang="en-US" sz="1400" dirty="0">
                <a:solidFill>
                  <a:srgbClr val="093252"/>
                </a:solidFill>
                <a:latin typeface="Arial" charset="0"/>
                <a:ea typeface="Arial" charset="0"/>
                <a:cs typeface="Arial" charset="0"/>
              </a:endParaRPr>
            </a:p>
          </p:txBody>
        </p:sp>
      </p:grpSp>
      <p:grpSp>
        <p:nvGrpSpPr>
          <p:cNvPr id="38" name="Group 37">
            <a:extLst>
              <a:ext uri="{FF2B5EF4-FFF2-40B4-BE49-F238E27FC236}">
                <a16:creationId xmlns:a16="http://schemas.microsoft.com/office/drawing/2014/main" id="{D0CA6D95-22B6-46D4-9C47-C92D43D568D8}"/>
              </a:ext>
            </a:extLst>
          </p:cNvPr>
          <p:cNvGrpSpPr/>
          <p:nvPr/>
        </p:nvGrpSpPr>
        <p:grpSpPr>
          <a:xfrm>
            <a:off x="674648" y="2474261"/>
            <a:ext cx="2033192" cy="2626072"/>
            <a:chOff x="516367" y="6476103"/>
            <a:chExt cx="2033192" cy="2525493"/>
          </a:xfrm>
        </p:grpSpPr>
        <p:cxnSp>
          <p:nvCxnSpPr>
            <p:cNvPr id="39" name="Straight Connector 38">
              <a:extLst>
                <a:ext uri="{FF2B5EF4-FFF2-40B4-BE49-F238E27FC236}">
                  <a16:creationId xmlns:a16="http://schemas.microsoft.com/office/drawing/2014/main" id="{9658DCD0-A486-4B8B-9B66-858B11C0C309}"/>
                </a:ext>
              </a:extLst>
            </p:cNvPr>
            <p:cNvCxnSpPr/>
            <p:nvPr/>
          </p:nvCxnSpPr>
          <p:spPr>
            <a:xfrm>
              <a:off x="684183" y="7584138"/>
              <a:ext cx="186537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0" name="Rectangle 39">
              <a:extLst>
                <a:ext uri="{FF2B5EF4-FFF2-40B4-BE49-F238E27FC236}">
                  <a16:creationId xmlns:a16="http://schemas.microsoft.com/office/drawing/2014/main" id="{727822CA-5147-4AD4-BDCB-60A66B677D6B}"/>
                </a:ext>
              </a:extLst>
            </p:cNvPr>
            <p:cNvSpPr/>
            <p:nvPr/>
          </p:nvSpPr>
          <p:spPr>
            <a:xfrm>
              <a:off x="516367" y="6499607"/>
              <a:ext cx="1740155" cy="887966"/>
            </a:xfrm>
            <a:prstGeom prst="rect">
              <a:avLst/>
            </a:prstGeom>
            <a:noFill/>
          </p:spPr>
          <p:txBody>
            <a:bodyPr wrap="square" lIns="0" tIns="0" rIns="0" bIns="0">
              <a:spAutoFit/>
            </a:bodyPr>
            <a:lstStyle/>
            <a:p>
              <a:pPr algn="r">
                <a:lnSpc>
                  <a:spcPts val="2360"/>
                </a:lnSpc>
              </a:pPr>
              <a:r>
                <a:rPr lang="en-US" sz="2000" b="1" dirty="0">
                  <a:solidFill>
                    <a:srgbClr val="093252"/>
                  </a:solidFill>
                  <a:latin typeface="Arial" charset="0"/>
                  <a:ea typeface="Arial" charset="0"/>
                  <a:cs typeface="Arial" charset="0"/>
                </a:rPr>
                <a:t>Friday  </a:t>
              </a:r>
            </a:p>
            <a:p>
              <a:pPr algn="r">
                <a:lnSpc>
                  <a:spcPts val="2360"/>
                </a:lnSpc>
              </a:pPr>
              <a:r>
                <a:rPr lang="en-US" sz="2000" b="1" dirty="0">
                  <a:solidFill>
                    <a:srgbClr val="093252"/>
                  </a:solidFill>
                  <a:latin typeface="Arial" charset="0"/>
                  <a:ea typeface="Arial" charset="0"/>
                  <a:cs typeface="Arial" charset="0"/>
                </a:rPr>
                <a:t>May 10, 2024</a:t>
              </a:r>
            </a:p>
            <a:p>
              <a:pPr algn="r">
                <a:lnSpc>
                  <a:spcPts val="2360"/>
                </a:lnSpc>
              </a:pPr>
              <a:r>
                <a:rPr lang="en-US" sz="2000" b="1" dirty="0">
                  <a:solidFill>
                    <a:srgbClr val="093252"/>
                  </a:solidFill>
                  <a:latin typeface="Arial" charset="0"/>
                  <a:ea typeface="Arial" charset="0"/>
                  <a:cs typeface="Arial" charset="0"/>
                </a:rPr>
                <a:t>2pm – 3pm</a:t>
              </a:r>
              <a:endParaRPr lang="en-US" sz="2000" dirty="0">
                <a:solidFill>
                  <a:srgbClr val="093252"/>
                </a:solidFill>
                <a:latin typeface="Arial" charset="0"/>
                <a:ea typeface="Arial" charset="0"/>
                <a:cs typeface="Arial" charset="0"/>
              </a:endParaRPr>
            </a:p>
          </p:txBody>
        </p:sp>
        <p:cxnSp>
          <p:nvCxnSpPr>
            <p:cNvPr id="42" name="Straight Connector 41">
              <a:extLst>
                <a:ext uri="{FF2B5EF4-FFF2-40B4-BE49-F238E27FC236}">
                  <a16:creationId xmlns:a16="http://schemas.microsoft.com/office/drawing/2014/main" id="{3926CDD3-2AD6-4CDC-98FB-466C8AF0BC8C}"/>
                </a:ext>
              </a:extLst>
            </p:cNvPr>
            <p:cNvCxnSpPr/>
            <p:nvPr/>
          </p:nvCxnSpPr>
          <p:spPr>
            <a:xfrm>
              <a:off x="2549559" y="6476103"/>
              <a:ext cx="0" cy="23408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3" name="Rectangle 42">
              <a:extLst>
                <a:ext uri="{FF2B5EF4-FFF2-40B4-BE49-F238E27FC236}">
                  <a16:creationId xmlns:a16="http://schemas.microsoft.com/office/drawing/2014/main" id="{1BD6B213-3B17-4AD3-8ECB-1FF760FE7DB3}"/>
                </a:ext>
              </a:extLst>
            </p:cNvPr>
            <p:cNvSpPr/>
            <p:nvPr/>
          </p:nvSpPr>
          <p:spPr>
            <a:xfrm>
              <a:off x="516367" y="7810018"/>
              <a:ext cx="1740155" cy="646331"/>
            </a:xfrm>
            <a:prstGeom prst="rect">
              <a:avLst/>
            </a:prstGeom>
            <a:noFill/>
          </p:spPr>
          <p:txBody>
            <a:bodyPr wrap="square" lIns="0" tIns="0" rIns="0" bIns="0">
              <a:spAutoFit/>
            </a:bodyPr>
            <a:lstStyle/>
            <a:p>
              <a:pPr algn="r"/>
              <a:r>
                <a:rPr lang="en-US" sz="1400" b="1" dirty="0">
                  <a:solidFill>
                    <a:srgbClr val="093252"/>
                  </a:solidFill>
                  <a:latin typeface="Arial" charset="0"/>
                  <a:ea typeface="Arial" charset="0"/>
                  <a:cs typeface="Arial" charset="0"/>
                </a:rPr>
                <a:t>What is Extension?</a:t>
              </a:r>
            </a:p>
            <a:p>
              <a:pPr algn="r"/>
              <a:r>
                <a:rPr lang="en-US" sz="1400" b="1" dirty="0">
                  <a:solidFill>
                    <a:srgbClr val="093252"/>
                  </a:solidFill>
                  <a:latin typeface="Arial" charset="0"/>
                  <a:ea typeface="Arial" charset="0"/>
                  <a:cs typeface="Arial" charset="0"/>
                </a:rPr>
                <a:t>Ag/NR Department Overview</a:t>
              </a:r>
              <a:endParaRPr lang="en-US" sz="1400" dirty="0">
                <a:solidFill>
                  <a:srgbClr val="093252"/>
                </a:solidFill>
                <a:latin typeface="Arial" charset="0"/>
                <a:ea typeface="Arial" charset="0"/>
                <a:cs typeface="Arial" charset="0"/>
              </a:endParaRPr>
            </a:p>
          </p:txBody>
        </p:sp>
        <p:sp>
          <p:nvSpPr>
            <p:cNvPr id="44" name="Rectangle 43">
              <a:extLst>
                <a:ext uri="{FF2B5EF4-FFF2-40B4-BE49-F238E27FC236}">
                  <a16:creationId xmlns:a16="http://schemas.microsoft.com/office/drawing/2014/main" id="{EE9E8E5D-5FDD-486F-9D49-EF894FD14E06}"/>
                </a:ext>
              </a:extLst>
            </p:cNvPr>
            <p:cNvSpPr/>
            <p:nvPr/>
          </p:nvSpPr>
          <p:spPr>
            <a:xfrm>
              <a:off x="575228" y="8380020"/>
              <a:ext cx="1740155" cy="621576"/>
            </a:xfrm>
            <a:prstGeom prst="rect">
              <a:avLst/>
            </a:prstGeom>
            <a:noFill/>
          </p:spPr>
          <p:txBody>
            <a:bodyPr wrap="square" lIns="0" tIns="0" rIns="0" bIns="0">
              <a:spAutoFit/>
            </a:bodyPr>
            <a:lstStyle/>
            <a:p>
              <a:pPr algn="r"/>
              <a:endParaRPr lang="en-US" sz="1400" dirty="0">
                <a:solidFill>
                  <a:srgbClr val="093252"/>
                </a:solidFill>
                <a:latin typeface="Arial" charset="0"/>
                <a:ea typeface="Arial" charset="0"/>
                <a:cs typeface="Arial" charset="0"/>
              </a:endParaRPr>
            </a:p>
            <a:p>
              <a:pPr algn="r"/>
              <a:r>
                <a:rPr lang="en-US" sz="1400" dirty="0">
                  <a:solidFill>
                    <a:srgbClr val="093252"/>
                  </a:solidFill>
                  <a:latin typeface="Arial" charset="0"/>
                  <a:ea typeface="Arial" charset="0"/>
                  <a:cs typeface="Arial" charset="0"/>
                </a:rPr>
                <a:t>Presented by </a:t>
              </a:r>
              <a:br>
                <a:rPr lang="en-US" sz="1400" dirty="0">
                  <a:solidFill>
                    <a:srgbClr val="093252"/>
                  </a:solidFill>
                  <a:latin typeface="Arial" charset="0"/>
                  <a:ea typeface="Arial" charset="0"/>
                  <a:cs typeface="Arial" charset="0"/>
                </a:rPr>
              </a:br>
              <a:r>
                <a:rPr lang="en-US" sz="1400" dirty="0">
                  <a:solidFill>
                    <a:srgbClr val="093252"/>
                  </a:solidFill>
                  <a:latin typeface="Arial" charset="0"/>
                  <a:ea typeface="Arial" charset="0"/>
                  <a:cs typeface="Arial" charset="0"/>
                </a:rPr>
                <a:t>Justen Smith</a:t>
              </a:r>
            </a:p>
          </p:txBody>
        </p:sp>
      </p:grpSp>
      <p:grpSp>
        <p:nvGrpSpPr>
          <p:cNvPr id="45" name="Group 44">
            <a:extLst>
              <a:ext uri="{FF2B5EF4-FFF2-40B4-BE49-F238E27FC236}">
                <a16:creationId xmlns:a16="http://schemas.microsoft.com/office/drawing/2014/main" id="{837C0EED-79EE-4F69-A487-D6D40AC36A6E}"/>
              </a:ext>
            </a:extLst>
          </p:cNvPr>
          <p:cNvGrpSpPr/>
          <p:nvPr/>
        </p:nvGrpSpPr>
        <p:grpSpPr>
          <a:xfrm>
            <a:off x="5088235" y="2429651"/>
            <a:ext cx="2033192" cy="2626072"/>
            <a:chOff x="516367" y="6476103"/>
            <a:chExt cx="2033192" cy="2525493"/>
          </a:xfrm>
        </p:grpSpPr>
        <p:cxnSp>
          <p:nvCxnSpPr>
            <p:cNvPr id="46" name="Straight Connector 45">
              <a:extLst>
                <a:ext uri="{FF2B5EF4-FFF2-40B4-BE49-F238E27FC236}">
                  <a16:creationId xmlns:a16="http://schemas.microsoft.com/office/drawing/2014/main" id="{AF95AE3B-5CC3-4170-A2B0-30A924D3E712}"/>
                </a:ext>
              </a:extLst>
            </p:cNvPr>
            <p:cNvCxnSpPr/>
            <p:nvPr/>
          </p:nvCxnSpPr>
          <p:spPr>
            <a:xfrm>
              <a:off x="684183" y="7584138"/>
              <a:ext cx="1865376" cy="0"/>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47" name="Rectangle 46">
              <a:extLst>
                <a:ext uri="{FF2B5EF4-FFF2-40B4-BE49-F238E27FC236}">
                  <a16:creationId xmlns:a16="http://schemas.microsoft.com/office/drawing/2014/main" id="{8A12A314-3545-4F3E-9024-74564027C0C4}"/>
                </a:ext>
              </a:extLst>
            </p:cNvPr>
            <p:cNvSpPr/>
            <p:nvPr/>
          </p:nvSpPr>
          <p:spPr>
            <a:xfrm>
              <a:off x="516367" y="6499607"/>
              <a:ext cx="1740155" cy="923330"/>
            </a:xfrm>
            <a:prstGeom prst="rect">
              <a:avLst/>
            </a:prstGeom>
            <a:noFill/>
          </p:spPr>
          <p:txBody>
            <a:bodyPr wrap="square" lIns="0" tIns="0" rIns="0" bIns="0">
              <a:spAutoFit/>
            </a:bodyPr>
            <a:lstStyle/>
            <a:p>
              <a:pPr algn="r">
                <a:lnSpc>
                  <a:spcPts val="2360"/>
                </a:lnSpc>
              </a:pPr>
              <a:r>
                <a:rPr lang="en-US" sz="2000" b="1" dirty="0">
                  <a:solidFill>
                    <a:srgbClr val="093252"/>
                  </a:solidFill>
                  <a:latin typeface="Arial" charset="0"/>
                  <a:ea typeface="Arial" charset="0"/>
                  <a:cs typeface="Arial" charset="0"/>
                </a:rPr>
                <a:t>Thursday</a:t>
              </a:r>
            </a:p>
            <a:p>
              <a:pPr algn="r">
                <a:lnSpc>
                  <a:spcPts val="2360"/>
                </a:lnSpc>
              </a:pPr>
              <a:r>
                <a:rPr lang="en-US" sz="2000" b="1" dirty="0">
                  <a:solidFill>
                    <a:srgbClr val="093252"/>
                  </a:solidFill>
                  <a:latin typeface="Arial" charset="0"/>
                  <a:ea typeface="Arial" charset="0"/>
                  <a:cs typeface="Arial" charset="0"/>
                </a:rPr>
                <a:t>July 11, 2024</a:t>
              </a:r>
            </a:p>
            <a:p>
              <a:pPr algn="r">
                <a:lnSpc>
                  <a:spcPts val="2360"/>
                </a:lnSpc>
              </a:pPr>
              <a:r>
                <a:rPr lang="en-US" sz="2000" b="1" dirty="0">
                  <a:solidFill>
                    <a:srgbClr val="093252"/>
                  </a:solidFill>
                  <a:latin typeface="Arial" charset="0"/>
                  <a:ea typeface="Arial" charset="0"/>
                  <a:cs typeface="Arial" charset="0"/>
                </a:rPr>
                <a:t>2pm – 3pm</a:t>
              </a:r>
              <a:endParaRPr lang="en-US" sz="2000" dirty="0">
                <a:solidFill>
                  <a:srgbClr val="093252"/>
                </a:solidFill>
                <a:latin typeface="Arial" charset="0"/>
                <a:ea typeface="Arial" charset="0"/>
                <a:cs typeface="Arial" charset="0"/>
              </a:endParaRPr>
            </a:p>
          </p:txBody>
        </p:sp>
        <p:cxnSp>
          <p:nvCxnSpPr>
            <p:cNvPr id="51" name="Straight Connector 50">
              <a:extLst>
                <a:ext uri="{FF2B5EF4-FFF2-40B4-BE49-F238E27FC236}">
                  <a16:creationId xmlns:a16="http://schemas.microsoft.com/office/drawing/2014/main" id="{8BAC2F9C-3D02-4FB4-A27E-C4CE17655A3A}"/>
                </a:ext>
              </a:extLst>
            </p:cNvPr>
            <p:cNvCxnSpPr/>
            <p:nvPr/>
          </p:nvCxnSpPr>
          <p:spPr>
            <a:xfrm>
              <a:off x="2549559" y="6476103"/>
              <a:ext cx="0" cy="2340864"/>
            </a:xfrm>
            <a:prstGeom prst="line">
              <a:avLst/>
            </a:prstGeom>
            <a:ln w="19050">
              <a:solidFill>
                <a:schemeClr val="tx1"/>
              </a:solidFill>
            </a:ln>
          </p:spPr>
          <p:style>
            <a:lnRef idx="1">
              <a:schemeClr val="accent1"/>
            </a:lnRef>
            <a:fillRef idx="0">
              <a:schemeClr val="accent1"/>
            </a:fillRef>
            <a:effectRef idx="0">
              <a:schemeClr val="accent1"/>
            </a:effectRef>
            <a:fontRef idx="minor">
              <a:schemeClr val="tx1"/>
            </a:fontRef>
          </p:style>
        </p:cxnSp>
        <p:sp>
          <p:nvSpPr>
            <p:cNvPr id="52" name="Rectangle 51">
              <a:extLst>
                <a:ext uri="{FF2B5EF4-FFF2-40B4-BE49-F238E27FC236}">
                  <a16:creationId xmlns:a16="http://schemas.microsoft.com/office/drawing/2014/main" id="{E273E251-E9CB-4DC0-8576-EB3A3E51D410}"/>
                </a:ext>
              </a:extLst>
            </p:cNvPr>
            <p:cNvSpPr/>
            <p:nvPr/>
          </p:nvSpPr>
          <p:spPr>
            <a:xfrm>
              <a:off x="516367" y="7810018"/>
              <a:ext cx="1740155" cy="621576"/>
            </a:xfrm>
            <a:prstGeom prst="rect">
              <a:avLst/>
            </a:prstGeom>
            <a:noFill/>
          </p:spPr>
          <p:txBody>
            <a:bodyPr wrap="square" lIns="0" tIns="0" rIns="0" bIns="0">
              <a:spAutoFit/>
            </a:bodyPr>
            <a:lstStyle/>
            <a:p>
              <a:pPr algn="r"/>
              <a:r>
                <a:rPr lang="en-US" sz="1400" b="1" dirty="0">
                  <a:solidFill>
                    <a:srgbClr val="093252"/>
                  </a:solidFill>
                  <a:latin typeface="Arial" charset="0"/>
                  <a:ea typeface="Arial" charset="0"/>
                  <a:cs typeface="Arial" charset="0"/>
                </a:rPr>
                <a:t>Home &amp; Community Department Overview</a:t>
              </a:r>
              <a:endParaRPr lang="en-US" sz="1400" dirty="0">
                <a:solidFill>
                  <a:srgbClr val="093252"/>
                </a:solidFill>
                <a:latin typeface="Arial" charset="0"/>
                <a:ea typeface="Arial" charset="0"/>
                <a:cs typeface="Arial" charset="0"/>
              </a:endParaRPr>
            </a:p>
          </p:txBody>
        </p:sp>
        <p:sp>
          <p:nvSpPr>
            <p:cNvPr id="53" name="Rectangle 52">
              <a:extLst>
                <a:ext uri="{FF2B5EF4-FFF2-40B4-BE49-F238E27FC236}">
                  <a16:creationId xmlns:a16="http://schemas.microsoft.com/office/drawing/2014/main" id="{A119446B-E241-4A1F-B334-E75DC3C3FC1F}"/>
                </a:ext>
              </a:extLst>
            </p:cNvPr>
            <p:cNvSpPr/>
            <p:nvPr/>
          </p:nvSpPr>
          <p:spPr>
            <a:xfrm>
              <a:off x="575228" y="8380020"/>
              <a:ext cx="1740155" cy="621576"/>
            </a:xfrm>
            <a:prstGeom prst="rect">
              <a:avLst/>
            </a:prstGeom>
            <a:noFill/>
          </p:spPr>
          <p:txBody>
            <a:bodyPr wrap="square" lIns="0" tIns="0" rIns="0" bIns="0">
              <a:spAutoFit/>
            </a:bodyPr>
            <a:lstStyle/>
            <a:p>
              <a:pPr algn="r"/>
              <a:endParaRPr lang="en-US" sz="1400" dirty="0">
                <a:solidFill>
                  <a:srgbClr val="093252"/>
                </a:solidFill>
                <a:latin typeface="Arial" charset="0"/>
                <a:ea typeface="Arial" charset="0"/>
                <a:cs typeface="Arial" charset="0"/>
              </a:endParaRPr>
            </a:p>
            <a:p>
              <a:pPr algn="r"/>
              <a:r>
                <a:rPr lang="en-US" sz="1400" dirty="0">
                  <a:solidFill>
                    <a:srgbClr val="093252"/>
                  </a:solidFill>
                  <a:latin typeface="Arial" charset="0"/>
                  <a:ea typeface="Arial" charset="0"/>
                  <a:cs typeface="Arial" charset="0"/>
                </a:rPr>
                <a:t>Presented by </a:t>
              </a:r>
              <a:br>
                <a:rPr lang="en-US" sz="1400" dirty="0">
                  <a:solidFill>
                    <a:srgbClr val="093252"/>
                  </a:solidFill>
                  <a:latin typeface="Arial" charset="0"/>
                  <a:ea typeface="Arial" charset="0"/>
                  <a:cs typeface="Arial" charset="0"/>
                </a:rPr>
              </a:br>
              <a:r>
                <a:rPr lang="en-US" sz="1400" dirty="0">
                  <a:solidFill>
                    <a:srgbClr val="093252"/>
                  </a:solidFill>
                  <a:latin typeface="Arial" charset="0"/>
                  <a:ea typeface="Arial" charset="0"/>
                  <a:cs typeface="Arial" charset="0"/>
                </a:rPr>
                <a:t>Heidi LeBlanc</a:t>
              </a:r>
            </a:p>
          </p:txBody>
        </p:sp>
      </p:grpSp>
      <p:sp>
        <p:nvSpPr>
          <p:cNvPr id="54" name="Rectangle 53">
            <a:extLst>
              <a:ext uri="{FF2B5EF4-FFF2-40B4-BE49-F238E27FC236}">
                <a16:creationId xmlns:a16="http://schemas.microsoft.com/office/drawing/2014/main" id="{B6ED8D24-DC29-497E-9E56-6168131A04D3}"/>
              </a:ext>
            </a:extLst>
          </p:cNvPr>
          <p:cNvSpPr/>
          <p:nvPr/>
        </p:nvSpPr>
        <p:spPr>
          <a:xfrm>
            <a:off x="255578" y="5953336"/>
            <a:ext cx="2225458" cy="830997"/>
          </a:xfrm>
          <a:prstGeom prst="rect">
            <a:avLst/>
          </a:prstGeom>
          <a:noFill/>
        </p:spPr>
        <p:txBody>
          <a:bodyPr wrap="square" lIns="0" tIns="0" rIns="0" bIns="0">
            <a:spAutoFit/>
          </a:bodyPr>
          <a:lstStyle/>
          <a:p>
            <a:pPr algn="r"/>
            <a:r>
              <a:rPr lang="en-US" b="1" dirty="0">
                <a:solidFill>
                  <a:srgbClr val="093252"/>
                </a:solidFill>
                <a:latin typeface="Arial" charset="0"/>
                <a:ea typeface="Arial" charset="0"/>
                <a:cs typeface="Arial" charset="0"/>
              </a:rPr>
              <a:t>Attendance/viewing is required for USU Extension Interns</a:t>
            </a:r>
            <a:endParaRPr lang="en-US" dirty="0">
              <a:solidFill>
                <a:srgbClr val="093252"/>
              </a:solidFill>
              <a:latin typeface="Arial" charset="0"/>
              <a:ea typeface="Arial" charset="0"/>
              <a:cs typeface="Arial" charset="0"/>
            </a:endParaRPr>
          </a:p>
        </p:txBody>
      </p:sp>
    </p:spTree>
    <p:extLst>
      <p:ext uri="{BB962C8B-B14F-4D97-AF65-F5344CB8AC3E}">
        <p14:creationId xmlns:p14="http://schemas.microsoft.com/office/powerpoint/2010/main" val="291807674"/>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193</TotalTime>
  <Words>202</Words>
  <Application>Microsoft Office PowerPoint</Application>
  <PresentationFormat>Custom</PresentationFormat>
  <Paragraphs>26</Paragraphs>
  <Slides>1</Slides>
  <Notes>0</Notes>
  <HiddenSlides>0</HiddenSlides>
  <MMClips>0</MMClips>
  <ScaleCrop>false</ScaleCrop>
  <HeadingPairs>
    <vt:vector size="6" baseType="variant">
      <vt:variant>
        <vt:lpstr>Fonts Used</vt:lpstr>
      </vt:variant>
      <vt:variant>
        <vt:i4>1</vt:i4>
      </vt:variant>
      <vt:variant>
        <vt:lpstr>Theme</vt:lpstr>
      </vt:variant>
      <vt:variant>
        <vt:i4>1</vt:i4>
      </vt:variant>
      <vt:variant>
        <vt:lpstr>Slide Titles</vt:lpstr>
      </vt:variant>
      <vt:variant>
        <vt:i4>1</vt:i4>
      </vt:variant>
    </vt:vector>
  </HeadingPairs>
  <TitlesOfParts>
    <vt:vector size="3" baseType="lpstr">
      <vt:lpstr>Arial</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Andree Walker</cp:lastModifiedBy>
  <cp:revision>29</cp:revision>
  <dcterms:created xsi:type="dcterms:W3CDTF">2016-02-11T22:12:27Z</dcterms:created>
  <dcterms:modified xsi:type="dcterms:W3CDTF">2024-04-23T17:49:00Z</dcterms:modified>
</cp:coreProperties>
</file>