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8" r:id="rId2"/>
    <p:sldId id="264" r:id="rId3"/>
    <p:sldId id="281" r:id="rId4"/>
    <p:sldId id="274" r:id="rId5"/>
    <p:sldId id="282" r:id="rId6"/>
    <p:sldId id="280" r:id="rId7"/>
    <p:sldId id="293" r:id="rId8"/>
    <p:sldId id="296" r:id="rId9"/>
    <p:sldId id="294" r:id="rId10"/>
    <p:sldId id="295" r:id="rId11"/>
    <p:sldId id="290" r:id="rId12"/>
    <p:sldId id="299" r:id="rId13"/>
    <p:sldId id="29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p:restoredTop sz="94635"/>
  </p:normalViewPr>
  <p:slideViewPr>
    <p:cSldViewPr snapToGrid="0" snapToObjects="1">
      <p:cViewPr varScale="1">
        <p:scale>
          <a:sx n="106" d="100"/>
          <a:sy n="106" d="100"/>
        </p:scale>
        <p:origin x="144"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HEART COUNTY ALL OPIOID</a:t>
            </a:r>
            <a:r>
              <a:rPr lang="en-US" baseline="0"/>
              <a:t> OVERDOSE RATES PER 100,000 POPULATION AGES 18+, 2014-2016</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Cache</c:v>
                </c:pt>
                <c:pt idx="1">
                  <c:v>Davis</c:v>
                </c:pt>
                <c:pt idx="2">
                  <c:v>Box Elder</c:v>
                </c:pt>
                <c:pt idx="3">
                  <c:v>Utah</c:v>
                </c:pt>
                <c:pt idx="4">
                  <c:v>Salt Lake</c:v>
                </c:pt>
                <c:pt idx="5">
                  <c:v>Tooele</c:v>
                </c:pt>
                <c:pt idx="6">
                  <c:v>Weber</c:v>
                </c:pt>
                <c:pt idx="7">
                  <c:v>Emery</c:v>
                </c:pt>
                <c:pt idx="8">
                  <c:v>Carbon</c:v>
                </c:pt>
              </c:strCache>
            </c:strRef>
          </c:cat>
          <c:val>
            <c:numRef>
              <c:f>Sheet1!$D$2:$D$10</c:f>
              <c:numCache>
                <c:formatCode>0.0</c:formatCode>
                <c:ptCount val="9"/>
                <c:pt idx="0">
                  <c:v>7.61605464318784</c:v>
                </c:pt>
                <c:pt idx="1">
                  <c:v>15.2683071449748</c:v>
                </c:pt>
                <c:pt idx="2">
                  <c:v>16.083558818520689</c:v>
                </c:pt>
                <c:pt idx="3">
                  <c:v>16.354675448096007</c:v>
                </c:pt>
                <c:pt idx="4">
                  <c:v>18.828411527852211</c:v>
                </c:pt>
                <c:pt idx="5">
                  <c:v>20.801996991711206</c:v>
                </c:pt>
                <c:pt idx="6">
                  <c:v>23.866945627633303</c:v>
                </c:pt>
                <c:pt idx="7">
                  <c:v>32.259551131388548</c:v>
                </c:pt>
                <c:pt idx="8">
                  <c:v>55.472962478088178</c:v>
                </c:pt>
              </c:numCache>
            </c:numRef>
          </c:val>
          <c:extLst>
            <c:ext xmlns:c16="http://schemas.microsoft.com/office/drawing/2014/chart" uri="{C3380CC4-5D6E-409C-BE32-E72D297353CC}">
              <c16:uniqueId val="{00000000-722C-CA46-BEDB-0E13ABE1015C}"/>
            </c:ext>
          </c:extLst>
        </c:ser>
        <c:dLbls>
          <c:showLegendKey val="0"/>
          <c:showVal val="0"/>
          <c:showCatName val="0"/>
          <c:showSerName val="0"/>
          <c:showPercent val="0"/>
          <c:showBubbleSize val="0"/>
        </c:dLbls>
        <c:gapWidth val="63"/>
        <c:axId val="213026304"/>
        <c:axId val="213027840"/>
      </c:barChart>
      <c:catAx>
        <c:axId val="213026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27840"/>
        <c:crosses val="autoZero"/>
        <c:auto val="1"/>
        <c:lblAlgn val="ctr"/>
        <c:lblOffset val="100"/>
        <c:noMultiLvlLbl val="0"/>
      </c:catAx>
      <c:valAx>
        <c:axId val="2130278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l">
                  <a:defRPr sz="1000" b="0" i="0" u="none" strike="noStrike" kern="1200" baseline="0">
                    <a:solidFill>
                      <a:schemeClr val="tx1">
                        <a:lumMod val="65000"/>
                        <a:lumOff val="35000"/>
                      </a:schemeClr>
                    </a:solidFill>
                    <a:latin typeface="+mn-lt"/>
                    <a:ea typeface="+mn-ea"/>
                    <a:cs typeface="+mn-cs"/>
                  </a:defRPr>
                </a:pPr>
                <a:r>
                  <a:rPr lang="en-US" dirty="0"/>
                  <a:t>Utah</a:t>
                </a:r>
                <a:r>
                  <a:rPr lang="en-US" baseline="0" dirty="0"/>
                  <a:t> Department of Health and National Institutes of Health</a:t>
                </a:r>
              </a:p>
              <a:p>
                <a:pPr algn="l">
                  <a:defRPr/>
                </a:pPr>
                <a:r>
                  <a:rPr lang="en-US" baseline="0" dirty="0"/>
                  <a:t>*National rates include overdose data for all ages</a:t>
                </a:r>
                <a:endParaRPr lang="en-US" dirty="0"/>
              </a:p>
            </c:rich>
          </c:tx>
          <c:layout>
            <c:manualLayout>
              <c:xMode val="edge"/>
              <c:yMode val="edge"/>
              <c:x val="0.6882708374903429"/>
              <c:y val="0.92963174081767386"/>
            </c:manualLayout>
          </c:layout>
          <c:overlay val="0"/>
          <c:spPr>
            <a:noFill/>
            <a:ln>
              <a:noFill/>
            </a:ln>
            <a:effectLst/>
          </c:spPr>
          <c:txPr>
            <a:bodyPr rot="0" spcFirstLastPara="1" vertOverflow="ellipsis" vert="horz" wrap="square" anchor="ctr" anchorCtr="1"/>
            <a:lstStyle/>
            <a:p>
              <a:pPr algn="l">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26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DD999-577B-A34D-AA7C-AD8FC8E177FE}"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36B91-8335-BB46-9EA2-6BC2B547251E}" type="slidenum">
              <a:rPr lang="en-US" smtClean="0"/>
              <a:t>‹#›</a:t>
            </a:fld>
            <a:endParaRPr lang="en-US"/>
          </a:p>
        </p:txBody>
      </p:sp>
    </p:spTree>
    <p:extLst>
      <p:ext uri="{BB962C8B-B14F-4D97-AF65-F5344CB8AC3E}">
        <p14:creationId xmlns:p14="http://schemas.microsoft.com/office/powerpoint/2010/main" val="307165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you </a:t>
            </a:r>
            <a:r>
              <a:rPr lang="en-US" baseline="0" dirty="0"/>
              <a:t>add an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to Back</a:t>
            </a:r>
            <a:endParaRPr lang="en-GB" dirty="0"/>
          </a:p>
        </p:txBody>
      </p:sp>
      <p:sp>
        <p:nvSpPr>
          <p:cNvPr id="4" name="Slide Number Placeholder 3"/>
          <p:cNvSpPr>
            <a:spLocks noGrp="1"/>
          </p:cNvSpPr>
          <p:nvPr>
            <p:ph type="sldNum" sz="quarter" idx="10"/>
          </p:nvPr>
        </p:nvSpPr>
        <p:spPr/>
        <p:txBody>
          <a:bodyPr/>
          <a:lstStyle/>
          <a:p>
            <a:fld id="{DDE034FA-0DE7-4E19-9E6F-31A284D9A113}" type="slidenum">
              <a:rPr lang="th-TH" smtClean="0"/>
              <a:t>1</a:t>
            </a:fld>
            <a:endParaRPr lang="th-TH"/>
          </a:p>
        </p:txBody>
      </p:sp>
    </p:spTree>
    <p:extLst>
      <p:ext uri="{BB962C8B-B14F-4D97-AF65-F5344CB8AC3E}">
        <p14:creationId xmlns:p14="http://schemas.microsoft.com/office/powerpoint/2010/main" val="511127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DDE034FA-0DE7-4E19-9E6F-31A284D9A113}" type="slidenum">
              <a:rPr lang="th-TH" smtClean="0"/>
              <a:t>11</a:t>
            </a:fld>
            <a:endParaRPr lang="th-TH"/>
          </a:p>
        </p:txBody>
      </p:sp>
    </p:spTree>
    <p:extLst>
      <p:ext uri="{BB962C8B-B14F-4D97-AF65-F5344CB8AC3E}">
        <p14:creationId xmlns:p14="http://schemas.microsoft.com/office/powerpoint/2010/main" val="428945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DDE034FA-0DE7-4E19-9E6F-31A284D9A113}" type="slidenum">
              <a:rPr lang="th-TH" smtClean="0"/>
              <a:t>12</a:t>
            </a:fld>
            <a:endParaRPr lang="th-TH"/>
          </a:p>
        </p:txBody>
      </p:sp>
    </p:spTree>
    <p:extLst>
      <p:ext uri="{BB962C8B-B14F-4D97-AF65-F5344CB8AC3E}">
        <p14:creationId xmlns:p14="http://schemas.microsoft.com/office/powerpoint/2010/main" val="272554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DE034FA-0DE7-4E19-9E6F-31A284D9A113}" type="slidenum">
              <a:rPr lang="th-TH" smtClean="0"/>
              <a:t>3</a:t>
            </a:fld>
            <a:endParaRPr lang="th-TH"/>
          </a:p>
        </p:txBody>
      </p:sp>
    </p:spTree>
    <p:extLst>
      <p:ext uri="{BB962C8B-B14F-4D97-AF65-F5344CB8AC3E}">
        <p14:creationId xmlns:p14="http://schemas.microsoft.com/office/powerpoint/2010/main" val="400580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DDE034FA-0DE7-4E19-9E6F-31A284D9A113}" type="slidenum">
              <a:rPr lang="th-TH" smtClean="0"/>
              <a:t>4</a:t>
            </a:fld>
            <a:endParaRPr lang="th-TH"/>
          </a:p>
        </p:txBody>
      </p:sp>
    </p:spTree>
    <p:extLst>
      <p:ext uri="{BB962C8B-B14F-4D97-AF65-F5344CB8AC3E}">
        <p14:creationId xmlns:p14="http://schemas.microsoft.com/office/powerpoint/2010/main" val="385043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DDE034FA-0DE7-4E19-9E6F-31A284D9A113}" type="slidenum">
              <a:rPr lang="th-TH" smtClean="0"/>
              <a:t>5</a:t>
            </a:fld>
            <a:endParaRPr lang="th-TH"/>
          </a:p>
        </p:txBody>
      </p:sp>
    </p:spTree>
    <p:extLst>
      <p:ext uri="{BB962C8B-B14F-4D97-AF65-F5344CB8AC3E}">
        <p14:creationId xmlns:p14="http://schemas.microsoft.com/office/powerpoint/2010/main" val="422146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DDE034FA-0DE7-4E19-9E6F-31A284D9A113}" type="slidenum">
              <a:rPr lang="th-TH" smtClean="0"/>
              <a:t>6</a:t>
            </a:fld>
            <a:endParaRPr lang="th-TH"/>
          </a:p>
        </p:txBody>
      </p:sp>
    </p:spTree>
    <p:extLst>
      <p:ext uri="{BB962C8B-B14F-4D97-AF65-F5344CB8AC3E}">
        <p14:creationId xmlns:p14="http://schemas.microsoft.com/office/powerpoint/2010/main" val="670295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th-TH" dirty="0"/>
          </a:p>
        </p:txBody>
      </p:sp>
      <p:sp>
        <p:nvSpPr>
          <p:cNvPr id="4" name="Slide Number Placeholder 3"/>
          <p:cNvSpPr>
            <a:spLocks noGrp="1"/>
          </p:cNvSpPr>
          <p:nvPr>
            <p:ph type="sldNum" sz="quarter" idx="10"/>
          </p:nvPr>
        </p:nvSpPr>
        <p:spPr/>
        <p:txBody>
          <a:bodyPr/>
          <a:lstStyle/>
          <a:p>
            <a:fld id="{DDE034FA-0DE7-4E19-9E6F-31A284D9A113}" type="slidenum">
              <a:rPr lang="th-TH" smtClean="0"/>
              <a:t>7</a:t>
            </a:fld>
            <a:endParaRPr lang="th-TH"/>
          </a:p>
        </p:txBody>
      </p:sp>
    </p:spTree>
    <p:extLst>
      <p:ext uri="{BB962C8B-B14F-4D97-AF65-F5344CB8AC3E}">
        <p14:creationId xmlns:p14="http://schemas.microsoft.com/office/powerpoint/2010/main" val="644057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th-TH" dirty="0"/>
          </a:p>
        </p:txBody>
      </p:sp>
      <p:sp>
        <p:nvSpPr>
          <p:cNvPr id="4" name="Slide Number Placeholder 3"/>
          <p:cNvSpPr>
            <a:spLocks noGrp="1"/>
          </p:cNvSpPr>
          <p:nvPr>
            <p:ph type="sldNum" sz="quarter" idx="10"/>
          </p:nvPr>
        </p:nvSpPr>
        <p:spPr/>
        <p:txBody>
          <a:bodyPr/>
          <a:lstStyle/>
          <a:p>
            <a:fld id="{DDE034FA-0DE7-4E19-9E6F-31A284D9A113}" type="slidenum">
              <a:rPr lang="th-TH" smtClean="0"/>
              <a:t>8</a:t>
            </a:fld>
            <a:endParaRPr lang="th-TH"/>
          </a:p>
        </p:txBody>
      </p:sp>
    </p:spTree>
    <p:extLst>
      <p:ext uri="{BB962C8B-B14F-4D97-AF65-F5344CB8AC3E}">
        <p14:creationId xmlns:p14="http://schemas.microsoft.com/office/powerpoint/2010/main" val="914339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th-TH" dirty="0"/>
          </a:p>
        </p:txBody>
      </p:sp>
      <p:sp>
        <p:nvSpPr>
          <p:cNvPr id="4" name="Slide Number Placeholder 3"/>
          <p:cNvSpPr>
            <a:spLocks noGrp="1"/>
          </p:cNvSpPr>
          <p:nvPr>
            <p:ph type="sldNum" sz="quarter" idx="10"/>
          </p:nvPr>
        </p:nvSpPr>
        <p:spPr/>
        <p:txBody>
          <a:bodyPr/>
          <a:lstStyle/>
          <a:p>
            <a:fld id="{DDE034FA-0DE7-4E19-9E6F-31A284D9A113}" type="slidenum">
              <a:rPr lang="th-TH" smtClean="0"/>
              <a:t>9</a:t>
            </a:fld>
            <a:endParaRPr lang="th-TH"/>
          </a:p>
        </p:txBody>
      </p:sp>
    </p:spTree>
    <p:extLst>
      <p:ext uri="{BB962C8B-B14F-4D97-AF65-F5344CB8AC3E}">
        <p14:creationId xmlns:p14="http://schemas.microsoft.com/office/powerpoint/2010/main" val="253823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a:t>
            </a:r>
            <a:r>
              <a:rPr lang="en-US" baseline="0" dirty="0"/>
              <a:t>add image, you must sent it to back! </a:t>
            </a:r>
            <a:r>
              <a:rPr lang="en-US" b="1" baseline="0" dirty="0"/>
              <a:t>Right Click on Image </a:t>
            </a:r>
            <a:r>
              <a:rPr lang="en-US" b="0" baseline="0" dirty="0"/>
              <a:t>-&gt; </a:t>
            </a:r>
            <a:r>
              <a:rPr lang="en-US" b="1" baseline="0" dirty="0"/>
              <a:t>Send to Back</a:t>
            </a:r>
            <a:r>
              <a:rPr lang="en-US" b="0" baseline="0" dirty="0"/>
              <a:t> -&gt; </a:t>
            </a:r>
            <a:r>
              <a:rPr lang="en-US" b="1" baseline="0" dirty="0"/>
              <a:t>Send Back</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th-TH" dirty="0"/>
          </a:p>
        </p:txBody>
      </p:sp>
      <p:sp>
        <p:nvSpPr>
          <p:cNvPr id="4" name="Slide Number Placeholder 3"/>
          <p:cNvSpPr>
            <a:spLocks noGrp="1"/>
          </p:cNvSpPr>
          <p:nvPr>
            <p:ph type="sldNum" sz="quarter" idx="10"/>
          </p:nvPr>
        </p:nvSpPr>
        <p:spPr/>
        <p:txBody>
          <a:bodyPr/>
          <a:lstStyle/>
          <a:p>
            <a:fld id="{DDE034FA-0DE7-4E19-9E6F-31A284D9A113}" type="slidenum">
              <a:rPr lang="th-TH" smtClean="0"/>
              <a:t>10</a:t>
            </a:fld>
            <a:endParaRPr lang="th-TH"/>
          </a:p>
        </p:txBody>
      </p:sp>
    </p:spTree>
    <p:extLst>
      <p:ext uri="{BB962C8B-B14F-4D97-AF65-F5344CB8AC3E}">
        <p14:creationId xmlns:p14="http://schemas.microsoft.com/office/powerpoint/2010/main" val="1654976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ACCE-A2FB-6848-9AC1-505DE17017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9B5C2B-8B6D-6C47-BC15-FAB04B53D5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2CFD95-C186-9648-833D-95E67245E550}"/>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5" name="Footer Placeholder 4">
            <a:extLst>
              <a:ext uri="{FF2B5EF4-FFF2-40B4-BE49-F238E27FC236}">
                <a16:creationId xmlns:a16="http://schemas.microsoft.com/office/drawing/2014/main" id="{B6C3B617-5FDB-AC47-96CF-1F4DF6D53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9FF24-FE81-E946-A7A1-51EDBC4329FA}"/>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261370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77AF-25B4-F040-A89F-68F351DD9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01469-0BF6-6449-A5A0-9925F1433C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79E27-DF76-7646-A795-D8F660C566D7}"/>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5" name="Footer Placeholder 4">
            <a:extLst>
              <a:ext uri="{FF2B5EF4-FFF2-40B4-BE49-F238E27FC236}">
                <a16:creationId xmlns:a16="http://schemas.microsoft.com/office/drawing/2014/main" id="{B919EA23-FD76-1F4E-9025-0A1532871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60EDC-A22B-7E4B-B2A4-318672BBB78E}"/>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2176820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614C31-8931-654C-B94D-A5DCA115AE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645617-0498-7046-8669-1CCCCB5729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964DC-B6E2-814F-9E0D-AB7375DA2C06}"/>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5" name="Footer Placeholder 4">
            <a:extLst>
              <a:ext uri="{FF2B5EF4-FFF2-40B4-BE49-F238E27FC236}">
                <a16:creationId xmlns:a16="http://schemas.microsoft.com/office/drawing/2014/main" id="{706969D9-91E8-6448-AD43-50677F9BB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E9911-CFB3-5A4E-8E9C-A0AA01482043}"/>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3839587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8"/>
          <p:cNvSpPr>
            <a:spLocks noGrp="1"/>
          </p:cNvSpPr>
          <p:nvPr>
            <p:ph type="pic" sz="quarter" idx="10" hasCustomPrompt="1"/>
          </p:nvPr>
        </p:nvSpPr>
        <p:spPr>
          <a:xfrm>
            <a:off x="925688" y="0"/>
            <a:ext cx="11266311" cy="6858000"/>
          </a:xfrm>
        </p:spPr>
        <p:txBody>
          <a:bodyPr>
            <a:normAutofit/>
          </a:bodyPr>
          <a:lstStyle>
            <a:lvl1pPr marL="0" indent="0">
              <a:buNone/>
              <a:defRPr sz="1600" i="1" baseline="0">
                <a:solidFill>
                  <a:schemeClr val="accent3"/>
                </a:solidFill>
                <a:latin typeface="+mn-lt"/>
              </a:defRPr>
            </a:lvl1pPr>
          </a:lstStyle>
          <a:p>
            <a:r>
              <a:rPr lang="en-US" dirty="0"/>
              <a:t>Add image here</a:t>
            </a:r>
            <a:endParaRPr lang="th-TH" dirty="0"/>
          </a:p>
        </p:txBody>
      </p:sp>
      <p:sp>
        <p:nvSpPr>
          <p:cNvPr id="2" name="Title 1"/>
          <p:cNvSpPr>
            <a:spLocks noGrp="1"/>
          </p:cNvSpPr>
          <p:nvPr>
            <p:ph type="ctrTitle" hasCustomPrompt="1"/>
          </p:nvPr>
        </p:nvSpPr>
        <p:spPr>
          <a:xfrm>
            <a:off x="5950677" y="776359"/>
            <a:ext cx="6312000" cy="1635540"/>
          </a:xfrm>
        </p:spPr>
        <p:txBody>
          <a:bodyPr anchor="t">
            <a:normAutofit/>
          </a:bodyPr>
          <a:lstStyle>
            <a:lvl1pPr algn="l">
              <a:defRPr sz="5400" b="0" spc="0" baseline="0">
                <a:solidFill>
                  <a:schemeClr val="accent1"/>
                </a:solidFill>
              </a:defRPr>
            </a:lvl1pPr>
          </a:lstStyle>
          <a:p>
            <a:r>
              <a:rPr lang="en-US" dirty="0"/>
              <a:t>Title </a:t>
            </a:r>
            <a:br>
              <a:rPr lang="en-US" dirty="0"/>
            </a:br>
            <a:r>
              <a:rPr lang="en-US" dirty="0"/>
              <a:t>Here</a:t>
            </a:r>
          </a:p>
        </p:txBody>
      </p:sp>
      <p:sp>
        <p:nvSpPr>
          <p:cNvPr id="3" name="Subtitle 2"/>
          <p:cNvSpPr>
            <a:spLocks noGrp="1"/>
          </p:cNvSpPr>
          <p:nvPr>
            <p:ph type="subTitle" idx="1" hasCustomPrompt="1"/>
          </p:nvPr>
        </p:nvSpPr>
        <p:spPr>
          <a:xfrm>
            <a:off x="5950677" y="2650436"/>
            <a:ext cx="6312000" cy="490331"/>
          </a:xfrm>
        </p:spPr>
        <p:txBody>
          <a:bodyPr>
            <a:normAutofit/>
          </a:bodyPr>
          <a:lstStyle>
            <a:lvl1pPr marL="0" indent="0" algn="l">
              <a:buNone/>
              <a:defRPr sz="24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17" name="Text Placeholder 16"/>
          <p:cNvSpPr>
            <a:spLocks noGrp="1"/>
          </p:cNvSpPr>
          <p:nvPr>
            <p:ph type="body" sz="quarter" idx="11" hasCustomPrompt="1"/>
          </p:nvPr>
        </p:nvSpPr>
        <p:spPr>
          <a:xfrm>
            <a:off x="5950677" y="3718338"/>
            <a:ext cx="5145809" cy="330994"/>
          </a:xfrm>
        </p:spPr>
        <p:txBody>
          <a:bodyPr>
            <a:normAutofit/>
          </a:bodyPr>
          <a:lstStyle>
            <a:lvl1pPr marL="0" indent="0">
              <a:buNone/>
              <a:defRPr sz="2000" b="0">
                <a:solidFill>
                  <a:schemeClr val="accent1"/>
                </a:solidFill>
                <a:latin typeface="+mj-lt"/>
              </a:defRPr>
            </a:lvl1pPr>
          </a:lstStyle>
          <a:p>
            <a:pPr lvl="0"/>
            <a:r>
              <a:rPr lang="en-US" dirty="0"/>
              <a:t>Author</a:t>
            </a:r>
            <a:endParaRPr lang="th-TH" dirty="0"/>
          </a:p>
        </p:txBody>
      </p:sp>
      <p:sp>
        <p:nvSpPr>
          <p:cNvPr id="18" name="Text Placeholder 16"/>
          <p:cNvSpPr>
            <a:spLocks noGrp="1"/>
          </p:cNvSpPr>
          <p:nvPr>
            <p:ph type="body" sz="quarter" idx="12" hasCustomPrompt="1"/>
          </p:nvPr>
        </p:nvSpPr>
        <p:spPr>
          <a:xfrm>
            <a:off x="5950677" y="4049333"/>
            <a:ext cx="5145809" cy="265353"/>
          </a:xfrm>
        </p:spPr>
        <p:txBody>
          <a:bodyPr>
            <a:normAutofit/>
          </a:bodyPr>
          <a:lstStyle>
            <a:lvl1pPr marL="0" indent="0">
              <a:buNone/>
              <a:defRPr sz="1200" b="0" baseline="0">
                <a:solidFill>
                  <a:schemeClr val="accent1"/>
                </a:solidFill>
                <a:latin typeface="+mn-lt"/>
              </a:defRPr>
            </a:lvl1pPr>
          </a:lstStyle>
          <a:p>
            <a:pPr lvl="0"/>
            <a:r>
              <a:rPr lang="en-US" dirty="0"/>
              <a:t>DD MM YY</a:t>
            </a:r>
            <a:endParaRPr lang="th-TH" dirty="0"/>
          </a:p>
        </p:txBody>
      </p:sp>
    </p:spTree>
    <p:extLst>
      <p:ext uri="{BB962C8B-B14F-4D97-AF65-F5344CB8AC3E}">
        <p14:creationId xmlns:p14="http://schemas.microsoft.com/office/powerpoint/2010/main" val="1648269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 midd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4418" y="632933"/>
            <a:ext cx="10943167" cy="639277"/>
          </a:xfrm>
        </p:spPr>
        <p:txBody>
          <a:bodyPr anchor="t">
            <a:noAutofit/>
          </a:bodyPr>
          <a:lstStyle>
            <a:lvl1pPr algn="ctr">
              <a:lnSpc>
                <a:spcPct val="100000"/>
              </a:lnSpc>
              <a:defRPr sz="3600" spc="0" baseline="0">
                <a:solidFill>
                  <a:schemeClr val="accent1"/>
                </a:solidFill>
              </a:defRPr>
            </a:lvl1pPr>
          </a:lstStyle>
          <a:p>
            <a:r>
              <a:rPr lang="en-US" dirty="0"/>
              <a:t>TITLE HERE</a:t>
            </a:r>
          </a:p>
        </p:txBody>
      </p:sp>
      <p:sp>
        <p:nvSpPr>
          <p:cNvPr id="4" name="Text Placeholder 16"/>
          <p:cNvSpPr>
            <a:spLocks noGrp="1"/>
          </p:cNvSpPr>
          <p:nvPr>
            <p:ph type="body" sz="quarter" idx="13" hasCustomPrompt="1"/>
          </p:nvPr>
        </p:nvSpPr>
        <p:spPr>
          <a:xfrm>
            <a:off x="624418" y="366713"/>
            <a:ext cx="10943167" cy="306387"/>
          </a:xfrm>
        </p:spPr>
        <p:txBody>
          <a:bodyPr anchor="t">
            <a:noAutofit/>
          </a:bodyPr>
          <a:lstStyle>
            <a:lvl1pPr marL="0" indent="0" algn="ctr">
              <a:lnSpc>
                <a:spcPct val="100000"/>
              </a:lnSpc>
              <a:buNone/>
              <a:defRPr sz="1200" b="1" baseline="0">
                <a:solidFill>
                  <a:schemeClr val="accent1"/>
                </a:solidFill>
                <a:latin typeface="+mn-lt"/>
              </a:defRPr>
            </a:lvl1pPr>
          </a:lstStyle>
          <a:p>
            <a:pPr lvl="0"/>
            <a:r>
              <a:rPr lang="en-US" dirty="0"/>
              <a:t>Additional Content</a:t>
            </a:r>
            <a:endParaRPr lang="th-TH" dirty="0"/>
          </a:p>
        </p:txBody>
      </p:sp>
      <p:sp>
        <p:nvSpPr>
          <p:cNvPr id="7" name="Rectangle 6"/>
          <p:cNvSpPr/>
          <p:nvPr userDrawn="1"/>
        </p:nvSpPr>
        <p:spPr>
          <a:xfrm>
            <a:off x="5168154" y="1382208"/>
            <a:ext cx="1855692" cy="1075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th-TH" sz="1800">
              <a:solidFill>
                <a:schemeClr val="accent1"/>
              </a:solidFill>
            </a:endParaRPr>
          </a:p>
        </p:txBody>
      </p:sp>
    </p:spTree>
    <p:extLst>
      <p:ext uri="{BB962C8B-B14F-4D97-AF65-F5344CB8AC3E}">
        <p14:creationId xmlns:p14="http://schemas.microsoft.com/office/powerpoint/2010/main" val="133500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tyle 1">
    <p:spTree>
      <p:nvGrpSpPr>
        <p:cNvPr id="1" name=""/>
        <p:cNvGrpSpPr/>
        <p:nvPr/>
      </p:nvGrpSpPr>
      <p:grpSpPr>
        <a:xfrm>
          <a:off x="0" y="0"/>
          <a:ext cx="0" cy="0"/>
          <a:chOff x="0" y="0"/>
          <a:chExt cx="0" cy="0"/>
        </a:xfrm>
      </p:grpSpPr>
      <p:sp>
        <p:nvSpPr>
          <p:cNvPr id="12" name="Text Placeholder 16"/>
          <p:cNvSpPr>
            <a:spLocks noGrp="1"/>
          </p:cNvSpPr>
          <p:nvPr>
            <p:ph type="body" sz="quarter" idx="12" hasCustomPrompt="1"/>
          </p:nvPr>
        </p:nvSpPr>
        <p:spPr>
          <a:xfrm>
            <a:off x="1201533" y="2954160"/>
            <a:ext cx="6938156" cy="985655"/>
          </a:xfrm>
        </p:spPr>
        <p:txBody>
          <a:bodyPr lIns="90000">
            <a:noAutofit/>
          </a:bodyPr>
          <a:lstStyle>
            <a:lvl1pPr marL="0" indent="0" algn="l">
              <a:lnSpc>
                <a:spcPct val="130000"/>
              </a:lnSpc>
              <a:spcBef>
                <a:spcPts val="0"/>
              </a:spcBef>
              <a:buNone/>
              <a:defRPr sz="1400" b="0" baseline="0">
                <a:solidFill>
                  <a:schemeClr val="accent1"/>
                </a:solidFill>
                <a:latin typeface="+mn-lt"/>
              </a:defRPr>
            </a:lvl1pPr>
          </a:lstStyle>
          <a:p>
            <a:pPr lvl="0"/>
            <a:r>
              <a:rPr lang="en-US" dirty="0"/>
              <a:t>Lorem ipsum dolor sit </a:t>
            </a:r>
            <a:r>
              <a:rPr lang="en-US" dirty="0" err="1"/>
              <a:t>amet</a:t>
            </a:r>
            <a:r>
              <a:rPr lang="en-US" dirty="0"/>
              <a:t>, pro </a:t>
            </a:r>
            <a:r>
              <a:rPr lang="en-US" dirty="0" err="1"/>
              <a:t>fabellas</a:t>
            </a:r>
            <a:r>
              <a:rPr lang="en-US" dirty="0"/>
              <a:t> argumentum ex, tale </a:t>
            </a:r>
            <a:r>
              <a:rPr lang="en-US" dirty="0" err="1"/>
              <a:t>invidunt</a:t>
            </a:r>
            <a:r>
              <a:rPr lang="en-US" dirty="0"/>
              <a:t> at sit. Ex </a:t>
            </a:r>
            <a:r>
              <a:rPr lang="en-US" dirty="0" err="1"/>
              <a:t>eum</a:t>
            </a:r>
            <a:r>
              <a:rPr lang="en-US" dirty="0"/>
              <a:t> </a:t>
            </a:r>
            <a:r>
              <a:rPr lang="en-US" dirty="0" err="1"/>
              <a:t>phaedrum</a:t>
            </a:r>
            <a:r>
              <a:rPr lang="en-US" dirty="0"/>
              <a:t> </a:t>
            </a:r>
            <a:r>
              <a:rPr lang="en-US" dirty="0" err="1"/>
              <a:t>constituto</a:t>
            </a:r>
            <a:r>
              <a:rPr lang="en-US" dirty="0"/>
              <a:t>, cum ex </a:t>
            </a:r>
            <a:r>
              <a:rPr lang="en-US" dirty="0" err="1"/>
              <a:t>clita</a:t>
            </a:r>
            <a:r>
              <a:rPr lang="en-US" dirty="0"/>
              <a:t> </a:t>
            </a:r>
            <a:r>
              <a:rPr lang="en-US" dirty="0" err="1"/>
              <a:t>docendi</a:t>
            </a:r>
            <a:r>
              <a:rPr lang="en-US" dirty="0"/>
              <a:t> </a:t>
            </a:r>
            <a:r>
              <a:rPr lang="en-US" dirty="0" err="1"/>
              <a:t>corrumpit</a:t>
            </a:r>
            <a:r>
              <a:rPr lang="en-US" dirty="0"/>
              <a:t>, </a:t>
            </a:r>
            <a:r>
              <a:rPr lang="en-US" dirty="0" err="1"/>
              <a:t>agam</a:t>
            </a:r>
            <a:r>
              <a:rPr lang="en-US" dirty="0"/>
              <a:t> modus </a:t>
            </a:r>
            <a:r>
              <a:rPr lang="en-US" dirty="0" err="1"/>
              <a:t>sed</a:t>
            </a:r>
            <a:r>
              <a:rPr lang="en-US" dirty="0"/>
              <a:t> ad. Eos </a:t>
            </a:r>
            <a:r>
              <a:rPr lang="en-US" dirty="0" err="1"/>
              <a:t>integre</a:t>
            </a:r>
            <a:r>
              <a:rPr lang="en-US" dirty="0"/>
              <a:t> </a:t>
            </a:r>
            <a:r>
              <a:rPr lang="en-US" dirty="0" err="1"/>
              <a:t>legimus</a:t>
            </a:r>
            <a:r>
              <a:rPr lang="en-US" dirty="0"/>
              <a:t> </a:t>
            </a:r>
            <a:r>
              <a:rPr lang="en-US" dirty="0" err="1"/>
              <a:t>mnesarchum</a:t>
            </a:r>
            <a:endParaRPr lang="th-TH" dirty="0"/>
          </a:p>
        </p:txBody>
      </p:sp>
      <p:sp>
        <p:nvSpPr>
          <p:cNvPr id="14" name="Rectangle 13"/>
          <p:cNvSpPr/>
          <p:nvPr userDrawn="1"/>
        </p:nvSpPr>
        <p:spPr>
          <a:xfrm>
            <a:off x="1" y="1"/>
            <a:ext cx="1289879" cy="9674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800"/>
          </a:p>
        </p:txBody>
      </p:sp>
      <p:sp>
        <p:nvSpPr>
          <p:cNvPr id="10" name="Title 1"/>
          <p:cNvSpPr>
            <a:spLocks noGrp="1"/>
          </p:cNvSpPr>
          <p:nvPr>
            <p:ph type="title" hasCustomPrompt="1"/>
          </p:nvPr>
        </p:nvSpPr>
        <p:spPr>
          <a:xfrm>
            <a:off x="1201533" y="1483515"/>
            <a:ext cx="6938159" cy="848869"/>
          </a:xfrm>
          <a:solidFill>
            <a:schemeClr val="bg1"/>
          </a:solidFill>
        </p:spPr>
        <p:txBody>
          <a:bodyPr lIns="90000" anchor="t">
            <a:noAutofit/>
          </a:bodyPr>
          <a:lstStyle>
            <a:lvl1pPr algn="l">
              <a:lnSpc>
                <a:spcPct val="100000"/>
              </a:lnSpc>
              <a:defRPr sz="4400" spc="0" baseline="0">
                <a:solidFill>
                  <a:schemeClr val="accent1"/>
                </a:solidFill>
              </a:defRPr>
            </a:lvl1pPr>
          </a:lstStyle>
          <a:p>
            <a:r>
              <a:rPr lang="en-US" dirty="0"/>
              <a:t>TITLE HERE</a:t>
            </a:r>
          </a:p>
        </p:txBody>
      </p:sp>
      <p:sp>
        <p:nvSpPr>
          <p:cNvPr id="18" name="Rectangle 17"/>
          <p:cNvSpPr/>
          <p:nvPr userDrawn="1"/>
        </p:nvSpPr>
        <p:spPr>
          <a:xfrm>
            <a:off x="1372054" y="2692449"/>
            <a:ext cx="1855692" cy="1075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800">
              <a:solidFill>
                <a:schemeClr val="accent1"/>
              </a:solidFill>
            </a:endParaRPr>
          </a:p>
        </p:txBody>
      </p:sp>
      <p:sp>
        <p:nvSpPr>
          <p:cNvPr id="22" name="Rectangle 21"/>
          <p:cNvSpPr/>
          <p:nvPr userDrawn="1"/>
        </p:nvSpPr>
        <p:spPr>
          <a:xfrm>
            <a:off x="9735932" y="5015949"/>
            <a:ext cx="2456069" cy="184205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800"/>
          </a:p>
        </p:txBody>
      </p:sp>
      <p:sp>
        <p:nvSpPr>
          <p:cNvPr id="23" name="Text Placeholder 16"/>
          <p:cNvSpPr>
            <a:spLocks noGrp="1"/>
          </p:cNvSpPr>
          <p:nvPr>
            <p:ph type="body" sz="quarter" idx="13" hasCustomPrompt="1"/>
          </p:nvPr>
        </p:nvSpPr>
        <p:spPr>
          <a:xfrm>
            <a:off x="1201531" y="1227727"/>
            <a:ext cx="6938156" cy="329719"/>
          </a:xfrm>
        </p:spPr>
        <p:txBody>
          <a:bodyPr anchor="t">
            <a:noAutofit/>
          </a:bodyPr>
          <a:lstStyle>
            <a:lvl1pPr marL="0" indent="0" algn="l">
              <a:lnSpc>
                <a:spcPct val="100000"/>
              </a:lnSpc>
              <a:buNone/>
              <a:defRPr sz="1200" b="1" baseline="0">
                <a:solidFill>
                  <a:schemeClr val="accent1"/>
                </a:solidFill>
                <a:latin typeface="+mn-lt"/>
              </a:defRPr>
            </a:lvl1pPr>
          </a:lstStyle>
          <a:p>
            <a:pPr lvl="0"/>
            <a:r>
              <a:rPr lang="en-US" dirty="0"/>
              <a:t>Text Here</a:t>
            </a:r>
            <a:endParaRPr lang="th-TH" dirty="0"/>
          </a:p>
        </p:txBody>
      </p:sp>
    </p:spTree>
    <p:extLst>
      <p:ext uri="{BB962C8B-B14F-4D97-AF65-F5344CB8AC3E}">
        <p14:creationId xmlns:p14="http://schemas.microsoft.com/office/powerpoint/2010/main" val="3975223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ertical half page image">
    <p:spTree>
      <p:nvGrpSpPr>
        <p:cNvPr id="1" name=""/>
        <p:cNvGrpSpPr/>
        <p:nvPr/>
      </p:nvGrpSpPr>
      <p:grpSpPr>
        <a:xfrm>
          <a:off x="0" y="0"/>
          <a:ext cx="0" cy="0"/>
          <a:chOff x="0" y="0"/>
          <a:chExt cx="0" cy="0"/>
        </a:xfrm>
      </p:grpSpPr>
      <p:sp>
        <p:nvSpPr>
          <p:cNvPr id="6" name="Rectangle 5"/>
          <p:cNvSpPr/>
          <p:nvPr userDrawn="1"/>
        </p:nvSpPr>
        <p:spPr>
          <a:xfrm>
            <a:off x="1" y="0"/>
            <a:ext cx="2164148"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800"/>
          </a:p>
        </p:txBody>
      </p:sp>
      <p:sp>
        <p:nvSpPr>
          <p:cNvPr id="7" name="Title 1"/>
          <p:cNvSpPr>
            <a:spLocks noGrp="1"/>
          </p:cNvSpPr>
          <p:nvPr>
            <p:ph type="title" hasCustomPrompt="1"/>
          </p:nvPr>
        </p:nvSpPr>
        <p:spPr>
          <a:xfrm>
            <a:off x="3938109" y="4368390"/>
            <a:ext cx="7211391" cy="639277"/>
          </a:xfrm>
        </p:spPr>
        <p:txBody>
          <a:bodyPr anchor="t">
            <a:noAutofit/>
          </a:bodyPr>
          <a:lstStyle>
            <a:lvl1pPr algn="l">
              <a:lnSpc>
                <a:spcPct val="100000"/>
              </a:lnSpc>
              <a:defRPr sz="3600" spc="0" baseline="0">
                <a:solidFill>
                  <a:schemeClr val="tx2">
                    <a:lumMod val="60000"/>
                    <a:lumOff val="40000"/>
                  </a:schemeClr>
                </a:solidFill>
              </a:defRPr>
            </a:lvl1pPr>
          </a:lstStyle>
          <a:p>
            <a:r>
              <a:rPr lang="en-US" dirty="0"/>
              <a:t>TITLE HERE</a:t>
            </a:r>
          </a:p>
        </p:txBody>
      </p:sp>
      <p:sp>
        <p:nvSpPr>
          <p:cNvPr id="8" name="Picture Placeholder 5"/>
          <p:cNvSpPr>
            <a:spLocks noGrp="1"/>
          </p:cNvSpPr>
          <p:nvPr>
            <p:ph type="pic" sz="quarter" idx="10" hasCustomPrompt="1"/>
          </p:nvPr>
        </p:nvSpPr>
        <p:spPr>
          <a:xfrm>
            <a:off x="1201532" y="404813"/>
            <a:ext cx="9629913" cy="3292544"/>
          </a:xfrm>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600" i="1" kern="1200" baseline="0" dirty="0">
                <a:solidFill>
                  <a:schemeClr val="accent3"/>
                </a:solidFill>
                <a:latin typeface="+mn-lt"/>
                <a:ea typeface="+mn-ea"/>
                <a:cs typeface="+mn-cs"/>
              </a:defRPr>
            </a:lvl1pPr>
          </a:lstStyle>
          <a:p>
            <a:r>
              <a:rPr lang="en-GB" dirty="0"/>
              <a:t>Add image here</a:t>
            </a:r>
          </a:p>
        </p:txBody>
      </p:sp>
      <p:sp>
        <p:nvSpPr>
          <p:cNvPr id="4" name="Text Placeholder 16"/>
          <p:cNvSpPr>
            <a:spLocks noGrp="1"/>
          </p:cNvSpPr>
          <p:nvPr>
            <p:ph type="body" sz="quarter" idx="13" hasCustomPrompt="1"/>
          </p:nvPr>
        </p:nvSpPr>
        <p:spPr>
          <a:xfrm>
            <a:off x="3938109" y="4102171"/>
            <a:ext cx="7211391" cy="306387"/>
          </a:xfrm>
        </p:spPr>
        <p:txBody>
          <a:bodyPr anchor="t">
            <a:noAutofit/>
          </a:bodyPr>
          <a:lstStyle>
            <a:lvl1pPr marL="0" indent="0" algn="l">
              <a:lnSpc>
                <a:spcPct val="100000"/>
              </a:lnSpc>
              <a:buNone/>
              <a:defRPr sz="1200" b="1" baseline="0">
                <a:solidFill>
                  <a:schemeClr val="accent1"/>
                </a:solidFill>
                <a:latin typeface="+mn-lt"/>
              </a:defRPr>
            </a:lvl1pPr>
          </a:lstStyle>
          <a:p>
            <a:pPr lvl="0"/>
            <a:r>
              <a:rPr lang="en-US" dirty="0"/>
              <a:t>Additional Content</a:t>
            </a:r>
            <a:endParaRPr lang="th-TH" dirty="0"/>
          </a:p>
        </p:txBody>
      </p:sp>
      <p:sp>
        <p:nvSpPr>
          <p:cNvPr id="9" name="Rectangle 8"/>
          <p:cNvSpPr/>
          <p:nvPr userDrawn="1"/>
        </p:nvSpPr>
        <p:spPr>
          <a:xfrm>
            <a:off x="4079463" y="5117665"/>
            <a:ext cx="1855692" cy="1075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th-TH" sz="1800">
              <a:solidFill>
                <a:schemeClr val="accent1"/>
              </a:solidFill>
            </a:endParaRPr>
          </a:p>
        </p:txBody>
      </p:sp>
      <p:sp>
        <p:nvSpPr>
          <p:cNvPr id="10" name="Text Placeholder 16"/>
          <p:cNvSpPr>
            <a:spLocks noGrp="1"/>
          </p:cNvSpPr>
          <p:nvPr>
            <p:ph type="body" sz="quarter" idx="12" hasCustomPrompt="1"/>
          </p:nvPr>
        </p:nvSpPr>
        <p:spPr>
          <a:xfrm>
            <a:off x="3938107" y="5577523"/>
            <a:ext cx="7211391" cy="875666"/>
          </a:xfrm>
        </p:spPr>
        <p:txBody>
          <a:bodyPr>
            <a:noAutofit/>
          </a:bodyPr>
          <a:lstStyle>
            <a:lvl1pPr marL="0" indent="0" algn="l">
              <a:lnSpc>
                <a:spcPct val="130000"/>
              </a:lnSpc>
              <a:spcBef>
                <a:spcPts val="0"/>
              </a:spcBef>
              <a:buNone/>
              <a:defRPr sz="1200" b="0" baseline="0">
                <a:solidFill>
                  <a:schemeClr val="accent1"/>
                </a:solidFill>
                <a:latin typeface="+mn-lt"/>
              </a:defRPr>
            </a:lvl1pPr>
          </a:lstStyle>
          <a:p>
            <a:pPr lvl="0"/>
            <a:r>
              <a:rPr lang="en-US" dirty="0"/>
              <a:t>Content here</a:t>
            </a:r>
            <a:endParaRPr lang="th-TH" dirty="0"/>
          </a:p>
        </p:txBody>
      </p:sp>
    </p:spTree>
    <p:extLst>
      <p:ext uri="{BB962C8B-B14F-4D97-AF65-F5344CB8AC3E}">
        <p14:creationId xmlns:p14="http://schemas.microsoft.com/office/powerpoint/2010/main" val="3139217420"/>
      </p:ext>
    </p:extLst>
  </p:cSld>
  <p:clrMapOvr>
    <a:masterClrMapping/>
  </p:clrMapOvr>
  <p:extLst mod="1">
    <p:ext uri="{DCECCB84-F9BA-43D5-87BE-67443E8EF086}">
      <p15:sldGuideLst xmlns:p15="http://schemas.microsoft.com/office/powerpoint/2012/main">
        <p15:guide id="1" orient="horz" pos="11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s with layout">
    <p:spTree>
      <p:nvGrpSpPr>
        <p:cNvPr id="1" name=""/>
        <p:cNvGrpSpPr/>
        <p:nvPr/>
      </p:nvGrpSpPr>
      <p:grpSpPr>
        <a:xfrm>
          <a:off x="0" y="0"/>
          <a:ext cx="0" cy="0"/>
          <a:chOff x="0" y="0"/>
          <a:chExt cx="0" cy="0"/>
        </a:xfrm>
      </p:grpSpPr>
      <p:sp>
        <p:nvSpPr>
          <p:cNvPr id="4" name="Rectangle 3"/>
          <p:cNvSpPr/>
          <p:nvPr userDrawn="1"/>
        </p:nvSpPr>
        <p:spPr>
          <a:xfrm>
            <a:off x="5335901" y="2166589"/>
            <a:ext cx="1813984" cy="158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800"/>
          </a:p>
        </p:txBody>
      </p:sp>
      <p:sp>
        <p:nvSpPr>
          <p:cNvPr id="6" name="Rectangle 5"/>
          <p:cNvSpPr/>
          <p:nvPr userDrawn="1"/>
        </p:nvSpPr>
        <p:spPr>
          <a:xfrm>
            <a:off x="7397392" y="2166589"/>
            <a:ext cx="4170193" cy="42865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800"/>
          </a:p>
        </p:txBody>
      </p:sp>
      <p:sp>
        <p:nvSpPr>
          <p:cNvPr id="9" name="Title 1"/>
          <p:cNvSpPr>
            <a:spLocks noGrp="1"/>
          </p:cNvSpPr>
          <p:nvPr>
            <p:ph type="title" hasCustomPrompt="1"/>
          </p:nvPr>
        </p:nvSpPr>
        <p:spPr>
          <a:xfrm>
            <a:off x="5377231" y="404812"/>
            <a:ext cx="1813984" cy="1584000"/>
          </a:xfrm>
          <a:solidFill>
            <a:schemeClr val="tx2">
              <a:lumMod val="60000"/>
              <a:lumOff val="40000"/>
            </a:schemeClr>
          </a:solidFill>
        </p:spPr>
        <p:txBody>
          <a:bodyPr lIns="90000" anchor="ctr">
            <a:noAutofit/>
          </a:bodyPr>
          <a:lstStyle>
            <a:lvl1pPr algn="ctr">
              <a:lnSpc>
                <a:spcPct val="100000"/>
              </a:lnSpc>
              <a:defRPr sz="8000" spc="0" baseline="0">
                <a:solidFill>
                  <a:schemeClr val="bg1"/>
                </a:solidFill>
              </a:defRPr>
            </a:lvl1pPr>
          </a:lstStyle>
          <a:p>
            <a:r>
              <a:rPr lang="en-US" dirty="0"/>
              <a:t>2</a:t>
            </a:r>
          </a:p>
        </p:txBody>
      </p:sp>
      <p:sp>
        <p:nvSpPr>
          <p:cNvPr id="11" name="Rectangle 10"/>
          <p:cNvSpPr/>
          <p:nvPr userDrawn="1"/>
        </p:nvSpPr>
        <p:spPr>
          <a:xfrm>
            <a:off x="7862953" y="4487121"/>
            <a:ext cx="1855692" cy="1075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th-TH" sz="1800">
              <a:solidFill>
                <a:schemeClr val="accent1"/>
              </a:solidFill>
            </a:endParaRPr>
          </a:p>
        </p:txBody>
      </p:sp>
      <p:sp>
        <p:nvSpPr>
          <p:cNvPr id="12" name="Text Placeholder 16"/>
          <p:cNvSpPr>
            <a:spLocks noGrp="1"/>
          </p:cNvSpPr>
          <p:nvPr>
            <p:ph type="body" sz="quarter" idx="12" hasCustomPrompt="1"/>
          </p:nvPr>
        </p:nvSpPr>
        <p:spPr>
          <a:xfrm>
            <a:off x="7721597" y="4873475"/>
            <a:ext cx="3622264" cy="1262282"/>
          </a:xfrm>
        </p:spPr>
        <p:txBody>
          <a:bodyPr>
            <a:noAutofit/>
          </a:bodyPr>
          <a:lstStyle>
            <a:lvl1pPr marL="0" indent="0" algn="l">
              <a:lnSpc>
                <a:spcPct val="130000"/>
              </a:lnSpc>
              <a:spcBef>
                <a:spcPts val="0"/>
              </a:spcBef>
              <a:buNone/>
              <a:defRPr sz="1050" b="0" baseline="0">
                <a:solidFill>
                  <a:schemeClr val="accent1"/>
                </a:solidFill>
                <a:latin typeface="+mn-lt"/>
              </a:defRPr>
            </a:lvl1pPr>
          </a:lstStyle>
          <a:p>
            <a:pPr lvl="0"/>
            <a:r>
              <a:rPr lang="en-US" dirty="0"/>
              <a:t>Content here</a:t>
            </a:r>
            <a:endParaRPr lang="th-TH" dirty="0"/>
          </a:p>
        </p:txBody>
      </p:sp>
      <p:sp>
        <p:nvSpPr>
          <p:cNvPr id="13" name="Text Placeholder 16"/>
          <p:cNvSpPr>
            <a:spLocks noGrp="1"/>
          </p:cNvSpPr>
          <p:nvPr>
            <p:ph type="body" sz="quarter" idx="13" hasCustomPrompt="1"/>
          </p:nvPr>
        </p:nvSpPr>
        <p:spPr>
          <a:xfrm>
            <a:off x="7721597" y="2555001"/>
            <a:ext cx="3622264" cy="329719"/>
          </a:xfrm>
        </p:spPr>
        <p:txBody>
          <a:bodyPr anchor="t">
            <a:noAutofit/>
          </a:bodyPr>
          <a:lstStyle>
            <a:lvl1pPr marL="0" indent="0" algn="l">
              <a:lnSpc>
                <a:spcPct val="100000"/>
              </a:lnSpc>
              <a:buNone/>
              <a:defRPr sz="1050" b="1" baseline="0">
                <a:solidFill>
                  <a:schemeClr val="accent1"/>
                </a:solidFill>
                <a:latin typeface="+mn-lt"/>
              </a:defRPr>
            </a:lvl1pPr>
          </a:lstStyle>
          <a:p>
            <a:pPr lvl="0"/>
            <a:r>
              <a:rPr lang="en-US" dirty="0"/>
              <a:t>Additional Content</a:t>
            </a:r>
            <a:endParaRPr lang="th-TH" dirty="0"/>
          </a:p>
        </p:txBody>
      </p:sp>
      <p:sp>
        <p:nvSpPr>
          <p:cNvPr id="16" name="Text Placeholder 16"/>
          <p:cNvSpPr>
            <a:spLocks noGrp="1"/>
          </p:cNvSpPr>
          <p:nvPr>
            <p:ph type="body" sz="quarter" idx="14" hasCustomPrompt="1"/>
          </p:nvPr>
        </p:nvSpPr>
        <p:spPr>
          <a:xfrm>
            <a:off x="7721597" y="2890611"/>
            <a:ext cx="3622264" cy="1067536"/>
          </a:xfrm>
        </p:spPr>
        <p:txBody>
          <a:bodyPr anchor="t">
            <a:noAutofit/>
          </a:bodyPr>
          <a:lstStyle>
            <a:lvl1pPr marL="0" indent="0" algn="l" defTabSz="914400" rtl="0" eaLnBrk="1" latinLnBrk="0" hangingPunct="1">
              <a:lnSpc>
                <a:spcPct val="100000"/>
              </a:lnSpc>
              <a:spcBef>
                <a:spcPct val="0"/>
              </a:spcBef>
              <a:buNone/>
              <a:defRPr lang="th-TH" sz="3600" b="0" kern="1200" spc="0" baseline="0" dirty="0">
                <a:solidFill>
                  <a:schemeClr val="tx2">
                    <a:lumMod val="60000"/>
                    <a:lumOff val="40000"/>
                  </a:schemeClr>
                </a:solidFill>
                <a:latin typeface="+mj-lt"/>
                <a:ea typeface="+mj-ea"/>
                <a:cs typeface="+mj-cs"/>
              </a:defRPr>
            </a:lvl1pPr>
          </a:lstStyle>
          <a:p>
            <a:pPr lvl="0"/>
            <a:r>
              <a:rPr lang="en-US" dirty="0"/>
              <a:t>TITLE </a:t>
            </a:r>
            <a:br>
              <a:rPr lang="en-US" dirty="0"/>
            </a:br>
            <a:r>
              <a:rPr lang="en-US" dirty="0"/>
              <a:t>HERE</a:t>
            </a:r>
          </a:p>
        </p:txBody>
      </p:sp>
      <p:sp>
        <p:nvSpPr>
          <p:cNvPr id="20" name="Picture Placeholder 5"/>
          <p:cNvSpPr>
            <a:spLocks noGrp="1"/>
          </p:cNvSpPr>
          <p:nvPr>
            <p:ph type="pic" sz="quarter" idx="10" hasCustomPrompt="1"/>
          </p:nvPr>
        </p:nvSpPr>
        <p:spPr>
          <a:xfrm>
            <a:off x="624419" y="404813"/>
            <a:ext cx="4461035" cy="3345776"/>
          </a:xfrm>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600" i="1" kern="1200" baseline="0" dirty="0">
                <a:solidFill>
                  <a:schemeClr val="accent3"/>
                </a:solidFill>
                <a:latin typeface="+mn-lt"/>
                <a:ea typeface="+mn-ea"/>
                <a:cs typeface="+mn-cs"/>
              </a:defRPr>
            </a:lvl1pPr>
          </a:lstStyle>
          <a:p>
            <a:r>
              <a:rPr lang="en-GB" dirty="0"/>
              <a:t>Add image here</a:t>
            </a:r>
          </a:p>
        </p:txBody>
      </p:sp>
      <p:sp>
        <p:nvSpPr>
          <p:cNvPr id="21" name="Picture Placeholder 5"/>
          <p:cNvSpPr>
            <a:spLocks noGrp="1"/>
          </p:cNvSpPr>
          <p:nvPr>
            <p:ph type="pic" sz="quarter" idx="15" hasCustomPrompt="1"/>
          </p:nvPr>
        </p:nvSpPr>
        <p:spPr>
          <a:xfrm>
            <a:off x="624419" y="3913323"/>
            <a:ext cx="6525467" cy="2539864"/>
          </a:xfrm>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600" i="1" kern="1200" baseline="0" dirty="0">
                <a:solidFill>
                  <a:schemeClr val="accent3"/>
                </a:solidFill>
                <a:latin typeface="+mn-lt"/>
                <a:ea typeface="+mn-ea"/>
                <a:cs typeface="+mn-cs"/>
              </a:defRPr>
            </a:lvl1pPr>
          </a:lstStyle>
          <a:p>
            <a:r>
              <a:rPr lang="en-GB" dirty="0"/>
              <a:t>Add image here</a:t>
            </a:r>
          </a:p>
        </p:txBody>
      </p:sp>
      <p:sp>
        <p:nvSpPr>
          <p:cNvPr id="22" name="Picture Placeholder 5"/>
          <p:cNvSpPr>
            <a:spLocks noGrp="1"/>
          </p:cNvSpPr>
          <p:nvPr>
            <p:ph type="pic" sz="quarter" idx="16" hasCustomPrompt="1"/>
          </p:nvPr>
        </p:nvSpPr>
        <p:spPr>
          <a:xfrm>
            <a:off x="7397390" y="404813"/>
            <a:ext cx="4170193" cy="1570471"/>
          </a:xfrm>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600" i="1" kern="1200" baseline="0" dirty="0">
                <a:solidFill>
                  <a:schemeClr val="accent3"/>
                </a:solidFill>
                <a:latin typeface="+mn-lt"/>
                <a:ea typeface="+mn-ea"/>
                <a:cs typeface="+mn-cs"/>
              </a:defRPr>
            </a:lvl1pPr>
          </a:lstStyle>
          <a:p>
            <a:r>
              <a:rPr lang="en-GB" dirty="0"/>
              <a:t>Add image here</a:t>
            </a:r>
          </a:p>
        </p:txBody>
      </p:sp>
    </p:spTree>
    <p:extLst>
      <p:ext uri="{BB962C8B-B14F-4D97-AF65-F5344CB8AC3E}">
        <p14:creationId xmlns:p14="http://schemas.microsoft.com/office/powerpoint/2010/main" val="2786390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ptopMockup - midd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4418" y="632933"/>
            <a:ext cx="10943167" cy="639277"/>
          </a:xfrm>
        </p:spPr>
        <p:txBody>
          <a:bodyPr anchor="t">
            <a:noAutofit/>
          </a:bodyPr>
          <a:lstStyle>
            <a:lvl1pPr algn="ctr">
              <a:lnSpc>
                <a:spcPct val="100000"/>
              </a:lnSpc>
              <a:defRPr sz="3600" spc="0" baseline="0">
                <a:solidFill>
                  <a:schemeClr val="accent1"/>
                </a:solidFill>
              </a:defRPr>
            </a:lvl1pPr>
          </a:lstStyle>
          <a:p>
            <a:r>
              <a:rPr lang="en-US" dirty="0"/>
              <a:t>TITLE HERE</a:t>
            </a:r>
          </a:p>
        </p:txBody>
      </p:sp>
      <p:sp>
        <p:nvSpPr>
          <p:cNvPr id="4" name="Text Placeholder 16"/>
          <p:cNvSpPr>
            <a:spLocks noGrp="1"/>
          </p:cNvSpPr>
          <p:nvPr>
            <p:ph type="body" sz="quarter" idx="13" hasCustomPrompt="1"/>
          </p:nvPr>
        </p:nvSpPr>
        <p:spPr>
          <a:xfrm>
            <a:off x="624418" y="366713"/>
            <a:ext cx="10943167" cy="306387"/>
          </a:xfrm>
        </p:spPr>
        <p:txBody>
          <a:bodyPr anchor="t">
            <a:noAutofit/>
          </a:bodyPr>
          <a:lstStyle>
            <a:lvl1pPr marL="0" indent="0" algn="ctr">
              <a:lnSpc>
                <a:spcPct val="100000"/>
              </a:lnSpc>
              <a:buNone/>
              <a:defRPr sz="1200" b="1" baseline="0">
                <a:solidFill>
                  <a:schemeClr val="accent1"/>
                </a:solidFill>
                <a:latin typeface="+mn-lt"/>
              </a:defRPr>
            </a:lvl1pPr>
          </a:lstStyle>
          <a:p>
            <a:pPr lvl="0"/>
            <a:r>
              <a:rPr lang="en-US" dirty="0"/>
              <a:t>Additional Content</a:t>
            </a:r>
            <a:endParaRPr lang="th-TH" dirty="0"/>
          </a:p>
        </p:txBody>
      </p:sp>
      <p:sp>
        <p:nvSpPr>
          <p:cNvPr id="7" name="Rectangle 6"/>
          <p:cNvSpPr/>
          <p:nvPr userDrawn="1"/>
        </p:nvSpPr>
        <p:spPr>
          <a:xfrm>
            <a:off x="5168154" y="1382208"/>
            <a:ext cx="1855692" cy="1075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th-TH" sz="1800">
              <a:solidFill>
                <a:schemeClr val="accent1"/>
              </a:solidFill>
            </a:endParaRPr>
          </a:p>
        </p:txBody>
      </p:sp>
      <p:sp>
        <p:nvSpPr>
          <p:cNvPr id="9" name="Picture Placeholder 5"/>
          <p:cNvSpPr>
            <a:spLocks noGrp="1"/>
          </p:cNvSpPr>
          <p:nvPr>
            <p:ph type="pic" sz="quarter" idx="10" hasCustomPrompt="1"/>
          </p:nvPr>
        </p:nvSpPr>
        <p:spPr>
          <a:xfrm>
            <a:off x="3100242" y="2087880"/>
            <a:ext cx="5982799" cy="2811780"/>
          </a:xfrm>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600" i="1" kern="1200" baseline="0" dirty="0">
                <a:solidFill>
                  <a:schemeClr val="accent3"/>
                </a:solidFill>
                <a:latin typeface="+mn-lt"/>
                <a:ea typeface="+mn-ea"/>
                <a:cs typeface="+mn-cs"/>
              </a:defRPr>
            </a:lvl1pPr>
          </a:lstStyle>
          <a:p>
            <a:r>
              <a:rPr lang="en-GB" dirty="0"/>
              <a:t>Add image here</a:t>
            </a:r>
          </a:p>
        </p:txBody>
      </p:sp>
    </p:spTree>
    <p:extLst>
      <p:ext uri="{BB962C8B-B14F-4D97-AF65-F5344CB8AC3E}">
        <p14:creationId xmlns:p14="http://schemas.microsoft.com/office/powerpoint/2010/main" val="3352826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4418" y="632933"/>
            <a:ext cx="10943167" cy="639277"/>
          </a:xfrm>
        </p:spPr>
        <p:txBody>
          <a:bodyPr anchor="t">
            <a:noAutofit/>
          </a:bodyPr>
          <a:lstStyle>
            <a:lvl1pPr algn="l">
              <a:lnSpc>
                <a:spcPct val="100000"/>
              </a:lnSpc>
              <a:defRPr sz="3600" spc="0" baseline="0">
                <a:solidFill>
                  <a:schemeClr val="accent1"/>
                </a:solidFill>
              </a:defRPr>
            </a:lvl1pPr>
          </a:lstStyle>
          <a:p>
            <a:r>
              <a:rPr lang="en-US" dirty="0"/>
              <a:t>TITLE HERE</a:t>
            </a:r>
          </a:p>
        </p:txBody>
      </p:sp>
      <p:sp>
        <p:nvSpPr>
          <p:cNvPr id="4" name="Text Placeholder 16"/>
          <p:cNvSpPr>
            <a:spLocks noGrp="1"/>
          </p:cNvSpPr>
          <p:nvPr>
            <p:ph type="body" sz="quarter" idx="13" hasCustomPrompt="1"/>
          </p:nvPr>
        </p:nvSpPr>
        <p:spPr>
          <a:xfrm>
            <a:off x="624418" y="366713"/>
            <a:ext cx="10943167" cy="306387"/>
          </a:xfrm>
        </p:spPr>
        <p:txBody>
          <a:bodyPr anchor="t">
            <a:noAutofit/>
          </a:bodyPr>
          <a:lstStyle>
            <a:lvl1pPr marL="0" indent="0" algn="l">
              <a:lnSpc>
                <a:spcPct val="100000"/>
              </a:lnSpc>
              <a:buNone/>
              <a:defRPr sz="1200" b="1" baseline="0">
                <a:solidFill>
                  <a:schemeClr val="accent1"/>
                </a:solidFill>
                <a:latin typeface="+mn-lt"/>
              </a:defRPr>
            </a:lvl1pPr>
          </a:lstStyle>
          <a:p>
            <a:pPr lvl="0"/>
            <a:r>
              <a:rPr lang="en-US" dirty="0"/>
              <a:t>Additional Content</a:t>
            </a:r>
            <a:endParaRPr lang="th-TH" dirty="0"/>
          </a:p>
        </p:txBody>
      </p:sp>
      <p:sp>
        <p:nvSpPr>
          <p:cNvPr id="7" name="Rectangle 6"/>
          <p:cNvSpPr/>
          <p:nvPr userDrawn="1"/>
        </p:nvSpPr>
        <p:spPr>
          <a:xfrm>
            <a:off x="742953" y="1382208"/>
            <a:ext cx="1855692" cy="1075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th-TH" sz="1800">
              <a:solidFill>
                <a:schemeClr val="accent1"/>
              </a:solidFill>
            </a:endParaRPr>
          </a:p>
        </p:txBody>
      </p:sp>
    </p:spTree>
    <p:extLst>
      <p:ext uri="{BB962C8B-B14F-4D97-AF65-F5344CB8AC3E}">
        <p14:creationId xmlns:p14="http://schemas.microsoft.com/office/powerpoint/2010/main" val="3769059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B16F-AB8F-4C4C-8593-D5092B8847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8C315-6D51-B648-B691-C2273B2921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17BF4-0452-724C-80C4-50BC0E81DA7A}"/>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5" name="Footer Placeholder 4">
            <a:extLst>
              <a:ext uri="{FF2B5EF4-FFF2-40B4-BE49-F238E27FC236}">
                <a16:creationId xmlns:a16="http://schemas.microsoft.com/office/drawing/2014/main" id="{E150B540-FEEB-5948-AB35-0A20CCA18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F5914-CCC3-C248-BE49-20A805CBE752}"/>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2543408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B6B3-3950-EE43-84E1-41A41647E7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33A3C8-1774-F04C-A098-08019BE937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CB67AA-3AA5-6B42-949D-5A5E3D26AA6C}"/>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5" name="Footer Placeholder 4">
            <a:extLst>
              <a:ext uri="{FF2B5EF4-FFF2-40B4-BE49-F238E27FC236}">
                <a16:creationId xmlns:a16="http://schemas.microsoft.com/office/drawing/2014/main" id="{E600FEFF-CC16-E244-AF6D-3A80461C1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DD403-570D-D44F-ADD8-4277A354CAED}"/>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3106208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58448-A1C2-1346-A290-6383FD75D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DE02A-1AB6-5348-A019-96B3E8B025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6D0711-0140-2846-AEFC-A858CCD552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34C5BC-44FB-3343-9BA3-31CFAA4A7908}"/>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6" name="Footer Placeholder 5">
            <a:extLst>
              <a:ext uri="{FF2B5EF4-FFF2-40B4-BE49-F238E27FC236}">
                <a16:creationId xmlns:a16="http://schemas.microsoft.com/office/drawing/2014/main" id="{32315A6A-3795-7149-A726-CA87D7875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12D5E-499C-2249-95B0-72009620F8CD}"/>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100429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F289-39A6-A544-AE4F-82FB18B432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C37A6D-D6C1-EC42-B730-2845480C33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B17BAA-A7E8-DB4D-B161-D8AF8A64EB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A2A7B-8F7C-154F-9AFE-9D6546015D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4EBAD57-C5AE-DC45-84A6-AF72041E6A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AB4C82-9F81-EF47-9D93-799F6F45E1AC}"/>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8" name="Footer Placeholder 7">
            <a:extLst>
              <a:ext uri="{FF2B5EF4-FFF2-40B4-BE49-F238E27FC236}">
                <a16:creationId xmlns:a16="http://schemas.microsoft.com/office/drawing/2014/main" id="{8F9E1AA7-5104-6C40-9226-D723236461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F35791-52D2-0E4C-AE17-AF2BBC108FCA}"/>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291615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CB37-A9C8-F34F-872A-30A261AF5F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4CFCEF-4C15-644D-BF15-A4358BC497B1}"/>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4" name="Footer Placeholder 3">
            <a:extLst>
              <a:ext uri="{FF2B5EF4-FFF2-40B4-BE49-F238E27FC236}">
                <a16:creationId xmlns:a16="http://schemas.microsoft.com/office/drawing/2014/main" id="{AC70618A-EF05-A145-A722-592FE342F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086E4A-3954-A341-9581-8AD160662010}"/>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94004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DA86F-005A-F34C-834D-4D16318A2334}"/>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3" name="Footer Placeholder 2">
            <a:extLst>
              <a:ext uri="{FF2B5EF4-FFF2-40B4-BE49-F238E27FC236}">
                <a16:creationId xmlns:a16="http://schemas.microsoft.com/office/drawing/2014/main" id="{3F14708F-2221-2040-8368-AED88D2AF0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E29649-216A-FC44-88F5-C48FFB057550}"/>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413725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0897-3560-F540-AC0F-9D13581DF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2E2672-69A0-5D40-9BF1-ECED0F1FD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13A07-3D51-0D4D-8B28-2559A79E3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DD4067-4DCE-B04B-ABA8-A50CE524FB48}"/>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6" name="Footer Placeholder 5">
            <a:extLst>
              <a:ext uri="{FF2B5EF4-FFF2-40B4-BE49-F238E27FC236}">
                <a16:creationId xmlns:a16="http://schemas.microsoft.com/office/drawing/2014/main" id="{706EDAB2-657A-9F48-951B-A7B635E82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AFAB9-077B-F749-A329-EABA7CB04813}"/>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368438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3294-DC0A-AA4B-809C-9E82005551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D7C5E-B4FF-BB4A-A938-BE0B19BA5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A0DEAA-BE57-E242-80E8-7A8BE95A7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E97031-58B7-C948-A250-95F603C60093}"/>
              </a:ext>
            </a:extLst>
          </p:cNvPr>
          <p:cNvSpPr>
            <a:spLocks noGrp="1"/>
          </p:cNvSpPr>
          <p:nvPr>
            <p:ph type="dt" sz="half" idx="10"/>
          </p:nvPr>
        </p:nvSpPr>
        <p:spPr/>
        <p:txBody>
          <a:bodyPr/>
          <a:lstStyle/>
          <a:p>
            <a:fld id="{F15D1F57-7E2C-3044-B57C-3F132E89D995}" type="datetimeFigureOut">
              <a:rPr lang="en-US" smtClean="0"/>
              <a:t>11/1/2018</a:t>
            </a:fld>
            <a:endParaRPr lang="en-US"/>
          </a:p>
        </p:txBody>
      </p:sp>
      <p:sp>
        <p:nvSpPr>
          <p:cNvPr id="6" name="Footer Placeholder 5">
            <a:extLst>
              <a:ext uri="{FF2B5EF4-FFF2-40B4-BE49-F238E27FC236}">
                <a16:creationId xmlns:a16="http://schemas.microsoft.com/office/drawing/2014/main" id="{9537C368-9731-7843-8532-2F62AC61F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47470F-154C-364B-A162-5775E2C6C27F}"/>
              </a:ext>
            </a:extLst>
          </p:cNvPr>
          <p:cNvSpPr>
            <a:spLocks noGrp="1"/>
          </p:cNvSpPr>
          <p:nvPr>
            <p:ph type="sldNum" sz="quarter" idx="12"/>
          </p:nvPr>
        </p:nvSpPr>
        <p:spPr/>
        <p:txBody>
          <a:bodyPr/>
          <a:lstStyle/>
          <a:p>
            <a:fld id="{9716F41E-2DC9-F646-BA37-94CC947026A4}" type="slidenum">
              <a:rPr lang="en-US" smtClean="0"/>
              <a:t>‹#›</a:t>
            </a:fld>
            <a:endParaRPr lang="en-US"/>
          </a:p>
        </p:txBody>
      </p:sp>
    </p:spTree>
    <p:extLst>
      <p:ext uri="{BB962C8B-B14F-4D97-AF65-F5344CB8AC3E}">
        <p14:creationId xmlns:p14="http://schemas.microsoft.com/office/powerpoint/2010/main" val="419086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E4DC88-FA71-0D41-BFC7-03856AC95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A2E686-80C6-954B-9E23-C2357ADA2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1340C-5AB1-1A43-8B1E-4E549511F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D1F57-7E2C-3044-B57C-3F132E89D995}" type="datetimeFigureOut">
              <a:rPr lang="en-US" smtClean="0"/>
              <a:t>11/1/2018</a:t>
            </a:fld>
            <a:endParaRPr lang="en-US"/>
          </a:p>
        </p:txBody>
      </p:sp>
      <p:sp>
        <p:nvSpPr>
          <p:cNvPr id="5" name="Footer Placeholder 4">
            <a:extLst>
              <a:ext uri="{FF2B5EF4-FFF2-40B4-BE49-F238E27FC236}">
                <a16:creationId xmlns:a16="http://schemas.microsoft.com/office/drawing/2014/main" id="{C63B448A-23F6-554E-A926-14AD2C47A0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64DFAB-ED3A-634E-BEFB-8195B8DF7A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6F41E-2DC9-F646-BA37-94CC947026A4}" type="slidenum">
              <a:rPr lang="en-US" smtClean="0"/>
              <a:t>‹#›</a:t>
            </a:fld>
            <a:endParaRPr lang="en-US"/>
          </a:p>
        </p:txBody>
      </p:sp>
    </p:spTree>
    <p:extLst>
      <p:ext uri="{BB962C8B-B14F-4D97-AF65-F5344CB8AC3E}">
        <p14:creationId xmlns:p14="http://schemas.microsoft.com/office/powerpoint/2010/main" val="4154313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s://extension.usu.edu/healthwellness/heart/inde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038" r="9038"/>
          <a:stretch>
            <a:fillRect/>
          </a:stretch>
        </p:blipFill>
        <p:spPr>
          <a:xfrm>
            <a:off x="2218268" y="0"/>
            <a:ext cx="1948921" cy="6858000"/>
          </a:xfrm>
        </p:spPr>
      </p:pic>
      <p:sp>
        <p:nvSpPr>
          <p:cNvPr id="10" name="Rectangle 9"/>
          <p:cNvSpPr/>
          <p:nvPr/>
        </p:nvSpPr>
        <p:spPr>
          <a:xfrm>
            <a:off x="5672667" y="440266"/>
            <a:ext cx="4995334" cy="4199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Picture Placeholder 1"/>
          <p:cNvSpPr txBox="1">
            <a:spLocks/>
          </p:cNvSpPr>
          <p:nvPr/>
        </p:nvSpPr>
        <p:spPr>
          <a:xfrm>
            <a:off x="2218268" y="0"/>
            <a:ext cx="8449733" cy="6858000"/>
          </a:xfrm>
          <a:prstGeom prst="rect">
            <a:avLst/>
          </a:prstGeom>
        </p:spPr>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877" y="639035"/>
            <a:ext cx="5579930" cy="557993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075" y="285926"/>
            <a:ext cx="1936694" cy="571325"/>
          </a:xfrm>
          <a:prstGeom prst="rect">
            <a:avLst/>
          </a:prstGeom>
        </p:spPr>
      </p:pic>
    </p:spTree>
    <p:extLst>
      <p:ext uri="{BB962C8B-B14F-4D97-AF65-F5344CB8AC3E}">
        <p14:creationId xmlns:p14="http://schemas.microsoft.com/office/powerpoint/2010/main" val="2853011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HEART’s strategic plan</a:t>
            </a:r>
            <a:endParaRPr lang="th-TH"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481" y="1773238"/>
            <a:ext cx="6169038" cy="3701422"/>
          </a:xfrm>
          <a:prstGeom prst="rect">
            <a:avLst/>
          </a:prstGeom>
        </p:spPr>
      </p:pic>
      <p:sp>
        <p:nvSpPr>
          <p:cNvPr id="9" name="TextBox 8"/>
          <p:cNvSpPr txBox="1"/>
          <p:nvPr/>
        </p:nvSpPr>
        <p:spPr>
          <a:xfrm>
            <a:off x="2213811" y="5626017"/>
            <a:ext cx="7764378" cy="320644"/>
          </a:xfrm>
          <a:prstGeom prst="rect">
            <a:avLst/>
          </a:prstGeom>
          <a:noFill/>
        </p:spPr>
        <p:txBody>
          <a:bodyPr wrap="square" tIns="36000" rtlCol="0" anchor="t">
            <a:noAutofit/>
          </a:bodyPr>
          <a:lstStyle/>
          <a:p>
            <a:pPr algn="ctr">
              <a:lnSpc>
                <a:spcPct val="130000"/>
              </a:lnSpc>
            </a:pPr>
            <a:r>
              <a:rPr lang="en-US" sz="2400" b="1" dirty="0">
                <a:solidFill>
                  <a:schemeClr val="accent1"/>
                </a:solidFill>
              </a:rPr>
              <a:t>STIGMA REDUCTION</a:t>
            </a:r>
          </a:p>
        </p:txBody>
      </p:sp>
      <p:sp>
        <p:nvSpPr>
          <p:cNvPr id="10" name="TextBox 9"/>
          <p:cNvSpPr txBox="1"/>
          <p:nvPr/>
        </p:nvSpPr>
        <p:spPr>
          <a:xfrm>
            <a:off x="3930977" y="2253005"/>
            <a:ext cx="4392891" cy="2582946"/>
          </a:xfrm>
          <a:prstGeom prst="rect">
            <a:avLst/>
          </a:prstGeom>
          <a:noFill/>
        </p:spPr>
        <p:txBody>
          <a:bodyPr wrap="square" tIns="36000" rtlCol="0" anchor="t">
            <a:noAutofit/>
          </a:bodyPr>
          <a:lstStyle/>
          <a:p>
            <a:pPr marL="285750" indent="-285750">
              <a:buFont typeface="Arial" panose="020B0604020202020204" pitchFamily="34" charset="0"/>
              <a:buChar char="•"/>
            </a:pPr>
            <a:r>
              <a:rPr lang="en-US" sz="2000" dirty="0">
                <a:solidFill>
                  <a:schemeClr val="accent1">
                    <a:lumMod val="75000"/>
                  </a:schemeClr>
                </a:solidFill>
              </a:rPr>
              <a:t>Storytelling and narratives from community members in the 9 Utah counties HEART serves focused on hope and recovery</a:t>
            </a:r>
          </a:p>
          <a:p>
            <a:pPr marL="285750" indent="-285750">
              <a:buFont typeface="Arial" panose="020B0604020202020204" pitchFamily="34" charset="0"/>
              <a:buChar char="•"/>
            </a:pPr>
            <a:endParaRPr lang="en-US" sz="2000" dirty="0">
              <a:solidFill>
                <a:schemeClr val="accent1">
                  <a:lumMod val="75000"/>
                </a:schemeClr>
              </a:solidFill>
            </a:endParaRPr>
          </a:p>
          <a:p>
            <a:pPr marL="285750" indent="-285750">
              <a:buFont typeface="Arial" panose="020B0604020202020204" pitchFamily="34" charset="0"/>
              <a:buChar char="•"/>
            </a:pPr>
            <a:r>
              <a:rPr lang="en-US" sz="2000" dirty="0">
                <a:solidFill>
                  <a:schemeClr val="accent1">
                    <a:lumMod val="75000"/>
                  </a:schemeClr>
                </a:solidFill>
              </a:rPr>
              <a:t>Culturally responsive harm reduction education curriculum for substance abuse counselors in Utah</a:t>
            </a:r>
          </a:p>
        </p:txBody>
      </p:sp>
    </p:spTree>
    <p:extLst>
      <p:ext uri="{BB962C8B-B14F-4D97-AF65-F5344CB8AC3E}">
        <p14:creationId xmlns:p14="http://schemas.microsoft.com/office/powerpoint/2010/main" val="1096756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 TEAM</a:t>
            </a:r>
            <a:endParaRPr lang="th-TH" dirty="0"/>
          </a:p>
        </p:txBody>
      </p:sp>
      <p:sp>
        <p:nvSpPr>
          <p:cNvPr id="3" name="Text Placeholder 2"/>
          <p:cNvSpPr>
            <a:spLocks noGrp="1"/>
          </p:cNvSpPr>
          <p:nvPr>
            <p:ph type="body" sz="quarter" idx="13"/>
          </p:nvPr>
        </p:nvSpPr>
        <p:spPr/>
        <p:txBody>
          <a:bodyPr/>
          <a:lstStyle/>
          <a:p>
            <a:r>
              <a:rPr lang="en-US" dirty="0"/>
              <a:t>AVAILABLE AND EXCITED TO COLLABORATE WITH HEALTH AGENCIES ACROSS THE STATE TO PROMOTE UTAH’S OVERALL HEALTH AND WELLNESS!</a:t>
            </a:r>
            <a:endParaRPr lang="th-TH" dirty="0"/>
          </a:p>
        </p:txBody>
      </p:sp>
      <p:grpSp>
        <p:nvGrpSpPr>
          <p:cNvPr id="49" name="Group 48"/>
          <p:cNvGrpSpPr/>
          <p:nvPr/>
        </p:nvGrpSpPr>
        <p:grpSpPr>
          <a:xfrm>
            <a:off x="4708896" y="3369505"/>
            <a:ext cx="2283346" cy="3287087"/>
            <a:chOff x="4295672" y="3369504"/>
            <a:chExt cx="2283346" cy="3287087"/>
          </a:xfrm>
        </p:grpSpPr>
        <p:sp>
          <p:nvSpPr>
            <p:cNvPr id="15" name="Oval 13"/>
            <p:cNvSpPr>
              <a:spLocks noChangeArrowheads="1"/>
            </p:cNvSpPr>
            <p:nvPr/>
          </p:nvSpPr>
          <p:spPr bwMode="auto">
            <a:xfrm>
              <a:off x="4663448" y="3369504"/>
              <a:ext cx="1577800" cy="1576488"/>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lIns="82124" tIns="41061" rIns="82124" bIns="41061" anchor="ctr"/>
            <a:lstStyle/>
            <a:p>
              <a:pPr algn="ctr" defTabSz="814388">
                <a:defRPr/>
              </a:pPr>
              <a:endParaRPr lang="en-US" sz="2400" dirty="0">
                <a:latin typeface="Arial" charset="0"/>
              </a:endParaRPr>
            </a:p>
          </p:txBody>
        </p:sp>
        <p:sp>
          <p:nvSpPr>
            <p:cNvPr id="102" name="TextBox 101"/>
            <p:cNvSpPr txBox="1"/>
            <p:nvPr/>
          </p:nvSpPr>
          <p:spPr>
            <a:xfrm>
              <a:off x="4295672" y="5356981"/>
              <a:ext cx="2283346" cy="1299610"/>
            </a:xfrm>
            <a:prstGeom prst="rect">
              <a:avLst/>
            </a:prstGeom>
            <a:noFill/>
          </p:spPr>
          <p:txBody>
            <a:bodyPr wrap="square" tIns="36000" rtlCol="0" anchor="t">
              <a:noAutofit/>
            </a:bodyPr>
            <a:lstStyle/>
            <a:p>
              <a:pPr algn="ctr"/>
              <a:r>
                <a:rPr lang="en-US" dirty="0"/>
                <a:t>Tim Keady</a:t>
              </a:r>
            </a:p>
            <a:p>
              <a:pPr algn="ctr"/>
              <a:r>
                <a:rPr lang="en-US" sz="1400" dirty="0"/>
                <a:t>Box Elder &amp; Cache Counties</a:t>
              </a:r>
            </a:p>
            <a:p>
              <a:pPr algn="ctr"/>
              <a:r>
                <a:rPr lang="en-US" sz="1200" dirty="0" err="1"/>
                <a:t>Tim.keady@usu.edu</a:t>
              </a:r>
              <a:endParaRPr lang="en-US" sz="1200" dirty="0"/>
            </a:p>
            <a:p>
              <a:pPr algn="ctr"/>
              <a:r>
                <a:rPr lang="en-US" sz="1200" dirty="0"/>
                <a:t>(435) 752-6263</a:t>
              </a:r>
            </a:p>
          </p:txBody>
        </p:sp>
        <p:cxnSp>
          <p:nvCxnSpPr>
            <p:cNvPr id="114" name="Straight Connector 113"/>
            <p:cNvCxnSpPr>
              <a:stCxn id="15" idx="4"/>
            </p:cNvCxnSpPr>
            <p:nvPr/>
          </p:nvCxnSpPr>
          <p:spPr>
            <a:xfrm flipH="1">
              <a:off x="5451036" y="4945992"/>
              <a:ext cx="1312" cy="413193"/>
            </a:xfrm>
            <a:prstGeom prst="line">
              <a:avLst/>
            </a:prstGeom>
            <a:ln w="19050">
              <a:solidFill>
                <a:schemeClr val="accent3"/>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8" name="Group 4"/>
            <p:cNvGrpSpPr>
              <a:grpSpLocks noChangeAspect="1"/>
            </p:cNvGrpSpPr>
            <p:nvPr/>
          </p:nvGrpSpPr>
          <p:grpSpPr bwMode="auto">
            <a:xfrm>
              <a:off x="5184462" y="3890274"/>
              <a:ext cx="535772" cy="534948"/>
              <a:chOff x="-2018" y="-25"/>
              <a:chExt cx="3252" cy="3247"/>
            </a:xfrm>
            <a:solidFill>
              <a:schemeClr val="bg1"/>
            </a:solidFill>
          </p:grpSpPr>
          <p:sp>
            <p:nvSpPr>
              <p:cNvPr id="10" name="Freeform 5"/>
              <p:cNvSpPr>
                <a:spLocks noEditPoints="1"/>
              </p:cNvSpPr>
              <p:nvPr/>
            </p:nvSpPr>
            <p:spPr bwMode="auto">
              <a:xfrm>
                <a:off x="-2018" y="1556"/>
                <a:ext cx="2430" cy="1666"/>
              </a:xfrm>
              <a:custGeom>
                <a:avLst/>
                <a:gdLst>
                  <a:gd name="T0" fmla="*/ 3645 w 5062"/>
                  <a:gd name="T1" fmla="*/ 39 h 3471"/>
                  <a:gd name="T2" fmla="*/ 2900 w 5062"/>
                  <a:gd name="T3" fmla="*/ 1353 h 3471"/>
                  <a:gd name="T4" fmla="*/ 2756 w 5062"/>
                  <a:gd name="T5" fmla="*/ 417 h 3471"/>
                  <a:gd name="T6" fmla="*/ 2956 w 5062"/>
                  <a:gd name="T7" fmla="*/ 417 h 3471"/>
                  <a:gd name="T8" fmla="*/ 2956 w 5062"/>
                  <a:gd name="T9" fmla="*/ 199 h 3471"/>
                  <a:gd name="T10" fmla="*/ 2082 w 5062"/>
                  <a:gd name="T11" fmla="*/ 199 h 3471"/>
                  <a:gd name="T12" fmla="*/ 2082 w 5062"/>
                  <a:gd name="T13" fmla="*/ 417 h 3471"/>
                  <a:gd name="T14" fmla="*/ 2282 w 5062"/>
                  <a:gd name="T15" fmla="*/ 417 h 3471"/>
                  <a:gd name="T16" fmla="*/ 2138 w 5062"/>
                  <a:gd name="T17" fmla="*/ 1349 h 3471"/>
                  <a:gd name="T18" fmla="*/ 1400 w 5062"/>
                  <a:gd name="T19" fmla="*/ 36 h 3471"/>
                  <a:gd name="T20" fmla="*/ 198 w 5062"/>
                  <a:gd name="T21" fmla="*/ 1312 h 3471"/>
                  <a:gd name="T22" fmla="*/ 0 w 5062"/>
                  <a:gd name="T23" fmla="*/ 3471 h 3471"/>
                  <a:gd name="T24" fmla="*/ 5037 w 5062"/>
                  <a:gd name="T25" fmla="*/ 3471 h 3471"/>
                  <a:gd name="T26" fmla="*/ 4848 w 5062"/>
                  <a:gd name="T27" fmla="*/ 1360 h 3471"/>
                  <a:gd name="T28" fmla="*/ 3645 w 5062"/>
                  <a:gd name="T29" fmla="*/ 39 h 3471"/>
                  <a:gd name="T30" fmla="*/ 2502 w 5062"/>
                  <a:gd name="T31" fmla="*/ 416 h 3471"/>
                  <a:gd name="T32" fmla="*/ 2533 w 5062"/>
                  <a:gd name="T33" fmla="*/ 416 h 3471"/>
                  <a:gd name="T34" fmla="*/ 2734 w 5062"/>
                  <a:gd name="T35" fmla="*/ 1721 h 3471"/>
                  <a:gd name="T36" fmla="*/ 2518 w 5062"/>
                  <a:gd name="T37" fmla="*/ 2215 h 3471"/>
                  <a:gd name="T38" fmla="*/ 2302 w 5062"/>
                  <a:gd name="T39" fmla="*/ 1719 h 3471"/>
                  <a:gd name="T40" fmla="*/ 2502 w 5062"/>
                  <a:gd name="T41" fmla="*/ 416 h 3471"/>
                  <a:gd name="T42" fmla="*/ 3937 w 5062"/>
                  <a:gd name="T43" fmla="*/ 3253 h 3471"/>
                  <a:gd name="T44" fmla="*/ 3937 w 5062"/>
                  <a:gd name="T45" fmla="*/ 2163 h 3471"/>
                  <a:gd name="T46" fmla="*/ 3718 w 5062"/>
                  <a:gd name="T47" fmla="*/ 2163 h 3471"/>
                  <a:gd name="T48" fmla="*/ 3718 w 5062"/>
                  <a:gd name="T49" fmla="*/ 3253 h 3471"/>
                  <a:gd name="T50" fmla="*/ 1318 w 5062"/>
                  <a:gd name="T51" fmla="*/ 3253 h 3471"/>
                  <a:gd name="T52" fmla="*/ 1318 w 5062"/>
                  <a:gd name="T53" fmla="*/ 2163 h 3471"/>
                  <a:gd name="T54" fmla="*/ 1100 w 5062"/>
                  <a:gd name="T55" fmla="*/ 2163 h 3471"/>
                  <a:gd name="T56" fmla="*/ 1100 w 5062"/>
                  <a:gd name="T57" fmla="*/ 3253 h 3471"/>
                  <a:gd name="T58" fmla="*/ 218 w 5062"/>
                  <a:gd name="T59" fmla="*/ 3253 h 3471"/>
                  <a:gd name="T60" fmla="*/ 413 w 5062"/>
                  <a:gd name="T61" fmla="*/ 1355 h 3471"/>
                  <a:gd name="T62" fmla="*/ 1386 w 5062"/>
                  <a:gd name="T63" fmla="*/ 267 h 3471"/>
                  <a:gd name="T64" fmla="*/ 2518 w 5062"/>
                  <a:gd name="T65" fmla="*/ 2763 h 3471"/>
                  <a:gd name="T66" fmla="*/ 3657 w 5062"/>
                  <a:gd name="T67" fmla="*/ 268 h 3471"/>
                  <a:gd name="T68" fmla="*/ 4634 w 5062"/>
                  <a:gd name="T69" fmla="*/ 1403 h 3471"/>
                  <a:gd name="T70" fmla="*/ 4820 w 5062"/>
                  <a:gd name="T71" fmla="*/ 3252 h 3471"/>
                  <a:gd name="T72" fmla="*/ 3937 w 5062"/>
                  <a:gd name="T73" fmla="*/ 3252 h 3471"/>
                  <a:gd name="T74" fmla="*/ 3937 w 5062"/>
                  <a:gd name="T75" fmla="*/ 3253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62" h="3471">
                    <a:moveTo>
                      <a:pt x="3645" y="39"/>
                    </a:moveTo>
                    <a:cubicBezTo>
                      <a:pt x="3552" y="12"/>
                      <a:pt x="3504" y="0"/>
                      <a:pt x="2900" y="1353"/>
                    </a:cubicBezTo>
                    <a:lnTo>
                      <a:pt x="2756" y="417"/>
                    </a:lnTo>
                    <a:lnTo>
                      <a:pt x="2956" y="417"/>
                    </a:lnTo>
                    <a:lnTo>
                      <a:pt x="2956" y="199"/>
                    </a:lnTo>
                    <a:lnTo>
                      <a:pt x="2082" y="199"/>
                    </a:lnTo>
                    <a:lnTo>
                      <a:pt x="2082" y="417"/>
                    </a:lnTo>
                    <a:lnTo>
                      <a:pt x="2282" y="417"/>
                    </a:lnTo>
                    <a:lnTo>
                      <a:pt x="2138" y="1349"/>
                    </a:lnTo>
                    <a:cubicBezTo>
                      <a:pt x="1540" y="1"/>
                      <a:pt x="1492" y="11"/>
                      <a:pt x="1400" y="36"/>
                    </a:cubicBezTo>
                    <a:cubicBezTo>
                      <a:pt x="577" y="267"/>
                      <a:pt x="274" y="937"/>
                      <a:pt x="198" y="1312"/>
                    </a:cubicBezTo>
                    <a:cubicBezTo>
                      <a:pt x="198" y="1312"/>
                      <a:pt x="12" y="2008"/>
                      <a:pt x="0" y="3471"/>
                    </a:cubicBezTo>
                    <a:lnTo>
                      <a:pt x="5037" y="3471"/>
                    </a:lnTo>
                    <a:cubicBezTo>
                      <a:pt x="5037" y="3471"/>
                      <a:pt x="5062" y="2375"/>
                      <a:pt x="4848" y="1360"/>
                    </a:cubicBezTo>
                    <a:cubicBezTo>
                      <a:pt x="4848" y="1361"/>
                      <a:pt x="4726" y="345"/>
                      <a:pt x="3645" y="39"/>
                    </a:cubicBezTo>
                    <a:close/>
                    <a:moveTo>
                      <a:pt x="2502" y="416"/>
                    </a:moveTo>
                    <a:lnTo>
                      <a:pt x="2533" y="416"/>
                    </a:lnTo>
                    <a:lnTo>
                      <a:pt x="2734" y="1721"/>
                    </a:lnTo>
                    <a:cubicBezTo>
                      <a:pt x="2668" y="1872"/>
                      <a:pt x="2596" y="2036"/>
                      <a:pt x="2518" y="2215"/>
                    </a:cubicBezTo>
                    <a:cubicBezTo>
                      <a:pt x="2440" y="2035"/>
                      <a:pt x="2369" y="1871"/>
                      <a:pt x="2302" y="1719"/>
                    </a:cubicBezTo>
                    <a:lnTo>
                      <a:pt x="2502" y="416"/>
                    </a:lnTo>
                    <a:close/>
                    <a:moveTo>
                      <a:pt x="3937" y="3253"/>
                    </a:moveTo>
                    <a:lnTo>
                      <a:pt x="3937" y="2163"/>
                    </a:lnTo>
                    <a:lnTo>
                      <a:pt x="3718" y="2163"/>
                    </a:lnTo>
                    <a:lnTo>
                      <a:pt x="3718" y="3253"/>
                    </a:lnTo>
                    <a:lnTo>
                      <a:pt x="1318" y="3253"/>
                    </a:lnTo>
                    <a:lnTo>
                      <a:pt x="1318" y="2163"/>
                    </a:lnTo>
                    <a:lnTo>
                      <a:pt x="1100" y="2163"/>
                    </a:lnTo>
                    <a:lnTo>
                      <a:pt x="1100" y="3253"/>
                    </a:lnTo>
                    <a:lnTo>
                      <a:pt x="218" y="3253"/>
                    </a:lnTo>
                    <a:cubicBezTo>
                      <a:pt x="218" y="2181"/>
                      <a:pt x="413" y="1355"/>
                      <a:pt x="413" y="1355"/>
                    </a:cubicBezTo>
                    <a:cubicBezTo>
                      <a:pt x="596" y="565"/>
                      <a:pt x="1212" y="323"/>
                      <a:pt x="1386" y="267"/>
                    </a:cubicBezTo>
                    <a:cubicBezTo>
                      <a:pt x="1541" y="536"/>
                      <a:pt x="2518" y="2763"/>
                      <a:pt x="2518" y="2763"/>
                    </a:cubicBezTo>
                    <a:cubicBezTo>
                      <a:pt x="2518" y="2763"/>
                      <a:pt x="3501" y="536"/>
                      <a:pt x="3657" y="268"/>
                    </a:cubicBezTo>
                    <a:cubicBezTo>
                      <a:pt x="4537" y="583"/>
                      <a:pt x="4634" y="1403"/>
                      <a:pt x="4634" y="1403"/>
                    </a:cubicBezTo>
                    <a:cubicBezTo>
                      <a:pt x="4756" y="2011"/>
                      <a:pt x="4818" y="2632"/>
                      <a:pt x="4820" y="3252"/>
                    </a:cubicBezTo>
                    <a:lnTo>
                      <a:pt x="3937" y="3252"/>
                    </a:lnTo>
                    <a:lnTo>
                      <a:pt x="3937" y="32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1" name="Freeform 6"/>
              <p:cNvSpPr>
                <a:spLocks noEditPoints="1"/>
              </p:cNvSpPr>
              <p:nvPr/>
            </p:nvSpPr>
            <p:spPr bwMode="auto">
              <a:xfrm>
                <a:off x="-1438" y="80"/>
                <a:ext cx="1258" cy="1466"/>
              </a:xfrm>
              <a:custGeom>
                <a:avLst/>
                <a:gdLst>
                  <a:gd name="T0" fmla="*/ 1309 w 2619"/>
                  <a:gd name="T1" fmla="*/ 3055 h 3055"/>
                  <a:gd name="T2" fmla="*/ 2619 w 2619"/>
                  <a:gd name="T3" fmla="*/ 1310 h 3055"/>
                  <a:gd name="T4" fmla="*/ 1309 w 2619"/>
                  <a:gd name="T5" fmla="*/ 0 h 3055"/>
                  <a:gd name="T6" fmla="*/ 0 w 2619"/>
                  <a:gd name="T7" fmla="*/ 1310 h 3055"/>
                  <a:gd name="T8" fmla="*/ 1309 w 2619"/>
                  <a:gd name="T9" fmla="*/ 3055 h 3055"/>
                  <a:gd name="T10" fmla="*/ 1309 w 2619"/>
                  <a:gd name="T11" fmla="*/ 219 h 3055"/>
                  <a:gd name="T12" fmla="*/ 2400 w 2619"/>
                  <a:gd name="T13" fmla="*/ 1310 h 3055"/>
                  <a:gd name="T14" fmla="*/ 1309 w 2619"/>
                  <a:gd name="T15" fmla="*/ 2838 h 3055"/>
                  <a:gd name="T16" fmla="*/ 219 w 2619"/>
                  <a:gd name="T17" fmla="*/ 1310 h 3055"/>
                  <a:gd name="T18" fmla="*/ 1309 w 2619"/>
                  <a:gd name="T19" fmla="*/ 219 h 3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3055">
                    <a:moveTo>
                      <a:pt x="1309" y="3055"/>
                    </a:moveTo>
                    <a:cubicBezTo>
                      <a:pt x="2056" y="3055"/>
                      <a:pt x="2619" y="1996"/>
                      <a:pt x="2619" y="1310"/>
                    </a:cubicBezTo>
                    <a:cubicBezTo>
                      <a:pt x="2619" y="588"/>
                      <a:pt x="2032" y="0"/>
                      <a:pt x="1309" y="0"/>
                    </a:cubicBezTo>
                    <a:cubicBezTo>
                      <a:pt x="587" y="0"/>
                      <a:pt x="0" y="587"/>
                      <a:pt x="0" y="1310"/>
                    </a:cubicBezTo>
                    <a:cubicBezTo>
                      <a:pt x="0" y="1996"/>
                      <a:pt x="563" y="3055"/>
                      <a:pt x="1309" y="3055"/>
                    </a:cubicBezTo>
                    <a:close/>
                    <a:moveTo>
                      <a:pt x="1309" y="219"/>
                    </a:moveTo>
                    <a:cubicBezTo>
                      <a:pt x="1911" y="219"/>
                      <a:pt x="2400" y="708"/>
                      <a:pt x="2400" y="1310"/>
                    </a:cubicBezTo>
                    <a:cubicBezTo>
                      <a:pt x="2400" y="1899"/>
                      <a:pt x="1901" y="2838"/>
                      <a:pt x="1309" y="2838"/>
                    </a:cubicBezTo>
                    <a:cubicBezTo>
                      <a:pt x="717" y="2838"/>
                      <a:pt x="219" y="1899"/>
                      <a:pt x="219" y="1310"/>
                    </a:cubicBezTo>
                    <a:cubicBezTo>
                      <a:pt x="219" y="708"/>
                      <a:pt x="708" y="219"/>
                      <a:pt x="1309" y="21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2" name="Freeform 7"/>
              <p:cNvSpPr>
                <a:spLocks noEditPoints="1"/>
              </p:cNvSpPr>
              <p:nvPr/>
            </p:nvSpPr>
            <p:spPr bwMode="auto">
              <a:xfrm>
                <a:off x="-23" y="-25"/>
                <a:ext cx="1257" cy="1168"/>
              </a:xfrm>
              <a:custGeom>
                <a:avLst/>
                <a:gdLst>
                  <a:gd name="T0" fmla="*/ 2290 w 2618"/>
                  <a:gd name="T1" fmla="*/ 0 h 2433"/>
                  <a:gd name="T2" fmla="*/ 326 w 2618"/>
                  <a:gd name="T3" fmla="*/ 0 h 2433"/>
                  <a:gd name="T4" fmla="*/ 0 w 2618"/>
                  <a:gd name="T5" fmla="*/ 327 h 2433"/>
                  <a:gd name="T6" fmla="*/ 0 w 2618"/>
                  <a:gd name="T7" fmla="*/ 1527 h 2433"/>
                  <a:gd name="T8" fmla="*/ 265 w 2618"/>
                  <a:gd name="T9" fmla="*/ 1848 h 2433"/>
                  <a:gd name="T10" fmla="*/ 181 w 2618"/>
                  <a:gd name="T11" fmla="*/ 2433 h 2433"/>
                  <a:gd name="T12" fmla="*/ 926 w 2618"/>
                  <a:gd name="T13" fmla="*/ 1855 h 2433"/>
                  <a:gd name="T14" fmla="*/ 2292 w 2618"/>
                  <a:gd name="T15" fmla="*/ 1855 h 2433"/>
                  <a:gd name="T16" fmla="*/ 2618 w 2618"/>
                  <a:gd name="T17" fmla="*/ 1528 h 2433"/>
                  <a:gd name="T18" fmla="*/ 2618 w 2618"/>
                  <a:gd name="T19" fmla="*/ 328 h 2433"/>
                  <a:gd name="T20" fmla="*/ 2290 w 2618"/>
                  <a:gd name="T21" fmla="*/ 0 h 2433"/>
                  <a:gd name="T22" fmla="*/ 2398 w 2618"/>
                  <a:gd name="T23" fmla="*/ 1527 h 2433"/>
                  <a:gd name="T24" fmla="*/ 2289 w 2618"/>
                  <a:gd name="T25" fmla="*/ 1636 h 2433"/>
                  <a:gd name="T26" fmla="*/ 849 w 2618"/>
                  <a:gd name="T27" fmla="*/ 1636 h 2433"/>
                  <a:gd name="T28" fmla="*/ 472 w 2618"/>
                  <a:gd name="T29" fmla="*/ 1929 h 2433"/>
                  <a:gd name="T30" fmla="*/ 513 w 2618"/>
                  <a:gd name="T31" fmla="*/ 1636 h 2433"/>
                  <a:gd name="T32" fmla="*/ 325 w 2618"/>
                  <a:gd name="T33" fmla="*/ 1636 h 2433"/>
                  <a:gd name="T34" fmla="*/ 216 w 2618"/>
                  <a:gd name="T35" fmla="*/ 1527 h 2433"/>
                  <a:gd name="T36" fmla="*/ 216 w 2618"/>
                  <a:gd name="T37" fmla="*/ 327 h 2433"/>
                  <a:gd name="T38" fmla="*/ 325 w 2618"/>
                  <a:gd name="T39" fmla="*/ 217 h 2433"/>
                  <a:gd name="T40" fmla="*/ 2289 w 2618"/>
                  <a:gd name="T41" fmla="*/ 217 h 2433"/>
                  <a:gd name="T42" fmla="*/ 2398 w 2618"/>
                  <a:gd name="T43" fmla="*/ 327 h 2433"/>
                  <a:gd name="T44" fmla="*/ 2398 w 2618"/>
                  <a:gd name="T45" fmla="*/ 1527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18" h="2433">
                    <a:moveTo>
                      <a:pt x="2290" y="0"/>
                    </a:moveTo>
                    <a:lnTo>
                      <a:pt x="326" y="0"/>
                    </a:lnTo>
                    <a:cubicBezTo>
                      <a:pt x="146" y="0"/>
                      <a:pt x="0" y="147"/>
                      <a:pt x="0" y="327"/>
                    </a:cubicBezTo>
                    <a:lnTo>
                      <a:pt x="0" y="1527"/>
                    </a:lnTo>
                    <a:cubicBezTo>
                      <a:pt x="0" y="1685"/>
                      <a:pt x="114" y="1819"/>
                      <a:pt x="265" y="1848"/>
                    </a:cubicBezTo>
                    <a:lnTo>
                      <a:pt x="181" y="2433"/>
                    </a:lnTo>
                    <a:lnTo>
                      <a:pt x="926" y="1855"/>
                    </a:lnTo>
                    <a:lnTo>
                      <a:pt x="2292" y="1855"/>
                    </a:lnTo>
                    <a:cubicBezTo>
                      <a:pt x="2472" y="1855"/>
                      <a:pt x="2618" y="1708"/>
                      <a:pt x="2618" y="1528"/>
                    </a:cubicBezTo>
                    <a:lnTo>
                      <a:pt x="2618" y="328"/>
                    </a:lnTo>
                    <a:cubicBezTo>
                      <a:pt x="2617" y="147"/>
                      <a:pt x="2470" y="0"/>
                      <a:pt x="2290" y="0"/>
                    </a:cubicBezTo>
                    <a:close/>
                    <a:moveTo>
                      <a:pt x="2398" y="1527"/>
                    </a:moveTo>
                    <a:cubicBezTo>
                      <a:pt x="2398" y="1587"/>
                      <a:pt x="2349" y="1636"/>
                      <a:pt x="2289" y="1636"/>
                    </a:cubicBezTo>
                    <a:lnTo>
                      <a:pt x="849" y="1636"/>
                    </a:lnTo>
                    <a:lnTo>
                      <a:pt x="472" y="1929"/>
                    </a:lnTo>
                    <a:lnTo>
                      <a:pt x="513" y="1636"/>
                    </a:lnTo>
                    <a:lnTo>
                      <a:pt x="325" y="1636"/>
                    </a:lnTo>
                    <a:cubicBezTo>
                      <a:pt x="265" y="1636"/>
                      <a:pt x="216" y="1587"/>
                      <a:pt x="216" y="1527"/>
                    </a:cubicBezTo>
                    <a:lnTo>
                      <a:pt x="216" y="327"/>
                    </a:lnTo>
                    <a:cubicBezTo>
                      <a:pt x="216" y="267"/>
                      <a:pt x="265" y="217"/>
                      <a:pt x="325" y="217"/>
                    </a:cubicBezTo>
                    <a:lnTo>
                      <a:pt x="2289" y="217"/>
                    </a:lnTo>
                    <a:cubicBezTo>
                      <a:pt x="2349" y="217"/>
                      <a:pt x="2398" y="267"/>
                      <a:pt x="2398" y="327"/>
                    </a:cubicBezTo>
                    <a:lnTo>
                      <a:pt x="2398" y="15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18" name="Rectangle 8"/>
              <p:cNvSpPr>
                <a:spLocks noChangeArrowheads="1"/>
              </p:cNvSpPr>
              <p:nvPr/>
            </p:nvSpPr>
            <p:spPr bwMode="auto">
              <a:xfrm>
                <a:off x="239" y="237"/>
                <a:ext cx="733"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19" name="Rectangle 9"/>
              <p:cNvSpPr>
                <a:spLocks noChangeArrowheads="1"/>
              </p:cNvSpPr>
              <p:nvPr/>
            </p:nvSpPr>
            <p:spPr bwMode="auto">
              <a:xfrm>
                <a:off x="239" y="499"/>
                <a:ext cx="733"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grpSp>
      </p:grpSp>
      <p:grpSp>
        <p:nvGrpSpPr>
          <p:cNvPr id="47" name="Group 46"/>
          <p:cNvGrpSpPr/>
          <p:nvPr/>
        </p:nvGrpSpPr>
        <p:grpSpPr>
          <a:xfrm>
            <a:off x="1458108" y="3369505"/>
            <a:ext cx="1947928" cy="3142506"/>
            <a:chOff x="963491" y="3369504"/>
            <a:chExt cx="1947928" cy="3142506"/>
          </a:xfrm>
        </p:grpSpPr>
        <p:sp>
          <p:nvSpPr>
            <p:cNvPr id="13" name="Oval 9"/>
            <p:cNvSpPr>
              <a:spLocks noChangeArrowheads="1"/>
            </p:cNvSpPr>
            <p:nvPr/>
          </p:nvSpPr>
          <p:spPr bwMode="auto">
            <a:xfrm>
              <a:off x="1148555" y="3369504"/>
              <a:ext cx="1577800" cy="1576488"/>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lIns="82124" tIns="41061" rIns="82124" bIns="41061" anchor="ctr"/>
            <a:lstStyle/>
            <a:p>
              <a:pPr algn="ctr" defTabSz="814388">
                <a:defRPr/>
              </a:pPr>
              <a:endParaRPr lang="en-US" sz="2400" dirty="0">
                <a:latin typeface="Arial" charset="0"/>
              </a:endParaRPr>
            </a:p>
          </p:txBody>
        </p:sp>
        <p:sp>
          <p:nvSpPr>
            <p:cNvPr id="96" name="TextBox 95"/>
            <p:cNvSpPr txBox="1"/>
            <p:nvPr/>
          </p:nvSpPr>
          <p:spPr>
            <a:xfrm>
              <a:off x="963491" y="5356981"/>
              <a:ext cx="1947928" cy="1155029"/>
            </a:xfrm>
            <a:prstGeom prst="rect">
              <a:avLst/>
            </a:prstGeom>
            <a:noFill/>
          </p:spPr>
          <p:txBody>
            <a:bodyPr wrap="square" tIns="36000" rtlCol="0" anchor="t">
              <a:noAutofit/>
            </a:bodyPr>
            <a:lstStyle/>
            <a:p>
              <a:pPr algn="ctr"/>
              <a:r>
                <a:rPr lang="en-US" dirty="0"/>
                <a:t>Reshma Arrington</a:t>
              </a:r>
            </a:p>
            <a:p>
              <a:pPr algn="ctr"/>
              <a:r>
                <a:rPr lang="en-US" sz="1400" dirty="0"/>
                <a:t>Salt Lake County</a:t>
              </a:r>
            </a:p>
            <a:p>
              <a:pPr algn="ctr"/>
              <a:r>
                <a:rPr lang="en-US" sz="1200" dirty="0" err="1"/>
                <a:t>Reshma.arrington@usu.edu</a:t>
              </a:r>
              <a:endParaRPr lang="en-US" sz="1200" dirty="0"/>
            </a:p>
            <a:p>
              <a:pPr algn="ctr"/>
              <a:r>
                <a:rPr lang="en-US" sz="1200" dirty="0"/>
                <a:t>(385) 468-4816</a:t>
              </a:r>
            </a:p>
          </p:txBody>
        </p:sp>
        <p:cxnSp>
          <p:nvCxnSpPr>
            <p:cNvPr id="107" name="Straight Connector 106"/>
            <p:cNvCxnSpPr>
              <a:stCxn id="13" idx="4"/>
            </p:cNvCxnSpPr>
            <p:nvPr/>
          </p:nvCxnSpPr>
          <p:spPr>
            <a:xfrm flipH="1">
              <a:off x="1936144" y="4945992"/>
              <a:ext cx="1311" cy="413193"/>
            </a:xfrm>
            <a:prstGeom prst="line">
              <a:avLst/>
            </a:prstGeom>
            <a:ln w="19050">
              <a:solidFill>
                <a:schemeClr val="accent3"/>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20" name="Group 12"/>
            <p:cNvGrpSpPr>
              <a:grpSpLocks noChangeAspect="1"/>
            </p:cNvGrpSpPr>
            <p:nvPr/>
          </p:nvGrpSpPr>
          <p:grpSpPr bwMode="auto">
            <a:xfrm>
              <a:off x="1637906" y="3836484"/>
              <a:ext cx="599098" cy="642528"/>
              <a:chOff x="-2516" y="339"/>
              <a:chExt cx="3421" cy="3669"/>
            </a:xfrm>
            <a:solidFill>
              <a:schemeClr val="bg1"/>
            </a:solidFill>
          </p:grpSpPr>
          <p:sp>
            <p:nvSpPr>
              <p:cNvPr id="22" name="Freeform 13"/>
              <p:cNvSpPr>
                <a:spLocks noEditPoints="1"/>
              </p:cNvSpPr>
              <p:nvPr/>
            </p:nvSpPr>
            <p:spPr bwMode="auto">
              <a:xfrm>
                <a:off x="-2516" y="339"/>
                <a:ext cx="3421" cy="3669"/>
              </a:xfrm>
              <a:custGeom>
                <a:avLst/>
                <a:gdLst>
                  <a:gd name="T0" fmla="*/ 6825 w 7129"/>
                  <a:gd name="T1" fmla="*/ 5150 h 7642"/>
                  <a:gd name="T2" fmla="*/ 6365 w 7129"/>
                  <a:gd name="T3" fmla="*/ 4690 h 7642"/>
                  <a:gd name="T4" fmla="*/ 5521 w 7129"/>
                  <a:gd name="T5" fmla="*/ 4690 h 7642"/>
                  <a:gd name="T6" fmla="*/ 5098 w 7129"/>
                  <a:gd name="T7" fmla="*/ 5117 h 7642"/>
                  <a:gd name="T8" fmla="*/ 4494 w 7129"/>
                  <a:gd name="T9" fmla="*/ 5117 h 7642"/>
                  <a:gd name="T10" fmla="*/ 2265 w 7129"/>
                  <a:gd name="T11" fmla="*/ 2888 h 7642"/>
                  <a:gd name="T12" fmla="*/ 2265 w 7129"/>
                  <a:gd name="T13" fmla="*/ 2284 h 7642"/>
                  <a:gd name="T14" fmla="*/ 2690 w 7129"/>
                  <a:gd name="T15" fmla="*/ 1858 h 7642"/>
                  <a:gd name="T16" fmla="*/ 2690 w 7129"/>
                  <a:gd name="T17" fmla="*/ 1016 h 7642"/>
                  <a:gd name="T18" fmla="*/ 2001 w 7129"/>
                  <a:gd name="T19" fmla="*/ 326 h 7642"/>
                  <a:gd name="T20" fmla="*/ 1158 w 7129"/>
                  <a:gd name="T21" fmla="*/ 326 h 7642"/>
                  <a:gd name="T22" fmla="*/ 929 w 7129"/>
                  <a:gd name="T23" fmla="*/ 557 h 7642"/>
                  <a:gd name="T24" fmla="*/ 929 w 7129"/>
                  <a:gd name="T25" fmla="*/ 3928 h 7642"/>
                  <a:gd name="T26" fmla="*/ 3226 w 7129"/>
                  <a:gd name="T27" fmla="*/ 6225 h 7642"/>
                  <a:gd name="T28" fmla="*/ 6826 w 7129"/>
                  <a:gd name="T29" fmla="*/ 5996 h 7642"/>
                  <a:gd name="T30" fmla="*/ 6825 w 7129"/>
                  <a:gd name="T31" fmla="*/ 5150 h 7642"/>
                  <a:gd name="T32" fmla="*/ 1848 w 7129"/>
                  <a:gd name="T33" fmla="*/ 481 h 7642"/>
                  <a:gd name="T34" fmla="*/ 2537 w 7129"/>
                  <a:gd name="T35" fmla="*/ 1170 h 7642"/>
                  <a:gd name="T36" fmla="*/ 2500 w 7129"/>
                  <a:gd name="T37" fmla="*/ 1742 h 7642"/>
                  <a:gd name="T38" fmla="*/ 1274 w 7129"/>
                  <a:gd name="T39" fmla="*/ 518 h 7642"/>
                  <a:gd name="T40" fmla="*/ 1848 w 7129"/>
                  <a:gd name="T41" fmla="*/ 481 h 7642"/>
                  <a:gd name="T42" fmla="*/ 3380 w 7129"/>
                  <a:gd name="T43" fmla="*/ 6069 h 7642"/>
                  <a:gd name="T44" fmla="*/ 1082 w 7129"/>
                  <a:gd name="T45" fmla="*/ 3773 h 7642"/>
                  <a:gd name="T46" fmla="*/ 1082 w 7129"/>
                  <a:gd name="T47" fmla="*/ 712 h 7642"/>
                  <a:gd name="T48" fmla="*/ 1120 w 7129"/>
                  <a:gd name="T49" fmla="*/ 674 h 7642"/>
                  <a:gd name="T50" fmla="*/ 2344 w 7129"/>
                  <a:gd name="T51" fmla="*/ 1898 h 7642"/>
                  <a:gd name="T52" fmla="*/ 2112 w 7129"/>
                  <a:gd name="T53" fmla="*/ 2130 h 7642"/>
                  <a:gd name="T54" fmla="*/ 2112 w 7129"/>
                  <a:gd name="T55" fmla="*/ 3042 h 7642"/>
                  <a:gd name="T56" fmla="*/ 4340 w 7129"/>
                  <a:gd name="T57" fmla="*/ 5270 h 7642"/>
                  <a:gd name="T58" fmla="*/ 5252 w 7129"/>
                  <a:gd name="T59" fmla="*/ 5270 h 7642"/>
                  <a:gd name="T60" fmla="*/ 5485 w 7129"/>
                  <a:gd name="T61" fmla="*/ 5037 h 7642"/>
                  <a:gd name="T62" fmla="*/ 6480 w 7129"/>
                  <a:gd name="T63" fmla="*/ 6032 h 7642"/>
                  <a:gd name="T64" fmla="*/ 3380 w 7129"/>
                  <a:gd name="T65" fmla="*/ 6069 h 7642"/>
                  <a:gd name="T66" fmla="*/ 6634 w 7129"/>
                  <a:gd name="T67" fmla="*/ 5877 h 7642"/>
                  <a:gd name="T68" fmla="*/ 5640 w 7129"/>
                  <a:gd name="T69" fmla="*/ 4882 h 7642"/>
                  <a:gd name="T70" fmla="*/ 6213 w 7129"/>
                  <a:gd name="T71" fmla="*/ 4845 h 7642"/>
                  <a:gd name="T72" fmla="*/ 6673 w 7129"/>
                  <a:gd name="T73" fmla="*/ 5305 h 7642"/>
                  <a:gd name="T74" fmla="*/ 6634 w 7129"/>
                  <a:gd name="T75" fmla="*/ 5877 h 7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29" h="7642">
                    <a:moveTo>
                      <a:pt x="6825" y="5150"/>
                    </a:moveTo>
                    <a:lnTo>
                      <a:pt x="6365" y="4690"/>
                    </a:lnTo>
                    <a:cubicBezTo>
                      <a:pt x="6133" y="4458"/>
                      <a:pt x="5754" y="4458"/>
                      <a:pt x="5521" y="4690"/>
                    </a:cubicBezTo>
                    <a:lnTo>
                      <a:pt x="5098" y="5117"/>
                    </a:lnTo>
                    <a:cubicBezTo>
                      <a:pt x="4932" y="5284"/>
                      <a:pt x="4661" y="5284"/>
                      <a:pt x="4494" y="5117"/>
                    </a:cubicBezTo>
                    <a:lnTo>
                      <a:pt x="2265" y="2888"/>
                    </a:lnTo>
                    <a:cubicBezTo>
                      <a:pt x="2098" y="2721"/>
                      <a:pt x="2098" y="2450"/>
                      <a:pt x="2265" y="2284"/>
                    </a:cubicBezTo>
                    <a:lnTo>
                      <a:pt x="2690" y="1858"/>
                    </a:lnTo>
                    <a:cubicBezTo>
                      <a:pt x="2816" y="1742"/>
                      <a:pt x="3018" y="1372"/>
                      <a:pt x="2690" y="1016"/>
                    </a:cubicBezTo>
                    <a:lnTo>
                      <a:pt x="2001" y="326"/>
                    </a:lnTo>
                    <a:cubicBezTo>
                      <a:pt x="1896" y="209"/>
                      <a:pt x="1504" y="0"/>
                      <a:pt x="1158" y="326"/>
                    </a:cubicBezTo>
                    <a:lnTo>
                      <a:pt x="929" y="557"/>
                    </a:lnTo>
                    <a:cubicBezTo>
                      <a:pt x="0" y="1486"/>
                      <a:pt x="0" y="2998"/>
                      <a:pt x="929" y="3928"/>
                    </a:cubicBezTo>
                    <a:lnTo>
                      <a:pt x="3226" y="6225"/>
                    </a:lnTo>
                    <a:cubicBezTo>
                      <a:pt x="4776" y="7642"/>
                      <a:pt x="6430" y="6565"/>
                      <a:pt x="6826" y="5996"/>
                    </a:cubicBezTo>
                    <a:cubicBezTo>
                      <a:pt x="6990" y="5757"/>
                      <a:pt x="7129" y="5457"/>
                      <a:pt x="6825" y="5150"/>
                    </a:cubicBezTo>
                    <a:close/>
                    <a:moveTo>
                      <a:pt x="1848" y="481"/>
                    </a:moveTo>
                    <a:lnTo>
                      <a:pt x="2537" y="1170"/>
                    </a:lnTo>
                    <a:cubicBezTo>
                      <a:pt x="2609" y="1242"/>
                      <a:pt x="2765" y="1470"/>
                      <a:pt x="2500" y="1742"/>
                    </a:cubicBezTo>
                    <a:lnTo>
                      <a:pt x="1274" y="518"/>
                    </a:lnTo>
                    <a:cubicBezTo>
                      <a:pt x="1274" y="518"/>
                      <a:pt x="1540" y="217"/>
                      <a:pt x="1848" y="481"/>
                    </a:cubicBezTo>
                    <a:close/>
                    <a:moveTo>
                      <a:pt x="3380" y="6069"/>
                    </a:moveTo>
                    <a:lnTo>
                      <a:pt x="1082" y="3773"/>
                    </a:lnTo>
                    <a:cubicBezTo>
                      <a:pt x="238" y="2929"/>
                      <a:pt x="238" y="1556"/>
                      <a:pt x="1082" y="712"/>
                    </a:cubicBezTo>
                    <a:lnTo>
                      <a:pt x="1120" y="674"/>
                    </a:lnTo>
                    <a:lnTo>
                      <a:pt x="2344" y="1898"/>
                    </a:lnTo>
                    <a:lnTo>
                      <a:pt x="2112" y="2130"/>
                    </a:lnTo>
                    <a:cubicBezTo>
                      <a:pt x="1860" y="2382"/>
                      <a:pt x="1860" y="2790"/>
                      <a:pt x="2112" y="3042"/>
                    </a:cubicBezTo>
                    <a:lnTo>
                      <a:pt x="4340" y="5270"/>
                    </a:lnTo>
                    <a:cubicBezTo>
                      <a:pt x="4592" y="5522"/>
                      <a:pt x="5001" y="5522"/>
                      <a:pt x="5252" y="5270"/>
                    </a:cubicBezTo>
                    <a:lnTo>
                      <a:pt x="5485" y="5037"/>
                    </a:lnTo>
                    <a:lnTo>
                      <a:pt x="6480" y="6032"/>
                    </a:lnTo>
                    <a:cubicBezTo>
                      <a:pt x="6026" y="6601"/>
                      <a:pt x="4509" y="7189"/>
                      <a:pt x="3380" y="6069"/>
                    </a:cubicBezTo>
                    <a:close/>
                    <a:moveTo>
                      <a:pt x="6634" y="5877"/>
                    </a:moveTo>
                    <a:lnTo>
                      <a:pt x="5640" y="4882"/>
                    </a:lnTo>
                    <a:cubicBezTo>
                      <a:pt x="5817" y="4688"/>
                      <a:pt x="6065" y="4697"/>
                      <a:pt x="6213" y="4845"/>
                    </a:cubicBezTo>
                    <a:lnTo>
                      <a:pt x="6673" y="5305"/>
                    </a:lnTo>
                    <a:cubicBezTo>
                      <a:pt x="6845" y="5508"/>
                      <a:pt x="6802" y="5730"/>
                      <a:pt x="6634" y="58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3" name="Freeform 14"/>
              <p:cNvSpPr>
                <a:spLocks noEditPoints="1"/>
              </p:cNvSpPr>
              <p:nvPr/>
            </p:nvSpPr>
            <p:spPr bwMode="auto">
              <a:xfrm>
                <a:off x="-848" y="441"/>
                <a:ext cx="1226" cy="986"/>
              </a:xfrm>
              <a:custGeom>
                <a:avLst/>
                <a:gdLst>
                  <a:gd name="T0" fmla="*/ 1026 w 2553"/>
                  <a:gd name="T1" fmla="*/ 1572 h 2053"/>
                  <a:gd name="T2" fmla="*/ 2553 w 2553"/>
                  <a:gd name="T3" fmla="*/ 1572 h 2053"/>
                  <a:gd name="T4" fmla="*/ 2553 w 2553"/>
                  <a:gd name="T5" fmla="*/ 481 h 2053"/>
                  <a:gd name="T6" fmla="*/ 1026 w 2553"/>
                  <a:gd name="T7" fmla="*/ 481 h 2053"/>
                  <a:gd name="T8" fmla="*/ 1026 w 2553"/>
                  <a:gd name="T9" fmla="*/ 0 h 2053"/>
                  <a:gd name="T10" fmla="*/ 0 w 2553"/>
                  <a:gd name="T11" fmla="*/ 1027 h 2053"/>
                  <a:gd name="T12" fmla="*/ 1026 w 2553"/>
                  <a:gd name="T13" fmla="*/ 2053 h 2053"/>
                  <a:gd name="T14" fmla="*/ 1026 w 2553"/>
                  <a:gd name="T15" fmla="*/ 1572 h 2053"/>
                  <a:gd name="T16" fmla="*/ 808 w 2553"/>
                  <a:gd name="T17" fmla="*/ 1527 h 2053"/>
                  <a:gd name="T18" fmla="*/ 308 w 2553"/>
                  <a:gd name="T19" fmla="*/ 1027 h 2053"/>
                  <a:gd name="T20" fmla="*/ 808 w 2553"/>
                  <a:gd name="T21" fmla="*/ 527 h 2053"/>
                  <a:gd name="T22" fmla="*/ 808 w 2553"/>
                  <a:gd name="T23" fmla="*/ 700 h 2053"/>
                  <a:gd name="T24" fmla="*/ 2334 w 2553"/>
                  <a:gd name="T25" fmla="*/ 700 h 2053"/>
                  <a:gd name="T26" fmla="*/ 2334 w 2553"/>
                  <a:gd name="T27" fmla="*/ 1355 h 2053"/>
                  <a:gd name="T28" fmla="*/ 808 w 2553"/>
                  <a:gd name="T29" fmla="*/ 1355 h 2053"/>
                  <a:gd name="T30" fmla="*/ 808 w 2553"/>
                  <a:gd name="T31" fmla="*/ 1527 h 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53" h="2053">
                    <a:moveTo>
                      <a:pt x="1026" y="1572"/>
                    </a:moveTo>
                    <a:lnTo>
                      <a:pt x="2553" y="1572"/>
                    </a:lnTo>
                    <a:lnTo>
                      <a:pt x="2553" y="481"/>
                    </a:lnTo>
                    <a:lnTo>
                      <a:pt x="1026" y="481"/>
                    </a:lnTo>
                    <a:lnTo>
                      <a:pt x="1026" y="0"/>
                    </a:lnTo>
                    <a:lnTo>
                      <a:pt x="0" y="1027"/>
                    </a:lnTo>
                    <a:lnTo>
                      <a:pt x="1026" y="2053"/>
                    </a:lnTo>
                    <a:lnTo>
                      <a:pt x="1026" y="1572"/>
                    </a:lnTo>
                    <a:close/>
                    <a:moveTo>
                      <a:pt x="808" y="1527"/>
                    </a:moveTo>
                    <a:lnTo>
                      <a:pt x="308" y="1027"/>
                    </a:lnTo>
                    <a:lnTo>
                      <a:pt x="808" y="527"/>
                    </a:lnTo>
                    <a:lnTo>
                      <a:pt x="808" y="700"/>
                    </a:lnTo>
                    <a:lnTo>
                      <a:pt x="2334" y="700"/>
                    </a:lnTo>
                    <a:lnTo>
                      <a:pt x="2334" y="1355"/>
                    </a:lnTo>
                    <a:lnTo>
                      <a:pt x="808" y="1355"/>
                    </a:lnTo>
                    <a:lnTo>
                      <a:pt x="808" y="15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4" name="Freeform 15"/>
              <p:cNvSpPr>
                <a:spLocks noEditPoints="1"/>
              </p:cNvSpPr>
              <p:nvPr/>
            </p:nvSpPr>
            <p:spPr bwMode="auto">
              <a:xfrm>
                <a:off x="-827" y="1279"/>
                <a:ext cx="1226" cy="986"/>
              </a:xfrm>
              <a:custGeom>
                <a:avLst/>
                <a:gdLst>
                  <a:gd name="T0" fmla="*/ 2554 w 2554"/>
                  <a:gd name="T1" fmla="*/ 1027 h 2054"/>
                  <a:gd name="T2" fmla="*/ 1528 w 2554"/>
                  <a:gd name="T3" fmla="*/ 0 h 2054"/>
                  <a:gd name="T4" fmla="*/ 1528 w 2554"/>
                  <a:gd name="T5" fmla="*/ 482 h 2054"/>
                  <a:gd name="T6" fmla="*/ 0 w 2554"/>
                  <a:gd name="T7" fmla="*/ 482 h 2054"/>
                  <a:gd name="T8" fmla="*/ 0 w 2554"/>
                  <a:gd name="T9" fmla="*/ 1572 h 2054"/>
                  <a:gd name="T10" fmla="*/ 1526 w 2554"/>
                  <a:gd name="T11" fmla="*/ 1572 h 2054"/>
                  <a:gd name="T12" fmla="*/ 1526 w 2554"/>
                  <a:gd name="T13" fmla="*/ 2054 h 2054"/>
                  <a:gd name="T14" fmla="*/ 2554 w 2554"/>
                  <a:gd name="T15" fmla="*/ 1027 h 2054"/>
                  <a:gd name="T16" fmla="*/ 218 w 2554"/>
                  <a:gd name="T17" fmla="*/ 1354 h 2054"/>
                  <a:gd name="T18" fmla="*/ 218 w 2554"/>
                  <a:gd name="T19" fmla="*/ 699 h 2054"/>
                  <a:gd name="T20" fmla="*/ 1745 w 2554"/>
                  <a:gd name="T21" fmla="*/ 699 h 2054"/>
                  <a:gd name="T22" fmla="*/ 1745 w 2554"/>
                  <a:gd name="T23" fmla="*/ 526 h 2054"/>
                  <a:gd name="T24" fmla="*/ 2245 w 2554"/>
                  <a:gd name="T25" fmla="*/ 1026 h 2054"/>
                  <a:gd name="T26" fmla="*/ 1745 w 2554"/>
                  <a:gd name="T27" fmla="*/ 1527 h 2054"/>
                  <a:gd name="T28" fmla="*/ 1745 w 2554"/>
                  <a:gd name="T29" fmla="*/ 1354 h 2054"/>
                  <a:gd name="T30" fmla="*/ 218 w 2554"/>
                  <a:gd name="T31" fmla="*/ 1354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54" h="2054">
                    <a:moveTo>
                      <a:pt x="2554" y="1027"/>
                    </a:moveTo>
                    <a:lnTo>
                      <a:pt x="1528" y="0"/>
                    </a:lnTo>
                    <a:lnTo>
                      <a:pt x="1528" y="482"/>
                    </a:lnTo>
                    <a:lnTo>
                      <a:pt x="0" y="482"/>
                    </a:lnTo>
                    <a:lnTo>
                      <a:pt x="0" y="1572"/>
                    </a:lnTo>
                    <a:lnTo>
                      <a:pt x="1526" y="1572"/>
                    </a:lnTo>
                    <a:lnTo>
                      <a:pt x="1526" y="2054"/>
                    </a:lnTo>
                    <a:lnTo>
                      <a:pt x="2554" y="1027"/>
                    </a:lnTo>
                    <a:close/>
                    <a:moveTo>
                      <a:pt x="218" y="1354"/>
                    </a:moveTo>
                    <a:lnTo>
                      <a:pt x="218" y="699"/>
                    </a:lnTo>
                    <a:lnTo>
                      <a:pt x="1745" y="699"/>
                    </a:lnTo>
                    <a:lnTo>
                      <a:pt x="1745" y="526"/>
                    </a:lnTo>
                    <a:lnTo>
                      <a:pt x="2245" y="1026"/>
                    </a:lnTo>
                    <a:lnTo>
                      <a:pt x="1745" y="1527"/>
                    </a:lnTo>
                    <a:lnTo>
                      <a:pt x="1745" y="1354"/>
                    </a:lnTo>
                    <a:lnTo>
                      <a:pt x="218" y="13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5" name="Freeform 16"/>
              <p:cNvSpPr>
                <a:spLocks/>
              </p:cNvSpPr>
              <p:nvPr/>
            </p:nvSpPr>
            <p:spPr bwMode="auto">
              <a:xfrm>
                <a:off x="-1597" y="2154"/>
                <a:ext cx="149" cy="148"/>
              </a:xfrm>
              <a:custGeom>
                <a:avLst/>
                <a:gdLst>
                  <a:gd name="T0" fmla="*/ 0 w 309"/>
                  <a:gd name="T1" fmla="*/ 154 h 309"/>
                  <a:gd name="T2" fmla="*/ 155 w 309"/>
                  <a:gd name="T3" fmla="*/ 0 h 309"/>
                  <a:gd name="T4" fmla="*/ 309 w 309"/>
                  <a:gd name="T5" fmla="*/ 154 h 309"/>
                  <a:gd name="T6" fmla="*/ 155 w 309"/>
                  <a:gd name="T7" fmla="*/ 309 h 309"/>
                  <a:gd name="T8" fmla="*/ 0 w 309"/>
                  <a:gd name="T9" fmla="*/ 154 h 309"/>
                </a:gdLst>
                <a:ahLst/>
                <a:cxnLst>
                  <a:cxn ang="0">
                    <a:pos x="T0" y="T1"/>
                  </a:cxn>
                  <a:cxn ang="0">
                    <a:pos x="T2" y="T3"/>
                  </a:cxn>
                  <a:cxn ang="0">
                    <a:pos x="T4" y="T5"/>
                  </a:cxn>
                  <a:cxn ang="0">
                    <a:pos x="T6" y="T7"/>
                  </a:cxn>
                  <a:cxn ang="0">
                    <a:pos x="T8" y="T9"/>
                  </a:cxn>
                </a:cxnLst>
                <a:rect l="0" t="0" r="r" b="b"/>
                <a:pathLst>
                  <a:path w="309" h="309">
                    <a:moveTo>
                      <a:pt x="0" y="154"/>
                    </a:moveTo>
                    <a:lnTo>
                      <a:pt x="155" y="0"/>
                    </a:lnTo>
                    <a:lnTo>
                      <a:pt x="309" y="154"/>
                    </a:lnTo>
                    <a:lnTo>
                      <a:pt x="155" y="309"/>
                    </a:lnTo>
                    <a:lnTo>
                      <a:pt x="0" y="1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8" name="Freeform 17"/>
              <p:cNvSpPr>
                <a:spLocks/>
              </p:cNvSpPr>
              <p:nvPr/>
            </p:nvSpPr>
            <p:spPr bwMode="auto">
              <a:xfrm>
                <a:off x="-1448" y="2301"/>
                <a:ext cx="148" cy="148"/>
              </a:xfrm>
              <a:custGeom>
                <a:avLst/>
                <a:gdLst>
                  <a:gd name="T0" fmla="*/ 0 w 309"/>
                  <a:gd name="T1" fmla="*/ 155 h 309"/>
                  <a:gd name="T2" fmla="*/ 154 w 309"/>
                  <a:gd name="T3" fmla="*/ 0 h 309"/>
                  <a:gd name="T4" fmla="*/ 309 w 309"/>
                  <a:gd name="T5" fmla="*/ 155 h 309"/>
                  <a:gd name="T6" fmla="*/ 154 w 309"/>
                  <a:gd name="T7" fmla="*/ 309 h 309"/>
                  <a:gd name="T8" fmla="*/ 0 w 309"/>
                  <a:gd name="T9" fmla="*/ 155 h 309"/>
                </a:gdLst>
                <a:ahLst/>
                <a:cxnLst>
                  <a:cxn ang="0">
                    <a:pos x="T0" y="T1"/>
                  </a:cxn>
                  <a:cxn ang="0">
                    <a:pos x="T2" y="T3"/>
                  </a:cxn>
                  <a:cxn ang="0">
                    <a:pos x="T4" y="T5"/>
                  </a:cxn>
                  <a:cxn ang="0">
                    <a:pos x="T6" y="T7"/>
                  </a:cxn>
                  <a:cxn ang="0">
                    <a:pos x="T8" y="T9"/>
                  </a:cxn>
                </a:cxnLst>
                <a:rect l="0" t="0" r="r" b="b"/>
                <a:pathLst>
                  <a:path w="309" h="309">
                    <a:moveTo>
                      <a:pt x="0" y="155"/>
                    </a:moveTo>
                    <a:lnTo>
                      <a:pt x="154" y="0"/>
                    </a:lnTo>
                    <a:lnTo>
                      <a:pt x="309" y="155"/>
                    </a:lnTo>
                    <a:lnTo>
                      <a:pt x="154" y="309"/>
                    </a:lnTo>
                    <a:lnTo>
                      <a:pt x="0" y="1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29" name="Freeform 18"/>
              <p:cNvSpPr>
                <a:spLocks/>
              </p:cNvSpPr>
              <p:nvPr/>
            </p:nvSpPr>
            <p:spPr bwMode="auto">
              <a:xfrm>
                <a:off x="-1301" y="2449"/>
                <a:ext cx="149" cy="149"/>
              </a:xfrm>
              <a:custGeom>
                <a:avLst/>
                <a:gdLst>
                  <a:gd name="T0" fmla="*/ 155 w 309"/>
                  <a:gd name="T1" fmla="*/ 309 h 309"/>
                  <a:gd name="T2" fmla="*/ 0 w 309"/>
                  <a:gd name="T3" fmla="*/ 154 h 309"/>
                  <a:gd name="T4" fmla="*/ 155 w 309"/>
                  <a:gd name="T5" fmla="*/ 0 h 309"/>
                  <a:gd name="T6" fmla="*/ 309 w 309"/>
                  <a:gd name="T7" fmla="*/ 154 h 309"/>
                  <a:gd name="T8" fmla="*/ 155 w 309"/>
                  <a:gd name="T9" fmla="*/ 309 h 309"/>
                </a:gdLst>
                <a:ahLst/>
                <a:cxnLst>
                  <a:cxn ang="0">
                    <a:pos x="T0" y="T1"/>
                  </a:cxn>
                  <a:cxn ang="0">
                    <a:pos x="T2" y="T3"/>
                  </a:cxn>
                  <a:cxn ang="0">
                    <a:pos x="T4" y="T5"/>
                  </a:cxn>
                  <a:cxn ang="0">
                    <a:pos x="T6" y="T7"/>
                  </a:cxn>
                  <a:cxn ang="0">
                    <a:pos x="T8" y="T9"/>
                  </a:cxn>
                </a:cxnLst>
                <a:rect l="0" t="0" r="r" b="b"/>
                <a:pathLst>
                  <a:path w="309" h="309">
                    <a:moveTo>
                      <a:pt x="155" y="309"/>
                    </a:moveTo>
                    <a:lnTo>
                      <a:pt x="0" y="154"/>
                    </a:lnTo>
                    <a:lnTo>
                      <a:pt x="155" y="0"/>
                    </a:lnTo>
                    <a:lnTo>
                      <a:pt x="309" y="154"/>
                    </a:lnTo>
                    <a:lnTo>
                      <a:pt x="155" y="3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nvGrpSpPr>
          <p:cNvPr id="48" name="Group 47"/>
          <p:cNvGrpSpPr/>
          <p:nvPr/>
        </p:nvGrpSpPr>
        <p:grpSpPr>
          <a:xfrm>
            <a:off x="2970722" y="1890631"/>
            <a:ext cx="2316674" cy="3053368"/>
            <a:chOff x="2522318" y="1892624"/>
            <a:chExt cx="2316674" cy="3053368"/>
          </a:xfrm>
        </p:grpSpPr>
        <p:sp>
          <p:nvSpPr>
            <p:cNvPr id="14" name="Oval 11"/>
            <p:cNvSpPr>
              <a:spLocks noChangeArrowheads="1"/>
            </p:cNvSpPr>
            <p:nvPr/>
          </p:nvSpPr>
          <p:spPr bwMode="auto">
            <a:xfrm>
              <a:off x="2900041" y="3369504"/>
              <a:ext cx="1580423" cy="1576488"/>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lIns="82124" tIns="41061" rIns="82124" bIns="41061" anchor="ctr"/>
            <a:lstStyle/>
            <a:p>
              <a:pPr algn="ctr" defTabSz="814388">
                <a:defRPr/>
              </a:pPr>
              <a:endParaRPr lang="en-US" sz="2400" dirty="0">
                <a:latin typeface="Arial" charset="0"/>
              </a:endParaRPr>
            </a:p>
          </p:txBody>
        </p:sp>
        <p:sp>
          <p:nvSpPr>
            <p:cNvPr id="99" name="TextBox 98"/>
            <p:cNvSpPr txBox="1"/>
            <p:nvPr/>
          </p:nvSpPr>
          <p:spPr>
            <a:xfrm>
              <a:off x="2522318" y="1892624"/>
              <a:ext cx="2316674" cy="998337"/>
            </a:xfrm>
            <a:prstGeom prst="rect">
              <a:avLst/>
            </a:prstGeom>
            <a:noFill/>
          </p:spPr>
          <p:txBody>
            <a:bodyPr wrap="square" tIns="36000" rtlCol="0" anchor="b">
              <a:noAutofit/>
            </a:bodyPr>
            <a:lstStyle/>
            <a:p>
              <a:pPr algn="ctr"/>
              <a:r>
                <a:rPr lang="en-US" dirty="0"/>
                <a:t>Kandice </a:t>
              </a:r>
              <a:r>
                <a:rPr lang="en-US" dirty="0" err="1">
                  <a:latin typeface="Gill Sans MT (Body)"/>
                </a:rPr>
                <a:t>Atismè</a:t>
              </a:r>
              <a:r>
                <a:rPr lang="en-US" sz="1400" dirty="0">
                  <a:latin typeface="Gill Sans MT (Body)"/>
                </a:rPr>
                <a:t> </a:t>
              </a:r>
            </a:p>
            <a:p>
              <a:pPr algn="ctr"/>
              <a:r>
                <a:rPr lang="en-US" sz="1400" dirty="0"/>
                <a:t>Davis &amp; Weber Counties</a:t>
              </a:r>
            </a:p>
            <a:p>
              <a:pPr algn="ctr"/>
              <a:r>
                <a:rPr lang="en-US" sz="1200" dirty="0" err="1"/>
                <a:t>Kandice.Atisme@usu.edu</a:t>
              </a:r>
              <a:endParaRPr lang="en-US" sz="1200" dirty="0"/>
            </a:p>
            <a:p>
              <a:pPr algn="ctr"/>
              <a:r>
                <a:rPr lang="en-US" sz="1200" dirty="0"/>
                <a:t>(435) 919-1332</a:t>
              </a:r>
            </a:p>
          </p:txBody>
        </p:sp>
        <p:cxnSp>
          <p:nvCxnSpPr>
            <p:cNvPr id="111" name="Straight Connector 110"/>
            <p:cNvCxnSpPr>
              <a:endCxn id="14" idx="0"/>
            </p:cNvCxnSpPr>
            <p:nvPr/>
          </p:nvCxnSpPr>
          <p:spPr>
            <a:xfrm flipH="1">
              <a:off x="3690253" y="2869154"/>
              <a:ext cx="3963" cy="500350"/>
            </a:xfrm>
            <a:prstGeom prst="line">
              <a:avLst/>
            </a:prstGeom>
            <a:ln w="19050">
              <a:solidFill>
                <a:schemeClr val="accent3"/>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0" name="Group 21"/>
            <p:cNvGrpSpPr>
              <a:grpSpLocks noChangeAspect="1"/>
            </p:cNvGrpSpPr>
            <p:nvPr/>
          </p:nvGrpSpPr>
          <p:grpSpPr bwMode="auto">
            <a:xfrm>
              <a:off x="3393104" y="3861423"/>
              <a:ext cx="594296" cy="592651"/>
              <a:chOff x="1249" y="125"/>
              <a:chExt cx="3251" cy="3242"/>
            </a:xfrm>
            <a:solidFill>
              <a:schemeClr val="bg1"/>
            </a:solidFill>
          </p:grpSpPr>
          <p:sp>
            <p:nvSpPr>
              <p:cNvPr id="32" name="Freeform 22"/>
              <p:cNvSpPr>
                <a:spLocks/>
              </p:cNvSpPr>
              <p:nvPr/>
            </p:nvSpPr>
            <p:spPr bwMode="auto">
              <a:xfrm>
                <a:off x="1931" y="387"/>
                <a:ext cx="524" cy="525"/>
              </a:xfrm>
              <a:custGeom>
                <a:avLst/>
                <a:gdLst>
                  <a:gd name="T0" fmla="*/ 0 w 1092"/>
                  <a:gd name="T1" fmla="*/ 1094 h 1094"/>
                  <a:gd name="T2" fmla="*/ 218 w 1092"/>
                  <a:gd name="T3" fmla="*/ 1094 h 1094"/>
                  <a:gd name="T4" fmla="*/ 1092 w 1092"/>
                  <a:gd name="T5" fmla="*/ 220 h 1094"/>
                  <a:gd name="T6" fmla="*/ 1092 w 1092"/>
                  <a:gd name="T7" fmla="*/ 0 h 1094"/>
                  <a:gd name="T8" fmla="*/ 0 w 1092"/>
                  <a:gd name="T9" fmla="*/ 1094 h 1094"/>
                </a:gdLst>
                <a:ahLst/>
                <a:cxnLst>
                  <a:cxn ang="0">
                    <a:pos x="T0" y="T1"/>
                  </a:cxn>
                  <a:cxn ang="0">
                    <a:pos x="T2" y="T3"/>
                  </a:cxn>
                  <a:cxn ang="0">
                    <a:pos x="T4" y="T5"/>
                  </a:cxn>
                  <a:cxn ang="0">
                    <a:pos x="T6" y="T7"/>
                  </a:cxn>
                  <a:cxn ang="0">
                    <a:pos x="T8" y="T9"/>
                  </a:cxn>
                </a:cxnLst>
                <a:rect l="0" t="0" r="r" b="b"/>
                <a:pathLst>
                  <a:path w="1092" h="1094">
                    <a:moveTo>
                      <a:pt x="0" y="1094"/>
                    </a:moveTo>
                    <a:lnTo>
                      <a:pt x="218" y="1094"/>
                    </a:lnTo>
                    <a:cubicBezTo>
                      <a:pt x="218" y="612"/>
                      <a:pt x="610" y="220"/>
                      <a:pt x="1092" y="220"/>
                    </a:cubicBezTo>
                    <a:lnTo>
                      <a:pt x="1092" y="0"/>
                    </a:lnTo>
                    <a:cubicBezTo>
                      <a:pt x="490" y="0"/>
                      <a:pt x="0" y="491"/>
                      <a:pt x="0" y="10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3" name="Freeform 23"/>
              <p:cNvSpPr>
                <a:spLocks noEditPoints="1"/>
              </p:cNvSpPr>
              <p:nvPr/>
            </p:nvSpPr>
            <p:spPr bwMode="auto">
              <a:xfrm>
                <a:off x="1249" y="125"/>
                <a:ext cx="3251" cy="1888"/>
              </a:xfrm>
              <a:custGeom>
                <a:avLst/>
                <a:gdLst>
                  <a:gd name="T0" fmla="*/ 5905 w 6773"/>
                  <a:gd name="T1" fmla="*/ 3488 h 3932"/>
                  <a:gd name="T2" fmla="*/ 6773 w 6773"/>
                  <a:gd name="T3" fmla="*/ 2512 h 3932"/>
                  <a:gd name="T4" fmla="*/ 5790 w 6773"/>
                  <a:gd name="T5" fmla="*/ 1529 h 3932"/>
                  <a:gd name="T6" fmla="*/ 5457 w 6773"/>
                  <a:gd name="T7" fmla="*/ 1529 h 3932"/>
                  <a:gd name="T8" fmla="*/ 4370 w 6773"/>
                  <a:gd name="T9" fmla="*/ 547 h 3932"/>
                  <a:gd name="T10" fmla="*/ 3842 w 6773"/>
                  <a:gd name="T11" fmla="*/ 683 h 3932"/>
                  <a:gd name="T12" fmla="*/ 2513 w 6773"/>
                  <a:gd name="T13" fmla="*/ 0 h 3932"/>
                  <a:gd name="T14" fmla="*/ 877 w 6773"/>
                  <a:gd name="T15" fmla="*/ 1535 h 3932"/>
                  <a:gd name="T16" fmla="*/ 0 w 6773"/>
                  <a:gd name="T17" fmla="*/ 2512 h 3932"/>
                  <a:gd name="T18" fmla="*/ 982 w 6773"/>
                  <a:gd name="T19" fmla="*/ 3495 h 3932"/>
                  <a:gd name="T20" fmla="*/ 4150 w 6773"/>
                  <a:gd name="T21" fmla="*/ 3495 h 3932"/>
                  <a:gd name="T22" fmla="*/ 5024 w 6773"/>
                  <a:gd name="T23" fmla="*/ 3932 h 3932"/>
                  <a:gd name="T24" fmla="*/ 5905 w 6773"/>
                  <a:gd name="T25" fmla="*/ 3488 h 3932"/>
                  <a:gd name="T26" fmla="*/ 5025 w 6773"/>
                  <a:gd name="T27" fmla="*/ 3715 h 3932"/>
                  <a:gd name="T28" fmla="*/ 4266 w 6773"/>
                  <a:gd name="T29" fmla="*/ 3277 h 3932"/>
                  <a:gd name="T30" fmla="*/ 982 w 6773"/>
                  <a:gd name="T31" fmla="*/ 3277 h 3932"/>
                  <a:gd name="T32" fmla="*/ 217 w 6773"/>
                  <a:gd name="T33" fmla="*/ 2512 h 3932"/>
                  <a:gd name="T34" fmla="*/ 982 w 6773"/>
                  <a:gd name="T35" fmla="*/ 1747 h 3932"/>
                  <a:gd name="T36" fmla="*/ 1092 w 6773"/>
                  <a:gd name="T37" fmla="*/ 1747 h 3932"/>
                  <a:gd name="T38" fmla="*/ 2513 w 6773"/>
                  <a:gd name="T39" fmla="*/ 219 h 3932"/>
                  <a:gd name="T40" fmla="*/ 3778 w 6773"/>
                  <a:gd name="T41" fmla="*/ 987 h 3932"/>
                  <a:gd name="T42" fmla="*/ 4369 w 6773"/>
                  <a:gd name="T43" fmla="*/ 764 h 3932"/>
                  <a:gd name="T44" fmla="*/ 5242 w 6773"/>
                  <a:gd name="T45" fmla="*/ 1747 h 3932"/>
                  <a:gd name="T46" fmla="*/ 5789 w 6773"/>
                  <a:gd name="T47" fmla="*/ 1747 h 3932"/>
                  <a:gd name="T48" fmla="*/ 6554 w 6773"/>
                  <a:gd name="T49" fmla="*/ 2512 h 3932"/>
                  <a:gd name="T50" fmla="*/ 5784 w 6773"/>
                  <a:gd name="T51" fmla="*/ 3277 h 3932"/>
                  <a:gd name="T52" fmla="*/ 5025 w 6773"/>
                  <a:gd name="T53" fmla="*/ 3715 h 3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73" h="3932">
                    <a:moveTo>
                      <a:pt x="5905" y="3488"/>
                    </a:moveTo>
                    <a:cubicBezTo>
                      <a:pt x="6396" y="3431"/>
                      <a:pt x="6773" y="3012"/>
                      <a:pt x="6773" y="2512"/>
                    </a:cubicBezTo>
                    <a:cubicBezTo>
                      <a:pt x="6773" y="1969"/>
                      <a:pt x="6332" y="1529"/>
                      <a:pt x="5790" y="1529"/>
                    </a:cubicBezTo>
                    <a:lnTo>
                      <a:pt x="5457" y="1529"/>
                    </a:lnTo>
                    <a:cubicBezTo>
                      <a:pt x="5402" y="979"/>
                      <a:pt x="4936" y="547"/>
                      <a:pt x="4370" y="547"/>
                    </a:cubicBezTo>
                    <a:cubicBezTo>
                      <a:pt x="4184" y="547"/>
                      <a:pt x="4004" y="593"/>
                      <a:pt x="3842" y="683"/>
                    </a:cubicBezTo>
                    <a:cubicBezTo>
                      <a:pt x="3533" y="253"/>
                      <a:pt x="3044" y="0"/>
                      <a:pt x="2513" y="0"/>
                    </a:cubicBezTo>
                    <a:cubicBezTo>
                      <a:pt x="1644" y="0"/>
                      <a:pt x="932" y="680"/>
                      <a:pt x="877" y="1535"/>
                    </a:cubicBezTo>
                    <a:cubicBezTo>
                      <a:pt x="385" y="1588"/>
                      <a:pt x="0" y="2005"/>
                      <a:pt x="0" y="2512"/>
                    </a:cubicBezTo>
                    <a:cubicBezTo>
                      <a:pt x="0" y="3055"/>
                      <a:pt x="441" y="3495"/>
                      <a:pt x="982" y="3495"/>
                    </a:cubicBezTo>
                    <a:lnTo>
                      <a:pt x="4150" y="3495"/>
                    </a:lnTo>
                    <a:cubicBezTo>
                      <a:pt x="4357" y="3769"/>
                      <a:pt x="4678" y="3932"/>
                      <a:pt x="5024" y="3932"/>
                    </a:cubicBezTo>
                    <a:cubicBezTo>
                      <a:pt x="5374" y="3932"/>
                      <a:pt x="5698" y="3767"/>
                      <a:pt x="5905" y="3488"/>
                    </a:cubicBezTo>
                    <a:close/>
                    <a:moveTo>
                      <a:pt x="5025" y="3715"/>
                    </a:moveTo>
                    <a:cubicBezTo>
                      <a:pt x="4512" y="3715"/>
                      <a:pt x="4266" y="3277"/>
                      <a:pt x="4266" y="3277"/>
                    </a:cubicBezTo>
                    <a:lnTo>
                      <a:pt x="982" y="3277"/>
                    </a:lnTo>
                    <a:cubicBezTo>
                      <a:pt x="561" y="3277"/>
                      <a:pt x="217" y="2935"/>
                      <a:pt x="217" y="2512"/>
                    </a:cubicBezTo>
                    <a:cubicBezTo>
                      <a:pt x="217" y="2091"/>
                      <a:pt x="560" y="1747"/>
                      <a:pt x="982" y="1747"/>
                    </a:cubicBezTo>
                    <a:lnTo>
                      <a:pt x="1092" y="1747"/>
                    </a:lnTo>
                    <a:cubicBezTo>
                      <a:pt x="1018" y="1196"/>
                      <a:pt x="1468" y="219"/>
                      <a:pt x="2513" y="219"/>
                    </a:cubicBezTo>
                    <a:cubicBezTo>
                      <a:pt x="3401" y="219"/>
                      <a:pt x="3778" y="987"/>
                      <a:pt x="3778" y="987"/>
                    </a:cubicBezTo>
                    <a:cubicBezTo>
                      <a:pt x="3778" y="987"/>
                      <a:pt x="4038" y="764"/>
                      <a:pt x="4369" y="764"/>
                    </a:cubicBezTo>
                    <a:cubicBezTo>
                      <a:pt x="5076" y="764"/>
                      <a:pt x="5256" y="1452"/>
                      <a:pt x="5242" y="1747"/>
                    </a:cubicBezTo>
                    <a:lnTo>
                      <a:pt x="5789" y="1747"/>
                    </a:lnTo>
                    <a:cubicBezTo>
                      <a:pt x="6210" y="1747"/>
                      <a:pt x="6554" y="2089"/>
                      <a:pt x="6554" y="2512"/>
                    </a:cubicBezTo>
                    <a:cubicBezTo>
                      <a:pt x="6554" y="2985"/>
                      <a:pt x="6185" y="3261"/>
                      <a:pt x="5784" y="3277"/>
                    </a:cubicBezTo>
                    <a:cubicBezTo>
                      <a:pt x="5784" y="3277"/>
                      <a:pt x="5541" y="3715"/>
                      <a:pt x="5025" y="3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4" name="Rectangle 24"/>
              <p:cNvSpPr>
                <a:spLocks noChangeArrowheads="1"/>
              </p:cNvSpPr>
              <p:nvPr/>
            </p:nvSpPr>
            <p:spPr bwMode="auto">
              <a:xfrm>
                <a:off x="2822" y="1226"/>
                <a:ext cx="105"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5" name="Rectangle 25"/>
              <p:cNvSpPr>
                <a:spLocks noChangeArrowheads="1"/>
              </p:cNvSpPr>
              <p:nvPr/>
            </p:nvSpPr>
            <p:spPr bwMode="auto">
              <a:xfrm>
                <a:off x="3032" y="1226"/>
                <a:ext cx="105"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6" name="Rectangle 26"/>
              <p:cNvSpPr>
                <a:spLocks noChangeArrowheads="1"/>
              </p:cNvSpPr>
              <p:nvPr/>
            </p:nvSpPr>
            <p:spPr bwMode="auto">
              <a:xfrm>
                <a:off x="2612" y="1226"/>
                <a:ext cx="105"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7" name="Freeform 27"/>
              <p:cNvSpPr>
                <a:spLocks noEditPoints="1"/>
              </p:cNvSpPr>
              <p:nvPr/>
            </p:nvSpPr>
            <p:spPr bwMode="auto">
              <a:xfrm>
                <a:off x="1353" y="2191"/>
                <a:ext cx="630" cy="870"/>
              </a:xfrm>
              <a:custGeom>
                <a:avLst/>
                <a:gdLst>
                  <a:gd name="T0" fmla="*/ 656 w 1312"/>
                  <a:gd name="T1" fmla="*/ 0 h 1813"/>
                  <a:gd name="T2" fmla="*/ 0 w 1312"/>
                  <a:gd name="T3" fmla="*/ 1157 h 1813"/>
                  <a:gd name="T4" fmla="*/ 656 w 1312"/>
                  <a:gd name="T5" fmla="*/ 1813 h 1813"/>
                  <a:gd name="T6" fmla="*/ 1312 w 1312"/>
                  <a:gd name="T7" fmla="*/ 1157 h 1813"/>
                  <a:gd name="T8" fmla="*/ 656 w 1312"/>
                  <a:gd name="T9" fmla="*/ 0 h 1813"/>
                  <a:gd name="T10" fmla="*/ 656 w 1312"/>
                  <a:gd name="T11" fmla="*/ 1595 h 1813"/>
                  <a:gd name="T12" fmla="*/ 219 w 1312"/>
                  <a:gd name="T13" fmla="*/ 1157 h 1813"/>
                  <a:gd name="T14" fmla="*/ 656 w 1312"/>
                  <a:gd name="T15" fmla="*/ 352 h 1813"/>
                  <a:gd name="T16" fmla="*/ 1093 w 1312"/>
                  <a:gd name="T17" fmla="*/ 1157 h 1813"/>
                  <a:gd name="T18" fmla="*/ 656 w 1312"/>
                  <a:gd name="T19" fmla="*/ 159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2" h="1813">
                    <a:moveTo>
                      <a:pt x="656" y="0"/>
                    </a:moveTo>
                    <a:cubicBezTo>
                      <a:pt x="656" y="0"/>
                      <a:pt x="0" y="775"/>
                      <a:pt x="0" y="1157"/>
                    </a:cubicBezTo>
                    <a:cubicBezTo>
                      <a:pt x="0" y="1519"/>
                      <a:pt x="295" y="1813"/>
                      <a:pt x="656" y="1813"/>
                    </a:cubicBezTo>
                    <a:cubicBezTo>
                      <a:pt x="1017" y="1813"/>
                      <a:pt x="1312" y="1519"/>
                      <a:pt x="1312" y="1157"/>
                    </a:cubicBezTo>
                    <a:cubicBezTo>
                      <a:pt x="1312" y="788"/>
                      <a:pt x="656" y="0"/>
                      <a:pt x="656" y="0"/>
                    </a:cubicBezTo>
                    <a:close/>
                    <a:moveTo>
                      <a:pt x="656" y="1595"/>
                    </a:moveTo>
                    <a:cubicBezTo>
                      <a:pt x="415" y="1595"/>
                      <a:pt x="219" y="1399"/>
                      <a:pt x="219" y="1157"/>
                    </a:cubicBezTo>
                    <a:cubicBezTo>
                      <a:pt x="219" y="991"/>
                      <a:pt x="460" y="615"/>
                      <a:pt x="656" y="352"/>
                    </a:cubicBezTo>
                    <a:cubicBezTo>
                      <a:pt x="852" y="613"/>
                      <a:pt x="1093" y="991"/>
                      <a:pt x="1093" y="1157"/>
                    </a:cubicBezTo>
                    <a:cubicBezTo>
                      <a:pt x="1093" y="1399"/>
                      <a:pt x="897" y="1595"/>
                      <a:pt x="656" y="15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8" name="Freeform 28"/>
              <p:cNvSpPr>
                <a:spLocks noEditPoints="1"/>
              </p:cNvSpPr>
              <p:nvPr/>
            </p:nvSpPr>
            <p:spPr bwMode="auto">
              <a:xfrm>
                <a:off x="3766" y="2086"/>
                <a:ext cx="630" cy="871"/>
              </a:xfrm>
              <a:custGeom>
                <a:avLst/>
                <a:gdLst>
                  <a:gd name="T0" fmla="*/ 656 w 1312"/>
                  <a:gd name="T1" fmla="*/ 0 h 1814"/>
                  <a:gd name="T2" fmla="*/ 0 w 1312"/>
                  <a:gd name="T3" fmla="*/ 1158 h 1814"/>
                  <a:gd name="T4" fmla="*/ 656 w 1312"/>
                  <a:gd name="T5" fmla="*/ 1814 h 1814"/>
                  <a:gd name="T6" fmla="*/ 1312 w 1312"/>
                  <a:gd name="T7" fmla="*/ 1158 h 1814"/>
                  <a:gd name="T8" fmla="*/ 656 w 1312"/>
                  <a:gd name="T9" fmla="*/ 0 h 1814"/>
                  <a:gd name="T10" fmla="*/ 656 w 1312"/>
                  <a:gd name="T11" fmla="*/ 1595 h 1814"/>
                  <a:gd name="T12" fmla="*/ 218 w 1312"/>
                  <a:gd name="T13" fmla="*/ 1158 h 1814"/>
                  <a:gd name="T14" fmla="*/ 656 w 1312"/>
                  <a:gd name="T15" fmla="*/ 352 h 1814"/>
                  <a:gd name="T16" fmla="*/ 1093 w 1312"/>
                  <a:gd name="T17" fmla="*/ 1158 h 1814"/>
                  <a:gd name="T18" fmla="*/ 656 w 1312"/>
                  <a:gd name="T19" fmla="*/ 159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2" h="1814">
                    <a:moveTo>
                      <a:pt x="656" y="0"/>
                    </a:moveTo>
                    <a:cubicBezTo>
                      <a:pt x="656" y="0"/>
                      <a:pt x="0" y="784"/>
                      <a:pt x="0" y="1158"/>
                    </a:cubicBezTo>
                    <a:cubicBezTo>
                      <a:pt x="0" y="1519"/>
                      <a:pt x="294" y="1814"/>
                      <a:pt x="656" y="1814"/>
                    </a:cubicBezTo>
                    <a:cubicBezTo>
                      <a:pt x="1017" y="1814"/>
                      <a:pt x="1312" y="1519"/>
                      <a:pt x="1312" y="1158"/>
                    </a:cubicBezTo>
                    <a:cubicBezTo>
                      <a:pt x="1310" y="784"/>
                      <a:pt x="656" y="0"/>
                      <a:pt x="656" y="0"/>
                    </a:cubicBezTo>
                    <a:close/>
                    <a:moveTo>
                      <a:pt x="656" y="1595"/>
                    </a:moveTo>
                    <a:cubicBezTo>
                      <a:pt x="414" y="1595"/>
                      <a:pt x="218" y="1399"/>
                      <a:pt x="218" y="1158"/>
                    </a:cubicBezTo>
                    <a:cubicBezTo>
                      <a:pt x="218" y="991"/>
                      <a:pt x="460" y="615"/>
                      <a:pt x="656" y="352"/>
                    </a:cubicBezTo>
                    <a:cubicBezTo>
                      <a:pt x="852" y="614"/>
                      <a:pt x="1093" y="991"/>
                      <a:pt x="1093" y="1158"/>
                    </a:cubicBezTo>
                    <a:cubicBezTo>
                      <a:pt x="1092" y="1399"/>
                      <a:pt x="896" y="1595"/>
                      <a:pt x="656" y="15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9" name="Freeform 29"/>
              <p:cNvSpPr>
                <a:spLocks noEditPoints="1"/>
              </p:cNvSpPr>
              <p:nvPr/>
            </p:nvSpPr>
            <p:spPr bwMode="auto">
              <a:xfrm>
                <a:off x="2297" y="1876"/>
                <a:ext cx="630" cy="870"/>
              </a:xfrm>
              <a:custGeom>
                <a:avLst/>
                <a:gdLst>
                  <a:gd name="T0" fmla="*/ 656 w 1312"/>
                  <a:gd name="T1" fmla="*/ 0 h 1813"/>
                  <a:gd name="T2" fmla="*/ 0 w 1312"/>
                  <a:gd name="T3" fmla="*/ 1157 h 1813"/>
                  <a:gd name="T4" fmla="*/ 656 w 1312"/>
                  <a:gd name="T5" fmla="*/ 1813 h 1813"/>
                  <a:gd name="T6" fmla="*/ 1312 w 1312"/>
                  <a:gd name="T7" fmla="*/ 1157 h 1813"/>
                  <a:gd name="T8" fmla="*/ 656 w 1312"/>
                  <a:gd name="T9" fmla="*/ 0 h 1813"/>
                  <a:gd name="T10" fmla="*/ 656 w 1312"/>
                  <a:gd name="T11" fmla="*/ 1596 h 1813"/>
                  <a:gd name="T12" fmla="*/ 218 w 1312"/>
                  <a:gd name="T13" fmla="*/ 1159 h 1813"/>
                  <a:gd name="T14" fmla="*/ 656 w 1312"/>
                  <a:gd name="T15" fmla="*/ 353 h 1813"/>
                  <a:gd name="T16" fmla="*/ 1093 w 1312"/>
                  <a:gd name="T17" fmla="*/ 1159 h 1813"/>
                  <a:gd name="T18" fmla="*/ 656 w 1312"/>
                  <a:gd name="T19" fmla="*/ 1596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2" h="1813">
                    <a:moveTo>
                      <a:pt x="656" y="0"/>
                    </a:moveTo>
                    <a:cubicBezTo>
                      <a:pt x="656" y="0"/>
                      <a:pt x="0" y="765"/>
                      <a:pt x="0" y="1157"/>
                    </a:cubicBezTo>
                    <a:cubicBezTo>
                      <a:pt x="0" y="1519"/>
                      <a:pt x="294" y="1813"/>
                      <a:pt x="656" y="1813"/>
                    </a:cubicBezTo>
                    <a:cubicBezTo>
                      <a:pt x="1017" y="1813"/>
                      <a:pt x="1312" y="1519"/>
                      <a:pt x="1312" y="1157"/>
                    </a:cubicBezTo>
                    <a:cubicBezTo>
                      <a:pt x="1312" y="779"/>
                      <a:pt x="656" y="0"/>
                      <a:pt x="656" y="0"/>
                    </a:cubicBezTo>
                    <a:close/>
                    <a:moveTo>
                      <a:pt x="656" y="1596"/>
                    </a:moveTo>
                    <a:cubicBezTo>
                      <a:pt x="414" y="1596"/>
                      <a:pt x="218" y="1400"/>
                      <a:pt x="218" y="1159"/>
                    </a:cubicBezTo>
                    <a:cubicBezTo>
                      <a:pt x="218" y="992"/>
                      <a:pt x="460" y="616"/>
                      <a:pt x="656" y="353"/>
                    </a:cubicBezTo>
                    <a:cubicBezTo>
                      <a:pt x="852" y="615"/>
                      <a:pt x="1093" y="992"/>
                      <a:pt x="1093" y="1159"/>
                    </a:cubicBezTo>
                    <a:cubicBezTo>
                      <a:pt x="1093" y="1400"/>
                      <a:pt x="897" y="1596"/>
                      <a:pt x="656" y="15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0" name="Freeform 30"/>
              <p:cNvSpPr>
                <a:spLocks noEditPoints="1"/>
              </p:cNvSpPr>
              <p:nvPr/>
            </p:nvSpPr>
            <p:spPr bwMode="auto">
              <a:xfrm>
                <a:off x="2918" y="2497"/>
                <a:ext cx="630" cy="870"/>
              </a:xfrm>
              <a:custGeom>
                <a:avLst/>
                <a:gdLst>
                  <a:gd name="T0" fmla="*/ 656 w 1312"/>
                  <a:gd name="T1" fmla="*/ 0 h 1814"/>
                  <a:gd name="T2" fmla="*/ 0 w 1312"/>
                  <a:gd name="T3" fmla="*/ 1158 h 1814"/>
                  <a:gd name="T4" fmla="*/ 656 w 1312"/>
                  <a:gd name="T5" fmla="*/ 1814 h 1814"/>
                  <a:gd name="T6" fmla="*/ 1312 w 1312"/>
                  <a:gd name="T7" fmla="*/ 1158 h 1814"/>
                  <a:gd name="T8" fmla="*/ 656 w 1312"/>
                  <a:gd name="T9" fmla="*/ 0 h 1814"/>
                  <a:gd name="T10" fmla="*/ 656 w 1312"/>
                  <a:gd name="T11" fmla="*/ 1595 h 1814"/>
                  <a:gd name="T12" fmla="*/ 219 w 1312"/>
                  <a:gd name="T13" fmla="*/ 1158 h 1814"/>
                  <a:gd name="T14" fmla="*/ 656 w 1312"/>
                  <a:gd name="T15" fmla="*/ 352 h 1814"/>
                  <a:gd name="T16" fmla="*/ 1093 w 1312"/>
                  <a:gd name="T17" fmla="*/ 1158 h 1814"/>
                  <a:gd name="T18" fmla="*/ 656 w 1312"/>
                  <a:gd name="T19" fmla="*/ 159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2" h="1814">
                    <a:moveTo>
                      <a:pt x="656" y="0"/>
                    </a:moveTo>
                    <a:cubicBezTo>
                      <a:pt x="656" y="0"/>
                      <a:pt x="0" y="775"/>
                      <a:pt x="0" y="1158"/>
                    </a:cubicBezTo>
                    <a:cubicBezTo>
                      <a:pt x="0" y="1519"/>
                      <a:pt x="295" y="1814"/>
                      <a:pt x="656" y="1814"/>
                    </a:cubicBezTo>
                    <a:cubicBezTo>
                      <a:pt x="1017" y="1814"/>
                      <a:pt x="1312" y="1519"/>
                      <a:pt x="1312" y="1158"/>
                    </a:cubicBezTo>
                    <a:cubicBezTo>
                      <a:pt x="1312" y="775"/>
                      <a:pt x="656" y="0"/>
                      <a:pt x="656" y="0"/>
                    </a:cubicBezTo>
                    <a:close/>
                    <a:moveTo>
                      <a:pt x="656" y="1595"/>
                    </a:moveTo>
                    <a:cubicBezTo>
                      <a:pt x="415" y="1595"/>
                      <a:pt x="219" y="1399"/>
                      <a:pt x="219" y="1158"/>
                    </a:cubicBezTo>
                    <a:cubicBezTo>
                      <a:pt x="219" y="991"/>
                      <a:pt x="460" y="615"/>
                      <a:pt x="656" y="352"/>
                    </a:cubicBezTo>
                    <a:cubicBezTo>
                      <a:pt x="852" y="614"/>
                      <a:pt x="1093" y="991"/>
                      <a:pt x="1093" y="1158"/>
                    </a:cubicBezTo>
                    <a:cubicBezTo>
                      <a:pt x="1093" y="1399"/>
                      <a:pt x="897" y="1595"/>
                      <a:pt x="656" y="15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nvGrpSpPr>
          <p:cNvPr id="50" name="Group 49"/>
          <p:cNvGrpSpPr/>
          <p:nvPr/>
        </p:nvGrpSpPr>
        <p:grpSpPr>
          <a:xfrm>
            <a:off x="6486817" y="2173733"/>
            <a:ext cx="2085059" cy="2770265"/>
            <a:chOff x="6165328" y="2175727"/>
            <a:chExt cx="2085059" cy="2770265"/>
          </a:xfrm>
        </p:grpSpPr>
        <p:sp>
          <p:nvSpPr>
            <p:cNvPr id="16" name="Oval 15"/>
            <p:cNvSpPr>
              <a:spLocks noChangeArrowheads="1"/>
            </p:cNvSpPr>
            <p:nvPr/>
          </p:nvSpPr>
          <p:spPr bwMode="auto">
            <a:xfrm>
              <a:off x="6417646" y="3369504"/>
              <a:ext cx="1580423" cy="1576488"/>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lIns="82124" tIns="41061" rIns="82124" bIns="41061" anchor="ctr"/>
            <a:lstStyle/>
            <a:p>
              <a:pPr algn="ctr" defTabSz="814388">
                <a:defRPr/>
              </a:pPr>
              <a:endParaRPr lang="en-US" sz="2400" dirty="0">
                <a:latin typeface="Arial" charset="0"/>
              </a:endParaRPr>
            </a:p>
          </p:txBody>
        </p:sp>
        <p:sp>
          <p:nvSpPr>
            <p:cNvPr id="105" name="TextBox 104"/>
            <p:cNvSpPr txBox="1"/>
            <p:nvPr/>
          </p:nvSpPr>
          <p:spPr>
            <a:xfrm>
              <a:off x="6165328" y="2175727"/>
              <a:ext cx="2085059" cy="688194"/>
            </a:xfrm>
            <a:prstGeom prst="rect">
              <a:avLst/>
            </a:prstGeom>
            <a:noFill/>
          </p:spPr>
          <p:txBody>
            <a:bodyPr wrap="square" tIns="36000" rtlCol="0" anchor="b">
              <a:noAutofit/>
            </a:bodyPr>
            <a:lstStyle/>
            <a:p>
              <a:pPr algn="ctr"/>
              <a:r>
                <a:rPr lang="en-US" dirty="0"/>
                <a:t>Maren Wright Voss</a:t>
              </a:r>
            </a:p>
            <a:p>
              <a:pPr algn="ctr"/>
              <a:r>
                <a:rPr lang="en-US" sz="1400" dirty="0"/>
                <a:t>Toole &amp; Utah Counties</a:t>
              </a:r>
            </a:p>
            <a:p>
              <a:pPr algn="ctr"/>
              <a:r>
                <a:rPr lang="en-US" sz="1200" dirty="0"/>
                <a:t>Maren.voss@usu.edu</a:t>
              </a:r>
            </a:p>
            <a:p>
              <a:pPr algn="ctr"/>
              <a:r>
                <a:rPr lang="en-US" sz="1200" dirty="0"/>
                <a:t>(801) 851-8464</a:t>
              </a:r>
            </a:p>
          </p:txBody>
        </p:sp>
        <p:cxnSp>
          <p:nvCxnSpPr>
            <p:cNvPr id="117" name="Straight Connector 116"/>
            <p:cNvCxnSpPr>
              <a:endCxn id="16" idx="0"/>
            </p:cNvCxnSpPr>
            <p:nvPr/>
          </p:nvCxnSpPr>
          <p:spPr>
            <a:xfrm>
              <a:off x="7207857" y="2869154"/>
              <a:ext cx="1" cy="500350"/>
            </a:xfrm>
            <a:prstGeom prst="line">
              <a:avLst/>
            </a:prstGeom>
            <a:ln w="19050">
              <a:solidFill>
                <a:schemeClr val="accent3"/>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41" name="Group 33"/>
            <p:cNvGrpSpPr>
              <a:grpSpLocks noChangeAspect="1"/>
            </p:cNvGrpSpPr>
            <p:nvPr/>
          </p:nvGrpSpPr>
          <p:grpSpPr bwMode="auto">
            <a:xfrm>
              <a:off x="6940091" y="3899048"/>
              <a:ext cx="535533" cy="517401"/>
              <a:chOff x="5308" y="92"/>
              <a:chExt cx="3367" cy="3253"/>
            </a:xfrm>
            <a:solidFill>
              <a:schemeClr val="bg1"/>
            </a:solidFill>
          </p:grpSpPr>
          <p:sp>
            <p:nvSpPr>
              <p:cNvPr id="43" name="Freeform 34"/>
              <p:cNvSpPr>
                <a:spLocks noEditPoints="1"/>
              </p:cNvSpPr>
              <p:nvPr/>
            </p:nvSpPr>
            <p:spPr bwMode="auto">
              <a:xfrm>
                <a:off x="5308" y="92"/>
                <a:ext cx="3367" cy="3253"/>
              </a:xfrm>
              <a:custGeom>
                <a:avLst/>
                <a:gdLst>
                  <a:gd name="T0" fmla="*/ 5473 w 7015"/>
                  <a:gd name="T1" fmla="*/ 4157 h 6778"/>
                  <a:gd name="T2" fmla="*/ 5019 w 7015"/>
                  <a:gd name="T3" fmla="*/ 4240 h 6778"/>
                  <a:gd name="T4" fmla="*/ 4281 w 7015"/>
                  <a:gd name="T5" fmla="*/ 3502 h 6778"/>
                  <a:gd name="T6" fmla="*/ 6735 w 7015"/>
                  <a:gd name="T7" fmla="*/ 1049 h 6778"/>
                  <a:gd name="T8" fmla="*/ 6735 w 7015"/>
                  <a:gd name="T9" fmla="*/ 277 h 6778"/>
                  <a:gd name="T10" fmla="*/ 5963 w 7015"/>
                  <a:gd name="T11" fmla="*/ 277 h 6778"/>
                  <a:gd name="T12" fmla="*/ 3508 w 7015"/>
                  <a:gd name="T13" fmla="*/ 2730 h 6778"/>
                  <a:gd name="T14" fmla="*/ 1053 w 7015"/>
                  <a:gd name="T15" fmla="*/ 274 h 6778"/>
                  <a:gd name="T16" fmla="*/ 280 w 7015"/>
                  <a:gd name="T17" fmla="*/ 274 h 6778"/>
                  <a:gd name="T18" fmla="*/ 280 w 7015"/>
                  <a:gd name="T19" fmla="*/ 1046 h 6778"/>
                  <a:gd name="T20" fmla="*/ 2736 w 7015"/>
                  <a:gd name="T21" fmla="*/ 3502 h 6778"/>
                  <a:gd name="T22" fmla="*/ 1999 w 7015"/>
                  <a:gd name="T23" fmla="*/ 4240 h 6778"/>
                  <a:gd name="T24" fmla="*/ 1544 w 7015"/>
                  <a:gd name="T25" fmla="*/ 4157 h 6778"/>
                  <a:gd name="T26" fmla="*/ 233 w 7015"/>
                  <a:gd name="T27" fmla="*/ 5468 h 6778"/>
                  <a:gd name="T28" fmla="*/ 1544 w 7015"/>
                  <a:gd name="T29" fmla="*/ 6778 h 6778"/>
                  <a:gd name="T30" fmla="*/ 2855 w 7015"/>
                  <a:gd name="T31" fmla="*/ 5468 h 6778"/>
                  <a:gd name="T32" fmla="*/ 2772 w 7015"/>
                  <a:gd name="T33" fmla="*/ 5012 h 6778"/>
                  <a:gd name="T34" fmla="*/ 3509 w 7015"/>
                  <a:gd name="T35" fmla="*/ 4274 h 6778"/>
                  <a:gd name="T36" fmla="*/ 4247 w 7015"/>
                  <a:gd name="T37" fmla="*/ 5012 h 6778"/>
                  <a:gd name="T38" fmla="*/ 4164 w 7015"/>
                  <a:gd name="T39" fmla="*/ 5468 h 6778"/>
                  <a:gd name="T40" fmla="*/ 5475 w 7015"/>
                  <a:gd name="T41" fmla="*/ 6778 h 6778"/>
                  <a:gd name="T42" fmla="*/ 6785 w 7015"/>
                  <a:gd name="T43" fmla="*/ 5468 h 6778"/>
                  <a:gd name="T44" fmla="*/ 5473 w 7015"/>
                  <a:gd name="T45" fmla="*/ 4157 h 6778"/>
                  <a:gd name="T46" fmla="*/ 6117 w 7015"/>
                  <a:gd name="T47" fmla="*/ 430 h 6778"/>
                  <a:gd name="T48" fmla="*/ 6581 w 7015"/>
                  <a:gd name="T49" fmla="*/ 430 h 6778"/>
                  <a:gd name="T50" fmla="*/ 6581 w 7015"/>
                  <a:gd name="T51" fmla="*/ 894 h 6778"/>
                  <a:gd name="T52" fmla="*/ 4127 w 7015"/>
                  <a:gd name="T53" fmla="*/ 3349 h 6778"/>
                  <a:gd name="T54" fmla="*/ 3663 w 7015"/>
                  <a:gd name="T55" fmla="*/ 2885 h 6778"/>
                  <a:gd name="T56" fmla="*/ 6117 w 7015"/>
                  <a:gd name="T57" fmla="*/ 430 h 6778"/>
                  <a:gd name="T58" fmla="*/ 1544 w 7015"/>
                  <a:gd name="T59" fmla="*/ 6561 h 6778"/>
                  <a:gd name="T60" fmla="*/ 452 w 7015"/>
                  <a:gd name="T61" fmla="*/ 5469 h 6778"/>
                  <a:gd name="T62" fmla="*/ 1544 w 7015"/>
                  <a:gd name="T63" fmla="*/ 4377 h 6778"/>
                  <a:gd name="T64" fmla="*/ 2636 w 7015"/>
                  <a:gd name="T65" fmla="*/ 5469 h 6778"/>
                  <a:gd name="T66" fmla="*/ 1544 w 7015"/>
                  <a:gd name="T67" fmla="*/ 6561 h 6778"/>
                  <a:gd name="T68" fmla="*/ 2672 w 7015"/>
                  <a:gd name="T69" fmla="*/ 4804 h 6778"/>
                  <a:gd name="T70" fmla="*/ 2208 w 7015"/>
                  <a:gd name="T71" fmla="*/ 4340 h 6778"/>
                  <a:gd name="T72" fmla="*/ 2891 w 7015"/>
                  <a:gd name="T73" fmla="*/ 3657 h 6778"/>
                  <a:gd name="T74" fmla="*/ 3355 w 7015"/>
                  <a:gd name="T75" fmla="*/ 4121 h 6778"/>
                  <a:gd name="T76" fmla="*/ 2672 w 7015"/>
                  <a:gd name="T77" fmla="*/ 4804 h 6778"/>
                  <a:gd name="T78" fmla="*/ 435 w 7015"/>
                  <a:gd name="T79" fmla="*/ 893 h 6778"/>
                  <a:gd name="T80" fmla="*/ 435 w 7015"/>
                  <a:gd name="T81" fmla="*/ 429 h 6778"/>
                  <a:gd name="T82" fmla="*/ 899 w 7015"/>
                  <a:gd name="T83" fmla="*/ 429 h 6778"/>
                  <a:gd name="T84" fmla="*/ 4809 w 7015"/>
                  <a:gd name="T85" fmla="*/ 4340 h 6778"/>
                  <a:gd name="T86" fmla="*/ 4345 w 7015"/>
                  <a:gd name="T87" fmla="*/ 4804 h 6778"/>
                  <a:gd name="T88" fmla="*/ 435 w 7015"/>
                  <a:gd name="T89" fmla="*/ 893 h 6778"/>
                  <a:gd name="T90" fmla="*/ 5473 w 7015"/>
                  <a:gd name="T91" fmla="*/ 6561 h 6778"/>
                  <a:gd name="T92" fmla="*/ 4381 w 7015"/>
                  <a:gd name="T93" fmla="*/ 5469 h 6778"/>
                  <a:gd name="T94" fmla="*/ 5473 w 7015"/>
                  <a:gd name="T95" fmla="*/ 4377 h 6778"/>
                  <a:gd name="T96" fmla="*/ 6565 w 7015"/>
                  <a:gd name="T97" fmla="*/ 5469 h 6778"/>
                  <a:gd name="T98" fmla="*/ 5473 w 7015"/>
                  <a:gd name="T99" fmla="*/ 6561 h 6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15" h="6778">
                    <a:moveTo>
                      <a:pt x="5473" y="4157"/>
                    </a:moveTo>
                    <a:cubicBezTo>
                      <a:pt x="5313" y="4157"/>
                      <a:pt x="5160" y="4188"/>
                      <a:pt x="5019" y="4240"/>
                    </a:cubicBezTo>
                    <a:lnTo>
                      <a:pt x="4281" y="3502"/>
                    </a:lnTo>
                    <a:lnTo>
                      <a:pt x="6735" y="1049"/>
                    </a:lnTo>
                    <a:cubicBezTo>
                      <a:pt x="6860" y="950"/>
                      <a:pt x="7015" y="556"/>
                      <a:pt x="6735" y="277"/>
                    </a:cubicBezTo>
                    <a:cubicBezTo>
                      <a:pt x="6457" y="0"/>
                      <a:pt x="6096" y="132"/>
                      <a:pt x="5963" y="277"/>
                    </a:cubicBezTo>
                    <a:lnTo>
                      <a:pt x="3508" y="2730"/>
                    </a:lnTo>
                    <a:lnTo>
                      <a:pt x="1053" y="274"/>
                    </a:lnTo>
                    <a:cubicBezTo>
                      <a:pt x="879" y="101"/>
                      <a:pt x="532" y="24"/>
                      <a:pt x="280" y="274"/>
                    </a:cubicBezTo>
                    <a:cubicBezTo>
                      <a:pt x="0" y="554"/>
                      <a:pt x="140" y="908"/>
                      <a:pt x="280" y="1046"/>
                    </a:cubicBezTo>
                    <a:lnTo>
                      <a:pt x="2736" y="3502"/>
                    </a:lnTo>
                    <a:lnTo>
                      <a:pt x="1999" y="4240"/>
                    </a:lnTo>
                    <a:cubicBezTo>
                      <a:pt x="1856" y="4186"/>
                      <a:pt x="1704" y="4157"/>
                      <a:pt x="1544" y="4157"/>
                    </a:cubicBezTo>
                    <a:cubicBezTo>
                      <a:pt x="821" y="4157"/>
                      <a:pt x="233" y="4745"/>
                      <a:pt x="233" y="5468"/>
                    </a:cubicBezTo>
                    <a:cubicBezTo>
                      <a:pt x="233" y="6190"/>
                      <a:pt x="821" y="6778"/>
                      <a:pt x="1544" y="6778"/>
                    </a:cubicBezTo>
                    <a:cubicBezTo>
                      <a:pt x="2267" y="6778"/>
                      <a:pt x="2855" y="6190"/>
                      <a:pt x="2855" y="5468"/>
                    </a:cubicBezTo>
                    <a:cubicBezTo>
                      <a:pt x="2855" y="5308"/>
                      <a:pt x="2824" y="5154"/>
                      <a:pt x="2772" y="5012"/>
                    </a:cubicBezTo>
                    <a:lnTo>
                      <a:pt x="3509" y="4274"/>
                    </a:lnTo>
                    <a:lnTo>
                      <a:pt x="4247" y="5012"/>
                    </a:lnTo>
                    <a:cubicBezTo>
                      <a:pt x="4193" y="5154"/>
                      <a:pt x="4164" y="5306"/>
                      <a:pt x="4164" y="5468"/>
                    </a:cubicBezTo>
                    <a:cubicBezTo>
                      <a:pt x="4164" y="6190"/>
                      <a:pt x="4752" y="6778"/>
                      <a:pt x="5475" y="6778"/>
                    </a:cubicBezTo>
                    <a:cubicBezTo>
                      <a:pt x="6197" y="6778"/>
                      <a:pt x="6785" y="6190"/>
                      <a:pt x="6785" y="5468"/>
                    </a:cubicBezTo>
                    <a:cubicBezTo>
                      <a:pt x="6785" y="4745"/>
                      <a:pt x="6196" y="4157"/>
                      <a:pt x="5473" y="4157"/>
                    </a:cubicBezTo>
                    <a:close/>
                    <a:moveTo>
                      <a:pt x="6117" y="430"/>
                    </a:moveTo>
                    <a:cubicBezTo>
                      <a:pt x="6187" y="354"/>
                      <a:pt x="6401" y="250"/>
                      <a:pt x="6581" y="430"/>
                    </a:cubicBezTo>
                    <a:cubicBezTo>
                      <a:pt x="6732" y="581"/>
                      <a:pt x="6683" y="789"/>
                      <a:pt x="6581" y="894"/>
                    </a:cubicBezTo>
                    <a:lnTo>
                      <a:pt x="4127" y="3349"/>
                    </a:lnTo>
                    <a:lnTo>
                      <a:pt x="3663" y="2885"/>
                    </a:lnTo>
                    <a:lnTo>
                      <a:pt x="6117" y="430"/>
                    </a:lnTo>
                    <a:close/>
                    <a:moveTo>
                      <a:pt x="1544" y="6561"/>
                    </a:moveTo>
                    <a:cubicBezTo>
                      <a:pt x="941" y="6561"/>
                      <a:pt x="452" y="6070"/>
                      <a:pt x="452" y="5469"/>
                    </a:cubicBezTo>
                    <a:cubicBezTo>
                      <a:pt x="452" y="4866"/>
                      <a:pt x="943" y="4377"/>
                      <a:pt x="1544" y="4377"/>
                    </a:cubicBezTo>
                    <a:cubicBezTo>
                      <a:pt x="2147" y="4377"/>
                      <a:pt x="2636" y="4868"/>
                      <a:pt x="2636" y="5469"/>
                    </a:cubicBezTo>
                    <a:cubicBezTo>
                      <a:pt x="2636" y="6070"/>
                      <a:pt x="2145" y="6561"/>
                      <a:pt x="1544" y="6561"/>
                    </a:cubicBezTo>
                    <a:close/>
                    <a:moveTo>
                      <a:pt x="2672" y="4804"/>
                    </a:moveTo>
                    <a:cubicBezTo>
                      <a:pt x="2559" y="4613"/>
                      <a:pt x="2400" y="4453"/>
                      <a:pt x="2208" y="4340"/>
                    </a:cubicBezTo>
                    <a:lnTo>
                      <a:pt x="2891" y="3657"/>
                    </a:lnTo>
                    <a:lnTo>
                      <a:pt x="3355" y="4121"/>
                    </a:lnTo>
                    <a:lnTo>
                      <a:pt x="2672" y="4804"/>
                    </a:lnTo>
                    <a:close/>
                    <a:moveTo>
                      <a:pt x="435" y="893"/>
                    </a:moveTo>
                    <a:cubicBezTo>
                      <a:pt x="347" y="816"/>
                      <a:pt x="272" y="592"/>
                      <a:pt x="435" y="429"/>
                    </a:cubicBezTo>
                    <a:cubicBezTo>
                      <a:pt x="559" y="305"/>
                      <a:pt x="775" y="305"/>
                      <a:pt x="899" y="429"/>
                    </a:cubicBezTo>
                    <a:lnTo>
                      <a:pt x="4809" y="4340"/>
                    </a:lnTo>
                    <a:cubicBezTo>
                      <a:pt x="4619" y="4453"/>
                      <a:pt x="4459" y="4612"/>
                      <a:pt x="4345" y="4804"/>
                    </a:cubicBezTo>
                    <a:lnTo>
                      <a:pt x="435" y="893"/>
                    </a:lnTo>
                    <a:close/>
                    <a:moveTo>
                      <a:pt x="5473" y="6561"/>
                    </a:moveTo>
                    <a:cubicBezTo>
                      <a:pt x="4871" y="6561"/>
                      <a:pt x="4381" y="6070"/>
                      <a:pt x="4381" y="5469"/>
                    </a:cubicBezTo>
                    <a:cubicBezTo>
                      <a:pt x="4381" y="4866"/>
                      <a:pt x="4872" y="4377"/>
                      <a:pt x="5473" y="4377"/>
                    </a:cubicBezTo>
                    <a:cubicBezTo>
                      <a:pt x="6076" y="4377"/>
                      <a:pt x="6565" y="4868"/>
                      <a:pt x="6565" y="5469"/>
                    </a:cubicBezTo>
                    <a:cubicBezTo>
                      <a:pt x="6565" y="6070"/>
                      <a:pt x="6076" y="6561"/>
                      <a:pt x="5473" y="65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4" name="Freeform 35"/>
              <p:cNvSpPr>
                <a:spLocks noEditPoints="1"/>
              </p:cNvSpPr>
              <p:nvPr/>
            </p:nvSpPr>
            <p:spPr bwMode="auto">
              <a:xfrm>
                <a:off x="7568" y="2350"/>
                <a:ext cx="735" cy="734"/>
              </a:xfrm>
              <a:custGeom>
                <a:avLst/>
                <a:gdLst>
                  <a:gd name="T0" fmla="*/ 765 w 1531"/>
                  <a:gd name="T1" fmla="*/ 0 h 1530"/>
                  <a:gd name="T2" fmla="*/ 0 w 1531"/>
                  <a:gd name="T3" fmla="*/ 765 h 1530"/>
                  <a:gd name="T4" fmla="*/ 765 w 1531"/>
                  <a:gd name="T5" fmla="*/ 1530 h 1530"/>
                  <a:gd name="T6" fmla="*/ 1531 w 1531"/>
                  <a:gd name="T7" fmla="*/ 765 h 1530"/>
                  <a:gd name="T8" fmla="*/ 765 w 1531"/>
                  <a:gd name="T9" fmla="*/ 0 h 1530"/>
                  <a:gd name="T10" fmla="*/ 765 w 1531"/>
                  <a:gd name="T11" fmla="*/ 1310 h 1530"/>
                  <a:gd name="T12" fmla="*/ 219 w 1531"/>
                  <a:gd name="T13" fmla="*/ 764 h 1530"/>
                  <a:gd name="T14" fmla="*/ 765 w 1531"/>
                  <a:gd name="T15" fmla="*/ 217 h 1530"/>
                  <a:gd name="T16" fmla="*/ 1312 w 1531"/>
                  <a:gd name="T17" fmla="*/ 764 h 1530"/>
                  <a:gd name="T18" fmla="*/ 765 w 1531"/>
                  <a:gd name="T19" fmla="*/ 1310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1" h="1530">
                    <a:moveTo>
                      <a:pt x="765" y="0"/>
                    </a:moveTo>
                    <a:cubicBezTo>
                      <a:pt x="344" y="0"/>
                      <a:pt x="0" y="342"/>
                      <a:pt x="0" y="765"/>
                    </a:cubicBezTo>
                    <a:cubicBezTo>
                      <a:pt x="0" y="1186"/>
                      <a:pt x="343" y="1530"/>
                      <a:pt x="765" y="1530"/>
                    </a:cubicBezTo>
                    <a:cubicBezTo>
                      <a:pt x="1187" y="1530"/>
                      <a:pt x="1531" y="1188"/>
                      <a:pt x="1531" y="765"/>
                    </a:cubicBezTo>
                    <a:cubicBezTo>
                      <a:pt x="1531" y="342"/>
                      <a:pt x="1187" y="0"/>
                      <a:pt x="765" y="0"/>
                    </a:cubicBezTo>
                    <a:close/>
                    <a:moveTo>
                      <a:pt x="765" y="1310"/>
                    </a:moveTo>
                    <a:cubicBezTo>
                      <a:pt x="464" y="1310"/>
                      <a:pt x="219" y="1065"/>
                      <a:pt x="219" y="764"/>
                    </a:cubicBezTo>
                    <a:cubicBezTo>
                      <a:pt x="219" y="462"/>
                      <a:pt x="464" y="217"/>
                      <a:pt x="765" y="217"/>
                    </a:cubicBezTo>
                    <a:cubicBezTo>
                      <a:pt x="1067" y="217"/>
                      <a:pt x="1312" y="462"/>
                      <a:pt x="1312" y="764"/>
                    </a:cubicBezTo>
                    <a:cubicBezTo>
                      <a:pt x="1312" y="1065"/>
                      <a:pt x="1067" y="1310"/>
                      <a:pt x="765" y="1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5" name="Freeform 36"/>
              <p:cNvSpPr>
                <a:spLocks noEditPoints="1"/>
              </p:cNvSpPr>
              <p:nvPr/>
            </p:nvSpPr>
            <p:spPr bwMode="auto">
              <a:xfrm>
                <a:off x="5682" y="2350"/>
                <a:ext cx="734" cy="734"/>
              </a:xfrm>
              <a:custGeom>
                <a:avLst/>
                <a:gdLst>
                  <a:gd name="T0" fmla="*/ 765 w 1530"/>
                  <a:gd name="T1" fmla="*/ 0 h 1530"/>
                  <a:gd name="T2" fmla="*/ 0 w 1530"/>
                  <a:gd name="T3" fmla="*/ 765 h 1530"/>
                  <a:gd name="T4" fmla="*/ 765 w 1530"/>
                  <a:gd name="T5" fmla="*/ 1530 h 1530"/>
                  <a:gd name="T6" fmla="*/ 1530 w 1530"/>
                  <a:gd name="T7" fmla="*/ 765 h 1530"/>
                  <a:gd name="T8" fmla="*/ 765 w 1530"/>
                  <a:gd name="T9" fmla="*/ 0 h 1530"/>
                  <a:gd name="T10" fmla="*/ 765 w 1530"/>
                  <a:gd name="T11" fmla="*/ 1310 h 1530"/>
                  <a:gd name="T12" fmla="*/ 218 w 1530"/>
                  <a:gd name="T13" fmla="*/ 764 h 1530"/>
                  <a:gd name="T14" fmla="*/ 765 w 1530"/>
                  <a:gd name="T15" fmla="*/ 217 h 1530"/>
                  <a:gd name="T16" fmla="*/ 1312 w 1530"/>
                  <a:gd name="T17" fmla="*/ 764 h 1530"/>
                  <a:gd name="T18" fmla="*/ 765 w 1530"/>
                  <a:gd name="T19" fmla="*/ 1310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0" h="1530">
                    <a:moveTo>
                      <a:pt x="765" y="0"/>
                    </a:moveTo>
                    <a:cubicBezTo>
                      <a:pt x="344" y="0"/>
                      <a:pt x="0" y="342"/>
                      <a:pt x="0" y="765"/>
                    </a:cubicBezTo>
                    <a:cubicBezTo>
                      <a:pt x="0" y="1186"/>
                      <a:pt x="342" y="1530"/>
                      <a:pt x="765" y="1530"/>
                    </a:cubicBezTo>
                    <a:cubicBezTo>
                      <a:pt x="1186" y="1530"/>
                      <a:pt x="1530" y="1188"/>
                      <a:pt x="1530" y="765"/>
                    </a:cubicBezTo>
                    <a:cubicBezTo>
                      <a:pt x="1529" y="342"/>
                      <a:pt x="1186" y="0"/>
                      <a:pt x="765" y="0"/>
                    </a:cubicBezTo>
                    <a:close/>
                    <a:moveTo>
                      <a:pt x="765" y="1310"/>
                    </a:moveTo>
                    <a:cubicBezTo>
                      <a:pt x="464" y="1310"/>
                      <a:pt x="218" y="1065"/>
                      <a:pt x="218" y="764"/>
                    </a:cubicBezTo>
                    <a:cubicBezTo>
                      <a:pt x="218" y="462"/>
                      <a:pt x="464" y="217"/>
                      <a:pt x="765" y="217"/>
                    </a:cubicBezTo>
                    <a:cubicBezTo>
                      <a:pt x="1066" y="217"/>
                      <a:pt x="1312" y="462"/>
                      <a:pt x="1312" y="764"/>
                    </a:cubicBezTo>
                    <a:cubicBezTo>
                      <a:pt x="1310" y="1065"/>
                      <a:pt x="1065" y="1310"/>
                      <a:pt x="765" y="1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nvGrpSpPr>
          <p:cNvPr id="58" name="Group 57">
            <a:extLst>
              <a:ext uri="{FF2B5EF4-FFF2-40B4-BE49-F238E27FC236}">
                <a16:creationId xmlns:a16="http://schemas.microsoft.com/office/drawing/2014/main" id="{59E9740E-2C6E-6342-A25F-7A15D83C833A}"/>
              </a:ext>
            </a:extLst>
          </p:cNvPr>
          <p:cNvGrpSpPr/>
          <p:nvPr/>
        </p:nvGrpSpPr>
        <p:grpSpPr>
          <a:xfrm>
            <a:off x="7990200" y="3369505"/>
            <a:ext cx="2389074" cy="2680119"/>
            <a:chOff x="4256499" y="3369504"/>
            <a:chExt cx="2389074" cy="2680119"/>
          </a:xfrm>
        </p:grpSpPr>
        <p:sp>
          <p:nvSpPr>
            <p:cNvPr id="59" name="Oval 13">
              <a:extLst>
                <a:ext uri="{FF2B5EF4-FFF2-40B4-BE49-F238E27FC236}">
                  <a16:creationId xmlns:a16="http://schemas.microsoft.com/office/drawing/2014/main" id="{8328A874-7A6F-A445-9E59-8C9FD8873CC3}"/>
                </a:ext>
              </a:extLst>
            </p:cNvPr>
            <p:cNvSpPr>
              <a:spLocks noChangeArrowheads="1"/>
            </p:cNvSpPr>
            <p:nvPr/>
          </p:nvSpPr>
          <p:spPr bwMode="auto">
            <a:xfrm>
              <a:off x="4663448" y="3369504"/>
              <a:ext cx="1577800" cy="1576488"/>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lIns="82124" tIns="41061" rIns="82124" bIns="41061" anchor="ctr"/>
            <a:lstStyle/>
            <a:p>
              <a:pPr algn="ctr" defTabSz="814388">
                <a:defRPr/>
              </a:pPr>
              <a:endParaRPr lang="en-US" sz="2400" dirty="0">
                <a:latin typeface="Arial" charset="0"/>
              </a:endParaRPr>
            </a:p>
          </p:txBody>
        </p:sp>
        <p:sp>
          <p:nvSpPr>
            <p:cNvPr id="69" name="TextBox 68">
              <a:extLst>
                <a:ext uri="{FF2B5EF4-FFF2-40B4-BE49-F238E27FC236}">
                  <a16:creationId xmlns:a16="http://schemas.microsoft.com/office/drawing/2014/main" id="{067BA281-F140-384D-A6DA-346A19797300}"/>
                </a:ext>
              </a:extLst>
            </p:cNvPr>
            <p:cNvSpPr txBox="1"/>
            <p:nvPr/>
          </p:nvSpPr>
          <p:spPr>
            <a:xfrm>
              <a:off x="4256499" y="5362023"/>
              <a:ext cx="2389074" cy="687600"/>
            </a:xfrm>
            <a:prstGeom prst="rect">
              <a:avLst/>
            </a:prstGeom>
            <a:noFill/>
          </p:spPr>
          <p:txBody>
            <a:bodyPr wrap="square" tIns="36000" rtlCol="0" anchor="t">
              <a:noAutofit/>
            </a:bodyPr>
            <a:lstStyle/>
            <a:p>
              <a:pPr algn="ctr"/>
              <a:r>
                <a:rPr lang="en-US" dirty="0"/>
                <a:t>Ashley </a:t>
              </a:r>
              <a:r>
                <a:rPr lang="en-US" dirty="0" err="1"/>
                <a:t>Yaugher</a:t>
              </a:r>
              <a:endParaRPr lang="en-US" dirty="0"/>
            </a:p>
            <a:p>
              <a:pPr algn="ctr"/>
              <a:r>
                <a:rPr lang="en-US" sz="1400" dirty="0"/>
                <a:t>Carbon &amp; Emery Counties, HEART Coordinator</a:t>
              </a:r>
            </a:p>
            <a:p>
              <a:pPr algn="ctr"/>
              <a:r>
                <a:rPr lang="en-US" sz="1200" dirty="0" err="1"/>
                <a:t>Ashley.yaugher@usu.edu</a:t>
              </a:r>
              <a:endParaRPr lang="en-US" sz="1200" dirty="0"/>
            </a:p>
            <a:p>
              <a:pPr algn="ctr"/>
              <a:r>
                <a:rPr lang="en-US" sz="1200" dirty="0"/>
                <a:t>(435) 636-3276</a:t>
              </a:r>
            </a:p>
          </p:txBody>
        </p:sp>
        <p:cxnSp>
          <p:nvCxnSpPr>
            <p:cNvPr id="61" name="Straight Connector 60">
              <a:extLst>
                <a:ext uri="{FF2B5EF4-FFF2-40B4-BE49-F238E27FC236}">
                  <a16:creationId xmlns:a16="http://schemas.microsoft.com/office/drawing/2014/main" id="{042C5219-B6D6-0449-A4E5-649055164B6C}"/>
                </a:ext>
              </a:extLst>
            </p:cNvPr>
            <p:cNvCxnSpPr>
              <a:stCxn id="59" idx="4"/>
            </p:cNvCxnSpPr>
            <p:nvPr/>
          </p:nvCxnSpPr>
          <p:spPr>
            <a:xfrm flipH="1">
              <a:off x="5451036" y="4945992"/>
              <a:ext cx="1312" cy="413193"/>
            </a:xfrm>
            <a:prstGeom prst="line">
              <a:avLst/>
            </a:prstGeom>
            <a:ln w="19050">
              <a:solidFill>
                <a:schemeClr val="accent3"/>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62" name="Group 4">
              <a:extLst>
                <a:ext uri="{FF2B5EF4-FFF2-40B4-BE49-F238E27FC236}">
                  <a16:creationId xmlns:a16="http://schemas.microsoft.com/office/drawing/2014/main" id="{02ED8FFE-975E-F846-AF29-F15B785CABB9}"/>
                </a:ext>
              </a:extLst>
            </p:cNvPr>
            <p:cNvGrpSpPr>
              <a:grpSpLocks noChangeAspect="1"/>
            </p:cNvGrpSpPr>
            <p:nvPr/>
          </p:nvGrpSpPr>
          <p:grpSpPr bwMode="auto">
            <a:xfrm>
              <a:off x="5184462" y="3890274"/>
              <a:ext cx="535772" cy="534948"/>
              <a:chOff x="-2018" y="-25"/>
              <a:chExt cx="3252" cy="3247"/>
            </a:xfrm>
            <a:solidFill>
              <a:schemeClr val="bg1"/>
            </a:solidFill>
          </p:grpSpPr>
          <p:sp>
            <p:nvSpPr>
              <p:cNvPr id="63" name="Freeform 5">
                <a:extLst>
                  <a:ext uri="{FF2B5EF4-FFF2-40B4-BE49-F238E27FC236}">
                    <a16:creationId xmlns:a16="http://schemas.microsoft.com/office/drawing/2014/main" id="{745ECDFC-1B3B-4A4D-9B43-29F0890F1FF9}"/>
                  </a:ext>
                </a:extLst>
              </p:cNvPr>
              <p:cNvSpPr>
                <a:spLocks noEditPoints="1"/>
              </p:cNvSpPr>
              <p:nvPr/>
            </p:nvSpPr>
            <p:spPr bwMode="auto">
              <a:xfrm>
                <a:off x="-2018" y="1556"/>
                <a:ext cx="2430" cy="1666"/>
              </a:xfrm>
              <a:custGeom>
                <a:avLst/>
                <a:gdLst>
                  <a:gd name="T0" fmla="*/ 3645 w 5062"/>
                  <a:gd name="T1" fmla="*/ 39 h 3471"/>
                  <a:gd name="T2" fmla="*/ 2900 w 5062"/>
                  <a:gd name="T3" fmla="*/ 1353 h 3471"/>
                  <a:gd name="T4" fmla="*/ 2756 w 5062"/>
                  <a:gd name="T5" fmla="*/ 417 h 3471"/>
                  <a:gd name="T6" fmla="*/ 2956 w 5062"/>
                  <a:gd name="T7" fmla="*/ 417 h 3471"/>
                  <a:gd name="T8" fmla="*/ 2956 w 5062"/>
                  <a:gd name="T9" fmla="*/ 199 h 3471"/>
                  <a:gd name="T10" fmla="*/ 2082 w 5062"/>
                  <a:gd name="T11" fmla="*/ 199 h 3471"/>
                  <a:gd name="T12" fmla="*/ 2082 w 5062"/>
                  <a:gd name="T13" fmla="*/ 417 h 3471"/>
                  <a:gd name="T14" fmla="*/ 2282 w 5062"/>
                  <a:gd name="T15" fmla="*/ 417 h 3471"/>
                  <a:gd name="T16" fmla="*/ 2138 w 5062"/>
                  <a:gd name="T17" fmla="*/ 1349 h 3471"/>
                  <a:gd name="T18" fmla="*/ 1400 w 5062"/>
                  <a:gd name="T19" fmla="*/ 36 h 3471"/>
                  <a:gd name="T20" fmla="*/ 198 w 5062"/>
                  <a:gd name="T21" fmla="*/ 1312 h 3471"/>
                  <a:gd name="T22" fmla="*/ 0 w 5062"/>
                  <a:gd name="T23" fmla="*/ 3471 h 3471"/>
                  <a:gd name="T24" fmla="*/ 5037 w 5062"/>
                  <a:gd name="T25" fmla="*/ 3471 h 3471"/>
                  <a:gd name="T26" fmla="*/ 4848 w 5062"/>
                  <a:gd name="T27" fmla="*/ 1360 h 3471"/>
                  <a:gd name="T28" fmla="*/ 3645 w 5062"/>
                  <a:gd name="T29" fmla="*/ 39 h 3471"/>
                  <a:gd name="T30" fmla="*/ 2502 w 5062"/>
                  <a:gd name="T31" fmla="*/ 416 h 3471"/>
                  <a:gd name="T32" fmla="*/ 2533 w 5062"/>
                  <a:gd name="T33" fmla="*/ 416 h 3471"/>
                  <a:gd name="T34" fmla="*/ 2734 w 5062"/>
                  <a:gd name="T35" fmla="*/ 1721 h 3471"/>
                  <a:gd name="T36" fmla="*/ 2518 w 5062"/>
                  <a:gd name="T37" fmla="*/ 2215 h 3471"/>
                  <a:gd name="T38" fmla="*/ 2302 w 5062"/>
                  <a:gd name="T39" fmla="*/ 1719 h 3471"/>
                  <a:gd name="T40" fmla="*/ 2502 w 5062"/>
                  <a:gd name="T41" fmla="*/ 416 h 3471"/>
                  <a:gd name="T42" fmla="*/ 3937 w 5062"/>
                  <a:gd name="T43" fmla="*/ 3253 h 3471"/>
                  <a:gd name="T44" fmla="*/ 3937 w 5062"/>
                  <a:gd name="T45" fmla="*/ 2163 h 3471"/>
                  <a:gd name="T46" fmla="*/ 3718 w 5062"/>
                  <a:gd name="T47" fmla="*/ 2163 h 3471"/>
                  <a:gd name="T48" fmla="*/ 3718 w 5062"/>
                  <a:gd name="T49" fmla="*/ 3253 h 3471"/>
                  <a:gd name="T50" fmla="*/ 1318 w 5062"/>
                  <a:gd name="T51" fmla="*/ 3253 h 3471"/>
                  <a:gd name="T52" fmla="*/ 1318 w 5062"/>
                  <a:gd name="T53" fmla="*/ 2163 h 3471"/>
                  <a:gd name="T54" fmla="*/ 1100 w 5062"/>
                  <a:gd name="T55" fmla="*/ 2163 h 3471"/>
                  <a:gd name="T56" fmla="*/ 1100 w 5062"/>
                  <a:gd name="T57" fmla="*/ 3253 h 3471"/>
                  <a:gd name="T58" fmla="*/ 218 w 5062"/>
                  <a:gd name="T59" fmla="*/ 3253 h 3471"/>
                  <a:gd name="T60" fmla="*/ 413 w 5062"/>
                  <a:gd name="T61" fmla="*/ 1355 h 3471"/>
                  <a:gd name="T62" fmla="*/ 1386 w 5062"/>
                  <a:gd name="T63" fmla="*/ 267 h 3471"/>
                  <a:gd name="T64" fmla="*/ 2518 w 5062"/>
                  <a:gd name="T65" fmla="*/ 2763 h 3471"/>
                  <a:gd name="T66" fmla="*/ 3657 w 5062"/>
                  <a:gd name="T67" fmla="*/ 268 h 3471"/>
                  <a:gd name="T68" fmla="*/ 4634 w 5062"/>
                  <a:gd name="T69" fmla="*/ 1403 h 3471"/>
                  <a:gd name="T70" fmla="*/ 4820 w 5062"/>
                  <a:gd name="T71" fmla="*/ 3252 h 3471"/>
                  <a:gd name="T72" fmla="*/ 3937 w 5062"/>
                  <a:gd name="T73" fmla="*/ 3252 h 3471"/>
                  <a:gd name="T74" fmla="*/ 3937 w 5062"/>
                  <a:gd name="T75" fmla="*/ 3253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62" h="3471">
                    <a:moveTo>
                      <a:pt x="3645" y="39"/>
                    </a:moveTo>
                    <a:cubicBezTo>
                      <a:pt x="3552" y="12"/>
                      <a:pt x="3504" y="0"/>
                      <a:pt x="2900" y="1353"/>
                    </a:cubicBezTo>
                    <a:lnTo>
                      <a:pt x="2756" y="417"/>
                    </a:lnTo>
                    <a:lnTo>
                      <a:pt x="2956" y="417"/>
                    </a:lnTo>
                    <a:lnTo>
                      <a:pt x="2956" y="199"/>
                    </a:lnTo>
                    <a:lnTo>
                      <a:pt x="2082" y="199"/>
                    </a:lnTo>
                    <a:lnTo>
                      <a:pt x="2082" y="417"/>
                    </a:lnTo>
                    <a:lnTo>
                      <a:pt x="2282" y="417"/>
                    </a:lnTo>
                    <a:lnTo>
                      <a:pt x="2138" y="1349"/>
                    </a:lnTo>
                    <a:cubicBezTo>
                      <a:pt x="1540" y="1"/>
                      <a:pt x="1492" y="11"/>
                      <a:pt x="1400" y="36"/>
                    </a:cubicBezTo>
                    <a:cubicBezTo>
                      <a:pt x="577" y="267"/>
                      <a:pt x="274" y="937"/>
                      <a:pt x="198" y="1312"/>
                    </a:cubicBezTo>
                    <a:cubicBezTo>
                      <a:pt x="198" y="1312"/>
                      <a:pt x="12" y="2008"/>
                      <a:pt x="0" y="3471"/>
                    </a:cubicBezTo>
                    <a:lnTo>
                      <a:pt x="5037" y="3471"/>
                    </a:lnTo>
                    <a:cubicBezTo>
                      <a:pt x="5037" y="3471"/>
                      <a:pt x="5062" y="2375"/>
                      <a:pt x="4848" y="1360"/>
                    </a:cubicBezTo>
                    <a:cubicBezTo>
                      <a:pt x="4848" y="1361"/>
                      <a:pt x="4726" y="345"/>
                      <a:pt x="3645" y="39"/>
                    </a:cubicBezTo>
                    <a:close/>
                    <a:moveTo>
                      <a:pt x="2502" y="416"/>
                    </a:moveTo>
                    <a:lnTo>
                      <a:pt x="2533" y="416"/>
                    </a:lnTo>
                    <a:lnTo>
                      <a:pt x="2734" y="1721"/>
                    </a:lnTo>
                    <a:cubicBezTo>
                      <a:pt x="2668" y="1872"/>
                      <a:pt x="2596" y="2036"/>
                      <a:pt x="2518" y="2215"/>
                    </a:cubicBezTo>
                    <a:cubicBezTo>
                      <a:pt x="2440" y="2035"/>
                      <a:pt x="2369" y="1871"/>
                      <a:pt x="2302" y="1719"/>
                    </a:cubicBezTo>
                    <a:lnTo>
                      <a:pt x="2502" y="416"/>
                    </a:lnTo>
                    <a:close/>
                    <a:moveTo>
                      <a:pt x="3937" y="3253"/>
                    </a:moveTo>
                    <a:lnTo>
                      <a:pt x="3937" y="2163"/>
                    </a:lnTo>
                    <a:lnTo>
                      <a:pt x="3718" y="2163"/>
                    </a:lnTo>
                    <a:lnTo>
                      <a:pt x="3718" y="3253"/>
                    </a:lnTo>
                    <a:lnTo>
                      <a:pt x="1318" y="3253"/>
                    </a:lnTo>
                    <a:lnTo>
                      <a:pt x="1318" y="2163"/>
                    </a:lnTo>
                    <a:lnTo>
                      <a:pt x="1100" y="2163"/>
                    </a:lnTo>
                    <a:lnTo>
                      <a:pt x="1100" y="3253"/>
                    </a:lnTo>
                    <a:lnTo>
                      <a:pt x="218" y="3253"/>
                    </a:lnTo>
                    <a:cubicBezTo>
                      <a:pt x="218" y="2181"/>
                      <a:pt x="413" y="1355"/>
                      <a:pt x="413" y="1355"/>
                    </a:cubicBezTo>
                    <a:cubicBezTo>
                      <a:pt x="596" y="565"/>
                      <a:pt x="1212" y="323"/>
                      <a:pt x="1386" y="267"/>
                    </a:cubicBezTo>
                    <a:cubicBezTo>
                      <a:pt x="1541" y="536"/>
                      <a:pt x="2518" y="2763"/>
                      <a:pt x="2518" y="2763"/>
                    </a:cubicBezTo>
                    <a:cubicBezTo>
                      <a:pt x="2518" y="2763"/>
                      <a:pt x="3501" y="536"/>
                      <a:pt x="3657" y="268"/>
                    </a:cubicBezTo>
                    <a:cubicBezTo>
                      <a:pt x="4537" y="583"/>
                      <a:pt x="4634" y="1403"/>
                      <a:pt x="4634" y="1403"/>
                    </a:cubicBezTo>
                    <a:cubicBezTo>
                      <a:pt x="4756" y="2011"/>
                      <a:pt x="4818" y="2632"/>
                      <a:pt x="4820" y="3252"/>
                    </a:cubicBezTo>
                    <a:lnTo>
                      <a:pt x="3937" y="3252"/>
                    </a:lnTo>
                    <a:lnTo>
                      <a:pt x="3937" y="32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4" name="Freeform 6">
                <a:extLst>
                  <a:ext uri="{FF2B5EF4-FFF2-40B4-BE49-F238E27FC236}">
                    <a16:creationId xmlns:a16="http://schemas.microsoft.com/office/drawing/2014/main" id="{A31A7900-C10F-4146-B38A-A07B1B150978}"/>
                  </a:ext>
                </a:extLst>
              </p:cNvPr>
              <p:cNvSpPr>
                <a:spLocks noEditPoints="1"/>
              </p:cNvSpPr>
              <p:nvPr/>
            </p:nvSpPr>
            <p:spPr bwMode="auto">
              <a:xfrm>
                <a:off x="-1438" y="80"/>
                <a:ext cx="1258" cy="1466"/>
              </a:xfrm>
              <a:custGeom>
                <a:avLst/>
                <a:gdLst>
                  <a:gd name="T0" fmla="*/ 1309 w 2619"/>
                  <a:gd name="T1" fmla="*/ 3055 h 3055"/>
                  <a:gd name="T2" fmla="*/ 2619 w 2619"/>
                  <a:gd name="T3" fmla="*/ 1310 h 3055"/>
                  <a:gd name="T4" fmla="*/ 1309 w 2619"/>
                  <a:gd name="T5" fmla="*/ 0 h 3055"/>
                  <a:gd name="T6" fmla="*/ 0 w 2619"/>
                  <a:gd name="T7" fmla="*/ 1310 h 3055"/>
                  <a:gd name="T8" fmla="*/ 1309 w 2619"/>
                  <a:gd name="T9" fmla="*/ 3055 h 3055"/>
                  <a:gd name="T10" fmla="*/ 1309 w 2619"/>
                  <a:gd name="T11" fmla="*/ 219 h 3055"/>
                  <a:gd name="T12" fmla="*/ 2400 w 2619"/>
                  <a:gd name="T13" fmla="*/ 1310 h 3055"/>
                  <a:gd name="T14" fmla="*/ 1309 w 2619"/>
                  <a:gd name="T15" fmla="*/ 2838 h 3055"/>
                  <a:gd name="T16" fmla="*/ 219 w 2619"/>
                  <a:gd name="T17" fmla="*/ 1310 h 3055"/>
                  <a:gd name="T18" fmla="*/ 1309 w 2619"/>
                  <a:gd name="T19" fmla="*/ 219 h 3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3055">
                    <a:moveTo>
                      <a:pt x="1309" y="3055"/>
                    </a:moveTo>
                    <a:cubicBezTo>
                      <a:pt x="2056" y="3055"/>
                      <a:pt x="2619" y="1996"/>
                      <a:pt x="2619" y="1310"/>
                    </a:cubicBezTo>
                    <a:cubicBezTo>
                      <a:pt x="2619" y="588"/>
                      <a:pt x="2032" y="0"/>
                      <a:pt x="1309" y="0"/>
                    </a:cubicBezTo>
                    <a:cubicBezTo>
                      <a:pt x="587" y="0"/>
                      <a:pt x="0" y="587"/>
                      <a:pt x="0" y="1310"/>
                    </a:cubicBezTo>
                    <a:cubicBezTo>
                      <a:pt x="0" y="1996"/>
                      <a:pt x="563" y="3055"/>
                      <a:pt x="1309" y="3055"/>
                    </a:cubicBezTo>
                    <a:close/>
                    <a:moveTo>
                      <a:pt x="1309" y="219"/>
                    </a:moveTo>
                    <a:cubicBezTo>
                      <a:pt x="1911" y="219"/>
                      <a:pt x="2400" y="708"/>
                      <a:pt x="2400" y="1310"/>
                    </a:cubicBezTo>
                    <a:cubicBezTo>
                      <a:pt x="2400" y="1899"/>
                      <a:pt x="1901" y="2838"/>
                      <a:pt x="1309" y="2838"/>
                    </a:cubicBezTo>
                    <a:cubicBezTo>
                      <a:pt x="717" y="2838"/>
                      <a:pt x="219" y="1899"/>
                      <a:pt x="219" y="1310"/>
                    </a:cubicBezTo>
                    <a:cubicBezTo>
                      <a:pt x="219" y="708"/>
                      <a:pt x="708" y="219"/>
                      <a:pt x="1309" y="21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5" name="Freeform 7">
                <a:extLst>
                  <a:ext uri="{FF2B5EF4-FFF2-40B4-BE49-F238E27FC236}">
                    <a16:creationId xmlns:a16="http://schemas.microsoft.com/office/drawing/2014/main" id="{1AE93D8B-E661-EC41-98EA-4C10ECF24F89}"/>
                  </a:ext>
                </a:extLst>
              </p:cNvPr>
              <p:cNvSpPr>
                <a:spLocks noEditPoints="1"/>
              </p:cNvSpPr>
              <p:nvPr/>
            </p:nvSpPr>
            <p:spPr bwMode="auto">
              <a:xfrm>
                <a:off x="-23" y="-25"/>
                <a:ext cx="1257" cy="1168"/>
              </a:xfrm>
              <a:custGeom>
                <a:avLst/>
                <a:gdLst>
                  <a:gd name="T0" fmla="*/ 2290 w 2618"/>
                  <a:gd name="T1" fmla="*/ 0 h 2433"/>
                  <a:gd name="T2" fmla="*/ 326 w 2618"/>
                  <a:gd name="T3" fmla="*/ 0 h 2433"/>
                  <a:gd name="T4" fmla="*/ 0 w 2618"/>
                  <a:gd name="T5" fmla="*/ 327 h 2433"/>
                  <a:gd name="T6" fmla="*/ 0 w 2618"/>
                  <a:gd name="T7" fmla="*/ 1527 h 2433"/>
                  <a:gd name="T8" fmla="*/ 265 w 2618"/>
                  <a:gd name="T9" fmla="*/ 1848 h 2433"/>
                  <a:gd name="T10" fmla="*/ 181 w 2618"/>
                  <a:gd name="T11" fmla="*/ 2433 h 2433"/>
                  <a:gd name="T12" fmla="*/ 926 w 2618"/>
                  <a:gd name="T13" fmla="*/ 1855 h 2433"/>
                  <a:gd name="T14" fmla="*/ 2292 w 2618"/>
                  <a:gd name="T15" fmla="*/ 1855 h 2433"/>
                  <a:gd name="T16" fmla="*/ 2618 w 2618"/>
                  <a:gd name="T17" fmla="*/ 1528 h 2433"/>
                  <a:gd name="T18" fmla="*/ 2618 w 2618"/>
                  <a:gd name="T19" fmla="*/ 328 h 2433"/>
                  <a:gd name="T20" fmla="*/ 2290 w 2618"/>
                  <a:gd name="T21" fmla="*/ 0 h 2433"/>
                  <a:gd name="T22" fmla="*/ 2398 w 2618"/>
                  <a:gd name="T23" fmla="*/ 1527 h 2433"/>
                  <a:gd name="T24" fmla="*/ 2289 w 2618"/>
                  <a:gd name="T25" fmla="*/ 1636 h 2433"/>
                  <a:gd name="T26" fmla="*/ 849 w 2618"/>
                  <a:gd name="T27" fmla="*/ 1636 h 2433"/>
                  <a:gd name="T28" fmla="*/ 472 w 2618"/>
                  <a:gd name="T29" fmla="*/ 1929 h 2433"/>
                  <a:gd name="T30" fmla="*/ 513 w 2618"/>
                  <a:gd name="T31" fmla="*/ 1636 h 2433"/>
                  <a:gd name="T32" fmla="*/ 325 w 2618"/>
                  <a:gd name="T33" fmla="*/ 1636 h 2433"/>
                  <a:gd name="T34" fmla="*/ 216 w 2618"/>
                  <a:gd name="T35" fmla="*/ 1527 h 2433"/>
                  <a:gd name="T36" fmla="*/ 216 w 2618"/>
                  <a:gd name="T37" fmla="*/ 327 h 2433"/>
                  <a:gd name="T38" fmla="*/ 325 w 2618"/>
                  <a:gd name="T39" fmla="*/ 217 h 2433"/>
                  <a:gd name="T40" fmla="*/ 2289 w 2618"/>
                  <a:gd name="T41" fmla="*/ 217 h 2433"/>
                  <a:gd name="T42" fmla="*/ 2398 w 2618"/>
                  <a:gd name="T43" fmla="*/ 327 h 2433"/>
                  <a:gd name="T44" fmla="*/ 2398 w 2618"/>
                  <a:gd name="T45" fmla="*/ 1527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18" h="2433">
                    <a:moveTo>
                      <a:pt x="2290" y="0"/>
                    </a:moveTo>
                    <a:lnTo>
                      <a:pt x="326" y="0"/>
                    </a:lnTo>
                    <a:cubicBezTo>
                      <a:pt x="146" y="0"/>
                      <a:pt x="0" y="147"/>
                      <a:pt x="0" y="327"/>
                    </a:cubicBezTo>
                    <a:lnTo>
                      <a:pt x="0" y="1527"/>
                    </a:lnTo>
                    <a:cubicBezTo>
                      <a:pt x="0" y="1685"/>
                      <a:pt x="114" y="1819"/>
                      <a:pt x="265" y="1848"/>
                    </a:cubicBezTo>
                    <a:lnTo>
                      <a:pt x="181" y="2433"/>
                    </a:lnTo>
                    <a:lnTo>
                      <a:pt x="926" y="1855"/>
                    </a:lnTo>
                    <a:lnTo>
                      <a:pt x="2292" y="1855"/>
                    </a:lnTo>
                    <a:cubicBezTo>
                      <a:pt x="2472" y="1855"/>
                      <a:pt x="2618" y="1708"/>
                      <a:pt x="2618" y="1528"/>
                    </a:cubicBezTo>
                    <a:lnTo>
                      <a:pt x="2618" y="328"/>
                    </a:lnTo>
                    <a:cubicBezTo>
                      <a:pt x="2617" y="147"/>
                      <a:pt x="2470" y="0"/>
                      <a:pt x="2290" y="0"/>
                    </a:cubicBezTo>
                    <a:close/>
                    <a:moveTo>
                      <a:pt x="2398" y="1527"/>
                    </a:moveTo>
                    <a:cubicBezTo>
                      <a:pt x="2398" y="1587"/>
                      <a:pt x="2349" y="1636"/>
                      <a:pt x="2289" y="1636"/>
                    </a:cubicBezTo>
                    <a:lnTo>
                      <a:pt x="849" y="1636"/>
                    </a:lnTo>
                    <a:lnTo>
                      <a:pt x="472" y="1929"/>
                    </a:lnTo>
                    <a:lnTo>
                      <a:pt x="513" y="1636"/>
                    </a:lnTo>
                    <a:lnTo>
                      <a:pt x="325" y="1636"/>
                    </a:lnTo>
                    <a:cubicBezTo>
                      <a:pt x="265" y="1636"/>
                      <a:pt x="216" y="1587"/>
                      <a:pt x="216" y="1527"/>
                    </a:cubicBezTo>
                    <a:lnTo>
                      <a:pt x="216" y="327"/>
                    </a:lnTo>
                    <a:cubicBezTo>
                      <a:pt x="216" y="267"/>
                      <a:pt x="265" y="217"/>
                      <a:pt x="325" y="217"/>
                    </a:cubicBezTo>
                    <a:lnTo>
                      <a:pt x="2289" y="217"/>
                    </a:lnTo>
                    <a:cubicBezTo>
                      <a:pt x="2349" y="217"/>
                      <a:pt x="2398" y="267"/>
                      <a:pt x="2398" y="327"/>
                    </a:cubicBezTo>
                    <a:lnTo>
                      <a:pt x="2398" y="15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66" name="Rectangle 8">
                <a:extLst>
                  <a:ext uri="{FF2B5EF4-FFF2-40B4-BE49-F238E27FC236}">
                    <a16:creationId xmlns:a16="http://schemas.microsoft.com/office/drawing/2014/main" id="{FE6300CC-E339-AC48-9783-A5F835160D88}"/>
                  </a:ext>
                </a:extLst>
              </p:cNvPr>
              <p:cNvSpPr>
                <a:spLocks noChangeArrowheads="1"/>
              </p:cNvSpPr>
              <p:nvPr/>
            </p:nvSpPr>
            <p:spPr bwMode="auto">
              <a:xfrm>
                <a:off x="239" y="237"/>
                <a:ext cx="733"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67" name="Rectangle 9">
                <a:extLst>
                  <a:ext uri="{FF2B5EF4-FFF2-40B4-BE49-F238E27FC236}">
                    <a16:creationId xmlns:a16="http://schemas.microsoft.com/office/drawing/2014/main" id="{6D3ED721-453E-1044-853E-43E9FDCCEA77}"/>
                  </a:ext>
                </a:extLst>
              </p:cNvPr>
              <p:cNvSpPr>
                <a:spLocks noChangeArrowheads="1"/>
              </p:cNvSpPr>
              <p:nvPr/>
            </p:nvSpPr>
            <p:spPr bwMode="auto">
              <a:xfrm>
                <a:off x="239" y="499"/>
                <a:ext cx="733"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grpSp>
      </p:grpSp>
      <p:pic>
        <p:nvPicPr>
          <p:cNvPr id="70" name="Picture 69">
            <a:extLst>
              <a:ext uri="{FF2B5EF4-FFF2-40B4-BE49-F238E27FC236}">
                <a16:creationId xmlns:a16="http://schemas.microsoft.com/office/drawing/2014/main" id="{A898BE4C-340C-FF47-BF23-C001672AFFF4}"/>
              </a:ext>
            </a:extLst>
          </p:cNvPr>
          <p:cNvPicPr/>
          <p:nvPr/>
        </p:nvPicPr>
        <p:blipFill rotWithShape="1">
          <a:blip r:embed="rId3">
            <a:extLst>
              <a:ext uri="{28A0092B-C50C-407E-A947-70E740481C1C}">
                <a14:useLocalDpi xmlns:a14="http://schemas.microsoft.com/office/drawing/2010/main" val="0"/>
              </a:ext>
            </a:extLst>
          </a:blip>
          <a:srcRect l="13429" t="14344" r="12518"/>
          <a:stretch/>
        </p:blipFill>
        <p:spPr>
          <a:xfrm>
            <a:off x="1857821" y="3504655"/>
            <a:ext cx="1127581" cy="1338235"/>
          </a:xfrm>
          <a:prstGeom prst="rect">
            <a:avLst/>
          </a:prstGeom>
        </p:spPr>
      </p:pic>
      <p:pic>
        <p:nvPicPr>
          <p:cNvPr id="71" name="Picture 70">
            <a:extLst>
              <a:ext uri="{FF2B5EF4-FFF2-40B4-BE49-F238E27FC236}">
                <a16:creationId xmlns:a16="http://schemas.microsoft.com/office/drawing/2014/main" id="{4F5BDDA1-4628-B642-B92C-D03D25B1C113}"/>
              </a:ext>
            </a:extLst>
          </p:cNvPr>
          <p:cNvPicPr/>
          <p:nvPr/>
        </p:nvPicPr>
        <p:blipFill rotWithShape="1">
          <a:blip r:embed="rId4">
            <a:extLst>
              <a:ext uri="{28A0092B-C50C-407E-A947-70E740481C1C}">
                <a14:useLocalDpi xmlns:a14="http://schemas.microsoft.com/office/drawing/2010/main" val="0"/>
              </a:ext>
            </a:extLst>
          </a:blip>
          <a:srcRect l="11799" t="13367" r="21073" b="8601"/>
          <a:stretch/>
        </p:blipFill>
        <p:spPr>
          <a:xfrm>
            <a:off x="3594530" y="3504655"/>
            <a:ext cx="1091647" cy="1338235"/>
          </a:xfrm>
          <a:prstGeom prst="rect">
            <a:avLst/>
          </a:prstGeom>
        </p:spPr>
      </p:pic>
      <p:pic>
        <p:nvPicPr>
          <p:cNvPr id="72" name="Picture 71">
            <a:extLst>
              <a:ext uri="{FF2B5EF4-FFF2-40B4-BE49-F238E27FC236}">
                <a16:creationId xmlns:a16="http://schemas.microsoft.com/office/drawing/2014/main" id="{EDC2A105-D3E7-6F4A-81D3-DCE423ACF4B6}"/>
              </a:ext>
            </a:extLst>
          </p:cNvPr>
          <p:cNvPicPr/>
          <p:nvPr/>
        </p:nvPicPr>
        <p:blipFill rotWithShape="1">
          <a:blip r:embed="rId5">
            <a:extLst>
              <a:ext uri="{28A0092B-C50C-407E-A947-70E740481C1C}">
                <a14:useLocalDpi xmlns:a14="http://schemas.microsoft.com/office/drawing/2010/main" val="0"/>
              </a:ext>
            </a:extLst>
          </a:blip>
          <a:srcRect l="12609" t="9435" r="13400" b="11018"/>
          <a:stretch/>
        </p:blipFill>
        <p:spPr>
          <a:xfrm>
            <a:off x="5302078" y="3504655"/>
            <a:ext cx="1224476" cy="1338235"/>
          </a:xfrm>
          <a:prstGeom prst="rect">
            <a:avLst/>
          </a:prstGeom>
        </p:spPr>
      </p:pic>
      <p:pic>
        <p:nvPicPr>
          <p:cNvPr id="73" name="Picture 72">
            <a:extLst>
              <a:ext uri="{FF2B5EF4-FFF2-40B4-BE49-F238E27FC236}">
                <a16:creationId xmlns:a16="http://schemas.microsoft.com/office/drawing/2014/main" id="{7CBA670F-DE69-5542-A6E6-DE5E397F826A}"/>
              </a:ext>
            </a:extLst>
          </p:cNvPr>
          <p:cNvPicPr/>
          <p:nvPr/>
        </p:nvPicPr>
        <p:blipFill rotWithShape="1">
          <a:blip r:embed="rId6">
            <a:extLst>
              <a:ext uri="{28A0092B-C50C-407E-A947-70E740481C1C}">
                <a14:useLocalDpi xmlns:a14="http://schemas.microsoft.com/office/drawing/2010/main" val="0"/>
              </a:ext>
            </a:extLst>
          </a:blip>
          <a:srcRect l="15458" t="16925" r="15407" b="4526"/>
          <a:stretch/>
        </p:blipFill>
        <p:spPr>
          <a:xfrm>
            <a:off x="6969524" y="3492298"/>
            <a:ext cx="1149388" cy="1348043"/>
          </a:xfrm>
          <a:prstGeom prst="rect">
            <a:avLst/>
          </a:prstGeom>
        </p:spPr>
      </p:pic>
      <p:pic>
        <p:nvPicPr>
          <p:cNvPr id="74" name="Picture 73">
            <a:extLst>
              <a:ext uri="{FF2B5EF4-FFF2-40B4-BE49-F238E27FC236}">
                <a16:creationId xmlns:a16="http://schemas.microsoft.com/office/drawing/2014/main" id="{A43E8C8C-06DE-CE4B-B8C6-F6373C039FA5}"/>
              </a:ext>
            </a:extLst>
          </p:cNvPr>
          <p:cNvPicPr/>
          <p:nvPr/>
        </p:nvPicPr>
        <p:blipFill rotWithShape="1">
          <a:blip r:embed="rId7">
            <a:extLst>
              <a:ext uri="{28A0092B-C50C-407E-A947-70E740481C1C}">
                <a14:useLocalDpi xmlns:a14="http://schemas.microsoft.com/office/drawing/2010/main" val="0"/>
              </a:ext>
            </a:extLst>
          </a:blip>
          <a:srcRect l="9741" t="5419" r="19955" b="24918"/>
          <a:stretch/>
        </p:blipFill>
        <p:spPr>
          <a:xfrm>
            <a:off x="8611614" y="3492298"/>
            <a:ext cx="1212903" cy="1348043"/>
          </a:xfrm>
          <a:prstGeom prst="rect">
            <a:avLst/>
          </a:prstGeom>
        </p:spPr>
      </p:pic>
    </p:spTree>
    <p:extLst>
      <p:ext uri="{BB962C8B-B14F-4D97-AF65-F5344CB8AC3E}">
        <p14:creationId xmlns:p14="http://schemas.microsoft.com/office/powerpoint/2010/main" val="2178072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 TEAM MANAGEMENT</a:t>
            </a:r>
            <a:endParaRPr lang="th-TH" dirty="0"/>
          </a:p>
        </p:txBody>
      </p:sp>
      <p:sp>
        <p:nvSpPr>
          <p:cNvPr id="3" name="Text Placeholder 2"/>
          <p:cNvSpPr>
            <a:spLocks noGrp="1"/>
          </p:cNvSpPr>
          <p:nvPr>
            <p:ph type="body" sz="quarter" idx="13"/>
          </p:nvPr>
        </p:nvSpPr>
        <p:spPr/>
        <p:txBody>
          <a:bodyPr/>
          <a:lstStyle/>
          <a:p>
            <a:r>
              <a:rPr lang="en-US" dirty="0"/>
              <a:t>AVAILABLE AND EXCITED TO COLLABORATE WITH HEALTH AGENCIES ACROSS THE STATE TO PROMOTE UTAH’S OVERALL HEALTH AND WELLNESS!</a:t>
            </a:r>
            <a:endParaRPr lang="th-TH" dirty="0"/>
          </a:p>
        </p:txBody>
      </p:sp>
      <p:grpSp>
        <p:nvGrpSpPr>
          <p:cNvPr id="48" name="Group 47"/>
          <p:cNvGrpSpPr/>
          <p:nvPr/>
        </p:nvGrpSpPr>
        <p:grpSpPr>
          <a:xfrm>
            <a:off x="1617751" y="1887758"/>
            <a:ext cx="1786878" cy="3056241"/>
            <a:chOff x="2796813" y="1889751"/>
            <a:chExt cx="1786878" cy="3056241"/>
          </a:xfrm>
        </p:grpSpPr>
        <p:sp>
          <p:nvSpPr>
            <p:cNvPr id="14" name="Oval 11"/>
            <p:cNvSpPr>
              <a:spLocks noChangeArrowheads="1"/>
            </p:cNvSpPr>
            <p:nvPr/>
          </p:nvSpPr>
          <p:spPr bwMode="auto">
            <a:xfrm>
              <a:off x="2900041" y="3369504"/>
              <a:ext cx="1580423" cy="1576488"/>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lIns="82124" tIns="41061" rIns="82124" bIns="41061" anchor="ctr"/>
            <a:lstStyle/>
            <a:p>
              <a:pPr algn="ctr" defTabSz="814388">
                <a:defRPr/>
              </a:pPr>
              <a:endParaRPr lang="en-US" sz="2400" dirty="0">
                <a:latin typeface="Arial" charset="0"/>
              </a:endParaRPr>
            </a:p>
          </p:txBody>
        </p:sp>
        <p:sp>
          <p:nvSpPr>
            <p:cNvPr id="99" name="TextBox 98"/>
            <p:cNvSpPr txBox="1"/>
            <p:nvPr/>
          </p:nvSpPr>
          <p:spPr>
            <a:xfrm>
              <a:off x="2796813" y="1889751"/>
              <a:ext cx="1786878" cy="998337"/>
            </a:xfrm>
            <a:prstGeom prst="rect">
              <a:avLst/>
            </a:prstGeom>
            <a:noFill/>
          </p:spPr>
          <p:txBody>
            <a:bodyPr wrap="square" tIns="36000" rtlCol="0" anchor="b">
              <a:noAutofit/>
            </a:bodyPr>
            <a:lstStyle/>
            <a:p>
              <a:pPr algn="ctr"/>
              <a:r>
                <a:rPr lang="en-US" dirty="0"/>
                <a:t>Mateja </a:t>
              </a:r>
            </a:p>
            <a:p>
              <a:pPr algn="ctr"/>
              <a:r>
                <a:rPr lang="en-US" dirty="0"/>
                <a:t>Savoie-Roskos</a:t>
              </a:r>
            </a:p>
            <a:p>
              <a:pPr algn="ctr"/>
              <a:r>
                <a:rPr lang="en-US" sz="1400" dirty="0"/>
                <a:t>HEART Evaluator</a:t>
              </a:r>
            </a:p>
            <a:p>
              <a:pPr algn="ctr"/>
              <a:r>
                <a:rPr lang="en-US" sz="1200" dirty="0"/>
                <a:t>Mateja.savoie@usu.edu</a:t>
              </a:r>
            </a:p>
            <a:p>
              <a:pPr algn="ctr"/>
              <a:r>
                <a:rPr lang="en-US" sz="1100" dirty="0"/>
                <a:t>(435) 797-5777</a:t>
              </a:r>
            </a:p>
          </p:txBody>
        </p:sp>
        <p:cxnSp>
          <p:nvCxnSpPr>
            <p:cNvPr id="111" name="Straight Connector 110"/>
            <p:cNvCxnSpPr>
              <a:endCxn id="14" idx="0"/>
            </p:cNvCxnSpPr>
            <p:nvPr/>
          </p:nvCxnSpPr>
          <p:spPr>
            <a:xfrm flipH="1">
              <a:off x="3690253" y="2869154"/>
              <a:ext cx="3963" cy="500350"/>
            </a:xfrm>
            <a:prstGeom prst="line">
              <a:avLst/>
            </a:prstGeom>
            <a:ln w="19050">
              <a:solidFill>
                <a:schemeClr val="accent3"/>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0" name="Group 21"/>
            <p:cNvGrpSpPr>
              <a:grpSpLocks noChangeAspect="1"/>
            </p:cNvGrpSpPr>
            <p:nvPr/>
          </p:nvGrpSpPr>
          <p:grpSpPr bwMode="auto">
            <a:xfrm>
              <a:off x="3393104" y="3861423"/>
              <a:ext cx="594296" cy="592651"/>
              <a:chOff x="1249" y="125"/>
              <a:chExt cx="3251" cy="3242"/>
            </a:xfrm>
            <a:solidFill>
              <a:schemeClr val="bg1"/>
            </a:solidFill>
          </p:grpSpPr>
          <p:sp>
            <p:nvSpPr>
              <p:cNvPr id="32" name="Freeform 22"/>
              <p:cNvSpPr>
                <a:spLocks/>
              </p:cNvSpPr>
              <p:nvPr/>
            </p:nvSpPr>
            <p:spPr bwMode="auto">
              <a:xfrm>
                <a:off x="1931" y="387"/>
                <a:ext cx="524" cy="525"/>
              </a:xfrm>
              <a:custGeom>
                <a:avLst/>
                <a:gdLst>
                  <a:gd name="T0" fmla="*/ 0 w 1092"/>
                  <a:gd name="T1" fmla="*/ 1094 h 1094"/>
                  <a:gd name="T2" fmla="*/ 218 w 1092"/>
                  <a:gd name="T3" fmla="*/ 1094 h 1094"/>
                  <a:gd name="T4" fmla="*/ 1092 w 1092"/>
                  <a:gd name="T5" fmla="*/ 220 h 1094"/>
                  <a:gd name="T6" fmla="*/ 1092 w 1092"/>
                  <a:gd name="T7" fmla="*/ 0 h 1094"/>
                  <a:gd name="T8" fmla="*/ 0 w 1092"/>
                  <a:gd name="T9" fmla="*/ 1094 h 1094"/>
                </a:gdLst>
                <a:ahLst/>
                <a:cxnLst>
                  <a:cxn ang="0">
                    <a:pos x="T0" y="T1"/>
                  </a:cxn>
                  <a:cxn ang="0">
                    <a:pos x="T2" y="T3"/>
                  </a:cxn>
                  <a:cxn ang="0">
                    <a:pos x="T4" y="T5"/>
                  </a:cxn>
                  <a:cxn ang="0">
                    <a:pos x="T6" y="T7"/>
                  </a:cxn>
                  <a:cxn ang="0">
                    <a:pos x="T8" y="T9"/>
                  </a:cxn>
                </a:cxnLst>
                <a:rect l="0" t="0" r="r" b="b"/>
                <a:pathLst>
                  <a:path w="1092" h="1094">
                    <a:moveTo>
                      <a:pt x="0" y="1094"/>
                    </a:moveTo>
                    <a:lnTo>
                      <a:pt x="218" y="1094"/>
                    </a:lnTo>
                    <a:cubicBezTo>
                      <a:pt x="218" y="612"/>
                      <a:pt x="610" y="220"/>
                      <a:pt x="1092" y="220"/>
                    </a:cubicBezTo>
                    <a:lnTo>
                      <a:pt x="1092" y="0"/>
                    </a:lnTo>
                    <a:cubicBezTo>
                      <a:pt x="490" y="0"/>
                      <a:pt x="0" y="491"/>
                      <a:pt x="0" y="10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3" name="Freeform 23"/>
              <p:cNvSpPr>
                <a:spLocks noEditPoints="1"/>
              </p:cNvSpPr>
              <p:nvPr/>
            </p:nvSpPr>
            <p:spPr bwMode="auto">
              <a:xfrm>
                <a:off x="1249" y="125"/>
                <a:ext cx="3251" cy="1888"/>
              </a:xfrm>
              <a:custGeom>
                <a:avLst/>
                <a:gdLst>
                  <a:gd name="T0" fmla="*/ 5905 w 6773"/>
                  <a:gd name="T1" fmla="*/ 3488 h 3932"/>
                  <a:gd name="T2" fmla="*/ 6773 w 6773"/>
                  <a:gd name="T3" fmla="*/ 2512 h 3932"/>
                  <a:gd name="T4" fmla="*/ 5790 w 6773"/>
                  <a:gd name="T5" fmla="*/ 1529 h 3932"/>
                  <a:gd name="T6" fmla="*/ 5457 w 6773"/>
                  <a:gd name="T7" fmla="*/ 1529 h 3932"/>
                  <a:gd name="T8" fmla="*/ 4370 w 6773"/>
                  <a:gd name="T9" fmla="*/ 547 h 3932"/>
                  <a:gd name="T10" fmla="*/ 3842 w 6773"/>
                  <a:gd name="T11" fmla="*/ 683 h 3932"/>
                  <a:gd name="T12" fmla="*/ 2513 w 6773"/>
                  <a:gd name="T13" fmla="*/ 0 h 3932"/>
                  <a:gd name="T14" fmla="*/ 877 w 6773"/>
                  <a:gd name="T15" fmla="*/ 1535 h 3932"/>
                  <a:gd name="T16" fmla="*/ 0 w 6773"/>
                  <a:gd name="T17" fmla="*/ 2512 h 3932"/>
                  <a:gd name="T18" fmla="*/ 982 w 6773"/>
                  <a:gd name="T19" fmla="*/ 3495 h 3932"/>
                  <a:gd name="T20" fmla="*/ 4150 w 6773"/>
                  <a:gd name="T21" fmla="*/ 3495 h 3932"/>
                  <a:gd name="T22" fmla="*/ 5024 w 6773"/>
                  <a:gd name="T23" fmla="*/ 3932 h 3932"/>
                  <a:gd name="T24" fmla="*/ 5905 w 6773"/>
                  <a:gd name="T25" fmla="*/ 3488 h 3932"/>
                  <a:gd name="T26" fmla="*/ 5025 w 6773"/>
                  <a:gd name="T27" fmla="*/ 3715 h 3932"/>
                  <a:gd name="T28" fmla="*/ 4266 w 6773"/>
                  <a:gd name="T29" fmla="*/ 3277 h 3932"/>
                  <a:gd name="T30" fmla="*/ 982 w 6773"/>
                  <a:gd name="T31" fmla="*/ 3277 h 3932"/>
                  <a:gd name="T32" fmla="*/ 217 w 6773"/>
                  <a:gd name="T33" fmla="*/ 2512 h 3932"/>
                  <a:gd name="T34" fmla="*/ 982 w 6773"/>
                  <a:gd name="T35" fmla="*/ 1747 h 3932"/>
                  <a:gd name="T36" fmla="*/ 1092 w 6773"/>
                  <a:gd name="T37" fmla="*/ 1747 h 3932"/>
                  <a:gd name="T38" fmla="*/ 2513 w 6773"/>
                  <a:gd name="T39" fmla="*/ 219 h 3932"/>
                  <a:gd name="T40" fmla="*/ 3778 w 6773"/>
                  <a:gd name="T41" fmla="*/ 987 h 3932"/>
                  <a:gd name="T42" fmla="*/ 4369 w 6773"/>
                  <a:gd name="T43" fmla="*/ 764 h 3932"/>
                  <a:gd name="T44" fmla="*/ 5242 w 6773"/>
                  <a:gd name="T45" fmla="*/ 1747 h 3932"/>
                  <a:gd name="T46" fmla="*/ 5789 w 6773"/>
                  <a:gd name="T47" fmla="*/ 1747 h 3932"/>
                  <a:gd name="T48" fmla="*/ 6554 w 6773"/>
                  <a:gd name="T49" fmla="*/ 2512 h 3932"/>
                  <a:gd name="T50" fmla="*/ 5784 w 6773"/>
                  <a:gd name="T51" fmla="*/ 3277 h 3932"/>
                  <a:gd name="T52" fmla="*/ 5025 w 6773"/>
                  <a:gd name="T53" fmla="*/ 3715 h 3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73" h="3932">
                    <a:moveTo>
                      <a:pt x="5905" y="3488"/>
                    </a:moveTo>
                    <a:cubicBezTo>
                      <a:pt x="6396" y="3431"/>
                      <a:pt x="6773" y="3012"/>
                      <a:pt x="6773" y="2512"/>
                    </a:cubicBezTo>
                    <a:cubicBezTo>
                      <a:pt x="6773" y="1969"/>
                      <a:pt x="6332" y="1529"/>
                      <a:pt x="5790" y="1529"/>
                    </a:cubicBezTo>
                    <a:lnTo>
                      <a:pt x="5457" y="1529"/>
                    </a:lnTo>
                    <a:cubicBezTo>
                      <a:pt x="5402" y="979"/>
                      <a:pt x="4936" y="547"/>
                      <a:pt x="4370" y="547"/>
                    </a:cubicBezTo>
                    <a:cubicBezTo>
                      <a:pt x="4184" y="547"/>
                      <a:pt x="4004" y="593"/>
                      <a:pt x="3842" y="683"/>
                    </a:cubicBezTo>
                    <a:cubicBezTo>
                      <a:pt x="3533" y="253"/>
                      <a:pt x="3044" y="0"/>
                      <a:pt x="2513" y="0"/>
                    </a:cubicBezTo>
                    <a:cubicBezTo>
                      <a:pt x="1644" y="0"/>
                      <a:pt x="932" y="680"/>
                      <a:pt x="877" y="1535"/>
                    </a:cubicBezTo>
                    <a:cubicBezTo>
                      <a:pt x="385" y="1588"/>
                      <a:pt x="0" y="2005"/>
                      <a:pt x="0" y="2512"/>
                    </a:cubicBezTo>
                    <a:cubicBezTo>
                      <a:pt x="0" y="3055"/>
                      <a:pt x="441" y="3495"/>
                      <a:pt x="982" y="3495"/>
                    </a:cubicBezTo>
                    <a:lnTo>
                      <a:pt x="4150" y="3495"/>
                    </a:lnTo>
                    <a:cubicBezTo>
                      <a:pt x="4357" y="3769"/>
                      <a:pt x="4678" y="3932"/>
                      <a:pt x="5024" y="3932"/>
                    </a:cubicBezTo>
                    <a:cubicBezTo>
                      <a:pt x="5374" y="3932"/>
                      <a:pt x="5698" y="3767"/>
                      <a:pt x="5905" y="3488"/>
                    </a:cubicBezTo>
                    <a:close/>
                    <a:moveTo>
                      <a:pt x="5025" y="3715"/>
                    </a:moveTo>
                    <a:cubicBezTo>
                      <a:pt x="4512" y="3715"/>
                      <a:pt x="4266" y="3277"/>
                      <a:pt x="4266" y="3277"/>
                    </a:cubicBezTo>
                    <a:lnTo>
                      <a:pt x="982" y="3277"/>
                    </a:lnTo>
                    <a:cubicBezTo>
                      <a:pt x="561" y="3277"/>
                      <a:pt x="217" y="2935"/>
                      <a:pt x="217" y="2512"/>
                    </a:cubicBezTo>
                    <a:cubicBezTo>
                      <a:pt x="217" y="2091"/>
                      <a:pt x="560" y="1747"/>
                      <a:pt x="982" y="1747"/>
                    </a:cubicBezTo>
                    <a:lnTo>
                      <a:pt x="1092" y="1747"/>
                    </a:lnTo>
                    <a:cubicBezTo>
                      <a:pt x="1018" y="1196"/>
                      <a:pt x="1468" y="219"/>
                      <a:pt x="2513" y="219"/>
                    </a:cubicBezTo>
                    <a:cubicBezTo>
                      <a:pt x="3401" y="219"/>
                      <a:pt x="3778" y="987"/>
                      <a:pt x="3778" y="987"/>
                    </a:cubicBezTo>
                    <a:cubicBezTo>
                      <a:pt x="3778" y="987"/>
                      <a:pt x="4038" y="764"/>
                      <a:pt x="4369" y="764"/>
                    </a:cubicBezTo>
                    <a:cubicBezTo>
                      <a:pt x="5076" y="764"/>
                      <a:pt x="5256" y="1452"/>
                      <a:pt x="5242" y="1747"/>
                    </a:cubicBezTo>
                    <a:lnTo>
                      <a:pt x="5789" y="1747"/>
                    </a:lnTo>
                    <a:cubicBezTo>
                      <a:pt x="6210" y="1747"/>
                      <a:pt x="6554" y="2089"/>
                      <a:pt x="6554" y="2512"/>
                    </a:cubicBezTo>
                    <a:cubicBezTo>
                      <a:pt x="6554" y="2985"/>
                      <a:pt x="6185" y="3261"/>
                      <a:pt x="5784" y="3277"/>
                    </a:cubicBezTo>
                    <a:cubicBezTo>
                      <a:pt x="5784" y="3277"/>
                      <a:pt x="5541" y="3715"/>
                      <a:pt x="5025" y="3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4" name="Rectangle 24"/>
              <p:cNvSpPr>
                <a:spLocks noChangeArrowheads="1"/>
              </p:cNvSpPr>
              <p:nvPr/>
            </p:nvSpPr>
            <p:spPr bwMode="auto">
              <a:xfrm>
                <a:off x="2822" y="1226"/>
                <a:ext cx="105"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5" name="Rectangle 25"/>
              <p:cNvSpPr>
                <a:spLocks noChangeArrowheads="1"/>
              </p:cNvSpPr>
              <p:nvPr/>
            </p:nvSpPr>
            <p:spPr bwMode="auto">
              <a:xfrm>
                <a:off x="3032" y="1226"/>
                <a:ext cx="105"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6" name="Rectangle 26"/>
              <p:cNvSpPr>
                <a:spLocks noChangeArrowheads="1"/>
              </p:cNvSpPr>
              <p:nvPr/>
            </p:nvSpPr>
            <p:spPr bwMode="auto">
              <a:xfrm>
                <a:off x="2612" y="1226"/>
                <a:ext cx="105"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37" name="Freeform 27"/>
              <p:cNvSpPr>
                <a:spLocks noEditPoints="1"/>
              </p:cNvSpPr>
              <p:nvPr/>
            </p:nvSpPr>
            <p:spPr bwMode="auto">
              <a:xfrm>
                <a:off x="1353" y="2191"/>
                <a:ext cx="630" cy="870"/>
              </a:xfrm>
              <a:custGeom>
                <a:avLst/>
                <a:gdLst>
                  <a:gd name="T0" fmla="*/ 656 w 1312"/>
                  <a:gd name="T1" fmla="*/ 0 h 1813"/>
                  <a:gd name="T2" fmla="*/ 0 w 1312"/>
                  <a:gd name="T3" fmla="*/ 1157 h 1813"/>
                  <a:gd name="T4" fmla="*/ 656 w 1312"/>
                  <a:gd name="T5" fmla="*/ 1813 h 1813"/>
                  <a:gd name="T6" fmla="*/ 1312 w 1312"/>
                  <a:gd name="T7" fmla="*/ 1157 h 1813"/>
                  <a:gd name="T8" fmla="*/ 656 w 1312"/>
                  <a:gd name="T9" fmla="*/ 0 h 1813"/>
                  <a:gd name="T10" fmla="*/ 656 w 1312"/>
                  <a:gd name="T11" fmla="*/ 1595 h 1813"/>
                  <a:gd name="T12" fmla="*/ 219 w 1312"/>
                  <a:gd name="T13" fmla="*/ 1157 h 1813"/>
                  <a:gd name="T14" fmla="*/ 656 w 1312"/>
                  <a:gd name="T15" fmla="*/ 352 h 1813"/>
                  <a:gd name="T16" fmla="*/ 1093 w 1312"/>
                  <a:gd name="T17" fmla="*/ 1157 h 1813"/>
                  <a:gd name="T18" fmla="*/ 656 w 1312"/>
                  <a:gd name="T19" fmla="*/ 159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2" h="1813">
                    <a:moveTo>
                      <a:pt x="656" y="0"/>
                    </a:moveTo>
                    <a:cubicBezTo>
                      <a:pt x="656" y="0"/>
                      <a:pt x="0" y="775"/>
                      <a:pt x="0" y="1157"/>
                    </a:cubicBezTo>
                    <a:cubicBezTo>
                      <a:pt x="0" y="1519"/>
                      <a:pt x="295" y="1813"/>
                      <a:pt x="656" y="1813"/>
                    </a:cubicBezTo>
                    <a:cubicBezTo>
                      <a:pt x="1017" y="1813"/>
                      <a:pt x="1312" y="1519"/>
                      <a:pt x="1312" y="1157"/>
                    </a:cubicBezTo>
                    <a:cubicBezTo>
                      <a:pt x="1312" y="788"/>
                      <a:pt x="656" y="0"/>
                      <a:pt x="656" y="0"/>
                    </a:cubicBezTo>
                    <a:close/>
                    <a:moveTo>
                      <a:pt x="656" y="1595"/>
                    </a:moveTo>
                    <a:cubicBezTo>
                      <a:pt x="415" y="1595"/>
                      <a:pt x="219" y="1399"/>
                      <a:pt x="219" y="1157"/>
                    </a:cubicBezTo>
                    <a:cubicBezTo>
                      <a:pt x="219" y="991"/>
                      <a:pt x="460" y="615"/>
                      <a:pt x="656" y="352"/>
                    </a:cubicBezTo>
                    <a:cubicBezTo>
                      <a:pt x="852" y="613"/>
                      <a:pt x="1093" y="991"/>
                      <a:pt x="1093" y="1157"/>
                    </a:cubicBezTo>
                    <a:cubicBezTo>
                      <a:pt x="1093" y="1399"/>
                      <a:pt x="897" y="1595"/>
                      <a:pt x="656" y="15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8" name="Freeform 28"/>
              <p:cNvSpPr>
                <a:spLocks noEditPoints="1"/>
              </p:cNvSpPr>
              <p:nvPr/>
            </p:nvSpPr>
            <p:spPr bwMode="auto">
              <a:xfrm>
                <a:off x="3766" y="2086"/>
                <a:ext cx="630" cy="871"/>
              </a:xfrm>
              <a:custGeom>
                <a:avLst/>
                <a:gdLst>
                  <a:gd name="T0" fmla="*/ 656 w 1312"/>
                  <a:gd name="T1" fmla="*/ 0 h 1814"/>
                  <a:gd name="T2" fmla="*/ 0 w 1312"/>
                  <a:gd name="T3" fmla="*/ 1158 h 1814"/>
                  <a:gd name="T4" fmla="*/ 656 w 1312"/>
                  <a:gd name="T5" fmla="*/ 1814 h 1814"/>
                  <a:gd name="T6" fmla="*/ 1312 w 1312"/>
                  <a:gd name="T7" fmla="*/ 1158 h 1814"/>
                  <a:gd name="T8" fmla="*/ 656 w 1312"/>
                  <a:gd name="T9" fmla="*/ 0 h 1814"/>
                  <a:gd name="T10" fmla="*/ 656 w 1312"/>
                  <a:gd name="T11" fmla="*/ 1595 h 1814"/>
                  <a:gd name="T12" fmla="*/ 218 w 1312"/>
                  <a:gd name="T13" fmla="*/ 1158 h 1814"/>
                  <a:gd name="T14" fmla="*/ 656 w 1312"/>
                  <a:gd name="T15" fmla="*/ 352 h 1814"/>
                  <a:gd name="T16" fmla="*/ 1093 w 1312"/>
                  <a:gd name="T17" fmla="*/ 1158 h 1814"/>
                  <a:gd name="T18" fmla="*/ 656 w 1312"/>
                  <a:gd name="T19" fmla="*/ 159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2" h="1814">
                    <a:moveTo>
                      <a:pt x="656" y="0"/>
                    </a:moveTo>
                    <a:cubicBezTo>
                      <a:pt x="656" y="0"/>
                      <a:pt x="0" y="784"/>
                      <a:pt x="0" y="1158"/>
                    </a:cubicBezTo>
                    <a:cubicBezTo>
                      <a:pt x="0" y="1519"/>
                      <a:pt x="294" y="1814"/>
                      <a:pt x="656" y="1814"/>
                    </a:cubicBezTo>
                    <a:cubicBezTo>
                      <a:pt x="1017" y="1814"/>
                      <a:pt x="1312" y="1519"/>
                      <a:pt x="1312" y="1158"/>
                    </a:cubicBezTo>
                    <a:cubicBezTo>
                      <a:pt x="1310" y="784"/>
                      <a:pt x="656" y="0"/>
                      <a:pt x="656" y="0"/>
                    </a:cubicBezTo>
                    <a:close/>
                    <a:moveTo>
                      <a:pt x="656" y="1595"/>
                    </a:moveTo>
                    <a:cubicBezTo>
                      <a:pt x="414" y="1595"/>
                      <a:pt x="218" y="1399"/>
                      <a:pt x="218" y="1158"/>
                    </a:cubicBezTo>
                    <a:cubicBezTo>
                      <a:pt x="218" y="991"/>
                      <a:pt x="460" y="615"/>
                      <a:pt x="656" y="352"/>
                    </a:cubicBezTo>
                    <a:cubicBezTo>
                      <a:pt x="852" y="614"/>
                      <a:pt x="1093" y="991"/>
                      <a:pt x="1093" y="1158"/>
                    </a:cubicBezTo>
                    <a:cubicBezTo>
                      <a:pt x="1092" y="1399"/>
                      <a:pt x="896" y="1595"/>
                      <a:pt x="656" y="15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39" name="Freeform 29"/>
              <p:cNvSpPr>
                <a:spLocks noEditPoints="1"/>
              </p:cNvSpPr>
              <p:nvPr/>
            </p:nvSpPr>
            <p:spPr bwMode="auto">
              <a:xfrm>
                <a:off x="2297" y="1876"/>
                <a:ext cx="630" cy="870"/>
              </a:xfrm>
              <a:custGeom>
                <a:avLst/>
                <a:gdLst>
                  <a:gd name="T0" fmla="*/ 656 w 1312"/>
                  <a:gd name="T1" fmla="*/ 0 h 1813"/>
                  <a:gd name="T2" fmla="*/ 0 w 1312"/>
                  <a:gd name="T3" fmla="*/ 1157 h 1813"/>
                  <a:gd name="T4" fmla="*/ 656 w 1312"/>
                  <a:gd name="T5" fmla="*/ 1813 h 1813"/>
                  <a:gd name="T6" fmla="*/ 1312 w 1312"/>
                  <a:gd name="T7" fmla="*/ 1157 h 1813"/>
                  <a:gd name="T8" fmla="*/ 656 w 1312"/>
                  <a:gd name="T9" fmla="*/ 0 h 1813"/>
                  <a:gd name="T10" fmla="*/ 656 w 1312"/>
                  <a:gd name="T11" fmla="*/ 1596 h 1813"/>
                  <a:gd name="T12" fmla="*/ 218 w 1312"/>
                  <a:gd name="T13" fmla="*/ 1159 h 1813"/>
                  <a:gd name="T14" fmla="*/ 656 w 1312"/>
                  <a:gd name="T15" fmla="*/ 353 h 1813"/>
                  <a:gd name="T16" fmla="*/ 1093 w 1312"/>
                  <a:gd name="T17" fmla="*/ 1159 h 1813"/>
                  <a:gd name="T18" fmla="*/ 656 w 1312"/>
                  <a:gd name="T19" fmla="*/ 1596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2" h="1813">
                    <a:moveTo>
                      <a:pt x="656" y="0"/>
                    </a:moveTo>
                    <a:cubicBezTo>
                      <a:pt x="656" y="0"/>
                      <a:pt x="0" y="765"/>
                      <a:pt x="0" y="1157"/>
                    </a:cubicBezTo>
                    <a:cubicBezTo>
                      <a:pt x="0" y="1519"/>
                      <a:pt x="294" y="1813"/>
                      <a:pt x="656" y="1813"/>
                    </a:cubicBezTo>
                    <a:cubicBezTo>
                      <a:pt x="1017" y="1813"/>
                      <a:pt x="1312" y="1519"/>
                      <a:pt x="1312" y="1157"/>
                    </a:cubicBezTo>
                    <a:cubicBezTo>
                      <a:pt x="1312" y="779"/>
                      <a:pt x="656" y="0"/>
                      <a:pt x="656" y="0"/>
                    </a:cubicBezTo>
                    <a:close/>
                    <a:moveTo>
                      <a:pt x="656" y="1596"/>
                    </a:moveTo>
                    <a:cubicBezTo>
                      <a:pt x="414" y="1596"/>
                      <a:pt x="218" y="1400"/>
                      <a:pt x="218" y="1159"/>
                    </a:cubicBezTo>
                    <a:cubicBezTo>
                      <a:pt x="218" y="992"/>
                      <a:pt x="460" y="616"/>
                      <a:pt x="656" y="353"/>
                    </a:cubicBezTo>
                    <a:cubicBezTo>
                      <a:pt x="852" y="615"/>
                      <a:pt x="1093" y="992"/>
                      <a:pt x="1093" y="1159"/>
                    </a:cubicBezTo>
                    <a:cubicBezTo>
                      <a:pt x="1093" y="1400"/>
                      <a:pt x="897" y="1596"/>
                      <a:pt x="656" y="15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0" name="Freeform 30"/>
              <p:cNvSpPr>
                <a:spLocks noEditPoints="1"/>
              </p:cNvSpPr>
              <p:nvPr/>
            </p:nvSpPr>
            <p:spPr bwMode="auto">
              <a:xfrm>
                <a:off x="2918" y="2497"/>
                <a:ext cx="630" cy="870"/>
              </a:xfrm>
              <a:custGeom>
                <a:avLst/>
                <a:gdLst>
                  <a:gd name="T0" fmla="*/ 656 w 1312"/>
                  <a:gd name="T1" fmla="*/ 0 h 1814"/>
                  <a:gd name="T2" fmla="*/ 0 w 1312"/>
                  <a:gd name="T3" fmla="*/ 1158 h 1814"/>
                  <a:gd name="T4" fmla="*/ 656 w 1312"/>
                  <a:gd name="T5" fmla="*/ 1814 h 1814"/>
                  <a:gd name="T6" fmla="*/ 1312 w 1312"/>
                  <a:gd name="T7" fmla="*/ 1158 h 1814"/>
                  <a:gd name="T8" fmla="*/ 656 w 1312"/>
                  <a:gd name="T9" fmla="*/ 0 h 1814"/>
                  <a:gd name="T10" fmla="*/ 656 w 1312"/>
                  <a:gd name="T11" fmla="*/ 1595 h 1814"/>
                  <a:gd name="T12" fmla="*/ 219 w 1312"/>
                  <a:gd name="T13" fmla="*/ 1158 h 1814"/>
                  <a:gd name="T14" fmla="*/ 656 w 1312"/>
                  <a:gd name="T15" fmla="*/ 352 h 1814"/>
                  <a:gd name="T16" fmla="*/ 1093 w 1312"/>
                  <a:gd name="T17" fmla="*/ 1158 h 1814"/>
                  <a:gd name="T18" fmla="*/ 656 w 1312"/>
                  <a:gd name="T19" fmla="*/ 159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2" h="1814">
                    <a:moveTo>
                      <a:pt x="656" y="0"/>
                    </a:moveTo>
                    <a:cubicBezTo>
                      <a:pt x="656" y="0"/>
                      <a:pt x="0" y="775"/>
                      <a:pt x="0" y="1158"/>
                    </a:cubicBezTo>
                    <a:cubicBezTo>
                      <a:pt x="0" y="1519"/>
                      <a:pt x="295" y="1814"/>
                      <a:pt x="656" y="1814"/>
                    </a:cubicBezTo>
                    <a:cubicBezTo>
                      <a:pt x="1017" y="1814"/>
                      <a:pt x="1312" y="1519"/>
                      <a:pt x="1312" y="1158"/>
                    </a:cubicBezTo>
                    <a:cubicBezTo>
                      <a:pt x="1312" y="775"/>
                      <a:pt x="656" y="0"/>
                      <a:pt x="656" y="0"/>
                    </a:cubicBezTo>
                    <a:close/>
                    <a:moveTo>
                      <a:pt x="656" y="1595"/>
                    </a:moveTo>
                    <a:cubicBezTo>
                      <a:pt x="415" y="1595"/>
                      <a:pt x="219" y="1399"/>
                      <a:pt x="219" y="1158"/>
                    </a:cubicBezTo>
                    <a:cubicBezTo>
                      <a:pt x="219" y="991"/>
                      <a:pt x="460" y="615"/>
                      <a:pt x="656" y="352"/>
                    </a:cubicBezTo>
                    <a:cubicBezTo>
                      <a:pt x="852" y="614"/>
                      <a:pt x="1093" y="991"/>
                      <a:pt x="1093" y="1158"/>
                    </a:cubicBezTo>
                    <a:cubicBezTo>
                      <a:pt x="1093" y="1399"/>
                      <a:pt x="897" y="1595"/>
                      <a:pt x="656" y="15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grpSp>
        <p:nvGrpSpPr>
          <p:cNvPr id="50" name="Group 49"/>
          <p:cNvGrpSpPr/>
          <p:nvPr/>
        </p:nvGrpSpPr>
        <p:grpSpPr>
          <a:xfrm>
            <a:off x="5039477" y="2155648"/>
            <a:ext cx="1724808" cy="2788350"/>
            <a:chOff x="6345454" y="2157642"/>
            <a:chExt cx="1724808" cy="2788350"/>
          </a:xfrm>
        </p:grpSpPr>
        <p:sp>
          <p:nvSpPr>
            <p:cNvPr id="16" name="Oval 15"/>
            <p:cNvSpPr>
              <a:spLocks noChangeArrowheads="1"/>
            </p:cNvSpPr>
            <p:nvPr/>
          </p:nvSpPr>
          <p:spPr bwMode="auto">
            <a:xfrm>
              <a:off x="6417646" y="3369504"/>
              <a:ext cx="1580423" cy="1576488"/>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lIns="82124" tIns="41061" rIns="82124" bIns="41061" anchor="ctr"/>
            <a:lstStyle/>
            <a:p>
              <a:pPr algn="ctr" defTabSz="814388">
                <a:defRPr/>
              </a:pPr>
              <a:endParaRPr lang="en-US" sz="2400" dirty="0">
                <a:latin typeface="Arial" charset="0"/>
              </a:endParaRPr>
            </a:p>
          </p:txBody>
        </p:sp>
        <p:sp>
          <p:nvSpPr>
            <p:cNvPr id="105" name="TextBox 104"/>
            <p:cNvSpPr txBox="1"/>
            <p:nvPr/>
          </p:nvSpPr>
          <p:spPr>
            <a:xfrm>
              <a:off x="6345454" y="2157642"/>
              <a:ext cx="1724808" cy="688194"/>
            </a:xfrm>
            <a:prstGeom prst="rect">
              <a:avLst/>
            </a:prstGeom>
            <a:noFill/>
          </p:spPr>
          <p:txBody>
            <a:bodyPr wrap="square" tIns="36000" rtlCol="0" anchor="b">
              <a:noAutofit/>
            </a:bodyPr>
            <a:lstStyle/>
            <a:p>
              <a:pPr algn="ctr"/>
              <a:r>
                <a:rPr lang="en-US" dirty="0"/>
                <a:t>Sandra </a:t>
              </a:r>
            </a:p>
            <a:p>
              <a:pPr algn="ctr"/>
              <a:r>
                <a:rPr lang="en-US" dirty="0"/>
                <a:t>Sulzer</a:t>
              </a:r>
            </a:p>
            <a:p>
              <a:pPr algn="ctr"/>
              <a:r>
                <a:rPr lang="en-US" sz="1400" dirty="0"/>
                <a:t>HEART Director</a:t>
              </a:r>
            </a:p>
            <a:p>
              <a:pPr algn="ctr"/>
              <a:r>
                <a:rPr lang="en-US" sz="1200" dirty="0"/>
                <a:t>Sandra.sulzer@usu.edu</a:t>
              </a:r>
            </a:p>
            <a:p>
              <a:pPr algn="ctr"/>
              <a:r>
                <a:rPr lang="en-US" sz="1100" dirty="0"/>
                <a:t>(435) 797-2925</a:t>
              </a:r>
            </a:p>
          </p:txBody>
        </p:sp>
        <p:cxnSp>
          <p:nvCxnSpPr>
            <p:cNvPr id="117" name="Straight Connector 116"/>
            <p:cNvCxnSpPr>
              <a:endCxn id="16" idx="0"/>
            </p:cNvCxnSpPr>
            <p:nvPr/>
          </p:nvCxnSpPr>
          <p:spPr>
            <a:xfrm>
              <a:off x="7207857" y="2869154"/>
              <a:ext cx="1" cy="500350"/>
            </a:xfrm>
            <a:prstGeom prst="line">
              <a:avLst/>
            </a:prstGeom>
            <a:ln w="19050">
              <a:solidFill>
                <a:schemeClr val="accent3"/>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41" name="Group 33"/>
            <p:cNvGrpSpPr>
              <a:grpSpLocks noChangeAspect="1"/>
            </p:cNvGrpSpPr>
            <p:nvPr/>
          </p:nvGrpSpPr>
          <p:grpSpPr bwMode="auto">
            <a:xfrm>
              <a:off x="6940091" y="3899048"/>
              <a:ext cx="535533" cy="517401"/>
              <a:chOff x="5308" y="92"/>
              <a:chExt cx="3367" cy="3253"/>
            </a:xfrm>
            <a:solidFill>
              <a:schemeClr val="bg1"/>
            </a:solidFill>
          </p:grpSpPr>
          <p:sp>
            <p:nvSpPr>
              <p:cNvPr id="43" name="Freeform 34"/>
              <p:cNvSpPr>
                <a:spLocks noEditPoints="1"/>
              </p:cNvSpPr>
              <p:nvPr/>
            </p:nvSpPr>
            <p:spPr bwMode="auto">
              <a:xfrm>
                <a:off x="5308" y="92"/>
                <a:ext cx="3367" cy="3253"/>
              </a:xfrm>
              <a:custGeom>
                <a:avLst/>
                <a:gdLst>
                  <a:gd name="T0" fmla="*/ 5473 w 7015"/>
                  <a:gd name="T1" fmla="*/ 4157 h 6778"/>
                  <a:gd name="T2" fmla="*/ 5019 w 7015"/>
                  <a:gd name="T3" fmla="*/ 4240 h 6778"/>
                  <a:gd name="T4" fmla="*/ 4281 w 7015"/>
                  <a:gd name="T5" fmla="*/ 3502 h 6778"/>
                  <a:gd name="T6" fmla="*/ 6735 w 7015"/>
                  <a:gd name="T7" fmla="*/ 1049 h 6778"/>
                  <a:gd name="T8" fmla="*/ 6735 w 7015"/>
                  <a:gd name="T9" fmla="*/ 277 h 6778"/>
                  <a:gd name="T10" fmla="*/ 5963 w 7015"/>
                  <a:gd name="T11" fmla="*/ 277 h 6778"/>
                  <a:gd name="T12" fmla="*/ 3508 w 7015"/>
                  <a:gd name="T13" fmla="*/ 2730 h 6778"/>
                  <a:gd name="T14" fmla="*/ 1053 w 7015"/>
                  <a:gd name="T15" fmla="*/ 274 h 6778"/>
                  <a:gd name="T16" fmla="*/ 280 w 7015"/>
                  <a:gd name="T17" fmla="*/ 274 h 6778"/>
                  <a:gd name="T18" fmla="*/ 280 w 7015"/>
                  <a:gd name="T19" fmla="*/ 1046 h 6778"/>
                  <a:gd name="T20" fmla="*/ 2736 w 7015"/>
                  <a:gd name="T21" fmla="*/ 3502 h 6778"/>
                  <a:gd name="T22" fmla="*/ 1999 w 7015"/>
                  <a:gd name="T23" fmla="*/ 4240 h 6778"/>
                  <a:gd name="T24" fmla="*/ 1544 w 7015"/>
                  <a:gd name="T25" fmla="*/ 4157 h 6778"/>
                  <a:gd name="T26" fmla="*/ 233 w 7015"/>
                  <a:gd name="T27" fmla="*/ 5468 h 6778"/>
                  <a:gd name="T28" fmla="*/ 1544 w 7015"/>
                  <a:gd name="T29" fmla="*/ 6778 h 6778"/>
                  <a:gd name="T30" fmla="*/ 2855 w 7015"/>
                  <a:gd name="T31" fmla="*/ 5468 h 6778"/>
                  <a:gd name="T32" fmla="*/ 2772 w 7015"/>
                  <a:gd name="T33" fmla="*/ 5012 h 6778"/>
                  <a:gd name="T34" fmla="*/ 3509 w 7015"/>
                  <a:gd name="T35" fmla="*/ 4274 h 6778"/>
                  <a:gd name="T36" fmla="*/ 4247 w 7015"/>
                  <a:gd name="T37" fmla="*/ 5012 h 6778"/>
                  <a:gd name="T38" fmla="*/ 4164 w 7015"/>
                  <a:gd name="T39" fmla="*/ 5468 h 6778"/>
                  <a:gd name="T40" fmla="*/ 5475 w 7015"/>
                  <a:gd name="T41" fmla="*/ 6778 h 6778"/>
                  <a:gd name="T42" fmla="*/ 6785 w 7015"/>
                  <a:gd name="T43" fmla="*/ 5468 h 6778"/>
                  <a:gd name="T44" fmla="*/ 5473 w 7015"/>
                  <a:gd name="T45" fmla="*/ 4157 h 6778"/>
                  <a:gd name="T46" fmla="*/ 6117 w 7015"/>
                  <a:gd name="T47" fmla="*/ 430 h 6778"/>
                  <a:gd name="T48" fmla="*/ 6581 w 7015"/>
                  <a:gd name="T49" fmla="*/ 430 h 6778"/>
                  <a:gd name="T50" fmla="*/ 6581 w 7015"/>
                  <a:gd name="T51" fmla="*/ 894 h 6778"/>
                  <a:gd name="T52" fmla="*/ 4127 w 7015"/>
                  <a:gd name="T53" fmla="*/ 3349 h 6778"/>
                  <a:gd name="T54" fmla="*/ 3663 w 7015"/>
                  <a:gd name="T55" fmla="*/ 2885 h 6778"/>
                  <a:gd name="T56" fmla="*/ 6117 w 7015"/>
                  <a:gd name="T57" fmla="*/ 430 h 6778"/>
                  <a:gd name="T58" fmla="*/ 1544 w 7015"/>
                  <a:gd name="T59" fmla="*/ 6561 h 6778"/>
                  <a:gd name="T60" fmla="*/ 452 w 7015"/>
                  <a:gd name="T61" fmla="*/ 5469 h 6778"/>
                  <a:gd name="T62" fmla="*/ 1544 w 7015"/>
                  <a:gd name="T63" fmla="*/ 4377 h 6778"/>
                  <a:gd name="T64" fmla="*/ 2636 w 7015"/>
                  <a:gd name="T65" fmla="*/ 5469 h 6778"/>
                  <a:gd name="T66" fmla="*/ 1544 w 7015"/>
                  <a:gd name="T67" fmla="*/ 6561 h 6778"/>
                  <a:gd name="T68" fmla="*/ 2672 w 7015"/>
                  <a:gd name="T69" fmla="*/ 4804 h 6778"/>
                  <a:gd name="T70" fmla="*/ 2208 w 7015"/>
                  <a:gd name="T71" fmla="*/ 4340 h 6778"/>
                  <a:gd name="T72" fmla="*/ 2891 w 7015"/>
                  <a:gd name="T73" fmla="*/ 3657 h 6778"/>
                  <a:gd name="T74" fmla="*/ 3355 w 7015"/>
                  <a:gd name="T75" fmla="*/ 4121 h 6778"/>
                  <a:gd name="T76" fmla="*/ 2672 w 7015"/>
                  <a:gd name="T77" fmla="*/ 4804 h 6778"/>
                  <a:gd name="T78" fmla="*/ 435 w 7015"/>
                  <a:gd name="T79" fmla="*/ 893 h 6778"/>
                  <a:gd name="T80" fmla="*/ 435 w 7015"/>
                  <a:gd name="T81" fmla="*/ 429 h 6778"/>
                  <a:gd name="T82" fmla="*/ 899 w 7015"/>
                  <a:gd name="T83" fmla="*/ 429 h 6778"/>
                  <a:gd name="T84" fmla="*/ 4809 w 7015"/>
                  <a:gd name="T85" fmla="*/ 4340 h 6778"/>
                  <a:gd name="T86" fmla="*/ 4345 w 7015"/>
                  <a:gd name="T87" fmla="*/ 4804 h 6778"/>
                  <a:gd name="T88" fmla="*/ 435 w 7015"/>
                  <a:gd name="T89" fmla="*/ 893 h 6778"/>
                  <a:gd name="T90" fmla="*/ 5473 w 7015"/>
                  <a:gd name="T91" fmla="*/ 6561 h 6778"/>
                  <a:gd name="T92" fmla="*/ 4381 w 7015"/>
                  <a:gd name="T93" fmla="*/ 5469 h 6778"/>
                  <a:gd name="T94" fmla="*/ 5473 w 7015"/>
                  <a:gd name="T95" fmla="*/ 4377 h 6778"/>
                  <a:gd name="T96" fmla="*/ 6565 w 7015"/>
                  <a:gd name="T97" fmla="*/ 5469 h 6778"/>
                  <a:gd name="T98" fmla="*/ 5473 w 7015"/>
                  <a:gd name="T99" fmla="*/ 6561 h 6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15" h="6778">
                    <a:moveTo>
                      <a:pt x="5473" y="4157"/>
                    </a:moveTo>
                    <a:cubicBezTo>
                      <a:pt x="5313" y="4157"/>
                      <a:pt x="5160" y="4188"/>
                      <a:pt x="5019" y="4240"/>
                    </a:cubicBezTo>
                    <a:lnTo>
                      <a:pt x="4281" y="3502"/>
                    </a:lnTo>
                    <a:lnTo>
                      <a:pt x="6735" y="1049"/>
                    </a:lnTo>
                    <a:cubicBezTo>
                      <a:pt x="6860" y="950"/>
                      <a:pt x="7015" y="556"/>
                      <a:pt x="6735" y="277"/>
                    </a:cubicBezTo>
                    <a:cubicBezTo>
                      <a:pt x="6457" y="0"/>
                      <a:pt x="6096" y="132"/>
                      <a:pt x="5963" y="277"/>
                    </a:cubicBezTo>
                    <a:lnTo>
                      <a:pt x="3508" y="2730"/>
                    </a:lnTo>
                    <a:lnTo>
                      <a:pt x="1053" y="274"/>
                    </a:lnTo>
                    <a:cubicBezTo>
                      <a:pt x="879" y="101"/>
                      <a:pt x="532" y="24"/>
                      <a:pt x="280" y="274"/>
                    </a:cubicBezTo>
                    <a:cubicBezTo>
                      <a:pt x="0" y="554"/>
                      <a:pt x="140" y="908"/>
                      <a:pt x="280" y="1046"/>
                    </a:cubicBezTo>
                    <a:lnTo>
                      <a:pt x="2736" y="3502"/>
                    </a:lnTo>
                    <a:lnTo>
                      <a:pt x="1999" y="4240"/>
                    </a:lnTo>
                    <a:cubicBezTo>
                      <a:pt x="1856" y="4186"/>
                      <a:pt x="1704" y="4157"/>
                      <a:pt x="1544" y="4157"/>
                    </a:cubicBezTo>
                    <a:cubicBezTo>
                      <a:pt x="821" y="4157"/>
                      <a:pt x="233" y="4745"/>
                      <a:pt x="233" y="5468"/>
                    </a:cubicBezTo>
                    <a:cubicBezTo>
                      <a:pt x="233" y="6190"/>
                      <a:pt x="821" y="6778"/>
                      <a:pt x="1544" y="6778"/>
                    </a:cubicBezTo>
                    <a:cubicBezTo>
                      <a:pt x="2267" y="6778"/>
                      <a:pt x="2855" y="6190"/>
                      <a:pt x="2855" y="5468"/>
                    </a:cubicBezTo>
                    <a:cubicBezTo>
                      <a:pt x="2855" y="5308"/>
                      <a:pt x="2824" y="5154"/>
                      <a:pt x="2772" y="5012"/>
                    </a:cubicBezTo>
                    <a:lnTo>
                      <a:pt x="3509" y="4274"/>
                    </a:lnTo>
                    <a:lnTo>
                      <a:pt x="4247" y="5012"/>
                    </a:lnTo>
                    <a:cubicBezTo>
                      <a:pt x="4193" y="5154"/>
                      <a:pt x="4164" y="5306"/>
                      <a:pt x="4164" y="5468"/>
                    </a:cubicBezTo>
                    <a:cubicBezTo>
                      <a:pt x="4164" y="6190"/>
                      <a:pt x="4752" y="6778"/>
                      <a:pt x="5475" y="6778"/>
                    </a:cubicBezTo>
                    <a:cubicBezTo>
                      <a:pt x="6197" y="6778"/>
                      <a:pt x="6785" y="6190"/>
                      <a:pt x="6785" y="5468"/>
                    </a:cubicBezTo>
                    <a:cubicBezTo>
                      <a:pt x="6785" y="4745"/>
                      <a:pt x="6196" y="4157"/>
                      <a:pt x="5473" y="4157"/>
                    </a:cubicBezTo>
                    <a:close/>
                    <a:moveTo>
                      <a:pt x="6117" y="430"/>
                    </a:moveTo>
                    <a:cubicBezTo>
                      <a:pt x="6187" y="354"/>
                      <a:pt x="6401" y="250"/>
                      <a:pt x="6581" y="430"/>
                    </a:cubicBezTo>
                    <a:cubicBezTo>
                      <a:pt x="6732" y="581"/>
                      <a:pt x="6683" y="789"/>
                      <a:pt x="6581" y="894"/>
                    </a:cubicBezTo>
                    <a:lnTo>
                      <a:pt x="4127" y="3349"/>
                    </a:lnTo>
                    <a:lnTo>
                      <a:pt x="3663" y="2885"/>
                    </a:lnTo>
                    <a:lnTo>
                      <a:pt x="6117" y="430"/>
                    </a:lnTo>
                    <a:close/>
                    <a:moveTo>
                      <a:pt x="1544" y="6561"/>
                    </a:moveTo>
                    <a:cubicBezTo>
                      <a:pt x="941" y="6561"/>
                      <a:pt x="452" y="6070"/>
                      <a:pt x="452" y="5469"/>
                    </a:cubicBezTo>
                    <a:cubicBezTo>
                      <a:pt x="452" y="4866"/>
                      <a:pt x="943" y="4377"/>
                      <a:pt x="1544" y="4377"/>
                    </a:cubicBezTo>
                    <a:cubicBezTo>
                      <a:pt x="2147" y="4377"/>
                      <a:pt x="2636" y="4868"/>
                      <a:pt x="2636" y="5469"/>
                    </a:cubicBezTo>
                    <a:cubicBezTo>
                      <a:pt x="2636" y="6070"/>
                      <a:pt x="2145" y="6561"/>
                      <a:pt x="1544" y="6561"/>
                    </a:cubicBezTo>
                    <a:close/>
                    <a:moveTo>
                      <a:pt x="2672" y="4804"/>
                    </a:moveTo>
                    <a:cubicBezTo>
                      <a:pt x="2559" y="4613"/>
                      <a:pt x="2400" y="4453"/>
                      <a:pt x="2208" y="4340"/>
                    </a:cubicBezTo>
                    <a:lnTo>
                      <a:pt x="2891" y="3657"/>
                    </a:lnTo>
                    <a:lnTo>
                      <a:pt x="3355" y="4121"/>
                    </a:lnTo>
                    <a:lnTo>
                      <a:pt x="2672" y="4804"/>
                    </a:lnTo>
                    <a:close/>
                    <a:moveTo>
                      <a:pt x="435" y="893"/>
                    </a:moveTo>
                    <a:cubicBezTo>
                      <a:pt x="347" y="816"/>
                      <a:pt x="272" y="592"/>
                      <a:pt x="435" y="429"/>
                    </a:cubicBezTo>
                    <a:cubicBezTo>
                      <a:pt x="559" y="305"/>
                      <a:pt x="775" y="305"/>
                      <a:pt x="899" y="429"/>
                    </a:cubicBezTo>
                    <a:lnTo>
                      <a:pt x="4809" y="4340"/>
                    </a:lnTo>
                    <a:cubicBezTo>
                      <a:pt x="4619" y="4453"/>
                      <a:pt x="4459" y="4612"/>
                      <a:pt x="4345" y="4804"/>
                    </a:cubicBezTo>
                    <a:lnTo>
                      <a:pt x="435" y="893"/>
                    </a:lnTo>
                    <a:close/>
                    <a:moveTo>
                      <a:pt x="5473" y="6561"/>
                    </a:moveTo>
                    <a:cubicBezTo>
                      <a:pt x="4871" y="6561"/>
                      <a:pt x="4381" y="6070"/>
                      <a:pt x="4381" y="5469"/>
                    </a:cubicBezTo>
                    <a:cubicBezTo>
                      <a:pt x="4381" y="4866"/>
                      <a:pt x="4872" y="4377"/>
                      <a:pt x="5473" y="4377"/>
                    </a:cubicBezTo>
                    <a:cubicBezTo>
                      <a:pt x="6076" y="4377"/>
                      <a:pt x="6565" y="4868"/>
                      <a:pt x="6565" y="5469"/>
                    </a:cubicBezTo>
                    <a:cubicBezTo>
                      <a:pt x="6565" y="6070"/>
                      <a:pt x="6076" y="6561"/>
                      <a:pt x="5473" y="65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4" name="Freeform 35"/>
              <p:cNvSpPr>
                <a:spLocks noEditPoints="1"/>
              </p:cNvSpPr>
              <p:nvPr/>
            </p:nvSpPr>
            <p:spPr bwMode="auto">
              <a:xfrm>
                <a:off x="7568" y="2350"/>
                <a:ext cx="735" cy="734"/>
              </a:xfrm>
              <a:custGeom>
                <a:avLst/>
                <a:gdLst>
                  <a:gd name="T0" fmla="*/ 765 w 1531"/>
                  <a:gd name="T1" fmla="*/ 0 h 1530"/>
                  <a:gd name="T2" fmla="*/ 0 w 1531"/>
                  <a:gd name="T3" fmla="*/ 765 h 1530"/>
                  <a:gd name="T4" fmla="*/ 765 w 1531"/>
                  <a:gd name="T5" fmla="*/ 1530 h 1530"/>
                  <a:gd name="T6" fmla="*/ 1531 w 1531"/>
                  <a:gd name="T7" fmla="*/ 765 h 1530"/>
                  <a:gd name="T8" fmla="*/ 765 w 1531"/>
                  <a:gd name="T9" fmla="*/ 0 h 1530"/>
                  <a:gd name="T10" fmla="*/ 765 w 1531"/>
                  <a:gd name="T11" fmla="*/ 1310 h 1530"/>
                  <a:gd name="T12" fmla="*/ 219 w 1531"/>
                  <a:gd name="T13" fmla="*/ 764 h 1530"/>
                  <a:gd name="T14" fmla="*/ 765 w 1531"/>
                  <a:gd name="T15" fmla="*/ 217 h 1530"/>
                  <a:gd name="T16" fmla="*/ 1312 w 1531"/>
                  <a:gd name="T17" fmla="*/ 764 h 1530"/>
                  <a:gd name="T18" fmla="*/ 765 w 1531"/>
                  <a:gd name="T19" fmla="*/ 1310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1" h="1530">
                    <a:moveTo>
                      <a:pt x="765" y="0"/>
                    </a:moveTo>
                    <a:cubicBezTo>
                      <a:pt x="344" y="0"/>
                      <a:pt x="0" y="342"/>
                      <a:pt x="0" y="765"/>
                    </a:cubicBezTo>
                    <a:cubicBezTo>
                      <a:pt x="0" y="1186"/>
                      <a:pt x="343" y="1530"/>
                      <a:pt x="765" y="1530"/>
                    </a:cubicBezTo>
                    <a:cubicBezTo>
                      <a:pt x="1187" y="1530"/>
                      <a:pt x="1531" y="1188"/>
                      <a:pt x="1531" y="765"/>
                    </a:cubicBezTo>
                    <a:cubicBezTo>
                      <a:pt x="1531" y="342"/>
                      <a:pt x="1187" y="0"/>
                      <a:pt x="765" y="0"/>
                    </a:cubicBezTo>
                    <a:close/>
                    <a:moveTo>
                      <a:pt x="765" y="1310"/>
                    </a:moveTo>
                    <a:cubicBezTo>
                      <a:pt x="464" y="1310"/>
                      <a:pt x="219" y="1065"/>
                      <a:pt x="219" y="764"/>
                    </a:cubicBezTo>
                    <a:cubicBezTo>
                      <a:pt x="219" y="462"/>
                      <a:pt x="464" y="217"/>
                      <a:pt x="765" y="217"/>
                    </a:cubicBezTo>
                    <a:cubicBezTo>
                      <a:pt x="1067" y="217"/>
                      <a:pt x="1312" y="462"/>
                      <a:pt x="1312" y="764"/>
                    </a:cubicBezTo>
                    <a:cubicBezTo>
                      <a:pt x="1312" y="1065"/>
                      <a:pt x="1067" y="1310"/>
                      <a:pt x="765" y="1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45" name="Freeform 36"/>
              <p:cNvSpPr>
                <a:spLocks noEditPoints="1"/>
              </p:cNvSpPr>
              <p:nvPr/>
            </p:nvSpPr>
            <p:spPr bwMode="auto">
              <a:xfrm>
                <a:off x="5682" y="2350"/>
                <a:ext cx="734" cy="734"/>
              </a:xfrm>
              <a:custGeom>
                <a:avLst/>
                <a:gdLst>
                  <a:gd name="T0" fmla="*/ 765 w 1530"/>
                  <a:gd name="T1" fmla="*/ 0 h 1530"/>
                  <a:gd name="T2" fmla="*/ 0 w 1530"/>
                  <a:gd name="T3" fmla="*/ 765 h 1530"/>
                  <a:gd name="T4" fmla="*/ 765 w 1530"/>
                  <a:gd name="T5" fmla="*/ 1530 h 1530"/>
                  <a:gd name="T6" fmla="*/ 1530 w 1530"/>
                  <a:gd name="T7" fmla="*/ 765 h 1530"/>
                  <a:gd name="T8" fmla="*/ 765 w 1530"/>
                  <a:gd name="T9" fmla="*/ 0 h 1530"/>
                  <a:gd name="T10" fmla="*/ 765 w 1530"/>
                  <a:gd name="T11" fmla="*/ 1310 h 1530"/>
                  <a:gd name="T12" fmla="*/ 218 w 1530"/>
                  <a:gd name="T13" fmla="*/ 764 h 1530"/>
                  <a:gd name="T14" fmla="*/ 765 w 1530"/>
                  <a:gd name="T15" fmla="*/ 217 h 1530"/>
                  <a:gd name="T16" fmla="*/ 1312 w 1530"/>
                  <a:gd name="T17" fmla="*/ 764 h 1530"/>
                  <a:gd name="T18" fmla="*/ 765 w 1530"/>
                  <a:gd name="T19" fmla="*/ 1310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0" h="1530">
                    <a:moveTo>
                      <a:pt x="765" y="0"/>
                    </a:moveTo>
                    <a:cubicBezTo>
                      <a:pt x="344" y="0"/>
                      <a:pt x="0" y="342"/>
                      <a:pt x="0" y="765"/>
                    </a:cubicBezTo>
                    <a:cubicBezTo>
                      <a:pt x="0" y="1186"/>
                      <a:pt x="342" y="1530"/>
                      <a:pt x="765" y="1530"/>
                    </a:cubicBezTo>
                    <a:cubicBezTo>
                      <a:pt x="1186" y="1530"/>
                      <a:pt x="1530" y="1188"/>
                      <a:pt x="1530" y="765"/>
                    </a:cubicBezTo>
                    <a:cubicBezTo>
                      <a:pt x="1529" y="342"/>
                      <a:pt x="1186" y="0"/>
                      <a:pt x="765" y="0"/>
                    </a:cubicBezTo>
                    <a:close/>
                    <a:moveTo>
                      <a:pt x="765" y="1310"/>
                    </a:moveTo>
                    <a:cubicBezTo>
                      <a:pt x="464" y="1310"/>
                      <a:pt x="218" y="1065"/>
                      <a:pt x="218" y="764"/>
                    </a:cubicBezTo>
                    <a:cubicBezTo>
                      <a:pt x="218" y="462"/>
                      <a:pt x="464" y="217"/>
                      <a:pt x="765" y="217"/>
                    </a:cubicBezTo>
                    <a:cubicBezTo>
                      <a:pt x="1066" y="217"/>
                      <a:pt x="1312" y="462"/>
                      <a:pt x="1312" y="764"/>
                    </a:cubicBezTo>
                    <a:cubicBezTo>
                      <a:pt x="1310" y="1065"/>
                      <a:pt x="1065" y="1310"/>
                      <a:pt x="765" y="1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grpSp>
      </p:grpSp>
      <p:pic>
        <p:nvPicPr>
          <p:cNvPr id="75" name="Picture 74" descr="Profile Picture">
            <a:extLst>
              <a:ext uri="{FF2B5EF4-FFF2-40B4-BE49-F238E27FC236}">
                <a16:creationId xmlns:a16="http://schemas.microsoft.com/office/drawing/2014/main" id="{A59DBBEF-6BD6-4C10-962A-200D39A97F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667" y="3500821"/>
            <a:ext cx="1091647" cy="1338234"/>
          </a:xfrm>
          <a:prstGeom prst="rect">
            <a:avLst/>
          </a:prstGeom>
          <a:noFill/>
          <a:ln>
            <a:noFill/>
          </a:ln>
        </p:spPr>
      </p:pic>
      <p:grpSp>
        <p:nvGrpSpPr>
          <p:cNvPr id="80" name="Group 79">
            <a:extLst>
              <a:ext uri="{FF2B5EF4-FFF2-40B4-BE49-F238E27FC236}">
                <a16:creationId xmlns:a16="http://schemas.microsoft.com/office/drawing/2014/main" id="{60D7C114-2067-4CE1-B317-453D3C7F673A}"/>
              </a:ext>
            </a:extLst>
          </p:cNvPr>
          <p:cNvGrpSpPr/>
          <p:nvPr/>
        </p:nvGrpSpPr>
        <p:grpSpPr>
          <a:xfrm>
            <a:off x="3936664" y="3369505"/>
            <a:ext cx="6565657" cy="3289291"/>
            <a:chOff x="5184462" y="3369504"/>
            <a:chExt cx="6565657" cy="3289291"/>
          </a:xfrm>
        </p:grpSpPr>
        <p:sp>
          <p:nvSpPr>
            <p:cNvPr id="81" name="Oval 13">
              <a:extLst>
                <a:ext uri="{FF2B5EF4-FFF2-40B4-BE49-F238E27FC236}">
                  <a16:creationId xmlns:a16="http://schemas.microsoft.com/office/drawing/2014/main" id="{560B28F6-E9A8-431B-B674-B9D9F3485C6D}"/>
                </a:ext>
              </a:extLst>
            </p:cNvPr>
            <p:cNvSpPr>
              <a:spLocks noChangeArrowheads="1"/>
            </p:cNvSpPr>
            <p:nvPr/>
          </p:nvSpPr>
          <p:spPr bwMode="auto">
            <a:xfrm>
              <a:off x="9529068" y="3369504"/>
              <a:ext cx="1577800" cy="1576488"/>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lIns="82124" tIns="41061" rIns="82124" bIns="41061" anchor="ctr"/>
            <a:lstStyle/>
            <a:p>
              <a:pPr algn="ctr" defTabSz="814388">
                <a:defRPr/>
              </a:pPr>
              <a:endParaRPr lang="en-US" sz="2400" dirty="0">
                <a:latin typeface="Arial" charset="0"/>
              </a:endParaRPr>
            </a:p>
          </p:txBody>
        </p:sp>
        <p:sp>
          <p:nvSpPr>
            <p:cNvPr id="82" name="TextBox 81">
              <a:extLst>
                <a:ext uri="{FF2B5EF4-FFF2-40B4-BE49-F238E27FC236}">
                  <a16:creationId xmlns:a16="http://schemas.microsoft.com/office/drawing/2014/main" id="{9FADC688-97F5-4641-9842-576016EAE22D}"/>
                </a:ext>
              </a:extLst>
            </p:cNvPr>
            <p:cNvSpPr txBox="1"/>
            <p:nvPr/>
          </p:nvSpPr>
          <p:spPr>
            <a:xfrm>
              <a:off x="8885817" y="5359185"/>
              <a:ext cx="2864302" cy="1299610"/>
            </a:xfrm>
            <a:prstGeom prst="rect">
              <a:avLst/>
            </a:prstGeom>
            <a:noFill/>
          </p:spPr>
          <p:txBody>
            <a:bodyPr wrap="square" tIns="36000" rtlCol="0" anchor="t">
              <a:noAutofit/>
            </a:bodyPr>
            <a:lstStyle/>
            <a:p>
              <a:pPr algn="ctr"/>
              <a:r>
                <a:rPr lang="en-US" dirty="0"/>
                <a:t>Learn more on our website: </a:t>
              </a:r>
            </a:p>
            <a:p>
              <a:pPr algn="ctr"/>
              <a:r>
                <a:rPr lang="en-US" altLang="en-US" sz="1200" u="sng" dirty="0">
                  <a:solidFill>
                    <a:srgbClr val="008080"/>
                  </a:solidFill>
                  <a:latin typeface="Arial" panose="020B0604020202020204" pitchFamily="34" charset="0"/>
                  <a:ea typeface="Calibri" panose="020F0502020204030204" pitchFamily="34" charset="0"/>
                  <a:cs typeface="Times New Roman" panose="02020603050405020304" pitchFamily="18" charset="0"/>
                  <a:hlinkClick r:id="rId4"/>
                </a:rPr>
                <a:t>extension.usu.edu/</a:t>
              </a:r>
              <a:r>
                <a:rPr lang="en-US" altLang="en-US" sz="1200" u="sng" dirty="0" err="1">
                  <a:solidFill>
                    <a:srgbClr val="008080"/>
                  </a:solidFill>
                  <a:latin typeface="Arial" panose="020B0604020202020204" pitchFamily="34" charset="0"/>
                  <a:ea typeface="Calibri" panose="020F0502020204030204" pitchFamily="34" charset="0"/>
                  <a:cs typeface="Times New Roman" panose="02020603050405020304" pitchFamily="18" charset="0"/>
                  <a:hlinkClick r:id="rId4"/>
                </a:rPr>
                <a:t>healthwellness</a:t>
              </a:r>
              <a:r>
                <a:rPr lang="en-US" altLang="en-US" sz="1200" u="sng" dirty="0">
                  <a:solidFill>
                    <a:srgbClr val="008080"/>
                  </a:solidFill>
                  <a:latin typeface="Arial" panose="020B0604020202020204" pitchFamily="34" charset="0"/>
                  <a:ea typeface="Calibri" panose="020F0502020204030204" pitchFamily="34" charset="0"/>
                  <a:cs typeface="Times New Roman" panose="02020603050405020304" pitchFamily="18" charset="0"/>
                  <a:hlinkClick r:id="rId4"/>
                </a:rPr>
                <a:t>/heart</a:t>
              </a:r>
              <a:r>
                <a:rPr lang="en-US" altLang="en-US" sz="1200" dirty="0">
                  <a:latin typeface="Arial" panose="020B0604020202020204" pitchFamily="34" charset="0"/>
                </a:rPr>
                <a:t> </a:t>
              </a:r>
            </a:p>
          </p:txBody>
        </p:sp>
        <p:cxnSp>
          <p:nvCxnSpPr>
            <p:cNvPr id="83" name="Straight Connector 82">
              <a:extLst>
                <a:ext uri="{FF2B5EF4-FFF2-40B4-BE49-F238E27FC236}">
                  <a16:creationId xmlns:a16="http://schemas.microsoft.com/office/drawing/2014/main" id="{E7FACFB4-16CA-4928-9BA3-B68BFB014325}"/>
                </a:ext>
              </a:extLst>
            </p:cNvPr>
            <p:cNvCxnSpPr>
              <a:stCxn id="81" idx="4"/>
            </p:cNvCxnSpPr>
            <p:nvPr/>
          </p:nvCxnSpPr>
          <p:spPr>
            <a:xfrm flipH="1">
              <a:off x="10316656" y="4945992"/>
              <a:ext cx="1312" cy="413193"/>
            </a:xfrm>
            <a:prstGeom prst="line">
              <a:avLst/>
            </a:prstGeom>
            <a:ln w="19050">
              <a:solidFill>
                <a:schemeClr val="accent3"/>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84" name="Group 4">
              <a:extLst>
                <a:ext uri="{FF2B5EF4-FFF2-40B4-BE49-F238E27FC236}">
                  <a16:creationId xmlns:a16="http://schemas.microsoft.com/office/drawing/2014/main" id="{10A55330-1BE8-4DE4-BBDA-668ADE284D4C}"/>
                </a:ext>
              </a:extLst>
            </p:cNvPr>
            <p:cNvGrpSpPr>
              <a:grpSpLocks noChangeAspect="1"/>
            </p:cNvGrpSpPr>
            <p:nvPr/>
          </p:nvGrpSpPr>
          <p:grpSpPr bwMode="auto">
            <a:xfrm>
              <a:off x="5184462" y="3890274"/>
              <a:ext cx="535772" cy="534948"/>
              <a:chOff x="-2018" y="-25"/>
              <a:chExt cx="3252" cy="3247"/>
            </a:xfrm>
            <a:solidFill>
              <a:schemeClr val="bg1"/>
            </a:solidFill>
          </p:grpSpPr>
          <p:sp>
            <p:nvSpPr>
              <p:cNvPr id="85" name="Freeform 5">
                <a:extLst>
                  <a:ext uri="{FF2B5EF4-FFF2-40B4-BE49-F238E27FC236}">
                    <a16:creationId xmlns:a16="http://schemas.microsoft.com/office/drawing/2014/main" id="{D3B9FEEB-7E9F-4BE8-B0C1-8BBFC0A773A9}"/>
                  </a:ext>
                </a:extLst>
              </p:cNvPr>
              <p:cNvSpPr>
                <a:spLocks noEditPoints="1"/>
              </p:cNvSpPr>
              <p:nvPr/>
            </p:nvSpPr>
            <p:spPr bwMode="auto">
              <a:xfrm>
                <a:off x="-2018" y="1556"/>
                <a:ext cx="2430" cy="1666"/>
              </a:xfrm>
              <a:custGeom>
                <a:avLst/>
                <a:gdLst>
                  <a:gd name="T0" fmla="*/ 3645 w 5062"/>
                  <a:gd name="T1" fmla="*/ 39 h 3471"/>
                  <a:gd name="T2" fmla="*/ 2900 w 5062"/>
                  <a:gd name="T3" fmla="*/ 1353 h 3471"/>
                  <a:gd name="T4" fmla="*/ 2756 w 5062"/>
                  <a:gd name="T5" fmla="*/ 417 h 3471"/>
                  <a:gd name="T6" fmla="*/ 2956 w 5062"/>
                  <a:gd name="T7" fmla="*/ 417 h 3471"/>
                  <a:gd name="T8" fmla="*/ 2956 w 5062"/>
                  <a:gd name="T9" fmla="*/ 199 h 3471"/>
                  <a:gd name="T10" fmla="*/ 2082 w 5062"/>
                  <a:gd name="T11" fmla="*/ 199 h 3471"/>
                  <a:gd name="T12" fmla="*/ 2082 w 5062"/>
                  <a:gd name="T13" fmla="*/ 417 h 3471"/>
                  <a:gd name="T14" fmla="*/ 2282 w 5062"/>
                  <a:gd name="T15" fmla="*/ 417 h 3471"/>
                  <a:gd name="T16" fmla="*/ 2138 w 5062"/>
                  <a:gd name="T17" fmla="*/ 1349 h 3471"/>
                  <a:gd name="T18" fmla="*/ 1400 w 5062"/>
                  <a:gd name="T19" fmla="*/ 36 h 3471"/>
                  <a:gd name="T20" fmla="*/ 198 w 5062"/>
                  <a:gd name="T21" fmla="*/ 1312 h 3471"/>
                  <a:gd name="T22" fmla="*/ 0 w 5062"/>
                  <a:gd name="T23" fmla="*/ 3471 h 3471"/>
                  <a:gd name="T24" fmla="*/ 5037 w 5062"/>
                  <a:gd name="T25" fmla="*/ 3471 h 3471"/>
                  <a:gd name="T26" fmla="*/ 4848 w 5062"/>
                  <a:gd name="T27" fmla="*/ 1360 h 3471"/>
                  <a:gd name="T28" fmla="*/ 3645 w 5062"/>
                  <a:gd name="T29" fmla="*/ 39 h 3471"/>
                  <a:gd name="T30" fmla="*/ 2502 w 5062"/>
                  <a:gd name="T31" fmla="*/ 416 h 3471"/>
                  <a:gd name="T32" fmla="*/ 2533 w 5062"/>
                  <a:gd name="T33" fmla="*/ 416 h 3471"/>
                  <a:gd name="T34" fmla="*/ 2734 w 5062"/>
                  <a:gd name="T35" fmla="*/ 1721 h 3471"/>
                  <a:gd name="T36" fmla="*/ 2518 w 5062"/>
                  <a:gd name="T37" fmla="*/ 2215 h 3471"/>
                  <a:gd name="T38" fmla="*/ 2302 w 5062"/>
                  <a:gd name="T39" fmla="*/ 1719 h 3471"/>
                  <a:gd name="T40" fmla="*/ 2502 w 5062"/>
                  <a:gd name="T41" fmla="*/ 416 h 3471"/>
                  <a:gd name="T42" fmla="*/ 3937 w 5062"/>
                  <a:gd name="T43" fmla="*/ 3253 h 3471"/>
                  <a:gd name="T44" fmla="*/ 3937 w 5062"/>
                  <a:gd name="T45" fmla="*/ 2163 h 3471"/>
                  <a:gd name="T46" fmla="*/ 3718 w 5062"/>
                  <a:gd name="T47" fmla="*/ 2163 h 3471"/>
                  <a:gd name="T48" fmla="*/ 3718 w 5062"/>
                  <a:gd name="T49" fmla="*/ 3253 h 3471"/>
                  <a:gd name="T50" fmla="*/ 1318 w 5062"/>
                  <a:gd name="T51" fmla="*/ 3253 h 3471"/>
                  <a:gd name="T52" fmla="*/ 1318 w 5062"/>
                  <a:gd name="T53" fmla="*/ 2163 h 3471"/>
                  <a:gd name="T54" fmla="*/ 1100 w 5062"/>
                  <a:gd name="T55" fmla="*/ 2163 h 3471"/>
                  <a:gd name="T56" fmla="*/ 1100 w 5062"/>
                  <a:gd name="T57" fmla="*/ 3253 h 3471"/>
                  <a:gd name="T58" fmla="*/ 218 w 5062"/>
                  <a:gd name="T59" fmla="*/ 3253 h 3471"/>
                  <a:gd name="T60" fmla="*/ 413 w 5062"/>
                  <a:gd name="T61" fmla="*/ 1355 h 3471"/>
                  <a:gd name="T62" fmla="*/ 1386 w 5062"/>
                  <a:gd name="T63" fmla="*/ 267 h 3471"/>
                  <a:gd name="T64" fmla="*/ 2518 w 5062"/>
                  <a:gd name="T65" fmla="*/ 2763 h 3471"/>
                  <a:gd name="T66" fmla="*/ 3657 w 5062"/>
                  <a:gd name="T67" fmla="*/ 268 h 3471"/>
                  <a:gd name="T68" fmla="*/ 4634 w 5062"/>
                  <a:gd name="T69" fmla="*/ 1403 h 3471"/>
                  <a:gd name="T70" fmla="*/ 4820 w 5062"/>
                  <a:gd name="T71" fmla="*/ 3252 h 3471"/>
                  <a:gd name="T72" fmla="*/ 3937 w 5062"/>
                  <a:gd name="T73" fmla="*/ 3252 h 3471"/>
                  <a:gd name="T74" fmla="*/ 3937 w 5062"/>
                  <a:gd name="T75" fmla="*/ 3253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62" h="3471">
                    <a:moveTo>
                      <a:pt x="3645" y="39"/>
                    </a:moveTo>
                    <a:cubicBezTo>
                      <a:pt x="3552" y="12"/>
                      <a:pt x="3504" y="0"/>
                      <a:pt x="2900" y="1353"/>
                    </a:cubicBezTo>
                    <a:lnTo>
                      <a:pt x="2756" y="417"/>
                    </a:lnTo>
                    <a:lnTo>
                      <a:pt x="2956" y="417"/>
                    </a:lnTo>
                    <a:lnTo>
                      <a:pt x="2956" y="199"/>
                    </a:lnTo>
                    <a:lnTo>
                      <a:pt x="2082" y="199"/>
                    </a:lnTo>
                    <a:lnTo>
                      <a:pt x="2082" y="417"/>
                    </a:lnTo>
                    <a:lnTo>
                      <a:pt x="2282" y="417"/>
                    </a:lnTo>
                    <a:lnTo>
                      <a:pt x="2138" y="1349"/>
                    </a:lnTo>
                    <a:cubicBezTo>
                      <a:pt x="1540" y="1"/>
                      <a:pt x="1492" y="11"/>
                      <a:pt x="1400" y="36"/>
                    </a:cubicBezTo>
                    <a:cubicBezTo>
                      <a:pt x="577" y="267"/>
                      <a:pt x="274" y="937"/>
                      <a:pt x="198" y="1312"/>
                    </a:cubicBezTo>
                    <a:cubicBezTo>
                      <a:pt x="198" y="1312"/>
                      <a:pt x="12" y="2008"/>
                      <a:pt x="0" y="3471"/>
                    </a:cubicBezTo>
                    <a:lnTo>
                      <a:pt x="5037" y="3471"/>
                    </a:lnTo>
                    <a:cubicBezTo>
                      <a:pt x="5037" y="3471"/>
                      <a:pt x="5062" y="2375"/>
                      <a:pt x="4848" y="1360"/>
                    </a:cubicBezTo>
                    <a:cubicBezTo>
                      <a:pt x="4848" y="1361"/>
                      <a:pt x="4726" y="345"/>
                      <a:pt x="3645" y="39"/>
                    </a:cubicBezTo>
                    <a:close/>
                    <a:moveTo>
                      <a:pt x="2502" y="416"/>
                    </a:moveTo>
                    <a:lnTo>
                      <a:pt x="2533" y="416"/>
                    </a:lnTo>
                    <a:lnTo>
                      <a:pt x="2734" y="1721"/>
                    </a:lnTo>
                    <a:cubicBezTo>
                      <a:pt x="2668" y="1872"/>
                      <a:pt x="2596" y="2036"/>
                      <a:pt x="2518" y="2215"/>
                    </a:cubicBezTo>
                    <a:cubicBezTo>
                      <a:pt x="2440" y="2035"/>
                      <a:pt x="2369" y="1871"/>
                      <a:pt x="2302" y="1719"/>
                    </a:cubicBezTo>
                    <a:lnTo>
                      <a:pt x="2502" y="416"/>
                    </a:lnTo>
                    <a:close/>
                    <a:moveTo>
                      <a:pt x="3937" y="3253"/>
                    </a:moveTo>
                    <a:lnTo>
                      <a:pt x="3937" y="2163"/>
                    </a:lnTo>
                    <a:lnTo>
                      <a:pt x="3718" y="2163"/>
                    </a:lnTo>
                    <a:lnTo>
                      <a:pt x="3718" y="3253"/>
                    </a:lnTo>
                    <a:lnTo>
                      <a:pt x="1318" y="3253"/>
                    </a:lnTo>
                    <a:lnTo>
                      <a:pt x="1318" y="2163"/>
                    </a:lnTo>
                    <a:lnTo>
                      <a:pt x="1100" y="2163"/>
                    </a:lnTo>
                    <a:lnTo>
                      <a:pt x="1100" y="3253"/>
                    </a:lnTo>
                    <a:lnTo>
                      <a:pt x="218" y="3253"/>
                    </a:lnTo>
                    <a:cubicBezTo>
                      <a:pt x="218" y="2181"/>
                      <a:pt x="413" y="1355"/>
                      <a:pt x="413" y="1355"/>
                    </a:cubicBezTo>
                    <a:cubicBezTo>
                      <a:pt x="596" y="565"/>
                      <a:pt x="1212" y="323"/>
                      <a:pt x="1386" y="267"/>
                    </a:cubicBezTo>
                    <a:cubicBezTo>
                      <a:pt x="1541" y="536"/>
                      <a:pt x="2518" y="2763"/>
                      <a:pt x="2518" y="2763"/>
                    </a:cubicBezTo>
                    <a:cubicBezTo>
                      <a:pt x="2518" y="2763"/>
                      <a:pt x="3501" y="536"/>
                      <a:pt x="3657" y="268"/>
                    </a:cubicBezTo>
                    <a:cubicBezTo>
                      <a:pt x="4537" y="583"/>
                      <a:pt x="4634" y="1403"/>
                      <a:pt x="4634" y="1403"/>
                    </a:cubicBezTo>
                    <a:cubicBezTo>
                      <a:pt x="4756" y="2011"/>
                      <a:pt x="4818" y="2632"/>
                      <a:pt x="4820" y="3252"/>
                    </a:cubicBezTo>
                    <a:lnTo>
                      <a:pt x="3937" y="3252"/>
                    </a:lnTo>
                    <a:lnTo>
                      <a:pt x="3937" y="32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86" name="Freeform 6">
                <a:extLst>
                  <a:ext uri="{FF2B5EF4-FFF2-40B4-BE49-F238E27FC236}">
                    <a16:creationId xmlns:a16="http://schemas.microsoft.com/office/drawing/2014/main" id="{3989F8EF-E2D1-433A-B3FC-DCC43E8150E8}"/>
                  </a:ext>
                </a:extLst>
              </p:cNvPr>
              <p:cNvSpPr>
                <a:spLocks noEditPoints="1"/>
              </p:cNvSpPr>
              <p:nvPr/>
            </p:nvSpPr>
            <p:spPr bwMode="auto">
              <a:xfrm>
                <a:off x="-1438" y="80"/>
                <a:ext cx="1258" cy="1466"/>
              </a:xfrm>
              <a:custGeom>
                <a:avLst/>
                <a:gdLst>
                  <a:gd name="T0" fmla="*/ 1309 w 2619"/>
                  <a:gd name="T1" fmla="*/ 3055 h 3055"/>
                  <a:gd name="T2" fmla="*/ 2619 w 2619"/>
                  <a:gd name="T3" fmla="*/ 1310 h 3055"/>
                  <a:gd name="T4" fmla="*/ 1309 w 2619"/>
                  <a:gd name="T5" fmla="*/ 0 h 3055"/>
                  <a:gd name="T6" fmla="*/ 0 w 2619"/>
                  <a:gd name="T7" fmla="*/ 1310 h 3055"/>
                  <a:gd name="T8" fmla="*/ 1309 w 2619"/>
                  <a:gd name="T9" fmla="*/ 3055 h 3055"/>
                  <a:gd name="T10" fmla="*/ 1309 w 2619"/>
                  <a:gd name="T11" fmla="*/ 219 h 3055"/>
                  <a:gd name="T12" fmla="*/ 2400 w 2619"/>
                  <a:gd name="T13" fmla="*/ 1310 h 3055"/>
                  <a:gd name="T14" fmla="*/ 1309 w 2619"/>
                  <a:gd name="T15" fmla="*/ 2838 h 3055"/>
                  <a:gd name="T16" fmla="*/ 219 w 2619"/>
                  <a:gd name="T17" fmla="*/ 1310 h 3055"/>
                  <a:gd name="T18" fmla="*/ 1309 w 2619"/>
                  <a:gd name="T19" fmla="*/ 219 h 3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3055">
                    <a:moveTo>
                      <a:pt x="1309" y="3055"/>
                    </a:moveTo>
                    <a:cubicBezTo>
                      <a:pt x="2056" y="3055"/>
                      <a:pt x="2619" y="1996"/>
                      <a:pt x="2619" y="1310"/>
                    </a:cubicBezTo>
                    <a:cubicBezTo>
                      <a:pt x="2619" y="588"/>
                      <a:pt x="2032" y="0"/>
                      <a:pt x="1309" y="0"/>
                    </a:cubicBezTo>
                    <a:cubicBezTo>
                      <a:pt x="587" y="0"/>
                      <a:pt x="0" y="587"/>
                      <a:pt x="0" y="1310"/>
                    </a:cubicBezTo>
                    <a:cubicBezTo>
                      <a:pt x="0" y="1996"/>
                      <a:pt x="563" y="3055"/>
                      <a:pt x="1309" y="3055"/>
                    </a:cubicBezTo>
                    <a:close/>
                    <a:moveTo>
                      <a:pt x="1309" y="219"/>
                    </a:moveTo>
                    <a:cubicBezTo>
                      <a:pt x="1911" y="219"/>
                      <a:pt x="2400" y="708"/>
                      <a:pt x="2400" y="1310"/>
                    </a:cubicBezTo>
                    <a:cubicBezTo>
                      <a:pt x="2400" y="1899"/>
                      <a:pt x="1901" y="2838"/>
                      <a:pt x="1309" y="2838"/>
                    </a:cubicBezTo>
                    <a:cubicBezTo>
                      <a:pt x="717" y="2838"/>
                      <a:pt x="219" y="1899"/>
                      <a:pt x="219" y="1310"/>
                    </a:cubicBezTo>
                    <a:cubicBezTo>
                      <a:pt x="219" y="708"/>
                      <a:pt x="708" y="219"/>
                      <a:pt x="1309" y="21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87" name="Freeform 7">
                <a:extLst>
                  <a:ext uri="{FF2B5EF4-FFF2-40B4-BE49-F238E27FC236}">
                    <a16:creationId xmlns:a16="http://schemas.microsoft.com/office/drawing/2014/main" id="{85339DB4-6B63-4D77-8589-A14B51CB23A8}"/>
                  </a:ext>
                </a:extLst>
              </p:cNvPr>
              <p:cNvSpPr>
                <a:spLocks noEditPoints="1"/>
              </p:cNvSpPr>
              <p:nvPr/>
            </p:nvSpPr>
            <p:spPr bwMode="auto">
              <a:xfrm>
                <a:off x="-23" y="-25"/>
                <a:ext cx="1257" cy="1168"/>
              </a:xfrm>
              <a:custGeom>
                <a:avLst/>
                <a:gdLst>
                  <a:gd name="T0" fmla="*/ 2290 w 2618"/>
                  <a:gd name="T1" fmla="*/ 0 h 2433"/>
                  <a:gd name="T2" fmla="*/ 326 w 2618"/>
                  <a:gd name="T3" fmla="*/ 0 h 2433"/>
                  <a:gd name="T4" fmla="*/ 0 w 2618"/>
                  <a:gd name="T5" fmla="*/ 327 h 2433"/>
                  <a:gd name="T6" fmla="*/ 0 w 2618"/>
                  <a:gd name="T7" fmla="*/ 1527 h 2433"/>
                  <a:gd name="T8" fmla="*/ 265 w 2618"/>
                  <a:gd name="T9" fmla="*/ 1848 h 2433"/>
                  <a:gd name="T10" fmla="*/ 181 w 2618"/>
                  <a:gd name="T11" fmla="*/ 2433 h 2433"/>
                  <a:gd name="T12" fmla="*/ 926 w 2618"/>
                  <a:gd name="T13" fmla="*/ 1855 h 2433"/>
                  <a:gd name="T14" fmla="*/ 2292 w 2618"/>
                  <a:gd name="T15" fmla="*/ 1855 h 2433"/>
                  <a:gd name="T16" fmla="*/ 2618 w 2618"/>
                  <a:gd name="T17" fmla="*/ 1528 h 2433"/>
                  <a:gd name="T18" fmla="*/ 2618 w 2618"/>
                  <a:gd name="T19" fmla="*/ 328 h 2433"/>
                  <a:gd name="T20" fmla="*/ 2290 w 2618"/>
                  <a:gd name="T21" fmla="*/ 0 h 2433"/>
                  <a:gd name="T22" fmla="*/ 2398 w 2618"/>
                  <a:gd name="T23" fmla="*/ 1527 h 2433"/>
                  <a:gd name="T24" fmla="*/ 2289 w 2618"/>
                  <a:gd name="T25" fmla="*/ 1636 h 2433"/>
                  <a:gd name="T26" fmla="*/ 849 w 2618"/>
                  <a:gd name="T27" fmla="*/ 1636 h 2433"/>
                  <a:gd name="T28" fmla="*/ 472 w 2618"/>
                  <a:gd name="T29" fmla="*/ 1929 h 2433"/>
                  <a:gd name="T30" fmla="*/ 513 w 2618"/>
                  <a:gd name="T31" fmla="*/ 1636 h 2433"/>
                  <a:gd name="T32" fmla="*/ 325 w 2618"/>
                  <a:gd name="T33" fmla="*/ 1636 h 2433"/>
                  <a:gd name="T34" fmla="*/ 216 w 2618"/>
                  <a:gd name="T35" fmla="*/ 1527 h 2433"/>
                  <a:gd name="T36" fmla="*/ 216 w 2618"/>
                  <a:gd name="T37" fmla="*/ 327 h 2433"/>
                  <a:gd name="T38" fmla="*/ 325 w 2618"/>
                  <a:gd name="T39" fmla="*/ 217 h 2433"/>
                  <a:gd name="T40" fmla="*/ 2289 w 2618"/>
                  <a:gd name="T41" fmla="*/ 217 h 2433"/>
                  <a:gd name="T42" fmla="*/ 2398 w 2618"/>
                  <a:gd name="T43" fmla="*/ 327 h 2433"/>
                  <a:gd name="T44" fmla="*/ 2398 w 2618"/>
                  <a:gd name="T45" fmla="*/ 1527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18" h="2433">
                    <a:moveTo>
                      <a:pt x="2290" y="0"/>
                    </a:moveTo>
                    <a:lnTo>
                      <a:pt x="326" y="0"/>
                    </a:lnTo>
                    <a:cubicBezTo>
                      <a:pt x="146" y="0"/>
                      <a:pt x="0" y="147"/>
                      <a:pt x="0" y="327"/>
                    </a:cubicBezTo>
                    <a:lnTo>
                      <a:pt x="0" y="1527"/>
                    </a:lnTo>
                    <a:cubicBezTo>
                      <a:pt x="0" y="1685"/>
                      <a:pt x="114" y="1819"/>
                      <a:pt x="265" y="1848"/>
                    </a:cubicBezTo>
                    <a:lnTo>
                      <a:pt x="181" y="2433"/>
                    </a:lnTo>
                    <a:lnTo>
                      <a:pt x="926" y="1855"/>
                    </a:lnTo>
                    <a:lnTo>
                      <a:pt x="2292" y="1855"/>
                    </a:lnTo>
                    <a:cubicBezTo>
                      <a:pt x="2472" y="1855"/>
                      <a:pt x="2618" y="1708"/>
                      <a:pt x="2618" y="1528"/>
                    </a:cubicBezTo>
                    <a:lnTo>
                      <a:pt x="2618" y="328"/>
                    </a:lnTo>
                    <a:cubicBezTo>
                      <a:pt x="2617" y="147"/>
                      <a:pt x="2470" y="0"/>
                      <a:pt x="2290" y="0"/>
                    </a:cubicBezTo>
                    <a:close/>
                    <a:moveTo>
                      <a:pt x="2398" y="1527"/>
                    </a:moveTo>
                    <a:cubicBezTo>
                      <a:pt x="2398" y="1587"/>
                      <a:pt x="2349" y="1636"/>
                      <a:pt x="2289" y="1636"/>
                    </a:cubicBezTo>
                    <a:lnTo>
                      <a:pt x="849" y="1636"/>
                    </a:lnTo>
                    <a:lnTo>
                      <a:pt x="472" y="1929"/>
                    </a:lnTo>
                    <a:lnTo>
                      <a:pt x="513" y="1636"/>
                    </a:lnTo>
                    <a:lnTo>
                      <a:pt x="325" y="1636"/>
                    </a:lnTo>
                    <a:cubicBezTo>
                      <a:pt x="265" y="1636"/>
                      <a:pt x="216" y="1587"/>
                      <a:pt x="216" y="1527"/>
                    </a:cubicBezTo>
                    <a:lnTo>
                      <a:pt x="216" y="327"/>
                    </a:lnTo>
                    <a:cubicBezTo>
                      <a:pt x="216" y="267"/>
                      <a:pt x="265" y="217"/>
                      <a:pt x="325" y="217"/>
                    </a:cubicBezTo>
                    <a:lnTo>
                      <a:pt x="2289" y="217"/>
                    </a:lnTo>
                    <a:cubicBezTo>
                      <a:pt x="2349" y="217"/>
                      <a:pt x="2398" y="267"/>
                      <a:pt x="2398" y="327"/>
                    </a:cubicBezTo>
                    <a:lnTo>
                      <a:pt x="2398" y="15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a:p>
            </p:txBody>
          </p:sp>
          <p:sp>
            <p:nvSpPr>
              <p:cNvPr id="88" name="Rectangle 8">
                <a:extLst>
                  <a:ext uri="{FF2B5EF4-FFF2-40B4-BE49-F238E27FC236}">
                    <a16:creationId xmlns:a16="http://schemas.microsoft.com/office/drawing/2014/main" id="{3365E46B-B9DB-4007-969F-1C97AD720CC1}"/>
                  </a:ext>
                </a:extLst>
              </p:cNvPr>
              <p:cNvSpPr>
                <a:spLocks noChangeArrowheads="1"/>
              </p:cNvSpPr>
              <p:nvPr/>
            </p:nvSpPr>
            <p:spPr bwMode="auto">
              <a:xfrm>
                <a:off x="239" y="237"/>
                <a:ext cx="733"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89" name="Rectangle 9">
                <a:extLst>
                  <a:ext uri="{FF2B5EF4-FFF2-40B4-BE49-F238E27FC236}">
                    <a16:creationId xmlns:a16="http://schemas.microsoft.com/office/drawing/2014/main" id="{87424835-CCF9-4F85-8861-44CD2BE923AE}"/>
                  </a:ext>
                </a:extLst>
              </p:cNvPr>
              <p:cNvSpPr>
                <a:spLocks noChangeArrowheads="1"/>
              </p:cNvSpPr>
              <p:nvPr/>
            </p:nvSpPr>
            <p:spPr bwMode="auto">
              <a:xfrm>
                <a:off x="239" y="499"/>
                <a:ext cx="733" cy="10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grpSp>
      </p:grpSp>
      <p:pic>
        <p:nvPicPr>
          <p:cNvPr id="101" name="Picture 4" descr="Red Painted Heart on Gathered Hands">
            <a:extLst>
              <a:ext uri="{FF2B5EF4-FFF2-40B4-BE49-F238E27FC236}">
                <a16:creationId xmlns:a16="http://schemas.microsoft.com/office/drawing/2014/main" id="{DD6F947F-9C8A-44E7-8803-F81CFC165D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28" t="525" r="13487" b="-525"/>
          <a:stretch/>
        </p:blipFill>
        <p:spPr bwMode="auto">
          <a:xfrm>
            <a:off x="8461878" y="3489148"/>
            <a:ext cx="1224476" cy="134736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bwMode="auto">
          <a:xfrm>
            <a:off x="5452512" y="3480801"/>
            <a:ext cx="898738" cy="1349907"/>
          </a:xfrm>
          <a:prstGeom prst="rect">
            <a:avLst/>
          </a:prstGeom>
          <a:noFill/>
          <a:ln>
            <a:noFill/>
          </a:ln>
        </p:spPr>
      </p:pic>
    </p:spTree>
    <p:extLst>
      <p:ext uri="{BB962C8B-B14F-4D97-AF65-F5344CB8AC3E}">
        <p14:creationId xmlns:p14="http://schemas.microsoft.com/office/powerpoint/2010/main" val="3748662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2"/>
          </p:nvPr>
        </p:nvSpPr>
        <p:spPr>
          <a:xfrm>
            <a:off x="1201532" y="2954160"/>
            <a:ext cx="8424381" cy="985655"/>
          </a:xfrm>
        </p:spPr>
        <p:txBody>
          <a:bodyPr/>
          <a:lstStyle/>
          <a:p>
            <a:pPr marL="285750" indent="-285750">
              <a:buFont typeface="Arial" panose="020B0604020202020204" pitchFamily="34" charset="0"/>
              <a:buChar char="•"/>
            </a:pPr>
            <a:r>
              <a:rPr lang="en-US" sz="2800" dirty="0">
                <a:solidFill>
                  <a:schemeClr val="tx2"/>
                </a:solidFill>
              </a:rPr>
              <a:t>CITATIONS</a:t>
            </a:r>
          </a:p>
          <a:p>
            <a:pPr marL="971550" lvl="1" indent="-285750"/>
            <a:r>
              <a:rPr lang="en-US" sz="1600" dirty="0">
                <a:solidFill>
                  <a:schemeClr val="tx2"/>
                </a:solidFill>
              </a:rPr>
              <a:t>Utah Department of Health (2018, August 16). Opioid Overdose by County Data</a:t>
            </a:r>
          </a:p>
          <a:p>
            <a:pPr marL="971550" lvl="1" indent="-285750"/>
            <a:r>
              <a:rPr lang="en-US" dirty="0">
                <a:solidFill>
                  <a:schemeClr val="tx2"/>
                </a:solidFill>
              </a:rPr>
              <a:t>Images</a:t>
            </a:r>
          </a:p>
          <a:p>
            <a:pPr lvl="2"/>
            <a:r>
              <a:rPr lang="en-US" sz="1400" dirty="0">
                <a:solidFill>
                  <a:schemeClr val="accent1"/>
                </a:solidFill>
              </a:rPr>
              <a:t>http://</a:t>
            </a:r>
            <a:r>
              <a:rPr lang="en-US" sz="1400" dirty="0" err="1">
                <a:solidFill>
                  <a:schemeClr val="accent1"/>
                </a:solidFill>
              </a:rPr>
              <a:t>www.aplu.org</a:t>
            </a:r>
            <a:r>
              <a:rPr lang="en-US" sz="1400" dirty="0">
                <a:solidFill>
                  <a:schemeClr val="accent1"/>
                </a:solidFill>
              </a:rPr>
              <a:t>/members/commissions/food-environment-and-renewable-resources/board-on-agriculture-assembly/cooperative-extension-section/extension-directors-and-administrators/awards/</a:t>
            </a:r>
            <a:r>
              <a:rPr lang="en-US" sz="1400" dirty="0" err="1">
                <a:solidFill>
                  <a:schemeClr val="accent1"/>
                </a:solidFill>
              </a:rPr>
              <a:t>index.html</a:t>
            </a:r>
            <a:endParaRPr lang="en-US" sz="1400" dirty="0">
              <a:solidFill>
                <a:schemeClr val="accent1"/>
              </a:solidFill>
            </a:endParaRPr>
          </a:p>
          <a:p>
            <a:pPr lvl="2"/>
            <a:r>
              <a:rPr lang="en-US" sz="1400" dirty="0">
                <a:solidFill>
                  <a:schemeClr val="accent1"/>
                </a:solidFill>
              </a:rPr>
              <a:t>https://</a:t>
            </a:r>
            <a:r>
              <a:rPr lang="en-US" sz="1400" dirty="0" err="1">
                <a:solidFill>
                  <a:schemeClr val="accent1"/>
                </a:solidFill>
              </a:rPr>
              <a:t>www.worldatlas.com</a:t>
            </a:r>
            <a:r>
              <a:rPr lang="en-US" sz="1400" dirty="0">
                <a:solidFill>
                  <a:schemeClr val="accent1"/>
                </a:solidFill>
              </a:rPr>
              <a:t>/</a:t>
            </a:r>
            <a:r>
              <a:rPr lang="en-US" sz="1400" dirty="0" err="1">
                <a:solidFill>
                  <a:schemeClr val="accent1"/>
                </a:solidFill>
              </a:rPr>
              <a:t>webimage</a:t>
            </a:r>
            <a:r>
              <a:rPr lang="en-US" sz="1400" dirty="0">
                <a:solidFill>
                  <a:schemeClr val="accent1"/>
                </a:solidFill>
              </a:rPr>
              <a:t>/</a:t>
            </a:r>
            <a:r>
              <a:rPr lang="en-US" sz="1400" dirty="0" err="1">
                <a:solidFill>
                  <a:schemeClr val="accent1"/>
                </a:solidFill>
              </a:rPr>
              <a:t>countrys</a:t>
            </a:r>
            <a:r>
              <a:rPr lang="en-US" sz="1400" dirty="0">
                <a:solidFill>
                  <a:schemeClr val="accent1"/>
                </a:solidFill>
              </a:rPr>
              <a:t>/</a:t>
            </a:r>
            <a:r>
              <a:rPr lang="en-US" sz="1400" dirty="0" err="1">
                <a:solidFill>
                  <a:schemeClr val="accent1"/>
                </a:solidFill>
              </a:rPr>
              <a:t>namerica</a:t>
            </a:r>
            <a:r>
              <a:rPr lang="en-US" sz="1400" dirty="0">
                <a:solidFill>
                  <a:schemeClr val="accent1"/>
                </a:solidFill>
              </a:rPr>
              <a:t>/</a:t>
            </a:r>
            <a:r>
              <a:rPr lang="en-US" sz="1400" dirty="0" err="1">
                <a:solidFill>
                  <a:schemeClr val="accent1"/>
                </a:solidFill>
              </a:rPr>
              <a:t>usstates</a:t>
            </a:r>
            <a:r>
              <a:rPr lang="en-US" sz="1400" dirty="0">
                <a:solidFill>
                  <a:schemeClr val="accent1"/>
                </a:solidFill>
              </a:rPr>
              <a:t>/counties/</a:t>
            </a:r>
            <a:r>
              <a:rPr lang="en-US" sz="1400" dirty="0" err="1">
                <a:solidFill>
                  <a:schemeClr val="accent1"/>
                </a:solidFill>
              </a:rPr>
              <a:t>utcountymap.htm</a:t>
            </a:r>
            <a:endParaRPr lang="en-US" sz="1400" dirty="0">
              <a:solidFill>
                <a:schemeClr val="accent1"/>
              </a:solidFill>
            </a:endParaRPr>
          </a:p>
          <a:p>
            <a:pPr lvl="2"/>
            <a:r>
              <a:rPr lang="en-US" sz="1400" dirty="0">
                <a:solidFill>
                  <a:schemeClr val="accent1"/>
                </a:solidFill>
              </a:rPr>
              <a:t>https://</a:t>
            </a:r>
            <a:r>
              <a:rPr lang="en-US" sz="1400" dirty="0" err="1">
                <a:solidFill>
                  <a:schemeClr val="accent1"/>
                </a:solidFill>
              </a:rPr>
              <a:t>www.pinterest.com</a:t>
            </a:r>
            <a:r>
              <a:rPr lang="en-US" sz="1400" dirty="0">
                <a:solidFill>
                  <a:schemeClr val="accent1"/>
                </a:solidFill>
              </a:rPr>
              <a:t>/pin/366691594655768456/</a:t>
            </a:r>
          </a:p>
        </p:txBody>
      </p:sp>
      <p:sp>
        <p:nvSpPr>
          <p:cNvPr id="17" name="Title 16"/>
          <p:cNvSpPr>
            <a:spLocks noGrp="1"/>
          </p:cNvSpPr>
          <p:nvPr>
            <p:ph type="title"/>
          </p:nvPr>
        </p:nvSpPr>
        <p:spPr/>
        <p:txBody>
          <a:bodyPr/>
          <a:lstStyle/>
          <a:p>
            <a:r>
              <a:rPr lang="en-GB" b="1" dirty="0"/>
              <a:t>THANK YOU</a:t>
            </a:r>
            <a:endParaRPr lang="th-TH" b="1" dirty="0"/>
          </a:p>
        </p:txBody>
      </p:sp>
      <p:sp>
        <p:nvSpPr>
          <p:cNvPr id="49" name="Text Placeholder 48"/>
          <p:cNvSpPr>
            <a:spLocks noGrp="1"/>
          </p:cNvSpPr>
          <p:nvPr>
            <p:ph type="body" sz="quarter" idx="13"/>
          </p:nvPr>
        </p:nvSpPr>
        <p:spPr/>
        <p:txBody>
          <a:bodyPr/>
          <a:lstStyle/>
          <a:p>
            <a:r>
              <a:rPr lang="en-US" dirty="0">
                <a:solidFill>
                  <a:schemeClr val="accent1">
                    <a:lumMod val="50000"/>
                  </a:schemeClr>
                </a:solidFill>
              </a:rPr>
              <a:t>HEALTH EXTENSION: Advocacy. Research. Teaching.</a:t>
            </a:r>
            <a:endParaRPr lang="th-TH" dirty="0">
              <a:solidFill>
                <a:schemeClr val="accent1">
                  <a:lumMod val="50000"/>
                </a:schemeClr>
              </a:solidFill>
            </a:endParaRPr>
          </a:p>
        </p:txBody>
      </p:sp>
    </p:spTree>
    <p:extLst>
      <p:ext uri="{BB962C8B-B14F-4D97-AF65-F5344CB8AC3E}">
        <p14:creationId xmlns:p14="http://schemas.microsoft.com/office/powerpoint/2010/main" val="197200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2"/>
          </p:nvPr>
        </p:nvSpPr>
        <p:spPr>
          <a:xfrm>
            <a:off x="1091253" y="2928552"/>
            <a:ext cx="3469078" cy="1773380"/>
          </a:xfrm>
        </p:spPr>
        <p:txBody>
          <a:bodyPr/>
          <a:lstStyle/>
          <a:p>
            <a:pPr algn="ctr">
              <a:lnSpc>
                <a:spcPct val="150000"/>
              </a:lnSpc>
            </a:pPr>
            <a:r>
              <a:rPr lang="en-US" sz="1800" dirty="0">
                <a:solidFill>
                  <a:schemeClr val="accent1">
                    <a:lumMod val="50000"/>
                  </a:schemeClr>
                </a:solidFill>
              </a:rPr>
              <a:t>National Cooperative Extension (known for agriculture) has introduced health as an essential focus area</a:t>
            </a:r>
          </a:p>
          <a:p>
            <a:pPr algn="ctr"/>
            <a:endParaRPr lang="en-US" dirty="0"/>
          </a:p>
        </p:txBody>
      </p:sp>
      <p:sp>
        <p:nvSpPr>
          <p:cNvPr id="17" name="Title 16"/>
          <p:cNvSpPr>
            <a:spLocks noGrp="1"/>
          </p:cNvSpPr>
          <p:nvPr>
            <p:ph type="title"/>
          </p:nvPr>
        </p:nvSpPr>
        <p:spPr>
          <a:xfrm>
            <a:off x="681499" y="1575204"/>
            <a:ext cx="6938159" cy="848869"/>
          </a:xfrm>
        </p:spPr>
        <p:txBody>
          <a:bodyPr/>
          <a:lstStyle/>
          <a:p>
            <a:r>
              <a:rPr lang="en-US" dirty="0">
                <a:solidFill>
                  <a:schemeClr val="accent1">
                    <a:lumMod val="50000"/>
                  </a:schemeClr>
                </a:solidFill>
              </a:rPr>
              <a:t>    A NEW FOCUS</a:t>
            </a:r>
            <a:endParaRPr lang="th-TH" dirty="0">
              <a:solidFill>
                <a:schemeClr val="accent1">
                  <a:lumMod val="50000"/>
                </a:schemeClr>
              </a:solidFill>
            </a:endParaRPr>
          </a:p>
        </p:txBody>
      </p:sp>
      <p:sp>
        <p:nvSpPr>
          <p:cNvPr id="49" name="Text Placeholder 48"/>
          <p:cNvSpPr>
            <a:spLocks noGrp="1"/>
          </p:cNvSpPr>
          <p:nvPr>
            <p:ph type="body" sz="quarter" idx="13"/>
          </p:nvPr>
        </p:nvSpPr>
        <p:spPr/>
        <p:txBody>
          <a:bodyPr/>
          <a:lstStyle/>
          <a:p>
            <a:r>
              <a:rPr lang="en-US" dirty="0">
                <a:solidFill>
                  <a:schemeClr val="accent1">
                    <a:lumMod val="50000"/>
                  </a:schemeClr>
                </a:solidFill>
              </a:rPr>
              <a:t>HEALTH EXTENSION: Advocacy. Research. Teaching.</a:t>
            </a:r>
            <a:endParaRPr lang="th-TH" dirty="0">
              <a:solidFill>
                <a:schemeClr val="accent1">
                  <a:lumMod val="50000"/>
                </a:schemeClr>
              </a:solidFill>
            </a:endParaRPr>
          </a:p>
        </p:txBody>
      </p:sp>
      <p:pic>
        <p:nvPicPr>
          <p:cNvPr id="5" name="Picture 2" descr="Image result for national cooperative extension">
            <a:extLst>
              <a:ext uri="{FF2B5EF4-FFF2-40B4-BE49-F238E27FC236}">
                <a16:creationId xmlns:a16="http://schemas.microsoft.com/office/drawing/2014/main" id="{562743B5-E3DD-E04A-AB0D-300305D0C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712" y="4862022"/>
            <a:ext cx="4066160" cy="11975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utah state university">
            <a:extLst>
              <a:ext uri="{FF2B5EF4-FFF2-40B4-BE49-F238E27FC236}">
                <a16:creationId xmlns:a16="http://schemas.microsoft.com/office/drawing/2014/main" id="{1F816B54-C54A-5C40-988B-6ED58108D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463" y="4807790"/>
            <a:ext cx="1996446" cy="1265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E1F903-4548-7443-B7AF-E601E91FA6D0}"/>
              </a:ext>
            </a:extLst>
          </p:cNvPr>
          <p:cNvSpPr txBox="1"/>
          <p:nvPr/>
        </p:nvSpPr>
        <p:spPr>
          <a:xfrm>
            <a:off x="6582735" y="2830357"/>
            <a:ext cx="3232384" cy="1969770"/>
          </a:xfrm>
          <a:prstGeom prst="rect">
            <a:avLst/>
          </a:prstGeom>
          <a:noFill/>
        </p:spPr>
        <p:txBody>
          <a:bodyPr wrap="square" rtlCol="0">
            <a:spAutoFit/>
          </a:bodyPr>
          <a:lstStyle/>
          <a:p>
            <a:pPr algn="ctr">
              <a:lnSpc>
                <a:spcPct val="150000"/>
              </a:lnSpc>
            </a:pPr>
            <a:r>
              <a:rPr lang="en-US" dirty="0">
                <a:solidFill>
                  <a:schemeClr val="accent1">
                    <a:lumMod val="50000"/>
                  </a:schemeClr>
                </a:solidFill>
              </a:rPr>
              <a:t>Utah State University Extension has implemented a cutting-edge four-year pilot initiative which emphasizes this focus area</a:t>
            </a:r>
          </a:p>
          <a:p>
            <a:endParaRPr lang="en-US" sz="1400" dirty="0">
              <a:solidFill>
                <a:schemeClr val="accent1"/>
              </a:solidFill>
            </a:endParaRPr>
          </a:p>
        </p:txBody>
      </p:sp>
    </p:spTree>
    <p:extLst>
      <p:ext uri="{BB962C8B-B14F-4D97-AF65-F5344CB8AC3E}">
        <p14:creationId xmlns:p14="http://schemas.microsoft.com/office/powerpoint/2010/main" val="211473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solidFill>
                  <a:schemeClr val="accent1">
                    <a:lumMod val="50000"/>
                  </a:schemeClr>
                </a:solidFill>
              </a:rPr>
              <a:t>HEALTH EXTENSION: Advocacy. Research. Teaching.</a:t>
            </a:r>
            <a:endParaRPr lang="th-TH" dirty="0">
              <a:solidFill>
                <a:schemeClr val="accent1">
                  <a:lumMod val="50000"/>
                </a:schemeClr>
              </a:solidFill>
            </a:endParaRPr>
          </a:p>
          <a:p>
            <a:endParaRPr lang="th-TH" dirty="0"/>
          </a:p>
        </p:txBody>
      </p:sp>
      <p:sp>
        <p:nvSpPr>
          <p:cNvPr id="11" name="Rectangle 10"/>
          <p:cNvSpPr/>
          <p:nvPr/>
        </p:nvSpPr>
        <p:spPr>
          <a:xfrm>
            <a:off x="0" y="1729946"/>
            <a:ext cx="12192000" cy="512805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 name="TextBox 24"/>
          <p:cNvSpPr txBox="1"/>
          <p:nvPr/>
        </p:nvSpPr>
        <p:spPr>
          <a:xfrm>
            <a:off x="1695394" y="4498622"/>
            <a:ext cx="2066162" cy="591975"/>
          </a:xfrm>
          <a:prstGeom prst="rect">
            <a:avLst/>
          </a:prstGeom>
          <a:noFill/>
        </p:spPr>
        <p:txBody>
          <a:bodyPr wrap="square" tIns="72000" rtlCol="0" anchor="t">
            <a:noAutofit/>
          </a:bodyPr>
          <a:lstStyle/>
          <a:p>
            <a:pPr algn="ctr"/>
            <a:endParaRPr lang="en-US" sz="1000" dirty="0"/>
          </a:p>
        </p:txBody>
      </p:sp>
      <p:sp>
        <p:nvSpPr>
          <p:cNvPr id="73" name="Title 3">
            <a:extLst>
              <a:ext uri="{FF2B5EF4-FFF2-40B4-BE49-F238E27FC236}">
                <a16:creationId xmlns:a16="http://schemas.microsoft.com/office/drawing/2014/main" id="{8A733C0A-A1DE-7649-BFEC-5393CF8AFD60}"/>
              </a:ext>
            </a:extLst>
          </p:cNvPr>
          <p:cNvSpPr txBox="1">
            <a:spLocks/>
          </p:cNvSpPr>
          <p:nvPr/>
        </p:nvSpPr>
        <p:spPr>
          <a:xfrm>
            <a:off x="2231136" y="673100"/>
            <a:ext cx="7729728" cy="1188720"/>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3600" kern="1200" spc="0" baseline="0">
                <a:solidFill>
                  <a:schemeClr val="accent1"/>
                </a:solidFill>
                <a:latin typeface="+mj-lt"/>
                <a:ea typeface="+mj-ea"/>
                <a:cs typeface="+mj-cs"/>
              </a:defRPr>
            </a:lvl1pPr>
          </a:lstStyle>
          <a:p>
            <a:r>
              <a:rPr lang="en-US" dirty="0">
                <a:solidFill>
                  <a:schemeClr val="accent1">
                    <a:lumMod val="50000"/>
                  </a:schemeClr>
                </a:solidFill>
              </a:rPr>
              <a:t>HEART Initiative</a:t>
            </a:r>
          </a:p>
        </p:txBody>
      </p:sp>
      <p:pic>
        <p:nvPicPr>
          <p:cNvPr id="81" name="Picture 2" descr="31575712-335f-4efc-89fe-67267f7113ac">
            <a:extLst>
              <a:ext uri="{FF2B5EF4-FFF2-40B4-BE49-F238E27FC236}">
                <a16:creationId xmlns:a16="http://schemas.microsoft.com/office/drawing/2014/main" id="{220D032C-1280-8348-B14D-C4F23772A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126" y="3452685"/>
            <a:ext cx="38195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 Placeholder 4">
            <a:extLst>
              <a:ext uri="{FF2B5EF4-FFF2-40B4-BE49-F238E27FC236}">
                <a16:creationId xmlns:a16="http://schemas.microsoft.com/office/drawing/2014/main" id="{57426392-5E57-E744-8397-12B82824E276}"/>
              </a:ext>
            </a:extLst>
          </p:cNvPr>
          <p:cNvSpPr txBox="1">
            <a:spLocks/>
          </p:cNvSpPr>
          <p:nvPr/>
        </p:nvSpPr>
        <p:spPr>
          <a:xfrm>
            <a:off x="1334776" y="2168207"/>
            <a:ext cx="4271771" cy="39215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The Health Extension: Advocacy, Research, &amp; Teaching (HEART) Initiative models how Extension can join community partners to better address the health and wellness needs in our state. </a:t>
            </a:r>
          </a:p>
          <a:p>
            <a:pPr marL="0" indent="0" algn="ctr">
              <a:buFont typeface="Arial" panose="020B0604020202020204" pitchFamily="34" charset="0"/>
              <a:buNone/>
            </a:pPr>
            <a:endParaRPr lang="en-US" sz="2000" dirty="0">
              <a:solidFill>
                <a:schemeClr val="bg1"/>
              </a:solidFill>
            </a:endParaRPr>
          </a:p>
          <a:p>
            <a:pPr marL="0" indent="0" algn="ctr">
              <a:buFont typeface="Arial" panose="020B0604020202020204" pitchFamily="34" charset="0"/>
              <a:buNone/>
            </a:pPr>
            <a:r>
              <a:rPr lang="en-US" sz="2000" dirty="0">
                <a:solidFill>
                  <a:schemeClr val="bg1"/>
                </a:solidFill>
              </a:rPr>
              <a:t>HEART brings unique academic resources into the community,  partnering locally and nationally to address the opioid epidemic and other pressing public health issues.</a:t>
            </a:r>
          </a:p>
          <a:p>
            <a:pPr algn="ctr"/>
            <a:endParaRPr lang="en-US" sz="2000" dirty="0"/>
          </a:p>
        </p:txBody>
      </p:sp>
    </p:spTree>
    <p:extLst>
      <p:ext uri="{BB962C8B-B14F-4D97-AF65-F5344CB8AC3E}">
        <p14:creationId xmlns:p14="http://schemas.microsoft.com/office/powerpoint/2010/main" val="4000692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7846540" y="591481"/>
            <a:ext cx="3546389" cy="4610714"/>
          </a:xfrm>
        </p:spPr>
        <p:txBody>
          <a:bodyPr/>
          <a:lstStyle/>
          <a:p>
            <a:r>
              <a:rPr lang="en-US" sz="2000" dirty="0"/>
              <a:t>HEART serves 9 Utah counties where opioid use disorders have had some of the most devastating effects: </a:t>
            </a:r>
          </a:p>
          <a:p>
            <a:endParaRPr lang="en-US" sz="2000" dirty="0"/>
          </a:p>
          <a:p>
            <a:pPr marL="342900" indent="-342900">
              <a:buFont typeface="Arial" panose="020B0604020202020204" pitchFamily="34" charset="0"/>
              <a:buChar char="•"/>
            </a:pPr>
            <a:r>
              <a:rPr lang="en-US" sz="2000" dirty="0"/>
              <a:t>Carbon &amp; Emery Counties</a:t>
            </a:r>
          </a:p>
          <a:p>
            <a:pPr marL="342900" indent="-342900">
              <a:buFont typeface="Arial" panose="020B0604020202020204" pitchFamily="34" charset="0"/>
              <a:buChar char="•"/>
            </a:pPr>
            <a:r>
              <a:rPr lang="en-US" sz="2000" dirty="0"/>
              <a:t>Davis &amp; Weber Counties</a:t>
            </a:r>
          </a:p>
          <a:p>
            <a:pPr marL="342900" indent="-342900">
              <a:buFont typeface="Arial" panose="020B0604020202020204" pitchFamily="34" charset="0"/>
              <a:buChar char="•"/>
            </a:pPr>
            <a:r>
              <a:rPr lang="en-US" sz="2000" dirty="0"/>
              <a:t>Salt Lake County</a:t>
            </a:r>
          </a:p>
          <a:p>
            <a:pPr marL="342900" indent="-342900">
              <a:buFont typeface="Arial" panose="020B0604020202020204" pitchFamily="34" charset="0"/>
              <a:buChar char="•"/>
            </a:pPr>
            <a:r>
              <a:rPr lang="en-US" sz="2000" dirty="0"/>
              <a:t>Toole &amp; Utah Counties</a:t>
            </a:r>
          </a:p>
          <a:p>
            <a:pPr marL="342900" indent="-342900">
              <a:buFont typeface="Arial" panose="020B0604020202020204" pitchFamily="34" charset="0"/>
              <a:buChar char="•"/>
            </a:pPr>
            <a:r>
              <a:rPr lang="en-US" sz="2000" dirty="0"/>
              <a:t>Box Elder &amp; Cache Counties</a:t>
            </a:r>
          </a:p>
        </p:txBody>
      </p:sp>
      <p:sp>
        <p:nvSpPr>
          <p:cNvPr id="8" name="Title 3">
            <a:extLst>
              <a:ext uri="{FF2B5EF4-FFF2-40B4-BE49-F238E27FC236}">
                <a16:creationId xmlns:a16="http://schemas.microsoft.com/office/drawing/2014/main" id="{8F7A3B90-4FD4-854B-92B9-86EB289007F5}"/>
              </a:ext>
            </a:extLst>
          </p:cNvPr>
          <p:cNvSpPr txBox="1">
            <a:spLocks/>
          </p:cNvSpPr>
          <p:nvPr/>
        </p:nvSpPr>
        <p:spPr>
          <a:xfrm>
            <a:off x="2045786" y="5330226"/>
            <a:ext cx="7729728" cy="118872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kern="1200" spc="0" baseline="0">
                <a:solidFill>
                  <a:schemeClr val="tx2">
                    <a:lumMod val="60000"/>
                    <a:lumOff val="40000"/>
                  </a:schemeClr>
                </a:solidFill>
                <a:latin typeface="+mj-lt"/>
                <a:ea typeface="+mj-ea"/>
                <a:cs typeface="+mj-cs"/>
              </a:defRPr>
            </a:lvl1pPr>
          </a:lstStyle>
          <a:p>
            <a:pPr algn="ctr"/>
            <a:r>
              <a:rPr lang="en-US" dirty="0"/>
              <a:t>HEART’s focus areas</a:t>
            </a:r>
          </a:p>
        </p:txBody>
      </p:sp>
      <p:pic>
        <p:nvPicPr>
          <p:cNvPr id="10" name="Content Placeholder 6">
            <a:extLst>
              <a:ext uri="{FF2B5EF4-FFF2-40B4-BE49-F238E27FC236}">
                <a16:creationId xmlns:a16="http://schemas.microsoft.com/office/drawing/2014/main" id="{2365D7AD-7993-834E-9D4E-8CD6A3673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265" y="591481"/>
            <a:ext cx="3203220" cy="4020329"/>
          </a:xfrm>
          <a:prstGeom prst="rect">
            <a:avLst/>
          </a:prstGeom>
        </p:spPr>
      </p:pic>
    </p:spTree>
    <p:extLst>
      <p:ext uri="{BB962C8B-B14F-4D97-AF65-F5344CB8AC3E}">
        <p14:creationId xmlns:p14="http://schemas.microsoft.com/office/powerpoint/2010/main" val="35483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7866094" y="719511"/>
            <a:ext cx="3835755" cy="5273515"/>
          </a:xfrm>
        </p:spPr>
        <p:txBody>
          <a:bodyPr/>
          <a:lstStyle/>
          <a:p>
            <a:pPr marL="342900" indent="-342900">
              <a:buFont typeface="Arial" panose="020B0604020202020204" pitchFamily="34" charset="0"/>
              <a:buChar char="•"/>
            </a:pPr>
            <a:r>
              <a:rPr lang="en-US" sz="1900" dirty="0"/>
              <a:t>The state of Utah has the 7</a:t>
            </a:r>
            <a:r>
              <a:rPr lang="en-US" sz="1900" baseline="30000" dirty="0"/>
              <a:t>th</a:t>
            </a:r>
            <a:r>
              <a:rPr lang="en-US" sz="1900" dirty="0"/>
              <a:t> highest rate of opioid overdose in the nation</a:t>
            </a:r>
          </a:p>
          <a:p>
            <a:pPr marL="342900" indent="-342900">
              <a:buFont typeface="Arial" panose="020B0604020202020204" pitchFamily="34" charset="0"/>
              <a:buChar char="•"/>
            </a:pPr>
            <a:r>
              <a:rPr lang="en-US" sz="1900" b="1" dirty="0"/>
              <a:t>Carbon &amp; Emery Counties have the highest rates of opioid overdose in the state</a:t>
            </a:r>
          </a:p>
          <a:p>
            <a:pPr marL="342900" indent="-342900">
              <a:buFont typeface="Arial" panose="020B0604020202020204" pitchFamily="34" charset="0"/>
              <a:buChar char="•"/>
            </a:pPr>
            <a:r>
              <a:rPr lang="en-US" sz="1900" dirty="0"/>
              <a:t>Tooele, Weber, &amp; Salt Lake Counties have rates higher than the state and national rates</a:t>
            </a:r>
          </a:p>
          <a:p>
            <a:pPr marL="342900" indent="-342900">
              <a:buFont typeface="Arial" panose="020B0604020202020204" pitchFamily="34" charset="0"/>
              <a:buChar char="•"/>
            </a:pPr>
            <a:r>
              <a:rPr lang="en-US" sz="1900" dirty="0"/>
              <a:t>Utah, Box Elder, and Davis Counties have rates higher than the national average</a:t>
            </a:r>
          </a:p>
        </p:txBody>
      </p:sp>
      <p:sp>
        <p:nvSpPr>
          <p:cNvPr id="8" name="Title 3">
            <a:extLst>
              <a:ext uri="{FF2B5EF4-FFF2-40B4-BE49-F238E27FC236}">
                <a16:creationId xmlns:a16="http://schemas.microsoft.com/office/drawing/2014/main" id="{8F7A3B90-4FD4-854B-92B9-86EB289007F5}"/>
              </a:ext>
            </a:extLst>
          </p:cNvPr>
          <p:cNvSpPr txBox="1">
            <a:spLocks/>
          </p:cNvSpPr>
          <p:nvPr/>
        </p:nvSpPr>
        <p:spPr>
          <a:xfrm>
            <a:off x="2045786" y="5330226"/>
            <a:ext cx="7729728" cy="118872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kern="1200" spc="0" baseline="0">
                <a:solidFill>
                  <a:schemeClr val="tx2">
                    <a:lumMod val="60000"/>
                    <a:lumOff val="40000"/>
                  </a:schemeClr>
                </a:solidFill>
                <a:latin typeface="+mj-lt"/>
                <a:ea typeface="+mj-ea"/>
                <a:cs typeface="+mj-cs"/>
              </a:defRPr>
            </a:lvl1pPr>
          </a:lstStyle>
          <a:p>
            <a:pPr algn="ctr"/>
            <a:r>
              <a:rPr lang="en-US" dirty="0"/>
              <a:t>HEART’s focus areas</a:t>
            </a:r>
          </a:p>
        </p:txBody>
      </p:sp>
      <p:graphicFrame>
        <p:nvGraphicFramePr>
          <p:cNvPr id="5" name="Chart 4">
            <a:extLst>
              <a:ext uri="{FF2B5EF4-FFF2-40B4-BE49-F238E27FC236}">
                <a16:creationId xmlns:a16="http://schemas.microsoft.com/office/drawing/2014/main" id="{FA005A7F-5602-B641-B27A-5672BB4E9FEB}"/>
              </a:ext>
            </a:extLst>
          </p:cNvPr>
          <p:cNvGraphicFramePr>
            <a:graphicFrameLocks/>
          </p:cNvGraphicFramePr>
          <p:nvPr>
            <p:extLst>
              <p:ext uri="{D42A27DB-BD31-4B8C-83A1-F6EECF244321}">
                <p14:modId xmlns:p14="http://schemas.microsoft.com/office/powerpoint/2010/main" val="1705157879"/>
              </p:ext>
            </p:extLst>
          </p:nvPr>
        </p:nvGraphicFramePr>
        <p:xfrm>
          <a:off x="2619621" y="1175654"/>
          <a:ext cx="4886325" cy="310515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72A15155-B36E-DB42-8594-51E9287B9EB0}"/>
              </a:ext>
            </a:extLst>
          </p:cNvPr>
          <p:cNvCxnSpPr/>
          <p:nvPr/>
        </p:nvCxnSpPr>
        <p:spPr>
          <a:xfrm>
            <a:off x="4055837" y="1766204"/>
            <a:ext cx="0" cy="1924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3FFAF6-C3BA-9643-AC80-DF50DAAD7034}"/>
              </a:ext>
            </a:extLst>
          </p:cNvPr>
          <p:cNvCxnSpPr/>
          <p:nvPr/>
        </p:nvCxnSpPr>
        <p:spPr>
          <a:xfrm>
            <a:off x="4415986" y="1766204"/>
            <a:ext cx="0" cy="19240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92F3871-DEC5-4339-A15B-5F303E6C5D84}"/>
              </a:ext>
            </a:extLst>
          </p:cNvPr>
          <p:cNvSpPr txBox="1"/>
          <p:nvPr/>
        </p:nvSpPr>
        <p:spPr>
          <a:xfrm>
            <a:off x="5492054" y="2413337"/>
            <a:ext cx="1595309" cy="938719"/>
          </a:xfrm>
          <a:prstGeom prst="rect">
            <a:avLst/>
          </a:prstGeom>
          <a:noFill/>
        </p:spPr>
        <p:txBody>
          <a:bodyPr wrap="none" rtlCol="0">
            <a:spAutoFit/>
          </a:bodyPr>
          <a:lstStyle/>
          <a:p>
            <a:r>
              <a:rPr lang="en-US" sz="1100" dirty="0"/>
              <a:t>  State Rate 17.4 </a:t>
            </a:r>
          </a:p>
          <a:p>
            <a:r>
              <a:rPr lang="en-US" sz="1100" dirty="0"/>
              <a:t>  per 100,000 population</a:t>
            </a:r>
          </a:p>
          <a:p>
            <a:endParaRPr lang="en-US" sz="1100" dirty="0"/>
          </a:p>
          <a:p>
            <a:r>
              <a:rPr lang="en-US" sz="1100" dirty="0"/>
              <a:t>*National Rate: 10.76 </a:t>
            </a:r>
          </a:p>
          <a:p>
            <a:r>
              <a:rPr lang="en-US" sz="1100" dirty="0"/>
              <a:t>  per 100,000 population</a:t>
            </a:r>
          </a:p>
        </p:txBody>
      </p:sp>
      <p:cxnSp>
        <p:nvCxnSpPr>
          <p:cNvPr id="10" name="Straight Connector 9">
            <a:extLst>
              <a:ext uri="{FF2B5EF4-FFF2-40B4-BE49-F238E27FC236}">
                <a16:creationId xmlns:a16="http://schemas.microsoft.com/office/drawing/2014/main" id="{697DF0E8-89AB-408A-80F1-F40818BD5469}"/>
              </a:ext>
            </a:extLst>
          </p:cNvPr>
          <p:cNvCxnSpPr>
            <a:cxnSpLocks/>
          </p:cNvCxnSpPr>
          <p:nvPr/>
        </p:nvCxnSpPr>
        <p:spPr>
          <a:xfrm>
            <a:off x="5393191" y="3101452"/>
            <a:ext cx="2077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0CC8BF-537E-4650-996D-B76E6BCA3DB2}"/>
              </a:ext>
            </a:extLst>
          </p:cNvPr>
          <p:cNvCxnSpPr>
            <a:cxnSpLocks/>
          </p:cNvCxnSpPr>
          <p:nvPr/>
        </p:nvCxnSpPr>
        <p:spPr>
          <a:xfrm>
            <a:off x="5388179" y="2644339"/>
            <a:ext cx="21276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81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2766" y="424970"/>
            <a:ext cx="1813984" cy="1584000"/>
          </a:xfrm>
        </p:spPr>
        <p:txBody>
          <a:bodyPr/>
          <a:lstStyle/>
          <a:p>
            <a:r>
              <a:rPr lang="en-US" sz="6000" dirty="0"/>
              <a:t>2018</a:t>
            </a:r>
            <a:endParaRPr lang="th-TH" sz="6000" dirty="0"/>
          </a:p>
        </p:txBody>
      </p:sp>
      <p:sp>
        <p:nvSpPr>
          <p:cNvPr id="6" name="Text Placeholder 5"/>
          <p:cNvSpPr>
            <a:spLocks noGrp="1"/>
          </p:cNvSpPr>
          <p:nvPr>
            <p:ph type="body" sz="quarter" idx="12"/>
          </p:nvPr>
        </p:nvSpPr>
        <p:spPr>
          <a:xfrm>
            <a:off x="624418" y="3897862"/>
            <a:ext cx="3845881" cy="2314402"/>
          </a:xfrm>
        </p:spPr>
        <p:txBody>
          <a:bodyPr/>
          <a:lstStyle/>
          <a:p>
            <a:pPr algn="ctr"/>
            <a:r>
              <a:rPr lang="en-US" sz="1400" dirty="0"/>
              <a:t>The summit featured a listening session to hear the community and professional opinion of where help and attention is required and to develop a strategic plan.</a:t>
            </a:r>
          </a:p>
          <a:p>
            <a:pPr algn="ctr"/>
            <a:endParaRPr lang="en-US" sz="1400" dirty="0"/>
          </a:p>
          <a:p>
            <a:pPr algn="ctr"/>
            <a:r>
              <a:rPr lang="en-US" sz="1400" b="1" dirty="0"/>
              <a:t> 2019 will feature a summit in Price, Utah to address rural needs and the 2020 summit will be located in Vernal, Utah with a tribal focus.</a:t>
            </a:r>
          </a:p>
        </p:txBody>
      </p:sp>
      <p:sp>
        <p:nvSpPr>
          <p:cNvPr id="8" name="Text Placeholder 7"/>
          <p:cNvSpPr>
            <a:spLocks noGrp="1"/>
          </p:cNvSpPr>
          <p:nvPr>
            <p:ph type="body" sz="quarter" idx="14"/>
          </p:nvPr>
        </p:nvSpPr>
        <p:spPr>
          <a:xfrm>
            <a:off x="7648832" y="2471351"/>
            <a:ext cx="3695029" cy="1141978"/>
          </a:xfrm>
        </p:spPr>
        <p:txBody>
          <a:bodyPr/>
          <a:lstStyle/>
          <a:p>
            <a:pPr algn="ctr"/>
            <a:r>
              <a:rPr lang="en-US" dirty="0"/>
              <a:t>Three summits serving Utah’s needs</a:t>
            </a:r>
            <a:endParaRPr lang="th-TH" dirty="0"/>
          </a:p>
        </p:txBody>
      </p:sp>
      <p:pic>
        <p:nvPicPr>
          <p:cNvPr id="10" name="Picture 9">
            <a:extLst>
              <a:ext uri="{FF2B5EF4-FFF2-40B4-BE49-F238E27FC236}">
                <a16:creationId xmlns:a16="http://schemas.microsoft.com/office/drawing/2014/main" id="{3D73DB77-C124-B446-9166-0473F58D0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18" y="404389"/>
            <a:ext cx="3366813" cy="3381202"/>
          </a:xfrm>
          <a:prstGeom prst="rect">
            <a:avLst/>
          </a:prstGeom>
        </p:spPr>
      </p:pic>
      <p:sp>
        <p:nvSpPr>
          <p:cNvPr id="13" name="Title 3">
            <a:extLst>
              <a:ext uri="{FF2B5EF4-FFF2-40B4-BE49-F238E27FC236}">
                <a16:creationId xmlns:a16="http://schemas.microsoft.com/office/drawing/2014/main" id="{CA5EFB5F-341A-A24A-88FC-73524BF58045}"/>
              </a:ext>
            </a:extLst>
          </p:cNvPr>
          <p:cNvSpPr txBox="1">
            <a:spLocks/>
          </p:cNvSpPr>
          <p:nvPr/>
        </p:nvSpPr>
        <p:spPr>
          <a:xfrm>
            <a:off x="5314976" y="2136702"/>
            <a:ext cx="1813984" cy="1584000"/>
          </a:xfrm>
          <a:prstGeom prst="rect">
            <a:avLst/>
          </a:prstGeom>
          <a:solidFill>
            <a:schemeClr val="tx2">
              <a:lumMod val="60000"/>
              <a:lumOff val="40000"/>
            </a:schemeClr>
          </a:solidFill>
        </p:spPr>
        <p:txBody>
          <a:bodyPr vert="horz" lIns="90000" tIns="45720" rIns="91440" bIns="45720" rtlCol="0" anchor="ctr">
            <a:noAutofit/>
          </a:bodyPr>
          <a:lstStyle>
            <a:lvl1pPr algn="ctr" defTabSz="914400" rtl="0" eaLnBrk="1" latinLnBrk="0" hangingPunct="1">
              <a:lnSpc>
                <a:spcPct val="100000"/>
              </a:lnSpc>
              <a:spcBef>
                <a:spcPct val="0"/>
              </a:spcBef>
              <a:buNone/>
              <a:defRPr sz="8000" kern="1200" spc="0" baseline="0">
                <a:solidFill>
                  <a:schemeClr val="bg1"/>
                </a:solidFill>
                <a:latin typeface="+mj-lt"/>
                <a:ea typeface="+mj-ea"/>
                <a:cs typeface="+mj-cs"/>
              </a:defRPr>
            </a:lvl1pPr>
          </a:lstStyle>
          <a:p>
            <a:r>
              <a:rPr lang="en-US" sz="6000" dirty="0"/>
              <a:t>2019</a:t>
            </a:r>
            <a:endParaRPr lang="th-TH" sz="6000" dirty="0"/>
          </a:p>
        </p:txBody>
      </p:sp>
      <p:sp>
        <p:nvSpPr>
          <p:cNvPr id="14" name="Title 3">
            <a:extLst>
              <a:ext uri="{FF2B5EF4-FFF2-40B4-BE49-F238E27FC236}">
                <a16:creationId xmlns:a16="http://schemas.microsoft.com/office/drawing/2014/main" id="{591F295B-C85A-1649-8F60-0D55BA317AE0}"/>
              </a:ext>
            </a:extLst>
          </p:cNvPr>
          <p:cNvSpPr txBox="1">
            <a:spLocks/>
          </p:cNvSpPr>
          <p:nvPr/>
        </p:nvSpPr>
        <p:spPr>
          <a:xfrm>
            <a:off x="6592311" y="3897862"/>
            <a:ext cx="1813984" cy="1584000"/>
          </a:xfrm>
          <a:prstGeom prst="rect">
            <a:avLst/>
          </a:prstGeom>
          <a:solidFill>
            <a:schemeClr val="tx2">
              <a:lumMod val="60000"/>
              <a:lumOff val="40000"/>
            </a:schemeClr>
          </a:solidFill>
        </p:spPr>
        <p:txBody>
          <a:bodyPr vert="horz" lIns="90000" tIns="45720" rIns="91440" bIns="45720" rtlCol="0" anchor="ctr">
            <a:noAutofit/>
          </a:bodyPr>
          <a:lstStyle>
            <a:lvl1pPr algn="ctr" defTabSz="914400" rtl="0" eaLnBrk="1" latinLnBrk="0" hangingPunct="1">
              <a:lnSpc>
                <a:spcPct val="100000"/>
              </a:lnSpc>
              <a:spcBef>
                <a:spcPct val="0"/>
              </a:spcBef>
              <a:buNone/>
              <a:defRPr sz="8000" kern="1200" spc="0" baseline="0">
                <a:solidFill>
                  <a:schemeClr val="bg1"/>
                </a:solidFill>
                <a:latin typeface="+mj-lt"/>
                <a:ea typeface="+mj-ea"/>
                <a:cs typeface="+mj-cs"/>
              </a:defRPr>
            </a:lvl1pPr>
          </a:lstStyle>
          <a:p>
            <a:r>
              <a:rPr lang="en-US" sz="6000" dirty="0"/>
              <a:t>2020</a:t>
            </a:r>
            <a:endParaRPr lang="th-TH" sz="6000" dirty="0"/>
          </a:p>
        </p:txBody>
      </p:sp>
      <p:sp>
        <p:nvSpPr>
          <p:cNvPr id="16" name="Text Placeholder 5">
            <a:extLst>
              <a:ext uri="{FF2B5EF4-FFF2-40B4-BE49-F238E27FC236}">
                <a16:creationId xmlns:a16="http://schemas.microsoft.com/office/drawing/2014/main" id="{5E6A6CDE-E2AA-0049-848D-3BE40F2D4140}"/>
              </a:ext>
            </a:extLst>
          </p:cNvPr>
          <p:cNvSpPr txBox="1">
            <a:spLocks/>
          </p:cNvSpPr>
          <p:nvPr/>
        </p:nvSpPr>
        <p:spPr>
          <a:xfrm>
            <a:off x="6860743" y="404389"/>
            <a:ext cx="4680468" cy="1447780"/>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0"/>
              </a:spcBef>
              <a:buFont typeface="Arial" panose="020B0604020202020204" pitchFamily="34" charset="0"/>
              <a:buNone/>
              <a:defRPr sz="1050" b="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t>The Opioid Health and Wellness Summit in August 2018 was hosted by HEART to bring together national experts and partners to discuss collaborative ways to address the epidemic here in Utah</a:t>
            </a:r>
          </a:p>
        </p:txBody>
      </p:sp>
    </p:spTree>
    <p:extLst>
      <p:ext uri="{BB962C8B-B14F-4D97-AF65-F5344CB8AC3E}">
        <p14:creationId xmlns:p14="http://schemas.microsoft.com/office/powerpoint/2010/main" val="1887318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HEART’s strategic plan</a:t>
            </a:r>
            <a:endParaRPr lang="th-TH"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481" y="1773238"/>
            <a:ext cx="6169038" cy="3701422"/>
          </a:xfrm>
          <a:prstGeom prst="rect">
            <a:avLst/>
          </a:prstGeom>
        </p:spPr>
      </p:pic>
      <p:sp>
        <p:nvSpPr>
          <p:cNvPr id="9" name="TextBox 8"/>
          <p:cNvSpPr txBox="1"/>
          <p:nvPr/>
        </p:nvSpPr>
        <p:spPr>
          <a:xfrm>
            <a:off x="2213811" y="5626017"/>
            <a:ext cx="7764378" cy="320644"/>
          </a:xfrm>
          <a:prstGeom prst="rect">
            <a:avLst/>
          </a:prstGeom>
          <a:noFill/>
        </p:spPr>
        <p:txBody>
          <a:bodyPr wrap="square" tIns="36000" rtlCol="0" anchor="t">
            <a:noAutofit/>
          </a:bodyPr>
          <a:lstStyle/>
          <a:p>
            <a:pPr algn="ctr">
              <a:lnSpc>
                <a:spcPct val="130000"/>
              </a:lnSpc>
            </a:pPr>
            <a:r>
              <a:rPr lang="en-US" sz="2400" b="1" dirty="0">
                <a:solidFill>
                  <a:schemeClr val="accent1"/>
                </a:solidFill>
              </a:rPr>
              <a:t>PREVENTION AND EDUCATION</a:t>
            </a:r>
          </a:p>
        </p:txBody>
      </p:sp>
      <p:sp>
        <p:nvSpPr>
          <p:cNvPr id="10" name="TextBox 9"/>
          <p:cNvSpPr txBox="1"/>
          <p:nvPr/>
        </p:nvSpPr>
        <p:spPr>
          <a:xfrm>
            <a:off x="3930977" y="2253005"/>
            <a:ext cx="4392891" cy="2582946"/>
          </a:xfrm>
          <a:prstGeom prst="rect">
            <a:avLst/>
          </a:prstGeom>
          <a:noFill/>
        </p:spPr>
        <p:txBody>
          <a:bodyPr wrap="square" tIns="36000" rtlCol="0" anchor="t">
            <a:noAutofit/>
          </a:bodyPr>
          <a:lstStyle/>
          <a:p>
            <a:pPr marL="342900" indent="-342900">
              <a:buFont typeface="Arial" panose="020B0604020202020204" pitchFamily="34" charset="0"/>
              <a:buChar char="•"/>
            </a:pPr>
            <a:r>
              <a:rPr lang="en-US" sz="2000" dirty="0">
                <a:solidFill>
                  <a:schemeClr val="accent1">
                    <a:lumMod val="75000"/>
                  </a:schemeClr>
                </a:solidFill>
              </a:rPr>
              <a:t>Youth Mentorship in partnership with 4-H </a:t>
            </a:r>
          </a:p>
          <a:p>
            <a:pPr marL="342900" indent="-342900">
              <a:buFont typeface="Arial" panose="020B0604020202020204" pitchFamily="34" charset="0"/>
              <a:buChar char="•"/>
            </a:pPr>
            <a:r>
              <a:rPr lang="en-US" sz="2000" dirty="0">
                <a:solidFill>
                  <a:schemeClr val="accent1">
                    <a:lumMod val="75000"/>
                  </a:schemeClr>
                </a:solidFill>
              </a:rPr>
              <a:t>Education in schools in partnership with PROSPER</a:t>
            </a:r>
          </a:p>
          <a:p>
            <a:pPr marL="342900" indent="-342900">
              <a:buFont typeface="Arial" panose="020B0604020202020204" pitchFamily="34" charset="0"/>
              <a:buChar char="•"/>
            </a:pPr>
            <a:r>
              <a:rPr lang="en-US" sz="2000" dirty="0">
                <a:solidFill>
                  <a:schemeClr val="accent1">
                    <a:lumMod val="75000"/>
                  </a:schemeClr>
                </a:solidFill>
              </a:rPr>
              <a:t>Evidence-based Fact Sheets</a:t>
            </a:r>
          </a:p>
          <a:p>
            <a:pPr marL="342900" indent="-342900">
              <a:buFont typeface="Arial" panose="020B0604020202020204" pitchFamily="34" charset="0"/>
              <a:buChar char="•"/>
            </a:pPr>
            <a:r>
              <a:rPr lang="en-US" sz="2000" dirty="0">
                <a:solidFill>
                  <a:schemeClr val="accent1">
                    <a:lumMod val="75000"/>
                  </a:schemeClr>
                </a:solidFill>
              </a:rPr>
              <a:t>Healthcare provider and community resources for Pain Management</a:t>
            </a:r>
          </a:p>
        </p:txBody>
      </p:sp>
    </p:spTree>
    <p:extLst>
      <p:ext uri="{BB962C8B-B14F-4D97-AF65-F5344CB8AC3E}">
        <p14:creationId xmlns:p14="http://schemas.microsoft.com/office/powerpoint/2010/main" val="3317599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HEART’s strategic plan</a:t>
            </a:r>
            <a:endParaRPr lang="th-TH"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481" y="1773238"/>
            <a:ext cx="6169038" cy="3701422"/>
          </a:xfrm>
          <a:prstGeom prst="rect">
            <a:avLst/>
          </a:prstGeom>
        </p:spPr>
      </p:pic>
      <p:sp>
        <p:nvSpPr>
          <p:cNvPr id="9" name="TextBox 8"/>
          <p:cNvSpPr txBox="1"/>
          <p:nvPr/>
        </p:nvSpPr>
        <p:spPr>
          <a:xfrm>
            <a:off x="2213811" y="5626017"/>
            <a:ext cx="7764378" cy="320644"/>
          </a:xfrm>
          <a:prstGeom prst="rect">
            <a:avLst/>
          </a:prstGeom>
          <a:noFill/>
        </p:spPr>
        <p:txBody>
          <a:bodyPr wrap="square" tIns="36000" rtlCol="0" anchor="t">
            <a:noAutofit/>
          </a:bodyPr>
          <a:lstStyle/>
          <a:p>
            <a:pPr algn="ctr">
              <a:lnSpc>
                <a:spcPct val="130000"/>
              </a:lnSpc>
            </a:pPr>
            <a:r>
              <a:rPr lang="en-US" sz="2400" b="1" dirty="0">
                <a:solidFill>
                  <a:schemeClr val="accent1"/>
                </a:solidFill>
              </a:rPr>
              <a:t>STRENGTHENING COMMUNITY TIES</a:t>
            </a:r>
          </a:p>
        </p:txBody>
      </p:sp>
      <p:sp>
        <p:nvSpPr>
          <p:cNvPr id="10" name="TextBox 9"/>
          <p:cNvSpPr txBox="1"/>
          <p:nvPr/>
        </p:nvSpPr>
        <p:spPr>
          <a:xfrm>
            <a:off x="3930977" y="2102177"/>
            <a:ext cx="4392891" cy="2733774"/>
          </a:xfrm>
          <a:prstGeom prst="rect">
            <a:avLst/>
          </a:prstGeom>
          <a:noFill/>
        </p:spPr>
        <p:txBody>
          <a:bodyPr wrap="square" tIns="36000" rtlCol="0" anchor="t">
            <a:noAutofit/>
          </a:bodyPr>
          <a:lstStyle/>
          <a:p>
            <a:pPr marL="342900" indent="-342900">
              <a:buFont typeface="Arial" panose="020B0604020202020204" pitchFamily="34" charset="0"/>
              <a:buChar char="•"/>
            </a:pPr>
            <a:r>
              <a:rPr lang="en-US" dirty="0">
                <a:solidFill>
                  <a:schemeClr val="accent1">
                    <a:lumMod val="75000"/>
                  </a:schemeClr>
                </a:solidFill>
              </a:rPr>
              <a:t>Master Health Volunteer Program to increase health based volunteerism in the community</a:t>
            </a:r>
          </a:p>
          <a:p>
            <a:pPr marL="342900" indent="-342900">
              <a:buFont typeface="Arial" panose="020B0604020202020204" pitchFamily="34" charset="0"/>
              <a:buChar char="•"/>
            </a:pPr>
            <a:r>
              <a:rPr lang="en-US" dirty="0">
                <a:solidFill>
                  <a:schemeClr val="accent1">
                    <a:lumMod val="75000"/>
                  </a:schemeClr>
                </a:solidFill>
              </a:rPr>
              <a:t>Coalition partnerships</a:t>
            </a:r>
          </a:p>
          <a:p>
            <a:pPr marL="342900" indent="-342900">
              <a:buFont typeface="Arial" panose="020B0604020202020204" pitchFamily="34" charset="0"/>
              <a:buChar char="•"/>
            </a:pPr>
            <a:r>
              <a:rPr lang="en-US" dirty="0">
                <a:solidFill>
                  <a:schemeClr val="accent1">
                    <a:lumMod val="75000"/>
                  </a:schemeClr>
                </a:solidFill>
              </a:rPr>
              <a:t>Service mapping to address gaps in service provision and community accessibility</a:t>
            </a:r>
          </a:p>
          <a:p>
            <a:pPr marL="342900" indent="-342900">
              <a:buFont typeface="Arial" panose="020B0604020202020204" pitchFamily="34" charset="0"/>
              <a:buChar char="•"/>
            </a:pPr>
            <a:r>
              <a:rPr lang="en-US" dirty="0">
                <a:solidFill>
                  <a:schemeClr val="accent1">
                    <a:lumMod val="75000"/>
                  </a:schemeClr>
                </a:solidFill>
              </a:rPr>
              <a:t>Community Advisory Board to ensure the community voice guides all HEART outputs and projects</a:t>
            </a:r>
          </a:p>
        </p:txBody>
      </p:sp>
    </p:spTree>
    <p:extLst>
      <p:ext uri="{BB962C8B-B14F-4D97-AF65-F5344CB8AC3E}">
        <p14:creationId xmlns:p14="http://schemas.microsoft.com/office/powerpoint/2010/main" val="1103952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HEART’s strategic plan</a:t>
            </a:r>
            <a:endParaRPr lang="th-TH"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481" y="1773238"/>
            <a:ext cx="6169038" cy="3701422"/>
          </a:xfrm>
          <a:prstGeom prst="rect">
            <a:avLst/>
          </a:prstGeom>
        </p:spPr>
      </p:pic>
      <p:sp>
        <p:nvSpPr>
          <p:cNvPr id="9" name="TextBox 8"/>
          <p:cNvSpPr txBox="1"/>
          <p:nvPr/>
        </p:nvSpPr>
        <p:spPr>
          <a:xfrm>
            <a:off x="2213811" y="5626017"/>
            <a:ext cx="7764378" cy="320644"/>
          </a:xfrm>
          <a:prstGeom prst="rect">
            <a:avLst/>
          </a:prstGeom>
          <a:noFill/>
        </p:spPr>
        <p:txBody>
          <a:bodyPr wrap="square" tIns="36000" rtlCol="0" anchor="t">
            <a:noAutofit/>
          </a:bodyPr>
          <a:lstStyle/>
          <a:p>
            <a:pPr algn="ctr">
              <a:lnSpc>
                <a:spcPct val="130000"/>
              </a:lnSpc>
            </a:pPr>
            <a:r>
              <a:rPr lang="en-US" sz="2400" b="1" dirty="0">
                <a:solidFill>
                  <a:schemeClr val="accent1"/>
                </a:solidFill>
              </a:rPr>
              <a:t>POLICY</a:t>
            </a:r>
          </a:p>
        </p:txBody>
      </p:sp>
      <p:sp>
        <p:nvSpPr>
          <p:cNvPr id="10" name="TextBox 9"/>
          <p:cNvSpPr txBox="1"/>
          <p:nvPr/>
        </p:nvSpPr>
        <p:spPr>
          <a:xfrm>
            <a:off x="3930978" y="2290713"/>
            <a:ext cx="4006392" cy="2545238"/>
          </a:xfrm>
          <a:prstGeom prst="rect">
            <a:avLst/>
          </a:prstGeom>
          <a:noFill/>
        </p:spPr>
        <p:txBody>
          <a:bodyPr wrap="square" tIns="36000" rtlCol="0" anchor="t">
            <a:noAutofit/>
          </a:bodyPr>
          <a:lstStyle/>
          <a:p>
            <a:pPr marL="342900" indent="-342900">
              <a:buFont typeface="Arial" panose="020B0604020202020204" pitchFamily="34" charset="0"/>
              <a:buChar char="•"/>
            </a:pPr>
            <a:r>
              <a:rPr lang="en-US" sz="2400" dirty="0">
                <a:solidFill>
                  <a:schemeClr val="accent1">
                    <a:lumMod val="75000"/>
                  </a:schemeClr>
                </a:solidFill>
              </a:rPr>
              <a:t>Amend registration procedures for opioids in the state</a:t>
            </a:r>
          </a:p>
          <a:p>
            <a:endParaRPr lang="en-US" sz="2400" dirty="0">
              <a:solidFill>
                <a:schemeClr val="accent1">
                  <a:lumMod val="75000"/>
                </a:schemeClr>
              </a:solidFill>
            </a:endParaRPr>
          </a:p>
          <a:p>
            <a:pPr marL="342900" indent="-342900">
              <a:buFont typeface="Arial" panose="020B0604020202020204" pitchFamily="34" charset="0"/>
              <a:buChar char="•"/>
            </a:pPr>
            <a:r>
              <a:rPr lang="en-US" sz="2400" dirty="0">
                <a:solidFill>
                  <a:schemeClr val="accent1">
                    <a:lumMod val="75000"/>
                  </a:schemeClr>
                </a:solidFill>
              </a:rPr>
              <a:t>Establish Mental Health Parity</a:t>
            </a:r>
          </a:p>
        </p:txBody>
      </p:sp>
    </p:spTree>
    <p:extLst>
      <p:ext uri="{BB962C8B-B14F-4D97-AF65-F5344CB8AC3E}">
        <p14:creationId xmlns:p14="http://schemas.microsoft.com/office/powerpoint/2010/main" val="4140492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876</Words>
  <Application>Microsoft Office PowerPoint</Application>
  <PresentationFormat>Widescreen</PresentationFormat>
  <Paragraphs>120</Paragraphs>
  <Slides>13</Slides>
  <Notes>11</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Angsana New</vt:lpstr>
      <vt:lpstr>Arial</vt:lpstr>
      <vt:lpstr>Calibri</vt:lpstr>
      <vt:lpstr>Calibri Light</vt:lpstr>
      <vt:lpstr>Cordia New</vt:lpstr>
      <vt:lpstr>Gill Sans MT (Body)</vt:lpstr>
      <vt:lpstr>Times New Roman</vt:lpstr>
      <vt:lpstr>Office Theme</vt:lpstr>
      <vt:lpstr>PowerPoint Presentation</vt:lpstr>
      <vt:lpstr>    A NEW FOCUS</vt:lpstr>
      <vt:lpstr>PowerPoint Presentation</vt:lpstr>
      <vt:lpstr>PowerPoint Presentation</vt:lpstr>
      <vt:lpstr>PowerPoint Presentation</vt:lpstr>
      <vt:lpstr>2018</vt:lpstr>
      <vt:lpstr>HEART’s strategic plan</vt:lpstr>
      <vt:lpstr>HEART’s strategic plan</vt:lpstr>
      <vt:lpstr>HEART’s strategic plan</vt:lpstr>
      <vt:lpstr>HEART’s strategic plan</vt:lpstr>
      <vt:lpstr>HEART TEAM</vt:lpstr>
      <vt:lpstr>HEART TEAM MANAGEMENT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Maren Voss</dc:creator>
  <cp:lastModifiedBy>Miriam Phelps</cp:lastModifiedBy>
  <cp:revision>16</cp:revision>
  <dcterms:created xsi:type="dcterms:W3CDTF">2018-10-09T22:43:54Z</dcterms:created>
  <dcterms:modified xsi:type="dcterms:W3CDTF">2018-11-01T20:52:08Z</dcterms:modified>
</cp:coreProperties>
</file>