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7"/>
  </p:notesMasterIdLst>
  <p:sldIdLst>
    <p:sldId id="440" r:id="rId3"/>
    <p:sldId id="441" r:id="rId4"/>
    <p:sldId id="442" r:id="rId5"/>
    <p:sldId id="444" r:id="rId6"/>
    <p:sldId id="443" r:id="rId7"/>
    <p:sldId id="438" r:id="rId8"/>
    <p:sldId id="446" r:id="rId9"/>
    <p:sldId id="447" r:id="rId10"/>
    <p:sldId id="448" r:id="rId11"/>
    <p:sldId id="449" r:id="rId12"/>
    <p:sldId id="450" r:id="rId13"/>
    <p:sldId id="445" r:id="rId14"/>
    <p:sldId id="391" r:id="rId15"/>
    <p:sldId id="2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14" autoAdjust="0"/>
    <p:restoredTop sz="73214" autoAdjust="0"/>
  </p:normalViewPr>
  <p:slideViewPr>
    <p:cSldViewPr snapToGrid="0">
      <p:cViewPr varScale="1">
        <p:scale>
          <a:sx n="81" d="100"/>
          <a:sy n="81" d="100"/>
        </p:scale>
        <p:origin x="70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3E404-43B4-4C1B-BBDE-6F10AD3AD25A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3901C-FF59-4B0E-8811-5A8B36B86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0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  <a:r>
              <a:rPr lang="en-US" baseline="0" dirty="0"/>
              <a:t> of myself and Jennyffer Morales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43901C-FF59-4B0E-8811-5A8B36B86A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102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Jane discusses connecting SLCO</a:t>
            </a:r>
            <a:r>
              <a:rPr lang="en-US" baseline="0" dirty="0"/>
              <a:t> Aging and </a:t>
            </a:r>
            <a:r>
              <a:rPr lang="en-US" baseline="0" dirty="0" err="1"/>
              <a:t>MAoG</a:t>
            </a:r>
            <a:r>
              <a:rPr lang="en-US" baseline="0" dirty="0"/>
              <a:t> with Research initiatives at USU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Jenn discusses our research teams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43901C-FF59-4B0E-8811-5A8B36B86A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055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Jane and Jenn: How else can we incorporate these and other cancer prevention topics into USU programs? How can we support USU programs? </a:t>
            </a:r>
            <a:r>
              <a:rPr lang="en-US" baseline="0"/>
              <a:t>Agriculture, 4H, social media presence, etc.</a:t>
            </a: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Avoid tobacco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Exercise more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Maintain a healthy weight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Get screened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Practice sun safety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We also discuss other cancer prevention topics like testing for Radon, vaccination, and genetic testing.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43901C-FF59-4B0E-8811-5A8B36B86A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134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Our</a:t>
            </a:r>
            <a:r>
              <a:rPr lang="en-US" baseline="0" dirty="0"/>
              <a:t> contact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43901C-FF59-4B0E-8811-5A8B36B86A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511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</a:t>
            </a:r>
            <a:r>
              <a:rPr lang="en-US" baseline="0" dirty="0"/>
              <a:t> Jon and Karen Huntsman and the Huntsman Cancer Institute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43901C-FF59-4B0E-8811-5A8B36B86A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881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mission of HCI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43901C-FF59-4B0E-8811-5A8B36B86A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778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examples for each bullet point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Worksites, religious</a:t>
            </a:r>
            <a:r>
              <a:rPr lang="en-US" baseline="0" dirty="0"/>
              <a:t> groups, schools, non-profit, special populations like seniors, Hispanic/Latino, students, rural populations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Invitations to health events all over Utah and surrounding environs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Rack cards, exhibits (giant and mini colon, pig lungs, skin scopes, </a:t>
            </a:r>
            <a:r>
              <a:rPr lang="en-US" baseline="0" dirty="0" err="1"/>
              <a:t>MyPlate</a:t>
            </a:r>
            <a:r>
              <a:rPr lang="en-US" baseline="0" dirty="0"/>
              <a:t> activities, and other table top exercises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FB Live Events, Twitter chats, </a:t>
            </a:r>
            <a:r>
              <a:rPr lang="en-US" baseline="0" dirty="0" err="1"/>
              <a:t>Youtube</a:t>
            </a:r>
            <a:r>
              <a:rPr lang="en-US" baseline="0" dirty="0"/>
              <a:t> channel, Pinterest, Instagram, Circle of Hope Blog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8-10 interns a year, undergraduate and graduate students in a health field major to gain experience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Many community collaborations with various organizations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43901C-FF59-4B0E-8811-5A8B36B86A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104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</a:t>
            </a:r>
            <a:r>
              <a:rPr lang="en-US" baseline="0" dirty="0"/>
              <a:t> of the topics that we promote are centered around 5 behaviors that reduce our risk for cancer by 50% (discuss)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Avoid tobacco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Exercise more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Maintain a healthy weight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Get screened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Practice sun safety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We also </a:t>
            </a:r>
            <a:r>
              <a:rPr lang="en-US" baseline="0" dirty="0" err="1"/>
              <a:t>discucss</a:t>
            </a:r>
            <a:r>
              <a:rPr lang="en-US" baseline="0" dirty="0"/>
              <a:t> other cancer prevention topics like testing for Radon, vaccination, and genetic testing.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43901C-FF59-4B0E-8811-5A8B36B86A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06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collaborations with 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NIMA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NCI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HARMON’s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Potential for USU Extension in</a:t>
            </a:r>
            <a:r>
              <a:rPr lang="en-US" baseline="0" dirty="0"/>
              <a:t> agriculture programs for healthy food and sun safety, 4H, gardening, and other community programs where access to resources may be limited, but educational interventions are valuable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901C-FF59-4B0E-8811-5A8B36B86A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06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Jenn</a:t>
            </a:r>
            <a:r>
              <a:rPr lang="en-US" baseline="0" dirty="0"/>
              <a:t> discusses rural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43901C-FF59-4B0E-8811-5A8B36B86A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380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Jane discusses</a:t>
            </a:r>
            <a:r>
              <a:rPr lang="en-US" baseline="0" dirty="0"/>
              <a:t> Stacey McArthur, Utah State Department of Agriculture, students, teachers, seeing other people like Susie that we collaborate with,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43901C-FF59-4B0E-8811-5A8B36B86A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662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Jenn</a:t>
            </a:r>
            <a:r>
              <a:rPr lang="en-US" baseline="0" dirty="0"/>
              <a:t> discusses food demo, giveaways, live audience, views, recipes, Darlene, Brittany, and Jacqueline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43901C-FF59-4B0E-8811-5A8B36B86A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230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2" b="10339"/>
          <a:stretch/>
        </p:blipFill>
        <p:spPr>
          <a:xfrm>
            <a:off x="0" y="1912775"/>
            <a:ext cx="12192000" cy="4945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6245" y="427350"/>
            <a:ext cx="9293290" cy="1625178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44620" y="2277091"/>
            <a:ext cx="7302759" cy="1165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616" y="5909832"/>
            <a:ext cx="1992370" cy="5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8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099BF-84C2-4481-AE46-37C2976EDDE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623581-ADD1-4035-8B04-8A1E4C23C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54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099BF-84C2-4481-AE46-37C2976EDDE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623581-ADD1-4035-8B04-8A1E4C23C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01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099BF-84C2-4481-AE46-37C2976EDDE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623581-ADD1-4035-8B04-8A1E4C23C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80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099BF-84C2-4481-AE46-37C2976EDDE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623581-ADD1-4035-8B04-8A1E4C23C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50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6245" y="427350"/>
            <a:ext cx="9293290" cy="1625178"/>
          </a:xfrm>
        </p:spPr>
        <p:txBody>
          <a:bodyPr anchor="ctr">
            <a:noAutofit/>
          </a:bodyPr>
          <a:lstStyle>
            <a:lvl1pPr algn="ctr">
              <a:defRPr sz="7200">
                <a:solidFill>
                  <a:srgbClr val="0058A4"/>
                </a:solidFill>
                <a:latin typeface="Big Caslon Medium" charset="0"/>
                <a:ea typeface="Big Caslon Medium" charset="0"/>
                <a:cs typeface="Big Caslon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44620" y="2277091"/>
            <a:ext cx="7302759" cy="116590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rgbClr val="0058A4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0196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26362" y="626385"/>
            <a:ext cx="1013149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rgbClr val="0058A4"/>
                </a:solidFill>
                <a:latin typeface="Big Caslon Medium" charset="0"/>
                <a:ea typeface="Big Caslon Medium" charset="0"/>
                <a:cs typeface="Big Caslon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4557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6573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800" b="1">
                <a:solidFill>
                  <a:srgbClr val="0058A4"/>
                </a:solidFill>
                <a:latin typeface="Big Caslon Medium" charset="0"/>
                <a:ea typeface="Big Caslon Medium" charset="0"/>
                <a:cs typeface="Big Caslon Medium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defRPr b="0" i="0">
                <a:solidFill>
                  <a:srgbClr val="0058A4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Content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89873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1">
                <a:latin typeface="Big Caslon Medium" charset="0"/>
                <a:ea typeface="Big Caslon Medium" charset="0"/>
                <a:cs typeface="Big Caslon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0058A4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942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6507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26362" y="626385"/>
            <a:ext cx="1013149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297" y="5803648"/>
            <a:ext cx="2135748" cy="60648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407292" y="1892639"/>
            <a:ext cx="83322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i="1" dirty="0"/>
              <a:t>Understand cancer from its beginnings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i="1" dirty="0"/>
              <a:t>Use that knowledge in the creation and </a:t>
            </a:r>
            <a:br>
              <a:rPr lang="en-US" sz="3600" i="1" dirty="0"/>
            </a:br>
            <a:r>
              <a:rPr lang="en-US" sz="3600" i="1" dirty="0"/>
              <a:t>improvement of cancer treatments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i="1" dirty="0"/>
              <a:t>Relieve the suffering of cancer patients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i="1" dirty="0"/>
              <a:t>Provide education about cancer risk, prevention, and care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50151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0749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145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814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099BF-84C2-4481-AE46-37C2976EDDE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623581-ADD1-4035-8B04-8A1E4C23C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868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099BF-84C2-4481-AE46-37C2976EDDE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623581-ADD1-4035-8B04-8A1E4C23C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195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099BF-84C2-4481-AE46-37C2976EDDE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623581-ADD1-4035-8B04-8A1E4C23C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48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099BF-84C2-4481-AE46-37C2976EDDE6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623581-ADD1-4035-8B04-8A1E4C23C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32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2" b="10339"/>
          <a:stretch/>
        </p:blipFill>
        <p:spPr>
          <a:xfrm>
            <a:off x="0" y="1912775"/>
            <a:ext cx="12192000" cy="4945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90" y="634482"/>
            <a:ext cx="2349079" cy="305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08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87496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0085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7207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68357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7963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237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2310" y="626385"/>
            <a:ext cx="101314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310" y="2136710"/>
            <a:ext cx="10131490" cy="3666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219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58A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58A4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800" kern="1200">
          <a:solidFill>
            <a:srgbClr val="0058A4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800" kern="1200">
          <a:solidFill>
            <a:srgbClr val="0058A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2310" y="626385"/>
            <a:ext cx="101314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310" y="2136710"/>
            <a:ext cx="10131490" cy="3666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3933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58A4"/>
          </a:solidFill>
          <a:latin typeface="Big Caslon Medium" charset="0"/>
          <a:ea typeface="Big Caslon Medium" charset="0"/>
          <a:cs typeface="Big Caslon Medium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800" b="0" i="0" kern="1200">
          <a:solidFill>
            <a:srgbClr val="0058A4"/>
          </a:solidFill>
          <a:latin typeface="Calibri Light" charset="0"/>
          <a:ea typeface="Calibri Light" charset="0"/>
          <a:cs typeface="Calibri Light" charset="0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8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hyperlink" Target="mailto:jennyffer.morales@hci.utah.edu" TargetMode="External"/><Relationship Id="rId5" Type="http://schemas.openxmlformats.org/officeDocument/2006/relationships/hyperlink" Target="mailto:jane.ostler@hci.utah.edu" TargetMode="External"/><Relationship Id="rId4" Type="http://schemas.openxmlformats.org/officeDocument/2006/relationships/hyperlink" Target="mailto:arrett.harding@hci.utah.edu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.jpeg"/><Relationship Id="rId21" Type="http://schemas.openxmlformats.org/officeDocument/2006/relationships/image" Target="../media/image30.png"/><Relationship Id="rId42" Type="http://schemas.openxmlformats.org/officeDocument/2006/relationships/image" Target="../media/image51.jpeg"/><Relationship Id="rId47" Type="http://schemas.openxmlformats.org/officeDocument/2006/relationships/image" Target="../media/image56.jpeg"/><Relationship Id="rId63" Type="http://schemas.openxmlformats.org/officeDocument/2006/relationships/image" Target="../media/image72.png"/><Relationship Id="rId68" Type="http://schemas.openxmlformats.org/officeDocument/2006/relationships/image" Target="../media/image77.jpeg"/><Relationship Id="rId84" Type="http://schemas.openxmlformats.org/officeDocument/2006/relationships/image" Target="../media/image93.jpeg"/><Relationship Id="rId89" Type="http://schemas.openxmlformats.org/officeDocument/2006/relationships/image" Target="../media/image98.jpeg"/><Relationship Id="rId112" Type="http://schemas.openxmlformats.org/officeDocument/2006/relationships/image" Target="../media/image12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5.jpeg"/><Relationship Id="rId29" Type="http://schemas.openxmlformats.org/officeDocument/2006/relationships/image" Target="../media/image38.jpeg"/><Relationship Id="rId107" Type="http://schemas.openxmlformats.org/officeDocument/2006/relationships/image" Target="../media/image116.jpeg"/><Relationship Id="rId11" Type="http://schemas.openxmlformats.org/officeDocument/2006/relationships/image" Target="../media/image20.jpeg"/><Relationship Id="rId24" Type="http://schemas.openxmlformats.org/officeDocument/2006/relationships/image" Target="../media/image33.jpeg"/><Relationship Id="rId32" Type="http://schemas.openxmlformats.org/officeDocument/2006/relationships/image" Target="../media/image41.jpeg"/><Relationship Id="rId37" Type="http://schemas.openxmlformats.org/officeDocument/2006/relationships/image" Target="../media/image46.png"/><Relationship Id="rId40" Type="http://schemas.openxmlformats.org/officeDocument/2006/relationships/image" Target="../media/image49.jpeg"/><Relationship Id="rId45" Type="http://schemas.openxmlformats.org/officeDocument/2006/relationships/image" Target="../media/image54.png"/><Relationship Id="rId53" Type="http://schemas.openxmlformats.org/officeDocument/2006/relationships/image" Target="../media/image62.jpeg"/><Relationship Id="rId58" Type="http://schemas.openxmlformats.org/officeDocument/2006/relationships/image" Target="../media/image67.jpeg"/><Relationship Id="rId66" Type="http://schemas.openxmlformats.org/officeDocument/2006/relationships/image" Target="../media/image75.jpeg"/><Relationship Id="rId74" Type="http://schemas.openxmlformats.org/officeDocument/2006/relationships/image" Target="../media/image83.jpeg"/><Relationship Id="rId79" Type="http://schemas.openxmlformats.org/officeDocument/2006/relationships/image" Target="../media/image88.jpeg"/><Relationship Id="rId87" Type="http://schemas.openxmlformats.org/officeDocument/2006/relationships/image" Target="../media/image96.png"/><Relationship Id="rId102" Type="http://schemas.openxmlformats.org/officeDocument/2006/relationships/image" Target="../media/image111.jpeg"/><Relationship Id="rId110" Type="http://schemas.openxmlformats.org/officeDocument/2006/relationships/image" Target="../media/image119.jpeg"/><Relationship Id="rId5" Type="http://schemas.openxmlformats.org/officeDocument/2006/relationships/image" Target="../media/image14.png"/><Relationship Id="rId61" Type="http://schemas.openxmlformats.org/officeDocument/2006/relationships/image" Target="../media/image70.jpeg"/><Relationship Id="rId82" Type="http://schemas.openxmlformats.org/officeDocument/2006/relationships/image" Target="../media/image91.jpeg"/><Relationship Id="rId90" Type="http://schemas.openxmlformats.org/officeDocument/2006/relationships/image" Target="../media/image99.png"/><Relationship Id="rId95" Type="http://schemas.openxmlformats.org/officeDocument/2006/relationships/image" Target="../media/image104.jpeg"/><Relationship Id="rId19" Type="http://schemas.openxmlformats.org/officeDocument/2006/relationships/image" Target="../media/image28.png"/><Relationship Id="rId14" Type="http://schemas.openxmlformats.org/officeDocument/2006/relationships/image" Target="../media/image23.jpeg"/><Relationship Id="rId22" Type="http://schemas.openxmlformats.org/officeDocument/2006/relationships/image" Target="../media/image31.png"/><Relationship Id="rId27" Type="http://schemas.openxmlformats.org/officeDocument/2006/relationships/image" Target="../media/image36.jpeg"/><Relationship Id="rId30" Type="http://schemas.openxmlformats.org/officeDocument/2006/relationships/image" Target="../media/image39.jpeg"/><Relationship Id="rId35" Type="http://schemas.openxmlformats.org/officeDocument/2006/relationships/image" Target="../media/image44.png"/><Relationship Id="rId43" Type="http://schemas.openxmlformats.org/officeDocument/2006/relationships/image" Target="../media/image52.png"/><Relationship Id="rId48" Type="http://schemas.openxmlformats.org/officeDocument/2006/relationships/image" Target="../media/image57.png"/><Relationship Id="rId56" Type="http://schemas.openxmlformats.org/officeDocument/2006/relationships/image" Target="../media/image65.jpeg"/><Relationship Id="rId64" Type="http://schemas.openxmlformats.org/officeDocument/2006/relationships/image" Target="../media/image73.jpeg"/><Relationship Id="rId69" Type="http://schemas.openxmlformats.org/officeDocument/2006/relationships/image" Target="../media/image78.jpeg"/><Relationship Id="rId77" Type="http://schemas.openxmlformats.org/officeDocument/2006/relationships/image" Target="../media/image86.png"/><Relationship Id="rId100" Type="http://schemas.openxmlformats.org/officeDocument/2006/relationships/image" Target="../media/image109.jpeg"/><Relationship Id="rId105" Type="http://schemas.openxmlformats.org/officeDocument/2006/relationships/image" Target="../media/image114.jpeg"/><Relationship Id="rId113" Type="http://schemas.openxmlformats.org/officeDocument/2006/relationships/image" Target="../media/image122.png"/><Relationship Id="rId8" Type="http://schemas.openxmlformats.org/officeDocument/2006/relationships/image" Target="../media/image17.jpeg"/><Relationship Id="rId51" Type="http://schemas.openxmlformats.org/officeDocument/2006/relationships/image" Target="../media/image60.jpeg"/><Relationship Id="rId72" Type="http://schemas.openxmlformats.org/officeDocument/2006/relationships/image" Target="../media/image81.png"/><Relationship Id="rId80" Type="http://schemas.openxmlformats.org/officeDocument/2006/relationships/image" Target="../media/image89.png"/><Relationship Id="rId85" Type="http://schemas.openxmlformats.org/officeDocument/2006/relationships/image" Target="../media/image94.png"/><Relationship Id="rId93" Type="http://schemas.openxmlformats.org/officeDocument/2006/relationships/image" Target="../media/image102.png"/><Relationship Id="rId98" Type="http://schemas.openxmlformats.org/officeDocument/2006/relationships/image" Target="../media/image107.jpeg"/><Relationship Id="rId3" Type="http://schemas.openxmlformats.org/officeDocument/2006/relationships/image" Target="../media/image12.jpeg"/><Relationship Id="rId12" Type="http://schemas.openxmlformats.org/officeDocument/2006/relationships/image" Target="../media/image21.png"/><Relationship Id="rId17" Type="http://schemas.openxmlformats.org/officeDocument/2006/relationships/image" Target="../media/image26.jpeg"/><Relationship Id="rId25" Type="http://schemas.openxmlformats.org/officeDocument/2006/relationships/image" Target="../media/image34.jpeg"/><Relationship Id="rId33" Type="http://schemas.openxmlformats.org/officeDocument/2006/relationships/image" Target="../media/image42.png"/><Relationship Id="rId38" Type="http://schemas.openxmlformats.org/officeDocument/2006/relationships/image" Target="../media/image47.jpeg"/><Relationship Id="rId46" Type="http://schemas.openxmlformats.org/officeDocument/2006/relationships/image" Target="../media/image55.jpeg"/><Relationship Id="rId59" Type="http://schemas.openxmlformats.org/officeDocument/2006/relationships/image" Target="../media/image68.jpeg"/><Relationship Id="rId67" Type="http://schemas.openxmlformats.org/officeDocument/2006/relationships/image" Target="../media/image76.png"/><Relationship Id="rId103" Type="http://schemas.openxmlformats.org/officeDocument/2006/relationships/image" Target="../media/image112.jpeg"/><Relationship Id="rId108" Type="http://schemas.openxmlformats.org/officeDocument/2006/relationships/image" Target="../media/image117.png"/><Relationship Id="rId20" Type="http://schemas.openxmlformats.org/officeDocument/2006/relationships/image" Target="../media/image29.png"/><Relationship Id="rId41" Type="http://schemas.openxmlformats.org/officeDocument/2006/relationships/image" Target="../media/image50.jpeg"/><Relationship Id="rId54" Type="http://schemas.openxmlformats.org/officeDocument/2006/relationships/image" Target="../media/image63.jpeg"/><Relationship Id="rId62" Type="http://schemas.openxmlformats.org/officeDocument/2006/relationships/image" Target="../media/image71.png"/><Relationship Id="rId70" Type="http://schemas.openxmlformats.org/officeDocument/2006/relationships/image" Target="../media/image79.png"/><Relationship Id="rId75" Type="http://schemas.openxmlformats.org/officeDocument/2006/relationships/image" Target="../media/image84.jpeg"/><Relationship Id="rId83" Type="http://schemas.openxmlformats.org/officeDocument/2006/relationships/image" Target="../media/image92.jpeg"/><Relationship Id="rId88" Type="http://schemas.openxmlformats.org/officeDocument/2006/relationships/image" Target="../media/image97.jpeg"/><Relationship Id="rId91" Type="http://schemas.openxmlformats.org/officeDocument/2006/relationships/image" Target="../media/image100.jpeg"/><Relationship Id="rId96" Type="http://schemas.openxmlformats.org/officeDocument/2006/relationships/image" Target="../media/image105.jpeg"/><Relationship Id="rId111" Type="http://schemas.openxmlformats.org/officeDocument/2006/relationships/image" Target="../media/image12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15" Type="http://schemas.openxmlformats.org/officeDocument/2006/relationships/image" Target="../media/image24.jpeg"/><Relationship Id="rId23" Type="http://schemas.openxmlformats.org/officeDocument/2006/relationships/image" Target="../media/image32.jpeg"/><Relationship Id="rId28" Type="http://schemas.openxmlformats.org/officeDocument/2006/relationships/image" Target="../media/image37.jpeg"/><Relationship Id="rId36" Type="http://schemas.openxmlformats.org/officeDocument/2006/relationships/image" Target="../media/image45.png"/><Relationship Id="rId49" Type="http://schemas.openxmlformats.org/officeDocument/2006/relationships/image" Target="../media/image58.png"/><Relationship Id="rId57" Type="http://schemas.openxmlformats.org/officeDocument/2006/relationships/image" Target="../media/image66.png"/><Relationship Id="rId106" Type="http://schemas.openxmlformats.org/officeDocument/2006/relationships/image" Target="../media/image115.jpeg"/><Relationship Id="rId114" Type="http://schemas.openxmlformats.org/officeDocument/2006/relationships/image" Target="../media/image123.png"/><Relationship Id="rId10" Type="http://schemas.openxmlformats.org/officeDocument/2006/relationships/image" Target="../media/image19.jpeg"/><Relationship Id="rId31" Type="http://schemas.openxmlformats.org/officeDocument/2006/relationships/image" Target="../media/image40.jpeg"/><Relationship Id="rId44" Type="http://schemas.openxmlformats.org/officeDocument/2006/relationships/image" Target="../media/image53.jpeg"/><Relationship Id="rId52" Type="http://schemas.openxmlformats.org/officeDocument/2006/relationships/image" Target="../media/image61.jpeg"/><Relationship Id="rId60" Type="http://schemas.openxmlformats.org/officeDocument/2006/relationships/image" Target="../media/image69.jpeg"/><Relationship Id="rId65" Type="http://schemas.openxmlformats.org/officeDocument/2006/relationships/image" Target="../media/image74.jpeg"/><Relationship Id="rId73" Type="http://schemas.openxmlformats.org/officeDocument/2006/relationships/image" Target="../media/image82.jpeg"/><Relationship Id="rId78" Type="http://schemas.openxmlformats.org/officeDocument/2006/relationships/image" Target="../media/image87.jpeg"/><Relationship Id="rId81" Type="http://schemas.openxmlformats.org/officeDocument/2006/relationships/image" Target="../media/image90.jpeg"/><Relationship Id="rId86" Type="http://schemas.openxmlformats.org/officeDocument/2006/relationships/image" Target="../media/image95.jpeg"/><Relationship Id="rId94" Type="http://schemas.openxmlformats.org/officeDocument/2006/relationships/image" Target="../media/image103.jpeg"/><Relationship Id="rId99" Type="http://schemas.openxmlformats.org/officeDocument/2006/relationships/image" Target="../media/image108.jpeg"/><Relationship Id="rId101" Type="http://schemas.openxmlformats.org/officeDocument/2006/relationships/image" Target="../media/image110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39" Type="http://schemas.openxmlformats.org/officeDocument/2006/relationships/image" Target="../media/image48.jpeg"/><Relationship Id="rId109" Type="http://schemas.openxmlformats.org/officeDocument/2006/relationships/image" Target="../media/image118.jpeg"/><Relationship Id="rId34" Type="http://schemas.openxmlformats.org/officeDocument/2006/relationships/image" Target="../media/image43.png"/><Relationship Id="rId50" Type="http://schemas.openxmlformats.org/officeDocument/2006/relationships/image" Target="../media/image59.jpeg"/><Relationship Id="rId55" Type="http://schemas.openxmlformats.org/officeDocument/2006/relationships/image" Target="../media/image64.jpeg"/><Relationship Id="rId76" Type="http://schemas.openxmlformats.org/officeDocument/2006/relationships/image" Target="../media/image85.png"/><Relationship Id="rId97" Type="http://schemas.openxmlformats.org/officeDocument/2006/relationships/image" Target="../media/image106.png"/><Relationship Id="rId104" Type="http://schemas.openxmlformats.org/officeDocument/2006/relationships/image" Target="../media/image113.png"/><Relationship Id="rId7" Type="http://schemas.openxmlformats.org/officeDocument/2006/relationships/image" Target="../media/image16.png"/><Relationship Id="rId71" Type="http://schemas.openxmlformats.org/officeDocument/2006/relationships/image" Target="../media/image80.jpeg"/><Relationship Id="rId92" Type="http://schemas.openxmlformats.org/officeDocument/2006/relationships/image" Target="../media/image10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6.jpg"/><Relationship Id="rId4" Type="http://schemas.openxmlformats.org/officeDocument/2006/relationships/image" Target="../media/image1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8.png"/><Relationship Id="rId5" Type="http://schemas.openxmlformats.org/officeDocument/2006/relationships/image" Target="../media/image127.jpeg"/><Relationship Id="rId4" Type="http://schemas.openxmlformats.org/officeDocument/2006/relationships/hyperlink" Target="https://www.facebook.com/HuntsmanCancerInstitute/videos/1015570567161783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" y="1194485"/>
            <a:ext cx="1125854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Huntsman Cancer Institute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Cancer Prevention Education: Partners and programs </a:t>
            </a:r>
          </a:p>
          <a:p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Jane Ostler, MS CHES and Jennyffer Morales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M.Ed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M.Phil. </a:t>
            </a:r>
            <a:endParaRPr lang="en-US" sz="2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2493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38549" y="254785"/>
            <a:ext cx="10131490" cy="1325563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+mn-lt"/>
              </a:rPr>
              <a:t>HCI and USU Connections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28999" y="1596253"/>
            <a:ext cx="6367754" cy="410973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600" i="1" dirty="0">
                <a:solidFill>
                  <a:srgbClr val="0058A4"/>
                </a:solidFill>
              </a:rPr>
              <a:t>Research</a:t>
            </a:r>
          </a:p>
          <a:p>
            <a:pPr lvl="1"/>
            <a:r>
              <a:rPr lang="en-US" sz="3600" i="1" dirty="0"/>
              <a:t>Dr. Elizabeth </a:t>
            </a:r>
            <a:r>
              <a:rPr lang="en-US" sz="3600" i="1" dirty="0" err="1"/>
              <a:t>Braungart</a:t>
            </a:r>
            <a:r>
              <a:rPr lang="en-US" sz="3600" i="1" dirty="0"/>
              <a:t> </a:t>
            </a:r>
            <a:r>
              <a:rPr lang="en-US" sz="3600" i="1" dirty="0" err="1"/>
              <a:t>Fauth</a:t>
            </a:r>
            <a:endParaRPr lang="en-US" sz="3600" i="1" dirty="0"/>
          </a:p>
          <a:p>
            <a:pPr marL="228600" lvl="1" indent="0" algn="ctr">
              <a:buNone/>
            </a:pPr>
            <a:r>
              <a:rPr lang="en-US" sz="2600" dirty="0"/>
              <a:t>Associate Professor, USU Department of Human Development and Family Studies</a:t>
            </a:r>
          </a:p>
          <a:p>
            <a:pPr lvl="1"/>
            <a:r>
              <a:rPr lang="en-US" sz="3600" i="1" dirty="0">
                <a:solidFill>
                  <a:srgbClr val="0058A4"/>
                </a:solidFill>
              </a:rPr>
              <a:t>Salt Lake County Aging</a:t>
            </a:r>
          </a:p>
          <a:p>
            <a:pPr lvl="1"/>
            <a:r>
              <a:rPr lang="en-US" sz="3600" i="1" dirty="0" err="1"/>
              <a:t>Mountainland</a:t>
            </a:r>
            <a:r>
              <a:rPr lang="en-US" sz="3600" i="1" dirty="0"/>
              <a:t> Association of Governments</a:t>
            </a:r>
          </a:p>
          <a:p>
            <a:pPr lvl="1"/>
            <a:r>
              <a:rPr lang="en-US" sz="3600" i="1" dirty="0"/>
              <a:t>CCPS at HCI</a:t>
            </a:r>
            <a:endParaRPr lang="en-US" sz="3600" i="1" dirty="0">
              <a:solidFill>
                <a:srgbClr val="0058A4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rgbClr val="0058A4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433" y="1242838"/>
            <a:ext cx="3916136" cy="481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5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8150" y="438150"/>
            <a:ext cx="5219700" cy="1238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700249" y="731035"/>
            <a:ext cx="4695501" cy="361236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58A4"/>
                </a:solidFill>
                <a:latin typeface="Big Caslon Medium" charset="0"/>
                <a:ea typeface="Big Caslon Medium" charset="0"/>
                <a:cs typeface="Big Caslon Medium" charset="0"/>
              </a:defRPr>
            </a:lvl1pPr>
          </a:lstStyle>
          <a:p>
            <a:r>
              <a:rPr lang="en-US" sz="4200" dirty="0">
                <a:latin typeface="+mn-lt"/>
              </a:rPr>
              <a:t>Future Directions</a:t>
            </a:r>
          </a:p>
          <a:p>
            <a:endParaRPr lang="en-US" sz="4200" b="0" dirty="0">
              <a:latin typeface="+mn-lt"/>
              <a:ea typeface="Calibri" charset="0"/>
              <a:cs typeface="Calibri" charset="0"/>
            </a:endParaRPr>
          </a:p>
          <a:p>
            <a:pPr marL="571500" indent="-571500" algn="l">
              <a:buFont typeface="Arial" charset="0"/>
              <a:buChar char="•"/>
            </a:pPr>
            <a:r>
              <a:rPr lang="en-US" sz="3600" b="0" dirty="0">
                <a:latin typeface="Calibri" charset="0"/>
                <a:ea typeface="Calibri" charset="0"/>
                <a:cs typeface="Calibri" charset="0"/>
              </a:rPr>
              <a:t>Think 5 (or more)</a:t>
            </a:r>
          </a:p>
          <a:p>
            <a:pPr marL="571500" indent="-571500" algn="l">
              <a:buFont typeface="Arial" charset="0"/>
              <a:buChar char="•"/>
            </a:pPr>
            <a:r>
              <a:rPr lang="en-US" sz="3600" b="0" dirty="0">
                <a:latin typeface="Calibri" charset="0"/>
                <a:ea typeface="Calibri" charset="0"/>
                <a:cs typeface="Calibri" charset="0"/>
              </a:rPr>
              <a:t>HPV</a:t>
            </a:r>
          </a:p>
          <a:p>
            <a:pPr marL="571500" indent="-571500" algn="l">
              <a:buFont typeface="Arial" charset="0"/>
              <a:buChar char="•"/>
            </a:pPr>
            <a:r>
              <a:rPr lang="en-US" sz="3600" b="0" dirty="0">
                <a:latin typeface="Calibri" charset="0"/>
                <a:ea typeface="Calibri" charset="0"/>
                <a:cs typeface="Calibri" charset="0"/>
              </a:rPr>
              <a:t>Radon</a:t>
            </a:r>
          </a:p>
        </p:txBody>
      </p:sp>
    </p:spTree>
    <p:extLst>
      <p:ext uri="{BB962C8B-B14F-4D97-AF65-F5344CB8AC3E}">
        <p14:creationId xmlns:p14="http://schemas.microsoft.com/office/powerpoint/2010/main" val="2098797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982451" y="778388"/>
            <a:ext cx="6249347" cy="807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58A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QUESTIONS ?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884606" y="1870995"/>
            <a:ext cx="6002593" cy="43233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Garrett Harding, Manager, Community Outreach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O: 801-587-9976 | g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arrett.harding@hci.utah.edu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Jane Ostler, Community Health Educator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O: 801-585-0090 | 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jane.ostler@hci.utah.edu</a:t>
            </a: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Jennyffer Morales, Community Health Educator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O: 801-587-4607 | 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hlinkClick r:id="rId6"/>
              </a:rPr>
              <a:t>jennyffer.morales@hci.utah.edu</a:t>
            </a: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Guadalupe Tovar, Patient Navigation and Hispanic Outreach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O: 888-424-2100 | guadalupe.tovar@hci.utah.edu</a:t>
            </a:r>
          </a:p>
          <a:p>
            <a:pPr marL="0" indent="0">
              <a:buNone/>
            </a:pP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3600" dirty="0"/>
              <a:t>	</a:t>
            </a:r>
            <a:endParaRPr lang="en-US" sz="3600" dirty="0">
              <a:solidFill>
                <a:srgbClr val="0058A4"/>
              </a:solidFill>
            </a:endParaRPr>
          </a:p>
          <a:p>
            <a:pPr>
              <a:buFont typeface="Arial" charset="0"/>
              <a:buChar char="•"/>
            </a:pPr>
            <a:endParaRPr lang="en-US" sz="3600" i="1" dirty="0">
              <a:solidFill>
                <a:srgbClr val="0058A4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rgbClr val="0058A4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19" y="2020530"/>
            <a:ext cx="4920028" cy="333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54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677" y="344560"/>
            <a:ext cx="5453084" cy="2547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203" y="4533118"/>
            <a:ext cx="687341" cy="687341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203" y="3434860"/>
            <a:ext cx="685800" cy="68580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203" y="5455628"/>
            <a:ext cx="685800" cy="68580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464" y="3434860"/>
            <a:ext cx="685800" cy="68580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464" y="4533118"/>
            <a:ext cx="685800" cy="68580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464" y="5454087"/>
            <a:ext cx="685800" cy="68580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2901826" y="3210916"/>
            <a:ext cx="272472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58A4"/>
                </a:solidFill>
              </a:rPr>
              <a:t>stop by</a:t>
            </a:r>
          </a:p>
          <a:p>
            <a:r>
              <a:rPr lang="en-US" sz="2000" dirty="0"/>
              <a:t>1950 Circle of Hope</a:t>
            </a:r>
          </a:p>
          <a:p>
            <a:r>
              <a:rPr lang="en-US" sz="2000" dirty="0"/>
              <a:t>6</a:t>
            </a:r>
            <a:r>
              <a:rPr lang="en-US" sz="2000" baseline="30000" dirty="0"/>
              <a:t>th</a:t>
            </a:r>
            <a:r>
              <a:rPr lang="en-US" sz="2000" dirty="0"/>
              <a:t> floor of HCI’s hospital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01826" y="4421146"/>
            <a:ext cx="2868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58A4"/>
                </a:solidFill>
              </a:rPr>
              <a:t>call</a:t>
            </a:r>
          </a:p>
          <a:p>
            <a:r>
              <a:rPr lang="en-US" sz="2000" dirty="0"/>
              <a:t>1-888-424-2100 toll free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01826" y="5279339"/>
            <a:ext cx="20329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58A4"/>
                </a:solidFill>
              </a:rPr>
              <a:t>text</a:t>
            </a:r>
          </a:p>
          <a:p>
            <a:r>
              <a:rPr lang="en-US" sz="2000" dirty="0"/>
              <a:t>“</a:t>
            </a:r>
            <a:r>
              <a:rPr lang="en-US" sz="2000" dirty="0" err="1"/>
              <a:t>askhci</a:t>
            </a:r>
            <a:r>
              <a:rPr lang="en-US" sz="2000" dirty="0"/>
              <a:t>” to 66746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8979" y="3205684"/>
            <a:ext cx="304384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58A4"/>
                </a:solidFill>
              </a:rPr>
              <a:t>chat live</a:t>
            </a:r>
          </a:p>
          <a:p>
            <a:r>
              <a:rPr lang="en-US" sz="2000" dirty="0"/>
              <a:t>Click the “Ask a Question”</a:t>
            </a:r>
          </a:p>
          <a:p>
            <a:r>
              <a:rPr lang="en-US" sz="2000" dirty="0"/>
              <a:t>Button on any HCI webpage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01628" y="4307133"/>
            <a:ext cx="2681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58A4"/>
                </a:solidFill>
              </a:rPr>
              <a:t>e-mail</a:t>
            </a:r>
          </a:p>
          <a:p>
            <a:r>
              <a:rPr lang="en-US" sz="2000" dirty="0"/>
              <a:t>cancerinfo@hci.utah.edu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01628" y="5252143"/>
            <a:ext cx="30961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58A4"/>
                </a:solidFill>
              </a:rPr>
              <a:t>visit</a:t>
            </a:r>
          </a:p>
          <a:p>
            <a:r>
              <a:rPr lang="en-US" sz="2000" dirty="0"/>
              <a:t>www.huntsmancancer.org/clc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2733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48" y="5496755"/>
            <a:ext cx="3935833" cy="99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47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808255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9780" y="2033228"/>
            <a:ext cx="8961120" cy="3766904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600" i="1" dirty="0">
                <a:solidFill>
                  <a:srgbClr val="0058A4"/>
                </a:solidFill>
              </a:rPr>
              <a:t>Understand cancer from its beginnings</a:t>
            </a:r>
          </a:p>
          <a:p>
            <a:pPr>
              <a:buFont typeface="Arial" charset="0"/>
              <a:buChar char="•"/>
            </a:pPr>
            <a:r>
              <a:rPr lang="en-US" sz="3600" i="1" dirty="0">
                <a:solidFill>
                  <a:srgbClr val="0058A4"/>
                </a:solidFill>
              </a:rPr>
              <a:t>Use that knowledge in the creation and improvement of cancer treatments</a:t>
            </a:r>
          </a:p>
          <a:p>
            <a:pPr>
              <a:buFont typeface="Arial" charset="0"/>
              <a:buChar char="•"/>
            </a:pPr>
            <a:r>
              <a:rPr lang="en-US" sz="3600" i="1" dirty="0">
                <a:solidFill>
                  <a:srgbClr val="0058A4"/>
                </a:solidFill>
              </a:rPr>
              <a:t> Relieve the suffering of cancer patients</a:t>
            </a:r>
          </a:p>
          <a:p>
            <a:pPr>
              <a:buFont typeface="Arial" charset="0"/>
              <a:buChar char="•"/>
            </a:pPr>
            <a:r>
              <a:rPr lang="en-US" sz="3600" i="1" dirty="0">
                <a:solidFill>
                  <a:srgbClr val="0058A4"/>
                </a:solidFill>
              </a:rPr>
              <a:t>Provide education about cancer risk, prevention, and care</a:t>
            </a:r>
          </a:p>
          <a:p>
            <a:pPr>
              <a:buFont typeface="Arial" charset="0"/>
              <a:buChar char="•"/>
            </a:pPr>
            <a:endParaRPr lang="en-US" sz="3600" i="1" dirty="0">
              <a:solidFill>
                <a:srgbClr val="0058A4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rgbClr val="0058A4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3" y="-1391479"/>
            <a:ext cx="11010900" cy="619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71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53297" y="431766"/>
            <a:ext cx="10131490" cy="1325563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+mn-lt"/>
              </a:rPr>
              <a:t>Community Outreach and</a:t>
            </a:r>
            <a:br>
              <a:rPr lang="en-US" sz="4200" dirty="0">
                <a:latin typeface="+mn-lt"/>
              </a:rPr>
            </a:br>
            <a:r>
              <a:rPr lang="en-US" sz="4200" dirty="0">
                <a:latin typeface="+mn-lt"/>
              </a:rPr>
              <a:t>Prevention Education (COPE) Program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21" y="1757329"/>
            <a:ext cx="5870957" cy="41395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278" y="2029088"/>
            <a:ext cx="4794698" cy="359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26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703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628" y="3390902"/>
            <a:ext cx="1446213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74" y="3351213"/>
            <a:ext cx="1122598" cy="121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653" y="1386680"/>
            <a:ext cx="1828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109" y="2212674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444" y="3109911"/>
            <a:ext cx="12858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442" y="4270373"/>
            <a:ext cx="10842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295" y="609600"/>
            <a:ext cx="1285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450" y="4480719"/>
            <a:ext cx="10001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58" y="2169321"/>
            <a:ext cx="7905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4724400"/>
            <a:ext cx="12954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3657600"/>
            <a:ext cx="11699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1939130"/>
            <a:ext cx="133985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6" y="808038"/>
            <a:ext cx="12239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270" y="4968875"/>
            <a:ext cx="10922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4813300"/>
            <a:ext cx="12969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7" y="3187703"/>
            <a:ext cx="187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3467100"/>
            <a:ext cx="96678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530" y="354741"/>
            <a:ext cx="803835" cy="62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870" y="5470525"/>
            <a:ext cx="696913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431" y="6189234"/>
            <a:ext cx="11938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6" y="5740400"/>
            <a:ext cx="143192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275" y="4111625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584" y="947737"/>
            <a:ext cx="7715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37" y="2091282"/>
            <a:ext cx="759551" cy="76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0865686" y="6392321"/>
            <a:ext cx="27146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271" y="1143294"/>
            <a:ext cx="5810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307" y="4131469"/>
            <a:ext cx="6524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213" y="1244599"/>
            <a:ext cx="423862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2711449"/>
            <a:ext cx="978098" cy="48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758" y="3872706"/>
            <a:ext cx="322262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244" y="6094470"/>
            <a:ext cx="57626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3044826"/>
            <a:ext cx="6143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4" y="4606925"/>
            <a:ext cx="6381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051" y="5259388"/>
            <a:ext cx="1018422" cy="55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236" y="6246814"/>
            <a:ext cx="826130" cy="33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938" y="2395538"/>
            <a:ext cx="63658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5115441"/>
            <a:ext cx="439738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1" y="4391024"/>
            <a:ext cx="6080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20" y="1666413"/>
            <a:ext cx="37306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9" y="933452"/>
            <a:ext cx="107473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490" y="944281"/>
            <a:ext cx="311163" cy="36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599" y="1692277"/>
            <a:ext cx="6762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11" y="5196338"/>
            <a:ext cx="6286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939" y="1871661"/>
            <a:ext cx="156368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174" y="4737893"/>
            <a:ext cx="5667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701" y="5318125"/>
            <a:ext cx="392112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91" y="6308306"/>
            <a:ext cx="5302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410" y="4208463"/>
            <a:ext cx="53657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011" y="2954652"/>
            <a:ext cx="566738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1" y="5588001"/>
            <a:ext cx="8810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282" y="507208"/>
            <a:ext cx="1017588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360364"/>
            <a:ext cx="71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89" y="2022475"/>
            <a:ext cx="43973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5" y="4668838"/>
            <a:ext cx="6016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939" y="4962525"/>
            <a:ext cx="4905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22" y="971650"/>
            <a:ext cx="9334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481" y="6083301"/>
            <a:ext cx="7905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53" y="6177756"/>
            <a:ext cx="1166392" cy="49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26" y="301066"/>
            <a:ext cx="4762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496" y="2429863"/>
            <a:ext cx="2095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1435895"/>
            <a:ext cx="5238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438" y="3057526"/>
            <a:ext cx="39846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2869" y="4870430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169" y="1948658"/>
            <a:ext cx="37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044" y="4462062"/>
            <a:ext cx="546887" cy="53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226" y="3117351"/>
            <a:ext cx="576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501" y="3577432"/>
            <a:ext cx="887413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6" y="6370638"/>
            <a:ext cx="8778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130" y="1346200"/>
            <a:ext cx="93503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1339850"/>
            <a:ext cx="446088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252663"/>
            <a:ext cx="10191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79" y="1622232"/>
            <a:ext cx="2921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9" y="3289927"/>
            <a:ext cx="5302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5" y="5911848"/>
            <a:ext cx="730986" cy="124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288" y="2005807"/>
            <a:ext cx="43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7" y="4428332"/>
            <a:ext cx="43338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676" y="2557462"/>
            <a:ext cx="546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83" y="5453063"/>
            <a:ext cx="989012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864" y="4017963"/>
            <a:ext cx="4016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447" y="6472237"/>
            <a:ext cx="6000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087" y="5357520"/>
            <a:ext cx="851877" cy="42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4" y="280989"/>
            <a:ext cx="617537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3" y="2720183"/>
            <a:ext cx="404813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1789907"/>
            <a:ext cx="2730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189" y="3351213"/>
            <a:ext cx="63023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576" y="5675314"/>
            <a:ext cx="4984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938" y="5764212"/>
            <a:ext cx="31591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91" y="5804540"/>
            <a:ext cx="363537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1" y="4864101"/>
            <a:ext cx="67151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358" y="314326"/>
            <a:ext cx="5143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178" y="6197599"/>
            <a:ext cx="636588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083" y="6169818"/>
            <a:ext cx="1054098" cy="35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71" y="3774897"/>
            <a:ext cx="8096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532" y="1320006"/>
            <a:ext cx="666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4" y="1416844"/>
            <a:ext cx="3746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388" y="6381860"/>
            <a:ext cx="815219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963" y="131763"/>
            <a:ext cx="5937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85" y="2987179"/>
            <a:ext cx="34448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6" y="228600"/>
            <a:ext cx="530225" cy="5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10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6" y="3735390"/>
            <a:ext cx="4508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932" y="171451"/>
            <a:ext cx="7366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10" y="5911849"/>
            <a:ext cx="4429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706" y="1343821"/>
            <a:ext cx="3714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169" y="2515391"/>
            <a:ext cx="609643" cy="56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70" y="4260850"/>
            <a:ext cx="5873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" y="4944269"/>
            <a:ext cx="7524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6" y="2039144"/>
            <a:ext cx="73818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1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148" y="5521045"/>
            <a:ext cx="6096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1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156" y="3044826"/>
            <a:ext cx="688975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23164" y="-100924"/>
            <a:ext cx="10131490" cy="1325563"/>
          </a:xfrm>
        </p:spPr>
        <p:txBody>
          <a:bodyPr/>
          <a:lstStyle/>
          <a:p>
            <a:r>
              <a:rPr lang="en-US" b="1" dirty="0"/>
              <a:t>Outreach Audience</a:t>
            </a:r>
          </a:p>
        </p:txBody>
      </p:sp>
      <p:pic>
        <p:nvPicPr>
          <p:cNvPr id="119" name="Picture 118"/>
          <p:cNvPicPr>
            <a:picLocks noChangeAspect="1"/>
          </p:cNvPicPr>
          <p:nvPr/>
        </p:nvPicPr>
        <p:blipFill>
          <a:blip r:embed="rId1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542" y="1032586"/>
            <a:ext cx="1747281" cy="553528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1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019" y="3914111"/>
            <a:ext cx="1845416" cy="453311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1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469" y="1852628"/>
            <a:ext cx="1845459" cy="184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6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38549" y="254785"/>
            <a:ext cx="10131490" cy="1325563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+mn-lt"/>
              </a:rPr>
              <a:t>Community Health Education Grant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4254" y="1334397"/>
            <a:ext cx="3609975" cy="4562475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15529" y="2129968"/>
            <a:ext cx="8961120" cy="3766904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600" i="1" dirty="0">
                <a:solidFill>
                  <a:srgbClr val="0058A4"/>
                </a:solidFill>
              </a:rPr>
              <a:t>National Cancer Institute</a:t>
            </a:r>
          </a:p>
          <a:p>
            <a:pPr>
              <a:buFont typeface="Arial" charset="0"/>
              <a:buChar char="•"/>
            </a:pPr>
            <a:r>
              <a:rPr lang="en-US" sz="3600" i="1" dirty="0">
                <a:solidFill>
                  <a:srgbClr val="0058A4"/>
                </a:solidFill>
              </a:rPr>
              <a:t>Rural and frontier</a:t>
            </a:r>
          </a:p>
          <a:p>
            <a:pPr>
              <a:buFont typeface="Arial" charset="0"/>
              <a:buChar char="•"/>
            </a:pPr>
            <a:r>
              <a:rPr lang="en-US" sz="3600" i="1" dirty="0">
                <a:solidFill>
                  <a:srgbClr val="0058A4"/>
                </a:solidFill>
              </a:rPr>
              <a:t> </a:t>
            </a:r>
            <a:r>
              <a:rPr lang="en-US" sz="3600" i="1" dirty="0" err="1">
                <a:solidFill>
                  <a:srgbClr val="0058A4"/>
                </a:solidFill>
              </a:rPr>
              <a:t>GMaP</a:t>
            </a:r>
            <a:endParaRPr lang="en-US" sz="3600" i="1" dirty="0">
              <a:solidFill>
                <a:srgbClr val="0058A4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3600" i="1" dirty="0">
                <a:solidFill>
                  <a:srgbClr val="0058A4"/>
                </a:solidFill>
              </a:rPr>
              <a:t>Collaborators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rgbClr val="0058A4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368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38549" y="254785"/>
            <a:ext cx="10131490" cy="1325563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+mn-lt"/>
              </a:rPr>
              <a:t>HCI and USU Collaborations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5199" y="1550816"/>
            <a:ext cx="8961120" cy="4109730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</a:pPr>
            <a:r>
              <a:rPr lang="en-US" sz="3600" i="1" dirty="0">
                <a:solidFill>
                  <a:srgbClr val="0058A4"/>
                </a:solidFill>
              </a:rPr>
              <a:t>Farm Field Days, Vernal</a:t>
            </a:r>
          </a:p>
          <a:p>
            <a:pPr>
              <a:buFont typeface="Arial" charset="0"/>
              <a:buChar char="•"/>
            </a:pPr>
            <a:r>
              <a:rPr lang="en-US" sz="3600" i="1" dirty="0">
                <a:solidFill>
                  <a:srgbClr val="0058A4"/>
                </a:solidFill>
              </a:rPr>
              <a:t>Partners</a:t>
            </a:r>
          </a:p>
          <a:p>
            <a:pPr lvl="1"/>
            <a:r>
              <a:rPr lang="en-US" sz="3600" i="1" dirty="0">
                <a:solidFill>
                  <a:srgbClr val="0058A4"/>
                </a:solidFill>
              </a:rPr>
              <a:t>Cancer-Fighting Foods</a:t>
            </a:r>
          </a:p>
          <a:p>
            <a:pPr lvl="2">
              <a:buFont typeface="Wingdings" charset="2"/>
              <a:buChar char="Ø"/>
            </a:pPr>
            <a:r>
              <a:rPr lang="en-US" sz="3600" i="1" dirty="0">
                <a:solidFill>
                  <a:srgbClr val="0058A4"/>
                </a:solidFill>
              </a:rPr>
              <a:t>Where do they come from?</a:t>
            </a:r>
          </a:p>
          <a:p>
            <a:pPr lvl="2">
              <a:buFont typeface="Wingdings" charset="2"/>
              <a:buChar char="Ø"/>
            </a:pPr>
            <a:r>
              <a:rPr lang="en-US" sz="3600" i="1" dirty="0">
                <a:solidFill>
                  <a:srgbClr val="0058A4"/>
                </a:solidFill>
              </a:rPr>
              <a:t>Where can you get them?</a:t>
            </a:r>
          </a:p>
          <a:p>
            <a:pPr lvl="1"/>
            <a:r>
              <a:rPr lang="en-US" sz="3600" i="1" dirty="0">
                <a:solidFill>
                  <a:srgbClr val="0058A4"/>
                </a:solidFill>
              </a:rPr>
              <a:t>Exercise	</a:t>
            </a:r>
          </a:p>
          <a:p>
            <a:pPr lvl="2">
              <a:buFont typeface="Wingdings" charset="2"/>
              <a:buChar char="Ø"/>
            </a:pPr>
            <a:r>
              <a:rPr lang="en-US" sz="3600" i="1" dirty="0">
                <a:solidFill>
                  <a:srgbClr val="0058A4"/>
                </a:solidFill>
              </a:rPr>
              <a:t>When can you do it?</a:t>
            </a:r>
          </a:p>
          <a:p>
            <a:pPr lvl="2">
              <a:buFont typeface="Wingdings" charset="2"/>
              <a:buChar char="Ø"/>
            </a:pPr>
            <a:r>
              <a:rPr lang="en-US" sz="3600" i="1" dirty="0">
                <a:solidFill>
                  <a:srgbClr val="0058A4"/>
                </a:solidFill>
              </a:rPr>
              <a:t>How can you do it?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rgbClr val="0058A4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b="16534"/>
          <a:stretch/>
        </p:blipFill>
        <p:spPr>
          <a:xfrm>
            <a:off x="7200900" y="1378970"/>
            <a:ext cx="4301490" cy="22267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8" b="18688"/>
          <a:stretch/>
        </p:blipFill>
        <p:spPr>
          <a:xfrm>
            <a:off x="7200900" y="3980006"/>
            <a:ext cx="4304534" cy="172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33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38549" y="254785"/>
            <a:ext cx="10131490" cy="1325563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+mn-lt"/>
              </a:rPr>
              <a:t>HCI and USU Collaborations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14699" y="1397218"/>
            <a:ext cx="6162351" cy="4311107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sz="3600" i="1" dirty="0">
                <a:solidFill>
                  <a:srgbClr val="0058A4"/>
                </a:solidFill>
              </a:rPr>
              <a:t>Food Demonstration, Tooele</a:t>
            </a:r>
          </a:p>
          <a:p>
            <a:pPr>
              <a:buFont typeface="Arial" charset="0"/>
              <a:buChar char="•"/>
            </a:pPr>
            <a:r>
              <a:rPr lang="en-US" sz="3600" i="1" dirty="0">
                <a:solidFill>
                  <a:srgbClr val="0058A4"/>
                </a:solidFill>
              </a:rPr>
              <a:t>Partners</a:t>
            </a:r>
          </a:p>
          <a:p>
            <a:pPr lvl="1"/>
            <a:r>
              <a:rPr lang="en-US" sz="3600" i="1" dirty="0">
                <a:solidFill>
                  <a:srgbClr val="0058A4"/>
                </a:solidFill>
              </a:rPr>
              <a:t>Cancer-Fighting Foods</a:t>
            </a:r>
          </a:p>
          <a:p>
            <a:pPr lvl="2">
              <a:buFont typeface="Wingdings" charset="2"/>
              <a:buChar char="Ø"/>
            </a:pPr>
            <a:r>
              <a:rPr lang="en-US" sz="3600" i="1" dirty="0">
                <a:solidFill>
                  <a:srgbClr val="0058A4"/>
                </a:solidFill>
              </a:rPr>
              <a:t>Skillet</a:t>
            </a:r>
          </a:p>
          <a:p>
            <a:pPr lvl="2">
              <a:buFont typeface="Wingdings" charset="2"/>
              <a:buChar char="Ø"/>
            </a:pPr>
            <a:r>
              <a:rPr lang="en-US" sz="3600" i="1" dirty="0">
                <a:solidFill>
                  <a:srgbClr val="0058A4"/>
                </a:solidFill>
              </a:rPr>
              <a:t>Salad </a:t>
            </a:r>
          </a:p>
          <a:p>
            <a:pPr lvl="1"/>
            <a:r>
              <a:rPr lang="en-US" sz="3600" i="1" dirty="0"/>
              <a:t>Facebook Live Event</a:t>
            </a:r>
          </a:p>
          <a:p>
            <a:pPr marL="228600" lvl="1" indent="0">
              <a:buNone/>
            </a:pPr>
            <a:r>
              <a:rPr lang="en-US" sz="2000" i="1" dirty="0">
                <a:hlinkClick r:id="rId4"/>
              </a:rPr>
              <a:t>https://www.facebook.com/HuntsmanCancerInstitute/videos/10155705671617830/</a:t>
            </a:r>
            <a:endParaRPr lang="en-US" sz="2000" i="1" dirty="0"/>
          </a:p>
          <a:p>
            <a:pPr marL="228600" lvl="1" indent="0">
              <a:buNone/>
            </a:pPr>
            <a:r>
              <a:rPr lang="en-US" sz="2000" i="1" dirty="0">
                <a:solidFill>
                  <a:srgbClr val="0058A4"/>
                </a:solidFill>
              </a:rPr>
              <a:t>Or recipes at </a:t>
            </a:r>
            <a:r>
              <a:rPr lang="en-US" sz="2000" i="1" dirty="0" err="1">
                <a:solidFill>
                  <a:srgbClr val="0058A4"/>
                </a:solidFill>
              </a:rPr>
              <a:t>extention.usu.edu</a:t>
            </a:r>
            <a:r>
              <a:rPr lang="en-US" sz="2000" i="1" dirty="0">
                <a:solidFill>
                  <a:srgbClr val="0058A4"/>
                </a:solidFill>
              </a:rPr>
              <a:t>/</a:t>
            </a:r>
            <a:r>
              <a:rPr lang="en-US" sz="2000" i="1" dirty="0" err="1">
                <a:solidFill>
                  <a:srgbClr val="0058A4"/>
                </a:solidFill>
              </a:rPr>
              <a:t>tooele</a:t>
            </a:r>
            <a:endParaRPr lang="en-US" sz="2000" i="1" dirty="0">
              <a:solidFill>
                <a:srgbClr val="0058A4"/>
              </a:solidFill>
            </a:endParaRPr>
          </a:p>
          <a:p>
            <a:pPr lvl="2">
              <a:buFont typeface="Wingdings" charset="2"/>
              <a:buChar char="Ø"/>
            </a:pPr>
            <a:endParaRPr lang="en-US" sz="3600" i="1" dirty="0">
              <a:solidFill>
                <a:srgbClr val="0058A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0" y="1378168"/>
            <a:ext cx="2819400" cy="2114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6552" y="3692122"/>
            <a:ext cx="4048698" cy="226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0" y="1359647"/>
            <a:ext cx="2044700" cy="272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8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treach PPt Template (2) [Read-Only]" id="{8B131B0D-00FA-4D55-90DB-E9CCAB16BD32}" vid="{26B96378-188F-49A4-A723-B0E47D50243E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treach PPt Template (2) [Read-Only]" id="{8B131B0D-00FA-4D55-90DB-E9CCAB16BD32}" vid="{26B96378-188F-49A4-A723-B0E47D50243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Outreach Template</Template>
  <TotalTime>506</TotalTime>
  <Words>686</Words>
  <Application>Microsoft Office PowerPoint</Application>
  <PresentationFormat>Widescreen</PresentationFormat>
  <Paragraphs>123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Big Caslon Medium</vt:lpstr>
      <vt:lpstr>Calibri</vt:lpstr>
      <vt:lpstr>Calibri Light</vt:lpstr>
      <vt:lpstr>Times New Roman</vt:lpstr>
      <vt:lpstr>Tw Cen MT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Community Outreach and Prevention Education (COPE) Program</vt:lpstr>
      <vt:lpstr>PowerPoint Presentation</vt:lpstr>
      <vt:lpstr>Outreach Audience</vt:lpstr>
      <vt:lpstr>Community Health Education Grant</vt:lpstr>
      <vt:lpstr>HCI and USU Collaborations</vt:lpstr>
      <vt:lpstr>HCI and USU Collaborations</vt:lpstr>
      <vt:lpstr>HCI and USU Connections</vt:lpstr>
      <vt:lpstr>PowerPoint Presentation</vt:lpstr>
      <vt:lpstr>PowerPoint Presentation</vt:lpstr>
      <vt:lpstr>PowerPoint Presentation</vt:lpstr>
      <vt:lpstr>PowerPoint Presentation</vt:lpstr>
    </vt:vector>
  </TitlesOfParts>
  <Company>Huntsman Cancer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YOU NEED TO                   KNOW ABOUT CANCER</dc:title>
  <dc:creator>Garrett Harding</dc:creator>
  <cp:lastModifiedBy>Miriam</cp:lastModifiedBy>
  <cp:revision>66</cp:revision>
  <dcterms:created xsi:type="dcterms:W3CDTF">2014-05-06T21:45:49Z</dcterms:created>
  <dcterms:modified xsi:type="dcterms:W3CDTF">2018-05-17T16:36:32Z</dcterms:modified>
</cp:coreProperties>
</file>