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61" r:id="rId3"/>
    <p:sldId id="282" r:id="rId4"/>
    <p:sldId id="260" r:id="rId5"/>
    <p:sldId id="283" r:id="rId6"/>
    <p:sldId id="257" r:id="rId7"/>
    <p:sldId id="263" r:id="rId8"/>
    <p:sldId id="284" r:id="rId9"/>
    <p:sldId id="277" r:id="rId10"/>
    <p:sldId id="289" r:id="rId11"/>
    <p:sldId id="285" r:id="rId12"/>
    <p:sldId id="286" r:id="rId13"/>
    <p:sldId id="287" r:id="rId14"/>
    <p:sldId id="28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254"/>
    <a:srgbClr val="C3B997"/>
    <a:srgbClr val="5398A2"/>
    <a:srgbClr val="64BBC9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04" d="100"/>
          <a:sy n="104" d="100"/>
        </p:scale>
        <p:origin x="22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0" y="5460613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7" y="5604885"/>
            <a:ext cx="1429669" cy="4064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Extension Proposal Development Specialists</a:t>
            </a:r>
          </a:p>
          <a:p>
            <a:r>
              <a:rPr lang="en-US" dirty="0"/>
              <a:t>Alyson Straquadine &amp; Delite Primus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Development</a:t>
            </a:r>
            <a:br>
              <a:rPr lang="en-US" dirty="0"/>
            </a:br>
            <a:r>
              <a:rPr lang="en-US" dirty="0"/>
              <a:t>Support &amp; Planning</a:t>
            </a:r>
          </a:p>
        </p:txBody>
      </p:sp>
    </p:spTree>
    <p:extLst>
      <p:ext uri="{BB962C8B-B14F-4D97-AF65-F5344CB8AC3E}">
        <p14:creationId xmlns:p14="http://schemas.microsoft.com/office/powerpoint/2010/main" val="376254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Draft project description continued . . . </a:t>
            </a:r>
          </a:p>
          <a:p>
            <a:pPr lvl="1"/>
            <a:r>
              <a:rPr lang="en-US" dirty="0"/>
              <a:t>How long will it take? (</a:t>
            </a:r>
            <a:r>
              <a:rPr lang="en-US" i="1" dirty="0"/>
              <a:t>Timeline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FC6E6D-BFE6-4281-BA9E-23DB818EF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435"/>
              </p:ext>
            </p:extLst>
          </p:nvPr>
        </p:nvGraphicFramePr>
        <p:xfrm>
          <a:off x="1803816" y="2518348"/>
          <a:ext cx="8584368" cy="297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6470">
                  <a:extLst>
                    <a:ext uri="{9D8B030D-6E8A-4147-A177-3AD203B41FA5}">
                      <a16:colId xmlns:a16="http://schemas.microsoft.com/office/drawing/2014/main" val="3074452600"/>
                    </a:ext>
                  </a:extLst>
                </a:gridCol>
                <a:gridCol w="3457898">
                  <a:extLst>
                    <a:ext uri="{9D8B030D-6E8A-4147-A177-3AD203B41FA5}">
                      <a16:colId xmlns:a16="http://schemas.microsoft.com/office/drawing/2014/main" val="1326822071"/>
                    </a:ext>
                  </a:extLst>
                </a:gridCol>
              </a:tblGrid>
              <a:tr h="573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Timeline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extLst>
                  <a:ext uri="{0D108BD9-81ED-4DB2-BD59-A6C34878D82A}">
                    <a16:rowId xmlns:a16="http://schemas.microsoft.com/office/drawing/2014/main" val="2251059284"/>
                  </a:ext>
                </a:extLst>
              </a:tr>
              <a:tr h="601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Meetings w/local agencies and school districts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November-December 2018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extLst>
                  <a:ext uri="{0D108BD9-81ED-4DB2-BD59-A6C34878D82A}">
                    <a16:rowId xmlns:a16="http://schemas.microsoft.com/office/drawing/2014/main" val="19749835"/>
                  </a:ext>
                </a:extLst>
              </a:tr>
              <a:tr h="594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Adult courses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January &amp; July 2019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extLst>
                  <a:ext uri="{0D108BD9-81ED-4DB2-BD59-A6C34878D82A}">
                    <a16:rowId xmlns:a16="http://schemas.microsoft.com/office/drawing/2014/main" val="3633273797"/>
                  </a:ext>
                </a:extLst>
              </a:tr>
              <a:tr h="601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Afterschool and 4-H activities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November 2018-May 2019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extLst>
                  <a:ext uri="{0D108BD9-81ED-4DB2-BD59-A6C34878D82A}">
                    <a16:rowId xmlns:a16="http://schemas.microsoft.com/office/drawing/2014/main" val="2075065197"/>
                  </a:ext>
                </a:extLst>
              </a:tr>
              <a:tr h="601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Reports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October-November 2019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75" marR="127675" marT="8991" marB="0"/>
                </a:tc>
                <a:extLst>
                  <a:ext uri="{0D108BD9-81ED-4DB2-BD59-A6C34878D82A}">
                    <a16:rowId xmlns:a16="http://schemas.microsoft.com/office/drawing/2014/main" val="4035103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9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Draft project description continued . . . </a:t>
            </a:r>
          </a:p>
          <a:p>
            <a:pPr lvl="1"/>
            <a:r>
              <a:rPr lang="en-US" dirty="0"/>
              <a:t>How much will it cost? (</a:t>
            </a:r>
            <a:r>
              <a:rPr lang="en-US" i="1" dirty="0"/>
              <a:t>Budget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83E0AA-BFF6-4CF8-9898-E23F0CD82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3208"/>
              </p:ext>
            </p:extLst>
          </p:nvPr>
        </p:nvGraphicFramePr>
        <p:xfrm>
          <a:off x="1793821" y="2506406"/>
          <a:ext cx="8256461" cy="240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9531">
                  <a:extLst>
                    <a:ext uri="{9D8B030D-6E8A-4147-A177-3AD203B41FA5}">
                      <a16:colId xmlns:a16="http://schemas.microsoft.com/office/drawing/2014/main" val="2332913018"/>
                    </a:ext>
                  </a:extLst>
                </a:gridCol>
                <a:gridCol w="3106930">
                  <a:extLst>
                    <a:ext uri="{9D8B030D-6E8A-4147-A177-3AD203B41FA5}">
                      <a16:colId xmlns:a16="http://schemas.microsoft.com/office/drawing/2014/main" val="1464737584"/>
                    </a:ext>
                  </a:extLst>
                </a:gridCol>
              </a:tblGrid>
              <a:tr h="2962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budget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538" marR="132538" marT="66269" marB="6626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53814"/>
                  </a:ext>
                </a:extLst>
              </a:tr>
              <a:tr h="372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Mental Health First Aid manuals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$1,200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extLst>
                  <a:ext uri="{0D108BD9-81ED-4DB2-BD59-A6C34878D82A}">
                    <a16:rowId xmlns:a16="http://schemas.microsoft.com/office/drawing/2014/main" val="2250959162"/>
                  </a:ext>
                </a:extLst>
              </a:tr>
              <a:tr h="3476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4-H activity supplies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extLst>
                  <a:ext uri="{0D108BD9-81ED-4DB2-BD59-A6C34878D82A}">
                    <a16:rowId xmlns:a16="http://schemas.microsoft.com/office/drawing/2014/main" val="1438150056"/>
                  </a:ext>
                </a:extLst>
              </a:tr>
              <a:tr h="296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supplies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extLst>
                  <a:ext uri="{0D108BD9-81ED-4DB2-BD59-A6C34878D82A}">
                    <a16:rowId xmlns:a16="http://schemas.microsoft.com/office/drawing/2014/main" val="2899690591"/>
                  </a:ext>
                </a:extLst>
              </a:tr>
              <a:tr h="296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extLst>
                  <a:ext uri="{0D108BD9-81ED-4DB2-BD59-A6C34878D82A}">
                    <a16:rowId xmlns:a16="http://schemas.microsoft.com/office/drawing/2014/main" val="1565983050"/>
                  </a:ext>
                </a:extLst>
              </a:tr>
              <a:tr h="296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extLst>
                  <a:ext uri="{0D108BD9-81ED-4DB2-BD59-A6C34878D82A}">
                    <a16:rowId xmlns:a16="http://schemas.microsoft.com/office/drawing/2014/main" val="3259992164"/>
                  </a:ext>
                </a:extLst>
              </a:tr>
              <a:tr h="414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project costs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$3,125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403" marR="99403" marT="0" marB="0"/>
                </a:tc>
                <a:extLst>
                  <a:ext uri="{0D108BD9-81ED-4DB2-BD59-A6C34878D82A}">
                    <a16:rowId xmlns:a16="http://schemas.microsoft.com/office/drawing/2014/main" val="3941619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40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Draft project description continued . . . </a:t>
            </a:r>
          </a:p>
          <a:p>
            <a:pPr lvl="1"/>
            <a:r>
              <a:rPr lang="en-US" dirty="0"/>
              <a:t>How are you qualified to do it? (</a:t>
            </a:r>
            <a:r>
              <a:rPr lang="en-US" i="1" dirty="0"/>
              <a:t>Qualifications) 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Program director is a certified instructor in mental health first aid</a:t>
            </a:r>
          </a:p>
          <a:p>
            <a:pPr lvl="2"/>
            <a:r>
              <a:rPr lang="en-US" dirty="0"/>
              <a:t>Include information from bio </a:t>
            </a:r>
          </a:p>
          <a:p>
            <a:pPr lvl="1"/>
            <a:r>
              <a:rPr lang="en-US" dirty="0"/>
              <a:t>How will you measure success? (</a:t>
            </a:r>
            <a:r>
              <a:rPr lang="en-US" i="1" dirty="0"/>
              <a:t>Evaluation Plan/Tools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“During year one of the program, we anticipant reaching 60 local adults and 200 local youth. The program director and support staff will track the number of program participants.”</a:t>
            </a:r>
          </a:p>
          <a:p>
            <a:pPr lvl="2"/>
            <a:r>
              <a:rPr lang="en-US" dirty="0"/>
              <a:t>Name participant tracking tool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7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Draft project description continued . . . </a:t>
            </a:r>
          </a:p>
          <a:p>
            <a:pPr lvl="1"/>
            <a:r>
              <a:rPr lang="en-US" dirty="0"/>
              <a:t>What are the anticipated outcomes? (Outcomes)</a:t>
            </a:r>
          </a:p>
          <a:p>
            <a:pPr lvl="2"/>
            <a:r>
              <a:rPr lang="en-US" dirty="0"/>
              <a:t>Outcomes are short term changes in knowledge, attitudes, and skills</a:t>
            </a:r>
          </a:p>
          <a:p>
            <a:pPr lvl="2"/>
            <a:r>
              <a:rPr lang="en-US" dirty="0"/>
              <a:t>Identify risk factors and warning signs of mental health or substance use problems</a:t>
            </a:r>
          </a:p>
          <a:p>
            <a:pPr lvl="2"/>
            <a:r>
              <a:rPr lang="en-US" dirty="0"/>
              <a:t>More aware of local resources and better able to help identify professional help</a:t>
            </a:r>
          </a:p>
          <a:p>
            <a:pPr lvl="2"/>
            <a:r>
              <a:rPr lang="en-US" dirty="0"/>
              <a:t>Better understanding of the impact of mental illness on individuals and families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Share project description draft with colleagues and mentors; incorporate their feedback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8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Identify partners needed for program implementation</a:t>
            </a:r>
          </a:p>
          <a:p>
            <a:pPr lvl="1"/>
            <a:r>
              <a:rPr lang="en-US" dirty="0"/>
              <a:t>Internal: Extension and department colleagues</a:t>
            </a:r>
          </a:p>
          <a:p>
            <a:pPr lvl="1"/>
            <a:r>
              <a:rPr lang="en-US" dirty="0"/>
              <a:t>External: collaborative agencies (e.g. health department, hospital, behavioral health agencies, school districts)</a:t>
            </a:r>
          </a:p>
          <a:p>
            <a:pPr lvl="0"/>
            <a:r>
              <a:rPr lang="en-US" dirty="0"/>
              <a:t>Search for and research potential funders</a:t>
            </a:r>
          </a:p>
          <a:p>
            <a:pPr lvl="1"/>
            <a:r>
              <a:rPr lang="en-US" dirty="0"/>
              <a:t>Grants.gov, Foundation Center (foundationcenter.org), Google</a:t>
            </a:r>
          </a:p>
          <a:p>
            <a:pPr lvl="1"/>
            <a:r>
              <a:rPr lang="en-US" dirty="0"/>
              <a:t>Review abstracts of previously funded projects to learn what type of projects the agency funds and what has already been done</a:t>
            </a:r>
          </a:p>
          <a:p>
            <a:pPr lvl="0"/>
            <a:r>
              <a:rPr lang="en-US" dirty="0"/>
              <a:t>Put recurring funding opportunity announcement dates on your calendar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4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C669-9D39-427B-B1CE-BD3ED8C0B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D762-FAF1-48CC-86E1-3B1E2BB8505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Alyson Straquadine </a:t>
            </a:r>
          </a:p>
          <a:p>
            <a:pPr lvl="1"/>
            <a:r>
              <a:rPr lang="en-US" dirty="0"/>
              <a:t>(435) 613-5286 or (435) 553-9332 </a:t>
            </a:r>
          </a:p>
          <a:p>
            <a:pPr lvl="1"/>
            <a:r>
              <a:rPr lang="en-US" dirty="0"/>
              <a:t>alyson.straquadine@usu.edu</a:t>
            </a:r>
          </a:p>
          <a:p>
            <a:r>
              <a:rPr lang="en-US" dirty="0"/>
              <a:t>Delite Primus</a:t>
            </a:r>
          </a:p>
          <a:p>
            <a:pPr lvl="1"/>
            <a:r>
              <a:rPr lang="en-US" dirty="0"/>
              <a:t>(435) 210-1329 </a:t>
            </a:r>
          </a:p>
          <a:p>
            <a:pPr lvl="1"/>
            <a:r>
              <a:rPr lang="en-US" dirty="0"/>
              <a:t>delite.primus@usu.edu</a:t>
            </a:r>
          </a:p>
        </p:txBody>
      </p:sp>
    </p:spTree>
    <p:extLst>
      <p:ext uri="{BB962C8B-B14F-4D97-AF65-F5344CB8AC3E}">
        <p14:creationId xmlns:p14="http://schemas.microsoft.com/office/powerpoint/2010/main" val="170939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development support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Identify funding opportunities matched with faculty program goals and funding needs</a:t>
            </a:r>
          </a:p>
          <a:p>
            <a:r>
              <a:rPr lang="en-US" dirty="0"/>
              <a:t>Initiate decision and kick-off meetings</a:t>
            </a:r>
          </a:p>
          <a:p>
            <a:pPr lvl="1"/>
            <a:r>
              <a:rPr lang="en-US" dirty="0"/>
              <a:t>Help faculty decide whether to apply (i.e. evaluate projects for eligibility, match, and competitiveness) </a:t>
            </a:r>
          </a:p>
          <a:p>
            <a:pPr lvl="1"/>
            <a:r>
              <a:rPr lang="en-US" dirty="0"/>
              <a:t>Help identify team member roles</a:t>
            </a:r>
          </a:p>
          <a:p>
            <a:r>
              <a:rPr lang="en-US" dirty="0"/>
              <a:t>Create and follow a proposal development schedule 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0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development support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EAA53B5-D437-48DB-834B-A955D0DE6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938715"/>
              </p:ext>
            </p:extLst>
          </p:nvPr>
        </p:nvGraphicFramePr>
        <p:xfrm>
          <a:off x="1436688" y="1255713"/>
          <a:ext cx="8621712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5956042" imgH="3736960" progId="Word.Document.12">
                  <p:embed/>
                </p:oleObj>
              </mc:Choice>
              <mc:Fallback>
                <p:oleObj name="Document" r:id="rId3" imgW="5956042" imgH="3736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688" y="1255713"/>
                        <a:ext cx="8621712" cy="541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84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development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 faculty with logic model development </a:t>
            </a:r>
          </a:p>
          <a:p>
            <a:pPr lvl="1"/>
            <a:r>
              <a:rPr lang="en-US" dirty="0"/>
              <a:t>Build consensus among team members</a:t>
            </a:r>
          </a:p>
          <a:p>
            <a:pPr lvl="1"/>
            <a:r>
              <a:rPr lang="en-US" dirty="0"/>
              <a:t>Guide budget and narrative development</a:t>
            </a:r>
          </a:p>
          <a:p>
            <a:pPr lvl="1"/>
            <a:r>
              <a:rPr lang="en-US" dirty="0"/>
              <a:t>Ensure consistency among proposal components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development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 with budget development </a:t>
            </a:r>
          </a:p>
          <a:p>
            <a:pPr lvl="1"/>
            <a:r>
              <a:rPr lang="en-US" dirty="0"/>
              <a:t>Consider the who, what, where, when and how of the entire project to ensure inclusion of all components in budget</a:t>
            </a:r>
          </a:p>
          <a:p>
            <a:r>
              <a:rPr lang="en-US" dirty="0"/>
              <a:t>Assist with </a:t>
            </a:r>
            <a:r>
              <a:rPr lang="en-US" dirty="0" err="1"/>
              <a:t>Kuali</a:t>
            </a:r>
            <a:r>
              <a:rPr lang="en-US" dirty="0"/>
              <a:t> budget entry  </a:t>
            </a:r>
          </a:p>
          <a:p>
            <a:r>
              <a:rPr lang="en-US" dirty="0"/>
              <a:t>Facilitate budget review and refinements consistent with sponsor and university guidelines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development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Encourage use of narrative organizational templates</a:t>
            </a:r>
          </a:p>
          <a:p>
            <a:pPr lvl="1"/>
            <a:r>
              <a:rPr lang="en-US" dirty="0"/>
              <a:t>Guide writing and ensure responsiveness to funding opportunity requirements and review criteria</a:t>
            </a:r>
          </a:p>
          <a:p>
            <a:pPr lvl="0"/>
            <a:r>
              <a:rPr lang="en-US" dirty="0"/>
              <a:t>Draft content for non-technical proposal components</a:t>
            </a:r>
          </a:p>
          <a:p>
            <a:pPr lvl="1"/>
            <a:r>
              <a:rPr lang="en-US" dirty="0"/>
              <a:t>(e.g. management plan, institutional support, budget justification)</a:t>
            </a:r>
          </a:p>
          <a:p>
            <a:pPr lvl="0"/>
            <a:r>
              <a:rPr lang="en-US" dirty="0"/>
              <a:t>Edit proposal narrative for organization, completeness, clarity, and grammar</a:t>
            </a:r>
          </a:p>
          <a:p>
            <a:pPr lvl="1"/>
            <a:r>
              <a:rPr lang="en-US" dirty="0"/>
              <a:t>Provide suggestions to help faculty explain how their projects advance funding agency goals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Prioritize your program goals and funding needs</a:t>
            </a:r>
          </a:p>
          <a:p>
            <a:pPr lvl="1"/>
            <a:r>
              <a:rPr lang="en-US" dirty="0"/>
              <a:t>Know what you want to do before you look for funding </a:t>
            </a:r>
          </a:p>
          <a:p>
            <a:pPr lvl="1"/>
            <a:r>
              <a:rPr lang="en-US" dirty="0"/>
              <a:t>Better able to find well matched opportunities that facilitate your goals and advance the agency’s goals</a:t>
            </a:r>
          </a:p>
          <a:p>
            <a:pPr lvl="0"/>
            <a:r>
              <a:rPr lang="en-US" dirty="0"/>
              <a:t>Draft a project description that answers these questions</a:t>
            </a:r>
          </a:p>
          <a:p>
            <a:pPr lvl="1"/>
            <a:r>
              <a:rPr lang="en-US" dirty="0"/>
              <a:t>What are you going to do? (</a:t>
            </a:r>
            <a:r>
              <a:rPr lang="en-US" i="1" dirty="0"/>
              <a:t>Project Introduction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“The program director will use Mental Health First Aid Training curriculum and other evidence-based resources to teach local adults and youth how to recognize symptoms and help someone who is developing a mental health problem or experiencing a mental health crisis.”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7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Draft project description continued . . . </a:t>
            </a:r>
          </a:p>
          <a:p>
            <a:pPr lvl="1"/>
            <a:r>
              <a:rPr lang="en-US" dirty="0"/>
              <a:t>Why are you going to do it? (</a:t>
            </a:r>
            <a:r>
              <a:rPr lang="en-US" i="1" dirty="0"/>
              <a:t>Significance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“Mental health is a critical issue in San Juan County and Extension programming is uniquely positioned to impact community wellness. San Juan County has several characteristics that contribute to mental health challenges.”</a:t>
            </a:r>
          </a:p>
          <a:p>
            <a:pPr lvl="2"/>
            <a:r>
              <a:rPr lang="en-US" dirty="0"/>
              <a:t>Explain characteristics (e.g. rural, shortage of behavioral health providers) and provide data to back up assertion </a:t>
            </a:r>
          </a:p>
          <a:p>
            <a:pPr lvl="2"/>
            <a:r>
              <a:rPr lang="en-US" dirty="0"/>
              <a:t>Problem recognition (Who else in the community views mental health challenges as  as a problem?)</a:t>
            </a:r>
          </a:p>
          <a:p>
            <a:pPr lvl="2"/>
            <a:r>
              <a:rPr lang="en-US" dirty="0"/>
              <a:t>Problem implications and urgency (What will happen to the population served if the problem isn’t addressed soon?)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6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12-1755-4D97-938B-0D1C0929D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5317-57B6-403F-AE86-B004694B6F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Draft project description continued . . . </a:t>
            </a:r>
          </a:p>
          <a:p>
            <a:pPr lvl="1"/>
            <a:r>
              <a:rPr lang="en-US" dirty="0"/>
              <a:t>How are you going to do it? (</a:t>
            </a:r>
            <a:r>
              <a:rPr lang="en-US" i="1" dirty="0"/>
              <a:t>Work Plan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“The program director will work with local agencies to secure commitments and schedule course sessions for adults. Youth will be taught through 4-H activities and afterschool enrichment activities.”</a:t>
            </a:r>
          </a:p>
          <a:p>
            <a:pPr lvl="2"/>
            <a:r>
              <a:rPr lang="en-US" dirty="0"/>
              <a:t>Identify/name needed staff &amp; volunteers</a:t>
            </a:r>
          </a:p>
          <a:p>
            <a:pPr lvl="2"/>
            <a:r>
              <a:rPr lang="en-US" dirty="0"/>
              <a:t>Secure locations</a:t>
            </a:r>
          </a:p>
          <a:p>
            <a:pPr lvl="2"/>
            <a:r>
              <a:rPr lang="en-US" dirty="0"/>
              <a:t>Prepare marketing materials</a:t>
            </a:r>
          </a:p>
          <a:p>
            <a:pPr lvl="2"/>
            <a:r>
              <a:rPr lang="en-US" dirty="0"/>
              <a:t>Select participant tracking tool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1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855</Words>
  <Application>Microsoft Office PowerPoint</Application>
  <PresentationFormat>Widescreen</PresentationFormat>
  <Paragraphs>153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Document</vt:lpstr>
      <vt:lpstr>Proposal Development Support &amp; Planning</vt:lpstr>
      <vt:lpstr>Proposal development support </vt:lpstr>
      <vt:lpstr>Proposal development support </vt:lpstr>
      <vt:lpstr>Proposal development support</vt:lpstr>
      <vt:lpstr>Proposal development support</vt:lpstr>
      <vt:lpstr>Proposal development support</vt:lpstr>
      <vt:lpstr>Proposal planning</vt:lpstr>
      <vt:lpstr>Proposal planning</vt:lpstr>
      <vt:lpstr>Proposal planning</vt:lpstr>
      <vt:lpstr>Proposal planning </vt:lpstr>
      <vt:lpstr>Proposal planning </vt:lpstr>
      <vt:lpstr>Proposal planning </vt:lpstr>
      <vt:lpstr>Proposal planning </vt:lpstr>
      <vt:lpstr>Proposal planning 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Development Support &amp; Planning</dc:title>
  <dc:creator>Alyson Straquadine</dc:creator>
  <cp:lastModifiedBy>Miriam Phelps</cp:lastModifiedBy>
  <cp:revision>14</cp:revision>
  <dcterms:created xsi:type="dcterms:W3CDTF">2018-10-27T00:26:48Z</dcterms:created>
  <dcterms:modified xsi:type="dcterms:W3CDTF">2018-11-01T20:50:25Z</dcterms:modified>
</cp:coreProperties>
</file>