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handoutMasterIdLst>
    <p:handoutMasterId r:id="rId10"/>
  </p:handoutMasterIdLst>
  <p:sldIdLst>
    <p:sldId id="262" r:id="rId2"/>
    <p:sldId id="263" r:id="rId3"/>
    <p:sldId id="257" r:id="rId4"/>
    <p:sldId id="259" r:id="rId5"/>
    <p:sldId id="260" r:id="rId6"/>
    <p:sldId id="261" r:id="rId7"/>
    <p:sldId id="258" r:id="rId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7"/>
    <p:restoredTop sz="70107" autoAdjust="0"/>
  </p:normalViewPr>
  <p:slideViewPr>
    <p:cSldViewPr snapToGrid="0" snapToObjects="1" showGuides="1">
      <p:cViewPr varScale="1">
        <p:scale>
          <a:sx n="78" d="100"/>
          <a:sy n="78" d="100"/>
        </p:scale>
        <p:origin x="1968" y="84"/>
      </p:cViewPr>
      <p:guideLst>
        <p:guide orient="horz" pos="2160"/>
        <p:guide pos="2880"/>
      </p:guideLst>
    </p:cSldViewPr>
  </p:slideViewPr>
  <p:notesTextViewPr>
    <p:cViewPr>
      <p:scale>
        <a:sx n="1" d="1"/>
        <a:sy n="1" d="1"/>
      </p:scale>
      <p:origin x="0" y="0"/>
    </p:cViewPr>
  </p:notesTextViewPr>
  <p:notesViewPr>
    <p:cSldViewPr snapToGrid="0" snapToObjects="1">
      <p:cViewPr varScale="1">
        <p:scale>
          <a:sx n="84" d="100"/>
          <a:sy n="84" d="100"/>
        </p:scale>
        <p:origin x="319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42906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442AAE9D-16FD-444A-AECE-4F0632CEFBDB}" type="datetimeFigureOut">
              <a:rPr lang="en-US" smtClean="0"/>
              <a:t>4/18/2017</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6286838-4B43-411C-975A-38D8F8F127A1}" type="slidenum">
              <a:rPr lang="en-US" smtClean="0"/>
              <a:t>‹#›</a:t>
            </a:fld>
            <a:endParaRPr lang="en-US"/>
          </a:p>
        </p:txBody>
      </p:sp>
    </p:spTree>
    <p:extLst>
      <p:ext uri="{BB962C8B-B14F-4D97-AF65-F5344CB8AC3E}">
        <p14:creationId xmlns:p14="http://schemas.microsoft.com/office/powerpoint/2010/main" val="2102778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246DC2-61C8-40E0-8EB0-5A275CFF527B}" type="slidenum">
              <a:rPr lang="en-US" smtClean="0"/>
              <a:t>2</a:t>
            </a:fld>
            <a:endParaRPr lang="en-US"/>
          </a:p>
        </p:txBody>
      </p:sp>
    </p:spTree>
    <p:extLst>
      <p:ext uri="{BB962C8B-B14F-4D97-AF65-F5344CB8AC3E}">
        <p14:creationId xmlns:p14="http://schemas.microsoft.com/office/powerpoint/2010/main" val="3037760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module</a:t>
            </a:r>
            <a:r>
              <a:rPr lang="EN-US" baseline="0" dirty="0"/>
              <a:t> is important because it will allow you to see the progress that your students have made, and give feedback to help them fine tune their budgets.  </a:t>
            </a:r>
            <a:endParaRPr lang="EN-US" dirty="0"/>
          </a:p>
        </p:txBody>
      </p:sp>
      <p:sp>
        <p:nvSpPr>
          <p:cNvPr id="4" name="Slide Number Placeholder 3"/>
          <p:cNvSpPr>
            <a:spLocks noGrp="1"/>
          </p:cNvSpPr>
          <p:nvPr>
            <p:ph type="sldNum" sz="quarter" idx="10"/>
          </p:nvPr>
        </p:nvSpPr>
        <p:spPr/>
        <p:txBody>
          <a:bodyPr/>
          <a:lstStyle/>
          <a:p>
            <a:fld id="{36286838-4B43-411C-975A-38D8F8F127A1}" type="slidenum">
              <a:rPr lang="en-US" smtClean="0"/>
              <a:t>3</a:t>
            </a:fld>
            <a:endParaRPr lang="en-US"/>
          </a:p>
        </p:txBody>
      </p:sp>
    </p:spTree>
    <p:extLst>
      <p:ext uri="{BB962C8B-B14F-4D97-AF65-F5344CB8AC3E}">
        <p14:creationId xmlns:p14="http://schemas.microsoft.com/office/powerpoint/2010/main" val="2686689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Chances are that students have different starting points in the curriculum, some may be further ahead than others in completing their budgets.  </a:t>
            </a:r>
            <a:r>
              <a:rPr lang="EN-US" baseline="0" dirty="0" smtClean="0"/>
              <a:t>It may be helpful to present what they have, even if it is not complete.  The feedback received may help them refine and complete their plan.  </a:t>
            </a:r>
            <a:endParaRPr lang="en-US" baseline="0" dirty="0" smtClean="0"/>
          </a:p>
          <a:p>
            <a:endParaRPr lang="en-US" baseline="0" dirty="0" smtClean="0"/>
          </a:p>
          <a:p>
            <a:r>
              <a:rPr lang="EN-US" baseline="0" dirty="0" smtClean="0"/>
              <a:t>This slide has some things to look for in a plan.  They should also have methods of monitoring their progress.</a:t>
            </a:r>
          </a:p>
          <a:p>
            <a:endParaRPr lang="en-US" baseline="0" dirty="0" smtClean="0"/>
          </a:p>
          <a:p>
            <a:r>
              <a:rPr lang="EN-US" dirty="0" smtClean="0"/>
              <a:t>This is a good place</a:t>
            </a:r>
            <a:r>
              <a:rPr lang="EN-US" baseline="0" dirty="0" smtClean="0"/>
              <a:t> to encourage their progress and provide feedback to help them refine/complete their plans.</a:t>
            </a:r>
            <a:endParaRPr lang="EN-US" dirty="0"/>
          </a:p>
        </p:txBody>
      </p:sp>
      <p:sp>
        <p:nvSpPr>
          <p:cNvPr id="4" name="Slide Number Placeholder 3"/>
          <p:cNvSpPr>
            <a:spLocks noGrp="1"/>
          </p:cNvSpPr>
          <p:nvPr>
            <p:ph type="sldNum" sz="quarter" idx="10"/>
          </p:nvPr>
        </p:nvSpPr>
        <p:spPr/>
        <p:txBody>
          <a:bodyPr/>
          <a:lstStyle/>
          <a:p>
            <a:fld id="{36286838-4B43-411C-975A-38D8F8F127A1}" type="slidenum">
              <a:rPr lang="en-US" smtClean="0"/>
              <a:t>4</a:t>
            </a:fld>
            <a:endParaRPr lang="en-US"/>
          </a:p>
        </p:txBody>
      </p:sp>
    </p:spTree>
    <p:extLst>
      <p:ext uri="{BB962C8B-B14F-4D97-AF65-F5344CB8AC3E}">
        <p14:creationId xmlns:p14="http://schemas.microsoft.com/office/powerpoint/2010/main" val="958753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section is to allow flexibility in either bringing in a guest speaker to talk about resources or opportunities.  This could also be where you explore and present information on local resources available and how to access them.</a:t>
            </a:r>
          </a:p>
          <a:p>
            <a:endParaRPr lang="en-US" baseline="0" dirty="0"/>
          </a:p>
          <a:p>
            <a:r>
              <a:rPr lang="en-US" baseline="0" dirty="0"/>
              <a:t>Ideas for guest speakers include training programs to get better jobs, workforce services, etc.</a:t>
            </a:r>
            <a:endParaRPr lang="en-US" dirty="0"/>
          </a:p>
        </p:txBody>
      </p:sp>
      <p:sp>
        <p:nvSpPr>
          <p:cNvPr id="4" name="Slide Number Placeholder 3"/>
          <p:cNvSpPr>
            <a:spLocks noGrp="1"/>
          </p:cNvSpPr>
          <p:nvPr>
            <p:ph type="sldNum" sz="quarter" idx="10"/>
          </p:nvPr>
        </p:nvSpPr>
        <p:spPr/>
        <p:txBody>
          <a:bodyPr/>
          <a:lstStyle/>
          <a:p>
            <a:fld id="{36286838-4B43-411C-975A-38D8F8F127A1}" type="slidenum">
              <a:rPr lang="en-US" smtClean="0"/>
              <a:t>5</a:t>
            </a:fld>
            <a:endParaRPr lang="en-US"/>
          </a:p>
        </p:txBody>
      </p:sp>
    </p:spTree>
    <p:extLst>
      <p:ext uri="{BB962C8B-B14F-4D97-AF65-F5344CB8AC3E}">
        <p14:creationId xmlns:p14="http://schemas.microsoft.com/office/powerpoint/2010/main" val="914441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where</a:t>
            </a:r>
            <a:r>
              <a:rPr lang="EN-US" baseline="0" dirty="0"/>
              <a:t> you will really see how much they have learned and whether they are committed to making changes.</a:t>
            </a:r>
          </a:p>
          <a:p>
            <a:endParaRPr lang="en-US" baseline="0" dirty="0"/>
          </a:p>
          <a:p>
            <a:r>
              <a:rPr lang="EN-US" baseline="0" dirty="0"/>
              <a:t>You might also ask them, what has happened or what changes they have already made?</a:t>
            </a:r>
          </a:p>
          <a:p>
            <a:endParaRPr lang="en-US" baseline="0" dirty="0"/>
          </a:p>
          <a:p>
            <a:r>
              <a:rPr lang="EN-US" baseline="0" dirty="0"/>
              <a:t>You might also ask them, what they expect to happen as they follow their plan?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36286838-4B43-411C-975A-38D8F8F127A1}" type="slidenum">
              <a:rPr lang="en-US" smtClean="0"/>
              <a:t>6</a:t>
            </a:fld>
            <a:endParaRPr lang="en-US"/>
          </a:p>
        </p:txBody>
      </p:sp>
    </p:spTree>
    <p:extLst>
      <p:ext uri="{BB962C8B-B14F-4D97-AF65-F5344CB8AC3E}">
        <p14:creationId xmlns:p14="http://schemas.microsoft.com/office/powerpoint/2010/main" val="4150402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D8206C9-80E9-4E07-A604-FB67DBEE7CD8}" type="datetime1">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37887-A604-2C4E-B50D-9D0DCDBFEEA4}" type="slidenum">
              <a:rPr lang="en-US" smtClean="0"/>
              <a:t>‹#›</a:t>
            </a:fld>
            <a:endParaRPr lang="en-US"/>
          </a:p>
        </p:txBody>
      </p:sp>
    </p:spTree>
    <p:extLst>
      <p:ext uri="{BB962C8B-B14F-4D97-AF65-F5344CB8AC3E}">
        <p14:creationId xmlns:p14="http://schemas.microsoft.com/office/powerpoint/2010/main" val="753150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19E407-6D1D-4395-B1FE-D86EFEA79FAC}" type="datetime1">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37887-A604-2C4E-B50D-9D0DCDBFEEA4}" type="slidenum">
              <a:rPr lang="en-US" smtClean="0"/>
              <a:t>‹#›</a:t>
            </a:fld>
            <a:endParaRPr lang="en-US"/>
          </a:p>
        </p:txBody>
      </p:sp>
    </p:spTree>
    <p:extLst>
      <p:ext uri="{BB962C8B-B14F-4D97-AF65-F5344CB8AC3E}">
        <p14:creationId xmlns:p14="http://schemas.microsoft.com/office/powerpoint/2010/main" val="35696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FBDBC8-A7E2-4E5C-82DB-C7FBB1B63F9E}" type="datetime1">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37887-A604-2C4E-B50D-9D0DCDBFEEA4}" type="slidenum">
              <a:rPr lang="en-US" smtClean="0"/>
              <a:t>‹#›</a:t>
            </a:fld>
            <a:endParaRPr lang="en-US"/>
          </a:p>
        </p:txBody>
      </p:sp>
    </p:spTree>
    <p:extLst>
      <p:ext uri="{BB962C8B-B14F-4D97-AF65-F5344CB8AC3E}">
        <p14:creationId xmlns:p14="http://schemas.microsoft.com/office/powerpoint/2010/main" val="801911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2183AD-8D35-4CF3-AC98-015951782C24}" type="datetime1">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37887-A604-2C4E-B50D-9D0DCDBFEEA4}" type="slidenum">
              <a:rPr lang="en-US" smtClean="0"/>
              <a:t>‹#›</a:t>
            </a:fld>
            <a:endParaRPr lang="en-US"/>
          </a:p>
        </p:txBody>
      </p:sp>
    </p:spTree>
    <p:extLst>
      <p:ext uri="{BB962C8B-B14F-4D97-AF65-F5344CB8AC3E}">
        <p14:creationId xmlns:p14="http://schemas.microsoft.com/office/powerpoint/2010/main" val="929148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86BFF9-13D4-480E-B6AC-8C9C616D8FD2}" type="datetime1">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37887-A604-2C4E-B50D-9D0DCDBFEEA4}" type="slidenum">
              <a:rPr lang="en-US" smtClean="0"/>
              <a:t>‹#›</a:t>
            </a:fld>
            <a:endParaRPr lang="en-US"/>
          </a:p>
        </p:txBody>
      </p:sp>
    </p:spTree>
    <p:extLst>
      <p:ext uri="{BB962C8B-B14F-4D97-AF65-F5344CB8AC3E}">
        <p14:creationId xmlns:p14="http://schemas.microsoft.com/office/powerpoint/2010/main" val="1853006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FA66817-A280-4AFF-BFD6-B7F1C2CCD448}" type="datetime1">
              <a:rPr lang="en-US" smtClean="0"/>
              <a:t>4/18/2017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37887-A604-2C4E-B50D-9D0DCDBFEEA4}" type="slidenum">
              <a:rPr lang="en-US" smtClean="0"/>
              <a:t>‹#›</a:t>
            </a:fld>
            <a:endParaRPr lang="en-US"/>
          </a:p>
        </p:txBody>
      </p:sp>
    </p:spTree>
    <p:extLst>
      <p:ext uri="{BB962C8B-B14F-4D97-AF65-F5344CB8AC3E}">
        <p14:creationId xmlns:p14="http://schemas.microsoft.com/office/powerpoint/2010/main" val="680749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E05995-D338-469A-9671-FC34B51DA50D}" type="datetime1">
              <a:rPr lang="en-US" smtClean="0"/>
              <a:t>4/18/2017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337887-A604-2C4E-B50D-9D0DCDBFEEA4}" type="slidenum">
              <a:rPr lang="en-US" smtClean="0"/>
              <a:t>‹#›</a:t>
            </a:fld>
            <a:endParaRPr lang="en-US"/>
          </a:p>
        </p:txBody>
      </p:sp>
    </p:spTree>
    <p:extLst>
      <p:ext uri="{BB962C8B-B14F-4D97-AF65-F5344CB8AC3E}">
        <p14:creationId xmlns:p14="http://schemas.microsoft.com/office/powerpoint/2010/main" val="1716248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D4BA762-B5F0-4734-9EAA-BF6C757F73A7}" type="datetime1">
              <a:rPr lang="en-US" smtClean="0"/>
              <a:t>4/18/2017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337887-A604-2C4E-B50D-9D0DCDBFEEA4}" type="slidenum">
              <a:rPr lang="en-US" smtClean="0"/>
              <a:t>‹#›</a:t>
            </a:fld>
            <a:endParaRPr lang="en-US"/>
          </a:p>
        </p:txBody>
      </p:sp>
    </p:spTree>
    <p:extLst>
      <p:ext uri="{BB962C8B-B14F-4D97-AF65-F5344CB8AC3E}">
        <p14:creationId xmlns:p14="http://schemas.microsoft.com/office/powerpoint/2010/main" val="2142836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755393-9AC3-49EC-BF29-6FD547DE4DF2}" type="datetime1">
              <a:rPr lang="en-US" smtClean="0"/>
              <a:t>4/18/2017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337887-A604-2C4E-B50D-9D0DCDBFEEA4}" type="slidenum">
              <a:rPr lang="en-US" smtClean="0"/>
              <a:t>‹#›</a:t>
            </a:fld>
            <a:endParaRPr lang="en-US"/>
          </a:p>
        </p:txBody>
      </p:sp>
    </p:spTree>
    <p:extLst>
      <p:ext uri="{BB962C8B-B14F-4D97-AF65-F5344CB8AC3E}">
        <p14:creationId xmlns:p14="http://schemas.microsoft.com/office/powerpoint/2010/main" val="1351034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FFF22D-E20A-4021-8EF3-F976AE6CCC9C}" type="datetime1">
              <a:rPr lang="en-US" smtClean="0"/>
              <a:t>4/18/2017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37887-A604-2C4E-B50D-9D0DCDBFEEA4}" type="slidenum">
              <a:rPr lang="en-US" smtClean="0"/>
              <a:t>‹#›</a:t>
            </a:fld>
            <a:endParaRPr lang="en-US"/>
          </a:p>
        </p:txBody>
      </p:sp>
    </p:spTree>
    <p:extLst>
      <p:ext uri="{BB962C8B-B14F-4D97-AF65-F5344CB8AC3E}">
        <p14:creationId xmlns:p14="http://schemas.microsoft.com/office/powerpoint/2010/main" val="1497031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D5251E-CABB-4B6F-8113-290A5A7D5BF9}" type="datetime1">
              <a:rPr lang="en-US" smtClean="0"/>
              <a:t>4/18/2017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37887-A604-2C4E-B50D-9D0DCDBFEEA4}" type="slidenum">
              <a:rPr lang="en-US" smtClean="0"/>
              <a:t>‹#›</a:t>
            </a:fld>
            <a:endParaRPr lang="en-US"/>
          </a:p>
        </p:txBody>
      </p:sp>
    </p:spTree>
    <p:extLst>
      <p:ext uri="{BB962C8B-B14F-4D97-AF65-F5344CB8AC3E}">
        <p14:creationId xmlns:p14="http://schemas.microsoft.com/office/powerpoint/2010/main" val="694449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E33F8A-3B5D-4C07-92CF-EAC6F31C23B4}" type="datetime1">
              <a:rPr lang="en-US" smtClean="0"/>
              <a:t>4/18/2017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337887-A604-2C4E-B50D-9D0DCDBFEEA4}" type="slidenum">
              <a:rPr lang="en-US" smtClean="0"/>
              <a:t>‹#›</a:t>
            </a:fld>
            <a:endParaRPr lang="en-US"/>
          </a:p>
        </p:txBody>
      </p:sp>
    </p:spTree>
    <p:extLst>
      <p:ext uri="{BB962C8B-B14F-4D97-AF65-F5344CB8AC3E}">
        <p14:creationId xmlns:p14="http://schemas.microsoft.com/office/powerpoint/2010/main" val="4394567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43295" y="2649355"/>
            <a:ext cx="7932217" cy="574535"/>
          </a:xfrm>
        </p:spPr>
        <p:txBody>
          <a:bodyPr>
            <a:noAutofit/>
          </a:bodyPr>
          <a:lstStyle/>
          <a:p>
            <a:pPr algn="l"/>
            <a:r>
              <a:rPr lang="en-US" sz="3600" b="1" dirty="0">
                <a:latin typeface="Verdana" charset="0"/>
                <a:ea typeface="Verdana" charset="0"/>
                <a:cs typeface="Verdana" charset="0"/>
              </a:rPr>
              <a:t>Module 8: Presentation of Financial Plans</a:t>
            </a:r>
          </a:p>
        </p:txBody>
      </p:sp>
      <p:cxnSp>
        <p:nvCxnSpPr>
          <p:cNvPr id="5" name="Straight Connector 4"/>
          <p:cNvCxnSpPr/>
          <p:nvPr/>
        </p:nvCxnSpPr>
        <p:spPr>
          <a:xfrm>
            <a:off x="591846" y="3236483"/>
            <a:ext cx="783511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91846" y="3366904"/>
            <a:ext cx="8137525" cy="584775"/>
          </a:xfrm>
          <a:prstGeom prst="rect">
            <a:avLst/>
          </a:prstGeom>
        </p:spPr>
        <p:txBody>
          <a:bodyPr rtlCol="0">
            <a:spAutoFit/>
          </a:bodyPr>
          <a:lstStyle/>
          <a:p>
            <a:r>
              <a:rPr lang="en-US" sz="3200" dirty="0">
                <a:latin typeface="Verdana" panose="020B0604030504040204" pitchFamily="34" charset="0"/>
                <a:ea typeface="Verdana" panose="020B0604030504040204" pitchFamily="34" charset="0"/>
                <a:cs typeface="Verdana" panose="020B0604030504040204" pitchFamily="34" charset="0"/>
              </a:rPr>
              <a:t>Review Plans &amp; Additional topics</a:t>
            </a:r>
          </a:p>
        </p:txBody>
      </p:sp>
      <p:sp>
        <p:nvSpPr>
          <p:cNvPr id="4" name="TextBox 3"/>
          <p:cNvSpPr txBox="1"/>
          <p:nvPr/>
        </p:nvSpPr>
        <p:spPr>
          <a:xfrm>
            <a:off x="348551" y="1136737"/>
            <a:ext cx="8380820" cy="707886"/>
          </a:xfrm>
          <a:prstGeom prst="rect">
            <a:avLst/>
          </a:prstGeom>
          <a:noFill/>
        </p:spPr>
        <p:txBody>
          <a:bodyPr wrap="none" rtlCol="0">
            <a:spAutoFit/>
          </a:bodyPr>
          <a:lstStyle/>
          <a:p>
            <a:r>
              <a:rPr lang="en-US" sz="4000" b="1" dirty="0">
                <a:solidFill>
                  <a:srgbClr val="993300"/>
                </a:solidFill>
                <a:latin typeface="Verdana" panose="020B0604030504040204" pitchFamily="34" charset="0"/>
                <a:ea typeface="Verdana" panose="020B0604030504040204" pitchFamily="34" charset="0"/>
                <a:cs typeface="Verdana" panose="020B0604030504040204" pitchFamily="34" charset="0"/>
              </a:rPr>
              <a:t>Managing Money Curriculum</a:t>
            </a:r>
          </a:p>
        </p:txBody>
      </p:sp>
      <p:pic>
        <p:nvPicPr>
          <p:cNvPr id="6" name="Picture 5"/>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876693" y="3966498"/>
            <a:ext cx="1746530" cy="1611749"/>
          </a:xfrm>
          <a:prstGeom prst="rect">
            <a:avLst/>
          </a:prstGeom>
        </p:spPr>
      </p:pic>
      <p:pic>
        <p:nvPicPr>
          <p:cNvPr id="7" name="Picture 6"/>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666923" y="5473960"/>
            <a:ext cx="5943740" cy="1132880"/>
          </a:xfrm>
          <a:prstGeom prst="rect">
            <a:avLst/>
          </a:prstGeom>
        </p:spPr>
      </p:pic>
      <p:sp>
        <p:nvSpPr>
          <p:cNvPr id="8" name="Slide Number Placeholder 7"/>
          <p:cNvSpPr>
            <a:spLocks noGrp="1"/>
          </p:cNvSpPr>
          <p:nvPr>
            <p:ph type="sldNum" sz="quarter" idx="12"/>
          </p:nvPr>
        </p:nvSpPr>
        <p:spPr/>
        <p:txBody>
          <a:bodyPr/>
          <a:lstStyle/>
          <a:p>
            <a:fld id="{F5337887-A604-2C4E-B50D-9D0DCDBFEEA4}" type="slidenum">
              <a:rPr lang="en-US" smtClean="0"/>
              <a:t>1</a:t>
            </a:fld>
            <a:endParaRPr lang="en-US"/>
          </a:p>
        </p:txBody>
      </p:sp>
    </p:spTree>
    <p:extLst>
      <p:ext uri="{BB962C8B-B14F-4D97-AF65-F5344CB8AC3E}">
        <p14:creationId xmlns:p14="http://schemas.microsoft.com/office/powerpoint/2010/main" val="1469568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04801" y="886808"/>
            <a:ext cx="4620860" cy="3693319"/>
          </a:xfrm>
          <a:prstGeom prst="rect">
            <a:avLst/>
          </a:prstGeom>
          <a:noFill/>
        </p:spPr>
        <p:txBody>
          <a:bodyPr wrap="square" rtlCol="0">
            <a:spAutoFit/>
          </a:bodyPr>
          <a:lstStyle/>
          <a:p>
            <a:r>
              <a:rPr lang="en-US" b="1" dirty="0"/>
              <a:t>Project Team:</a:t>
            </a:r>
          </a:p>
          <a:p>
            <a:pPr marL="285750" indent="-285750">
              <a:buFont typeface="Arial" panose="020B0604020202020204" pitchFamily="34" charset="0"/>
              <a:buChar char="•"/>
            </a:pPr>
            <a:r>
              <a:rPr lang="en-US" dirty="0"/>
              <a:t>Ruby Ward, Professor, Utah State University</a:t>
            </a:r>
          </a:p>
          <a:p>
            <a:pPr marL="285750" indent="-285750">
              <a:buFont typeface="Arial" panose="020B0604020202020204" pitchFamily="34" charset="0"/>
              <a:buChar char="•"/>
            </a:pPr>
            <a:r>
              <a:rPr lang="en-US" dirty="0"/>
              <a:t>Trent </a:t>
            </a:r>
            <a:r>
              <a:rPr lang="en-US" dirty="0" err="1"/>
              <a:t>Teegerstrom</a:t>
            </a:r>
            <a:r>
              <a:rPr lang="en-US" dirty="0"/>
              <a:t>, Associate Director of Tribal Extension, University of Arizona</a:t>
            </a:r>
          </a:p>
          <a:p>
            <a:pPr marL="285750" indent="-285750">
              <a:buFont typeface="Arial" panose="020B0604020202020204" pitchFamily="34" charset="0"/>
              <a:buChar char="•"/>
            </a:pPr>
            <a:r>
              <a:rPr lang="en-US" dirty="0"/>
              <a:t>Karli Salisbury, Research Associate, Utah State University</a:t>
            </a:r>
          </a:p>
          <a:p>
            <a:pPr marL="285750" indent="-285750">
              <a:buFont typeface="Arial" panose="020B0604020202020204" pitchFamily="34" charset="0"/>
              <a:buChar char="•"/>
            </a:pPr>
            <a:r>
              <a:rPr lang="en-US" dirty="0" err="1"/>
              <a:t>Kynda</a:t>
            </a:r>
            <a:r>
              <a:rPr lang="en-US" dirty="0"/>
              <a:t> Curtis, Professor, Utah State University</a:t>
            </a:r>
          </a:p>
          <a:p>
            <a:pPr marL="285750" indent="-285750">
              <a:buFont typeface="Arial" panose="020B0604020202020204" pitchFamily="34" charset="0"/>
              <a:buChar char="•"/>
            </a:pPr>
            <a:r>
              <a:rPr lang="en-US" dirty="0"/>
              <a:t>Staci Emm, Extension Educator and Professor, University of Nevada Reno</a:t>
            </a:r>
          </a:p>
          <a:p>
            <a:pPr marL="285750" indent="-285750">
              <a:buFont typeface="Arial" panose="020B0604020202020204" pitchFamily="34" charset="0"/>
              <a:buChar char="•"/>
            </a:pPr>
            <a:r>
              <a:rPr lang="en-US" dirty="0"/>
              <a:t>Carol Bishop, Extension Educator and Associate Professor, University of Nevada Reno</a:t>
            </a:r>
          </a:p>
        </p:txBody>
      </p:sp>
      <p:sp>
        <p:nvSpPr>
          <p:cNvPr id="5" name="TextBox 4"/>
          <p:cNvSpPr txBox="1"/>
          <p:nvPr/>
        </p:nvSpPr>
        <p:spPr>
          <a:xfrm>
            <a:off x="1591021" y="5381686"/>
            <a:ext cx="7499182" cy="1015663"/>
          </a:xfrm>
          <a:prstGeom prst="rect">
            <a:avLst/>
          </a:prstGeom>
          <a:noFill/>
        </p:spPr>
        <p:txBody>
          <a:bodyPr wrap="square" rtlCol="0">
            <a:spAutoFit/>
          </a:bodyPr>
          <a:lstStyle/>
          <a:p>
            <a:r>
              <a:rPr lang="en-US" sz="1200" i="1" dirty="0"/>
              <a:t>This material is based upon work that is supported by the National Institute of Food and Agriculture, U.S. Department of Agriculture, under award number 2013-38640-22175 through the Western Sustainable Agriculture Research and Education program under </a:t>
            </a:r>
            <a:r>
              <a:rPr lang="en-US" sz="1200" i="1" dirty="0" err="1"/>
              <a:t>subaward</a:t>
            </a:r>
            <a:r>
              <a:rPr lang="en-US" sz="1200" i="1" dirty="0"/>
              <a:t> number EW14-017.  USDA is an equal opportunity employer and service provider. Any opinions, findings, conclusions, or recommendations expressed in this publication are those of the author(s) and do not necessarily reflect the view of the U.S. Department of Agriculture.</a:t>
            </a:r>
            <a:endParaRPr lang="en-US" sz="1200" dirty="0"/>
          </a:p>
        </p:txBody>
      </p:sp>
      <p:pic>
        <p:nvPicPr>
          <p:cNvPr id="6" name="Picture 5"/>
          <p:cNvPicPr>
            <a:picLocks noChangeAspect="1"/>
          </p:cNvPicPr>
          <p:nvPr/>
        </p:nvPicPr>
        <p:blipFill rotWithShape="1">
          <a:blip r:embed="rId4" cstate="screen">
            <a:extLst>
              <a:ext uri="{28A0092B-C50C-407E-A947-70E740481C1C}">
                <a14:useLocalDpi xmlns:a14="http://schemas.microsoft.com/office/drawing/2010/main"/>
              </a:ext>
            </a:extLst>
          </a:blip>
          <a:srcRect r="-531"/>
          <a:stretch/>
        </p:blipFill>
        <p:spPr>
          <a:xfrm>
            <a:off x="5652037" y="1060174"/>
            <a:ext cx="2511287" cy="980661"/>
          </a:xfrm>
          <a:prstGeom prst="rect">
            <a:avLst/>
          </a:prstGeom>
        </p:spPr>
      </p:pic>
      <p:pic>
        <p:nvPicPr>
          <p:cNvPr id="7" name="Picture 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40612" y="3452497"/>
            <a:ext cx="3134139" cy="1015344"/>
          </a:xfrm>
          <a:prstGeom prst="rect">
            <a:avLst/>
          </a:prstGeom>
        </p:spPr>
      </p:pic>
      <p:sp>
        <p:nvSpPr>
          <p:cNvPr id="10" name="TextBox 9"/>
          <p:cNvSpPr txBox="1"/>
          <p:nvPr/>
        </p:nvSpPr>
        <p:spPr>
          <a:xfrm>
            <a:off x="2529444" y="6415932"/>
            <a:ext cx="6448301" cy="307777"/>
          </a:xfrm>
          <a:prstGeom prst="rect">
            <a:avLst/>
          </a:prstGeom>
          <a:noFill/>
        </p:spPr>
        <p:txBody>
          <a:bodyPr wrap="square" rtlCol="0">
            <a:spAutoFit/>
          </a:bodyPr>
          <a:lstStyle/>
          <a:p>
            <a:pPr algn="ctr"/>
            <a:r>
              <a:rPr lang="en-US" sz="1400" i="1" dirty="0"/>
              <a:t>Each university is an affirmative action/equal opportunity institution </a:t>
            </a:r>
          </a:p>
        </p:txBody>
      </p:sp>
      <p:pic>
        <p:nvPicPr>
          <p:cNvPr id="2" name="Picture 1"/>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4568686" y="2300305"/>
            <a:ext cx="4121427" cy="844390"/>
          </a:xfrm>
          <a:prstGeom prst="rect">
            <a:avLst/>
          </a:prstGeom>
        </p:spPr>
      </p:pic>
      <p:sp>
        <p:nvSpPr>
          <p:cNvPr id="11" name="TextBox 10"/>
          <p:cNvSpPr txBox="1"/>
          <p:nvPr/>
        </p:nvSpPr>
        <p:spPr>
          <a:xfrm>
            <a:off x="235225" y="4735330"/>
            <a:ext cx="8454888" cy="338554"/>
          </a:xfrm>
          <a:prstGeom prst="rect">
            <a:avLst/>
          </a:prstGeom>
          <a:noFill/>
        </p:spPr>
        <p:txBody>
          <a:bodyPr wrap="square" rtlCol="0">
            <a:spAutoFit/>
          </a:bodyPr>
          <a:lstStyle/>
          <a:p>
            <a:r>
              <a:rPr lang="en-US" sz="1600" dirty="0"/>
              <a:t>Acknowledgments: Vicki Hebb, reviewing content, and Russ Tronstad and Stuart </a:t>
            </a:r>
            <a:r>
              <a:rPr lang="en-US" sz="1600" dirty="0" err="1"/>
              <a:t>Nakamoto</a:t>
            </a:r>
            <a:r>
              <a:rPr lang="en-US" sz="1600" dirty="0"/>
              <a:t>, content.</a:t>
            </a:r>
          </a:p>
        </p:txBody>
      </p:sp>
      <p:sp>
        <p:nvSpPr>
          <p:cNvPr id="3" name="Slide Number Placeholder 2"/>
          <p:cNvSpPr>
            <a:spLocks noGrp="1"/>
          </p:cNvSpPr>
          <p:nvPr>
            <p:ph type="sldNum" sz="quarter" idx="12"/>
          </p:nvPr>
        </p:nvSpPr>
        <p:spPr/>
        <p:txBody>
          <a:bodyPr/>
          <a:lstStyle/>
          <a:p>
            <a:fld id="{F5337887-A604-2C4E-B50D-9D0DCDBFEEA4}" type="slidenum">
              <a:rPr lang="en-US" smtClean="0"/>
              <a:t>2</a:t>
            </a:fld>
            <a:endParaRPr lang="en-US"/>
          </a:p>
        </p:txBody>
      </p:sp>
    </p:spTree>
    <p:extLst>
      <p:ext uri="{BB962C8B-B14F-4D97-AF65-F5344CB8AC3E}">
        <p14:creationId xmlns:p14="http://schemas.microsoft.com/office/powerpoint/2010/main" val="3741863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97381" y="736374"/>
            <a:ext cx="8134519" cy="57453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a:latin typeface="Verdana" charset="0"/>
                <a:ea typeface="Verdana" charset="0"/>
                <a:cs typeface="Verdana" charset="0"/>
              </a:rPr>
              <a:t>Outline</a:t>
            </a:r>
          </a:p>
        </p:txBody>
      </p:sp>
      <p:sp>
        <p:nvSpPr>
          <p:cNvPr id="5" name="Subtitle 2"/>
          <p:cNvSpPr txBox="1">
            <a:spLocks/>
          </p:cNvSpPr>
          <p:nvPr/>
        </p:nvSpPr>
        <p:spPr>
          <a:xfrm>
            <a:off x="297380" y="1818606"/>
            <a:ext cx="7719156" cy="43780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r>
              <a:rPr lang="en-US" dirty="0">
                <a:latin typeface="Verdana" charset="0"/>
                <a:ea typeface="Verdana" charset="0"/>
                <a:cs typeface="Verdana" charset="0"/>
              </a:rPr>
              <a:t>Present </a:t>
            </a:r>
            <a:r>
              <a:rPr lang="en-US">
                <a:latin typeface="Verdana" charset="0"/>
                <a:ea typeface="Verdana" charset="0"/>
                <a:cs typeface="Verdana" charset="0"/>
              </a:rPr>
              <a:t>Financial plans and review</a:t>
            </a:r>
            <a:endParaRPr lang="en-US" dirty="0">
              <a:latin typeface="Verdana" charset="0"/>
              <a:ea typeface="Verdana" charset="0"/>
              <a:cs typeface="Verdana" charset="0"/>
            </a:endParaRPr>
          </a:p>
          <a:p>
            <a:pPr>
              <a:lnSpc>
                <a:spcPct val="100000"/>
              </a:lnSpc>
              <a:spcBef>
                <a:spcPts val="600"/>
              </a:spcBef>
            </a:pPr>
            <a:endParaRPr lang="en-US" dirty="0">
              <a:latin typeface="Verdana" charset="0"/>
              <a:ea typeface="Verdana" charset="0"/>
              <a:cs typeface="Verdana" charset="0"/>
            </a:endParaRPr>
          </a:p>
          <a:p>
            <a:pPr>
              <a:lnSpc>
                <a:spcPct val="100000"/>
              </a:lnSpc>
              <a:spcBef>
                <a:spcPts val="600"/>
              </a:spcBef>
            </a:pPr>
            <a:r>
              <a:rPr lang="en-US">
                <a:latin typeface="Verdana" charset="0"/>
                <a:ea typeface="Verdana" charset="0"/>
                <a:cs typeface="Verdana" charset="0"/>
              </a:rPr>
              <a:t>Guest speaker additional resource exploration</a:t>
            </a:r>
            <a:endParaRPr lang="en-US" dirty="0">
              <a:latin typeface="Verdana" charset="0"/>
              <a:ea typeface="Verdana" charset="0"/>
              <a:cs typeface="Verdana" charset="0"/>
            </a:endParaRPr>
          </a:p>
          <a:p>
            <a:pPr>
              <a:lnSpc>
                <a:spcPct val="100000"/>
              </a:lnSpc>
              <a:spcBef>
                <a:spcPts val="600"/>
              </a:spcBef>
            </a:pPr>
            <a:endParaRPr lang="en-US" dirty="0">
              <a:latin typeface="Verdana" charset="0"/>
              <a:ea typeface="Verdana" charset="0"/>
              <a:cs typeface="Verdana" charset="0"/>
            </a:endParaRPr>
          </a:p>
          <a:p>
            <a:pPr>
              <a:lnSpc>
                <a:spcPct val="100000"/>
              </a:lnSpc>
              <a:spcBef>
                <a:spcPts val="600"/>
              </a:spcBef>
            </a:pPr>
            <a:r>
              <a:rPr lang="en-US" dirty="0">
                <a:latin typeface="Verdana" charset="0"/>
                <a:ea typeface="Verdana" charset="0"/>
                <a:cs typeface="Verdana" charset="0"/>
              </a:rPr>
              <a:t>Reflect </a:t>
            </a:r>
            <a:r>
              <a:rPr lang="en-US">
                <a:latin typeface="Verdana" charset="0"/>
                <a:ea typeface="Verdana" charset="0"/>
                <a:cs typeface="Verdana" charset="0"/>
              </a:rPr>
              <a:t>on personal progress and the steps ahead</a:t>
            </a:r>
            <a:endParaRPr lang="en-US" dirty="0">
              <a:latin typeface="Verdana" charset="0"/>
              <a:ea typeface="Verdana" charset="0"/>
              <a:cs typeface="Verdana" charset="0"/>
            </a:endParaRPr>
          </a:p>
        </p:txBody>
      </p:sp>
      <p:sp>
        <p:nvSpPr>
          <p:cNvPr id="2" name="Slide Number Placeholder 1"/>
          <p:cNvSpPr>
            <a:spLocks noGrp="1"/>
          </p:cNvSpPr>
          <p:nvPr>
            <p:ph type="sldNum" sz="quarter" idx="12"/>
          </p:nvPr>
        </p:nvSpPr>
        <p:spPr/>
        <p:txBody>
          <a:bodyPr/>
          <a:lstStyle/>
          <a:p>
            <a:fld id="{F5337887-A604-2C4E-B50D-9D0DCDBFEEA4}" type="slidenum">
              <a:rPr lang="en-US" smtClean="0"/>
              <a:t>3</a:t>
            </a:fld>
            <a:endParaRPr lang="en-US"/>
          </a:p>
        </p:txBody>
      </p:sp>
    </p:spTree>
    <p:extLst>
      <p:ext uri="{BB962C8B-B14F-4D97-AF65-F5344CB8AC3E}">
        <p14:creationId xmlns:p14="http://schemas.microsoft.com/office/powerpoint/2010/main" val="1562015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97381" y="736374"/>
            <a:ext cx="8134519" cy="57453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a:latin typeface="Verdana" charset="0"/>
                <a:ea typeface="Verdana" charset="0"/>
                <a:cs typeface="Verdana" charset="0"/>
              </a:rPr>
              <a:t>Present and Review Plans</a:t>
            </a:r>
          </a:p>
        </p:txBody>
      </p:sp>
      <p:sp>
        <p:nvSpPr>
          <p:cNvPr id="5" name="Subtitle 2"/>
          <p:cNvSpPr txBox="1">
            <a:spLocks/>
          </p:cNvSpPr>
          <p:nvPr/>
        </p:nvSpPr>
        <p:spPr>
          <a:xfrm>
            <a:off x="297380" y="1818606"/>
            <a:ext cx="7719156" cy="43780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Verdana" panose="020B0604030504040204" pitchFamily="34" charset="0"/>
                <a:ea typeface="Verdana" panose="020B0604030504040204" pitchFamily="34" charset="0"/>
                <a:cs typeface="Verdana" panose="020B0604030504040204" pitchFamily="34" charset="0"/>
              </a:rPr>
              <a:t>Examine plans for</a:t>
            </a:r>
          </a:p>
          <a:p>
            <a:pPr lvl="1"/>
            <a:endParaRPr lang="en-US" dirty="0">
              <a:latin typeface="Verdana" panose="020B0604030504040204" pitchFamily="34" charset="0"/>
              <a:ea typeface="Verdana" panose="020B0604030504040204" pitchFamily="34" charset="0"/>
              <a:cs typeface="Verdana" panose="020B0604030504040204" pitchFamily="34" charset="0"/>
            </a:endParaRPr>
          </a:p>
          <a:p>
            <a:pPr lvl="1"/>
            <a:r>
              <a:rPr lang="en-US">
                <a:latin typeface="Verdana" panose="020B0604030504040204" pitchFamily="34" charset="0"/>
                <a:ea typeface="Verdana" panose="020B0604030504040204" pitchFamily="34" charset="0"/>
                <a:cs typeface="Verdana" panose="020B0604030504040204" pitchFamily="34" charset="0"/>
              </a:rPr>
              <a:t>Completeness</a:t>
            </a:r>
            <a:r>
              <a:rPr lang="en-US" dirty="0">
                <a:latin typeface="Verdana" panose="020B0604030504040204" pitchFamily="34" charset="0"/>
                <a:ea typeface="Verdana" panose="020B0604030504040204" pitchFamily="34" charset="0"/>
                <a:cs typeface="Verdana" panose="020B0604030504040204" pitchFamily="34" charset="0"/>
              </a:rPr>
              <a:t>: Is there other things it should contain?</a:t>
            </a:r>
          </a:p>
          <a:p>
            <a:pPr lvl="1"/>
            <a:endParaRPr lang="en-US" dirty="0">
              <a:latin typeface="Verdana" panose="020B0604030504040204" pitchFamily="34" charset="0"/>
              <a:ea typeface="Verdana" panose="020B0604030504040204" pitchFamily="34" charset="0"/>
              <a:cs typeface="Verdana" panose="020B0604030504040204" pitchFamily="34" charset="0"/>
            </a:endParaRPr>
          </a:p>
          <a:p>
            <a:pPr lvl="1"/>
            <a:r>
              <a:rPr lang="en-US">
                <a:latin typeface="Verdana" panose="020B0604030504040204" pitchFamily="34" charset="0"/>
                <a:ea typeface="Verdana" panose="020B0604030504040204" pitchFamily="34" charset="0"/>
                <a:cs typeface="Verdana" panose="020B0604030504040204" pitchFamily="34" charset="0"/>
              </a:rPr>
              <a:t>Realistic</a:t>
            </a:r>
            <a:r>
              <a:rPr lang="en-US" dirty="0">
                <a:latin typeface="Verdana" panose="020B0604030504040204" pitchFamily="34" charset="0"/>
                <a:ea typeface="Verdana" panose="020B0604030504040204" pitchFamily="34" charset="0"/>
                <a:cs typeface="Verdana" panose="020B0604030504040204" pitchFamily="34" charset="0"/>
              </a:rPr>
              <a:t>: What suggestions would you have?</a:t>
            </a:r>
          </a:p>
          <a:p>
            <a:pPr>
              <a:lnSpc>
                <a:spcPct val="100000"/>
              </a:lnSpc>
              <a:spcBef>
                <a:spcPts val="600"/>
              </a:spcBef>
            </a:pP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2" name="Slide Number Placeholder 1"/>
          <p:cNvSpPr>
            <a:spLocks noGrp="1"/>
          </p:cNvSpPr>
          <p:nvPr>
            <p:ph type="sldNum" sz="quarter" idx="12"/>
          </p:nvPr>
        </p:nvSpPr>
        <p:spPr/>
        <p:txBody>
          <a:bodyPr/>
          <a:lstStyle/>
          <a:p>
            <a:fld id="{F5337887-A604-2C4E-B50D-9D0DCDBFEEA4}" type="slidenum">
              <a:rPr lang="en-US" smtClean="0"/>
              <a:t>4</a:t>
            </a:fld>
            <a:endParaRPr lang="en-US"/>
          </a:p>
        </p:txBody>
      </p:sp>
    </p:spTree>
    <p:extLst>
      <p:ext uri="{BB962C8B-B14F-4D97-AF65-F5344CB8AC3E}">
        <p14:creationId xmlns:p14="http://schemas.microsoft.com/office/powerpoint/2010/main" val="4260840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97381" y="736374"/>
            <a:ext cx="8134519" cy="57453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a:latin typeface="Verdana" charset="0"/>
                <a:ea typeface="Verdana" charset="0"/>
                <a:cs typeface="Verdana" charset="0"/>
              </a:rPr>
              <a:t>Additional Topic / Speaker</a:t>
            </a:r>
          </a:p>
        </p:txBody>
      </p:sp>
      <p:sp>
        <p:nvSpPr>
          <p:cNvPr id="2" name="Slide Number Placeholder 1"/>
          <p:cNvSpPr>
            <a:spLocks noGrp="1"/>
          </p:cNvSpPr>
          <p:nvPr>
            <p:ph type="sldNum" sz="quarter" idx="12"/>
          </p:nvPr>
        </p:nvSpPr>
        <p:spPr/>
        <p:txBody>
          <a:bodyPr/>
          <a:lstStyle/>
          <a:p>
            <a:fld id="{F5337887-A604-2C4E-B50D-9D0DCDBFEEA4}" type="slidenum">
              <a:rPr lang="en-US" smtClean="0"/>
              <a:t>5</a:t>
            </a:fld>
            <a:endParaRPr lang="en-US"/>
          </a:p>
        </p:txBody>
      </p:sp>
    </p:spTree>
    <p:extLst>
      <p:ext uri="{BB962C8B-B14F-4D97-AF65-F5344CB8AC3E}">
        <p14:creationId xmlns:p14="http://schemas.microsoft.com/office/powerpoint/2010/main" val="2633853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97381" y="736374"/>
            <a:ext cx="8571411" cy="57453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a:latin typeface="Verdana" charset="0"/>
                <a:ea typeface="Verdana" charset="0"/>
                <a:cs typeface="Verdana" charset="0"/>
              </a:rPr>
              <a:t>Reflect on Progress and Next Steps</a:t>
            </a:r>
          </a:p>
        </p:txBody>
      </p:sp>
      <p:sp>
        <p:nvSpPr>
          <p:cNvPr id="6" name="Content Placeholder 2"/>
          <p:cNvSpPr>
            <a:spLocks noGrp="1"/>
          </p:cNvSpPr>
          <p:nvPr>
            <p:ph idx="1"/>
          </p:nvPr>
        </p:nvSpPr>
        <p:spPr>
          <a:xfrm>
            <a:off x="297381" y="1804342"/>
            <a:ext cx="8421106" cy="4623617"/>
          </a:xfrm>
        </p:spPr>
        <p:txBody>
          <a:bodyPr/>
          <a:lstStyle/>
          <a:p>
            <a:r>
              <a:rPr lang="en-US" dirty="0">
                <a:latin typeface="Verdana" panose="020B0604030504040204" pitchFamily="34" charset="0"/>
                <a:ea typeface="Verdana" panose="020B0604030504040204" pitchFamily="34" charset="0"/>
                <a:cs typeface="Verdana" panose="020B0604030504040204" pitchFamily="34" charset="0"/>
              </a:rPr>
              <a:t>What have you learned?</a:t>
            </a:r>
          </a:p>
          <a:p>
            <a:endParaRPr lang="en-US" dirty="0">
              <a:latin typeface="Verdana" panose="020B0604030504040204" pitchFamily="34" charset="0"/>
              <a:ea typeface="Verdana" panose="020B0604030504040204" pitchFamily="34" charset="0"/>
              <a:cs typeface="Verdana" panose="020B0604030504040204" pitchFamily="34" charset="0"/>
            </a:endParaRPr>
          </a:p>
          <a:p>
            <a:r>
              <a:rPr lang="en-US">
                <a:latin typeface="Verdana" panose="020B0604030504040204" pitchFamily="34" charset="0"/>
                <a:ea typeface="Verdana" panose="020B0604030504040204" pitchFamily="34" charset="0"/>
                <a:cs typeface="Verdana" panose="020B0604030504040204" pitchFamily="34" charset="0"/>
              </a:rPr>
              <a:t>How </a:t>
            </a:r>
            <a:r>
              <a:rPr lang="en-US" dirty="0">
                <a:latin typeface="Verdana" panose="020B0604030504040204" pitchFamily="34" charset="0"/>
                <a:ea typeface="Verdana" panose="020B0604030504040204" pitchFamily="34" charset="0"/>
                <a:cs typeface="Verdana" panose="020B0604030504040204" pitchFamily="34" charset="0"/>
              </a:rPr>
              <a:t>comfortable are you with your plan?</a:t>
            </a:r>
          </a:p>
          <a:p>
            <a:endParaRPr lang="en-US" dirty="0">
              <a:latin typeface="Verdana" panose="020B0604030504040204" pitchFamily="34" charset="0"/>
              <a:ea typeface="Verdana" panose="020B0604030504040204" pitchFamily="34" charset="0"/>
              <a:cs typeface="Verdana" panose="020B0604030504040204" pitchFamily="34" charset="0"/>
            </a:endParaRPr>
          </a:p>
          <a:p>
            <a:r>
              <a:rPr lang="en-US">
                <a:latin typeface="Verdana" panose="020B0604030504040204" pitchFamily="34" charset="0"/>
                <a:ea typeface="Verdana" panose="020B0604030504040204" pitchFamily="34" charset="0"/>
                <a:cs typeface="Verdana" panose="020B0604030504040204" pitchFamily="34" charset="0"/>
              </a:rPr>
              <a:t>What </a:t>
            </a:r>
            <a:r>
              <a:rPr lang="en-US" dirty="0">
                <a:latin typeface="Verdana" panose="020B0604030504040204" pitchFamily="34" charset="0"/>
                <a:ea typeface="Verdana" panose="020B0604030504040204" pitchFamily="34" charset="0"/>
                <a:cs typeface="Verdana" panose="020B0604030504040204" pitchFamily="34" charset="0"/>
              </a:rPr>
              <a:t>are your next steps?</a:t>
            </a:r>
          </a:p>
          <a:p>
            <a:endParaRPr lang="en-US" dirty="0">
              <a:latin typeface="Verdana" panose="020B0604030504040204" pitchFamily="34" charset="0"/>
              <a:ea typeface="Verdana" panose="020B0604030504040204" pitchFamily="34" charset="0"/>
              <a:cs typeface="Verdana" panose="020B0604030504040204" pitchFamily="34" charset="0"/>
            </a:endParaRPr>
          </a:p>
          <a:p>
            <a:r>
              <a:rPr lang="en-US">
                <a:latin typeface="Verdana" panose="020B0604030504040204" pitchFamily="34" charset="0"/>
                <a:ea typeface="Verdana" panose="020B0604030504040204" pitchFamily="34" charset="0"/>
                <a:cs typeface="Verdana" panose="020B0604030504040204" pitchFamily="34" charset="0"/>
              </a:rPr>
              <a:t>Are </a:t>
            </a:r>
            <a:r>
              <a:rPr lang="en-US" dirty="0">
                <a:latin typeface="Verdana" panose="020B0604030504040204" pitchFamily="34" charset="0"/>
                <a:ea typeface="Verdana" panose="020B0604030504040204" pitchFamily="34" charset="0"/>
                <a:cs typeface="Verdana" panose="020B0604030504040204" pitchFamily="34" charset="0"/>
              </a:rPr>
              <a:t>you committed?</a:t>
            </a:r>
          </a:p>
        </p:txBody>
      </p:sp>
      <p:sp>
        <p:nvSpPr>
          <p:cNvPr id="2" name="Slide Number Placeholder 1"/>
          <p:cNvSpPr>
            <a:spLocks noGrp="1"/>
          </p:cNvSpPr>
          <p:nvPr>
            <p:ph type="sldNum" sz="quarter" idx="12"/>
          </p:nvPr>
        </p:nvSpPr>
        <p:spPr/>
        <p:txBody>
          <a:bodyPr/>
          <a:lstStyle/>
          <a:p>
            <a:fld id="{F5337887-A604-2C4E-B50D-9D0DCDBFEEA4}" type="slidenum">
              <a:rPr lang="en-US" smtClean="0"/>
              <a:t>6</a:t>
            </a:fld>
            <a:endParaRPr lang="en-US"/>
          </a:p>
        </p:txBody>
      </p:sp>
    </p:spTree>
    <p:extLst>
      <p:ext uri="{BB962C8B-B14F-4D97-AF65-F5344CB8AC3E}">
        <p14:creationId xmlns:p14="http://schemas.microsoft.com/office/powerpoint/2010/main" val="981312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Title 1"/>
          <p:cNvSpPr txBox="1">
            <a:spLocks/>
          </p:cNvSpPr>
          <p:nvPr/>
        </p:nvSpPr>
        <p:spPr>
          <a:xfrm>
            <a:off x="418761" y="3141732"/>
            <a:ext cx="8134519" cy="57453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7200" b="1">
                <a:latin typeface="Verdana" charset="0"/>
                <a:ea typeface="Verdana" charset="0"/>
                <a:cs typeface="Verdana" charset="0"/>
              </a:rPr>
              <a:t>Thank you!</a:t>
            </a:r>
            <a:endParaRPr lang="en-US" sz="7200" b="1" dirty="0">
              <a:latin typeface="Verdana" charset="0"/>
              <a:ea typeface="Verdana" charset="0"/>
              <a:cs typeface="Verdana" charset="0"/>
            </a:endParaRPr>
          </a:p>
        </p:txBody>
      </p:sp>
      <p:sp>
        <p:nvSpPr>
          <p:cNvPr id="2" name="Slide Number Placeholder 1"/>
          <p:cNvSpPr>
            <a:spLocks noGrp="1"/>
          </p:cNvSpPr>
          <p:nvPr>
            <p:ph type="sldNum" sz="quarter" idx="12"/>
          </p:nvPr>
        </p:nvSpPr>
        <p:spPr/>
        <p:txBody>
          <a:bodyPr/>
          <a:lstStyle/>
          <a:p>
            <a:fld id="{F5337887-A604-2C4E-B50D-9D0DCDBFEEA4}" type="slidenum">
              <a:rPr lang="en-US" smtClean="0"/>
              <a:t>7</a:t>
            </a:fld>
            <a:endParaRPr lang="en-US"/>
          </a:p>
        </p:txBody>
      </p:sp>
    </p:spTree>
    <p:extLst>
      <p:ext uri="{BB962C8B-B14F-4D97-AF65-F5344CB8AC3E}">
        <p14:creationId xmlns:p14="http://schemas.microsoft.com/office/powerpoint/2010/main" val="130594617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5774</TotalTime>
  <Words>377</Words>
  <Application>Microsoft Office PowerPoint</Application>
  <PresentationFormat>On-screen Show (4:3)</PresentationFormat>
  <Paragraphs>61</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Verdana</vt:lpstr>
      <vt:lpstr>Office Theme</vt:lpstr>
      <vt:lpstr>Module 8: Presentation of Financial Plans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Jameson Daines</dc:creator>
  <cp:lastModifiedBy>Karli Salisbury</cp:lastModifiedBy>
  <cp:revision>26</cp:revision>
  <cp:lastPrinted>2017-04-18T17:24:25Z</cp:lastPrinted>
  <dcterms:created xsi:type="dcterms:W3CDTF">2016-06-23T21:45:22Z</dcterms:created>
  <dcterms:modified xsi:type="dcterms:W3CDTF">2017-04-18T17:27:40Z</dcterms:modified>
</cp:coreProperties>
</file>