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handoutMasterIdLst>
    <p:handoutMasterId r:id="rId36"/>
  </p:handoutMasterIdLst>
  <p:sldIdLst>
    <p:sldId id="256" r:id="rId5"/>
    <p:sldId id="258" r:id="rId6"/>
    <p:sldId id="270" r:id="rId7"/>
    <p:sldId id="271" r:id="rId8"/>
    <p:sldId id="272" r:id="rId9"/>
    <p:sldId id="274" r:id="rId10"/>
    <p:sldId id="275" r:id="rId11"/>
    <p:sldId id="276" r:id="rId12"/>
    <p:sldId id="277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59" r:id="rId22"/>
    <p:sldId id="266" r:id="rId23"/>
    <p:sldId id="268" r:id="rId24"/>
    <p:sldId id="267" r:id="rId25"/>
    <p:sldId id="279" r:id="rId26"/>
    <p:sldId id="291" r:id="rId27"/>
    <p:sldId id="260" r:id="rId28"/>
    <p:sldId id="262" r:id="rId29"/>
    <p:sldId id="263" r:id="rId30"/>
    <p:sldId id="264" r:id="rId31"/>
    <p:sldId id="265" r:id="rId32"/>
    <p:sldId id="261" r:id="rId33"/>
    <p:sldId id="281" r:id="rId34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C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36" autoAdjust="0"/>
  </p:normalViewPr>
  <p:slideViewPr>
    <p:cSldViewPr>
      <p:cViewPr varScale="1">
        <p:scale>
          <a:sx n="94" d="100"/>
          <a:sy n="94" d="100"/>
        </p:scale>
        <p:origin x="1792" y="19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9/6/18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9/6/18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71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45B7DE-1198-4F2F-B574-CA8CAE34164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47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cid:image001.png@01D0454A.0D915870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9/6/18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pic>
        <p:nvPicPr>
          <p:cNvPr id="11" name="Picture 10" descr="cid:image001.png@01D0454A.0D915870">
            <a:extLst>
              <a:ext uri="{FF2B5EF4-FFF2-40B4-BE49-F238E27FC236}">
                <a16:creationId xmlns:a16="http://schemas.microsoft.com/office/drawing/2014/main" id="{40A049DC-670A-8D4D-86F0-A69412858C72}"/>
              </a:ext>
            </a:extLst>
          </p:cNvPr>
          <p:cNvPicPr/>
          <p:nvPr userDrawn="1"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849" y="5940017"/>
            <a:ext cx="2732405" cy="782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8224A10-2CA2-BE40-A812-9D0889625A9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812" y="195942"/>
            <a:ext cx="2359442" cy="739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C4678F-C7EC-3641-A1D7-A4F26808ECE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12" y="5805372"/>
            <a:ext cx="2278367" cy="930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9/6/18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9/6/18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9/6/18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FBD0A-3489-7448-8D69-AA3CA043A75D}"/>
              </a:ext>
            </a:extLst>
          </p:cNvPr>
          <p:cNvGrpSpPr/>
          <p:nvPr userDrawn="1"/>
        </p:nvGrpSpPr>
        <p:grpSpPr>
          <a:xfrm rot="5400000">
            <a:off x="7922419" y="2591595"/>
            <a:ext cx="6857998" cy="1674813"/>
            <a:chOff x="4111688" y="2362200"/>
            <a:chExt cx="6653318" cy="16760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6B41360-8380-FF4D-A30A-88CCDF1F30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23012" y="2380942"/>
              <a:ext cx="2209800" cy="165735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8A15A9-F23B-184F-B675-80E1B7453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2812" y="2362200"/>
              <a:ext cx="2232194" cy="1672908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33695F9-C629-8345-9DB6-7CE54AA32858}"/>
                </a:ext>
              </a:extLst>
            </p:cNvPr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11688" y="2380942"/>
              <a:ext cx="2212848" cy="1655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9/6/18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9/6/18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9/6/18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9/6/18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9/6/18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9/6/18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9/6/18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9/6/18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chefscollaborative.org/" TargetMode="External"/><Relationship Id="rId3" Type="http://schemas.openxmlformats.org/officeDocument/2006/relationships/hyperlink" Target="http://www.nal.usda.gov/afsic/pubs/csa/csafarmer.shtml" TargetMode="External"/><Relationship Id="rId7" Type="http://schemas.openxmlformats.org/officeDocument/2006/relationships/hyperlink" Target="http://extension.usu.edu/" TargetMode="External"/><Relationship Id="rId2" Type="http://schemas.openxmlformats.org/officeDocument/2006/relationships/hyperlink" Target="http://www.utextension.utk.edu/publications/pbfiles/PB171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ce.unr.edu/" TargetMode="External"/><Relationship Id="rId5" Type="http://schemas.openxmlformats.org/officeDocument/2006/relationships/hyperlink" Target="http://utahsown.utah.gov/" TargetMode="External"/><Relationship Id="rId4" Type="http://schemas.openxmlformats.org/officeDocument/2006/relationships/hyperlink" Target="http://www.localharvest.org/csa/" TargetMode="External"/><Relationship Id="rId9" Type="http://schemas.openxmlformats.org/officeDocument/2006/relationships/hyperlink" Target="http://attra.ncat.org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96658" y="1066800"/>
            <a:ext cx="10515600" cy="1219200"/>
          </a:xfrm>
        </p:spPr>
        <p:txBody>
          <a:bodyPr>
            <a:noAutofit/>
          </a:bodyPr>
          <a:lstStyle/>
          <a:p>
            <a:r>
              <a:rPr lang="en-US" sz="5400" dirty="0"/>
              <a:t>Direct Market Sales Considerations</a:t>
            </a: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Farmers’ Market Suggestions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Present an attractive booth</a:t>
            </a:r>
          </a:p>
          <a:p>
            <a:r>
              <a:rPr lang="en-US"/>
              <a:t>Use effective signage</a:t>
            </a:r>
          </a:p>
          <a:p>
            <a:r>
              <a:rPr lang="en-US"/>
              <a:t>Employ well-trained staff</a:t>
            </a:r>
          </a:p>
          <a:p>
            <a:r>
              <a:rPr lang="en-US"/>
              <a:t>Create Brand Identity</a:t>
            </a:r>
          </a:p>
          <a:p>
            <a:r>
              <a:rPr lang="en-US"/>
              <a:t>Sell quality products</a:t>
            </a:r>
          </a:p>
        </p:txBody>
      </p:sp>
    </p:spTree>
    <p:extLst>
      <p:ext uri="{BB962C8B-B14F-4D97-AF65-F5344CB8AC3E}">
        <p14:creationId xmlns:p14="http://schemas.microsoft.com/office/powerpoint/2010/main" val="53082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Present an Attractive Booth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Clean, tidy, organized</a:t>
            </a:r>
          </a:p>
          <a:p>
            <a:r>
              <a:rPr lang="en-US"/>
              <a:t>Colorful, abundant, appealing</a:t>
            </a:r>
          </a:p>
          <a:p>
            <a:r>
              <a:rPr lang="en-US"/>
              <a:t>Appropriate for your product</a:t>
            </a:r>
          </a:p>
          <a:p>
            <a:r>
              <a:rPr lang="en-US"/>
              <a:t>Signs, pricing, identity</a:t>
            </a:r>
          </a:p>
          <a:p>
            <a:r>
              <a:rPr lang="en-US"/>
              <a:t>Be creative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6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/>
          </a:p>
        </p:txBody>
      </p:sp>
      <p:pic>
        <p:nvPicPr>
          <p:cNvPr id="5124" name="Picture 4" descr="200 South pics 009"/>
          <p:cNvPicPr>
            <a:picLocks noChangeAspect="1" noChangeArrowheads="1"/>
          </p:cNvPicPr>
          <p:nvPr/>
        </p:nvPicPr>
        <p:blipFill>
          <a:blip r:embed="rId2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04" y="304800"/>
            <a:ext cx="8021509" cy="60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83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Signage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Easy to read, simply stated</a:t>
            </a:r>
          </a:p>
          <a:p>
            <a:r>
              <a:rPr lang="en-US"/>
              <a:t>Show pricing</a:t>
            </a:r>
          </a:p>
          <a:p>
            <a:r>
              <a:rPr lang="en-US"/>
              <a:t>Be creative</a:t>
            </a:r>
          </a:p>
          <a:p>
            <a:r>
              <a:rPr lang="en-US"/>
              <a:t>Tell your story</a:t>
            </a:r>
          </a:p>
          <a:p>
            <a:r>
              <a:rPr lang="en-US"/>
              <a:t>Banners – Utah’s Own</a:t>
            </a:r>
          </a:p>
          <a:p>
            <a:endParaRPr lang="en-US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4" y="2590800"/>
            <a:ext cx="1806803" cy="17811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0"/>
            <a:ext cx="2626926" cy="19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96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Staff –Represent Your Business</a:t>
            </a:r>
            <a:endParaRPr lang="en-US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should know the rules of each market and how to direct customers </a:t>
            </a:r>
          </a:p>
          <a:p>
            <a:r>
              <a:rPr lang="en-US" dirty="0"/>
              <a:t>Staff should be able to describe your farm, growing practices, upcoming crops, retail outlets</a:t>
            </a:r>
          </a:p>
          <a:p>
            <a:r>
              <a:rPr lang="en-US" dirty="0"/>
              <a:t>Train staff to always acknowledge waiting customers</a:t>
            </a:r>
          </a:p>
          <a:p>
            <a:r>
              <a:rPr lang="en-US" dirty="0"/>
              <a:t>Talk about setting up sales for next week</a:t>
            </a:r>
          </a:p>
          <a:p>
            <a:r>
              <a:rPr lang="en-US" dirty="0"/>
              <a:t>Hire friendly faces</a:t>
            </a:r>
          </a:p>
          <a:p>
            <a:r>
              <a:rPr lang="en-US" dirty="0"/>
              <a:t>Consider name tags or uniforms</a:t>
            </a:r>
          </a:p>
        </p:txBody>
      </p:sp>
    </p:spTree>
    <p:extLst>
      <p:ext uri="{BB962C8B-B14F-4D97-AF65-F5344CB8AC3E}">
        <p14:creationId xmlns:p14="http://schemas.microsoft.com/office/powerpoint/2010/main" val="1576463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Create Brand Identity/Tell Your Story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Who are you? Why are you special? Where are you from?</a:t>
            </a:r>
          </a:p>
          <a:p>
            <a:r>
              <a:rPr lang="en-US"/>
              <a:t>Consistency from market to market and week to week</a:t>
            </a:r>
          </a:p>
          <a:p>
            <a:r>
              <a:rPr lang="en-US"/>
              <a:t>Learn to say direct from “your name”</a:t>
            </a:r>
          </a:p>
          <a:p>
            <a:r>
              <a:rPr lang="en-US"/>
              <a:t>Use your name on signs, name tags, handouts, etc…</a:t>
            </a:r>
          </a:p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57850"/>
            <a:ext cx="2771775" cy="1333500"/>
          </a:xfrm>
          <a:prstGeom prst="rect">
            <a:avLst/>
          </a:prstGeom>
          <a:solidFill>
            <a:schemeClr val="accent1"/>
          </a:solidFill>
        </p:spPr>
      </p:pic>
    </p:spTree>
    <p:extLst>
      <p:ext uri="{BB962C8B-B14F-4D97-AF65-F5344CB8AC3E}">
        <p14:creationId xmlns:p14="http://schemas.microsoft.com/office/powerpoint/2010/main" val="278018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Build Return Customers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/>
          <a:lstStyle/>
          <a:p>
            <a:r>
              <a:rPr lang="en-US" dirty="0"/>
              <a:t>Successful vendors build relationships with their customers</a:t>
            </a:r>
          </a:p>
          <a:p>
            <a:r>
              <a:rPr lang="en-US" dirty="0"/>
              <a:t>Repeat customers are key to success</a:t>
            </a:r>
          </a:p>
          <a:p>
            <a:r>
              <a:rPr lang="en-US" dirty="0"/>
              <a:t>Sell quality products at fair market prices</a:t>
            </a:r>
          </a:p>
          <a:p>
            <a:r>
              <a:rPr lang="en-US" dirty="0"/>
              <a:t>Deliver consistent, friendly service</a:t>
            </a:r>
          </a:p>
          <a:p>
            <a:r>
              <a:rPr lang="en-US" dirty="0"/>
              <a:t>Get to know your regular customers by name </a:t>
            </a:r>
          </a:p>
        </p:txBody>
      </p:sp>
    </p:spTree>
    <p:extLst>
      <p:ext uri="{BB962C8B-B14F-4D97-AF65-F5344CB8AC3E}">
        <p14:creationId xmlns:p14="http://schemas.microsoft.com/office/powerpoint/2010/main" val="13942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Techniques for Repeat Sales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/>
          <a:lstStyle/>
          <a:p>
            <a:r>
              <a:rPr lang="en-US" dirty="0"/>
              <a:t>Recipes, bags, tips</a:t>
            </a:r>
          </a:p>
          <a:p>
            <a:r>
              <a:rPr lang="en-US" dirty="0"/>
              <a:t>Solicit feedback</a:t>
            </a:r>
          </a:p>
          <a:p>
            <a:r>
              <a:rPr lang="en-US" dirty="0"/>
              <a:t>Collect email addresses to advertise upcoming crops and specials</a:t>
            </a:r>
          </a:p>
          <a:p>
            <a:r>
              <a:rPr lang="en-US" dirty="0"/>
              <a:t>Distribute handouts (recipes, tips)</a:t>
            </a:r>
          </a:p>
          <a:p>
            <a:r>
              <a:rPr lang="en-US" dirty="0"/>
              <a:t>Say “see you next week” </a:t>
            </a:r>
          </a:p>
          <a:p>
            <a:r>
              <a:rPr lang="en-US" dirty="0"/>
              <a:t>Sell reusable containers, offer a discount if they are returned </a:t>
            </a:r>
          </a:p>
        </p:txBody>
      </p:sp>
    </p:spTree>
    <p:extLst>
      <p:ext uri="{BB962C8B-B14F-4D97-AF65-F5344CB8AC3E}">
        <p14:creationId xmlns:p14="http://schemas.microsoft.com/office/powerpoint/2010/main" val="3613870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Community Supported Agriculture (CSA)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218929" cy="4572000"/>
          </a:xfrm>
        </p:spPr>
        <p:txBody>
          <a:bodyPr/>
          <a:lstStyle/>
          <a:p>
            <a:r>
              <a:rPr lang="en-US" dirty="0"/>
              <a:t>Farmer/group of farmers offer shares to the public</a:t>
            </a:r>
          </a:p>
          <a:p>
            <a:r>
              <a:rPr lang="en-US" dirty="0"/>
              <a:t>A share is a box of vegetables/fruit and other farm products (bread, jam, etc.)</a:t>
            </a:r>
          </a:p>
          <a:p>
            <a:r>
              <a:rPr lang="en-US" dirty="0"/>
              <a:t>Consumer purchase a share - subscription</a:t>
            </a:r>
          </a:p>
          <a:p>
            <a:r>
              <a:rPr lang="en-US" dirty="0"/>
              <a:t>Consumer receives the share - box of vegetables/fruit each week during the growing season</a:t>
            </a:r>
          </a:p>
          <a:p>
            <a:r>
              <a:rPr lang="en-US" dirty="0"/>
              <a:t>Shared risk between farmers and consumers</a:t>
            </a:r>
          </a:p>
          <a:p>
            <a:pPr lvl="1"/>
            <a:r>
              <a:rPr lang="en-US" dirty="0"/>
              <a:t>Share in the good (great yields) and the bad (weather, pest or other crop damage)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1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CSAs –Advantages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/>
          <a:lstStyle/>
          <a:p>
            <a:r>
              <a:rPr lang="en-US" dirty="0"/>
              <a:t>Marketing occurs before growing season  - predefined market</a:t>
            </a:r>
          </a:p>
          <a:p>
            <a:r>
              <a:rPr lang="en-US" dirty="0"/>
              <a:t>Share payments are made in advance  - provides cash flow</a:t>
            </a:r>
          </a:p>
          <a:p>
            <a:r>
              <a:rPr lang="en-US" dirty="0"/>
              <a:t>Develop relationship with customer – needs, feedback</a:t>
            </a:r>
          </a:p>
          <a:p>
            <a:r>
              <a:rPr lang="en-US" dirty="0"/>
              <a:t>Usually also do farmers’ markets and on farm stand in addition to CSA membership</a:t>
            </a:r>
          </a:p>
        </p:txBody>
      </p:sp>
      <p:pic>
        <p:nvPicPr>
          <p:cNvPr id="4098" name="Picture 2" descr="http://www.starksilvercreek.com/wordpress/wp-content/uploads/2009/07/Community-supported-agriculture-two-small-fa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436" y="4967784"/>
            <a:ext cx="2359335" cy="18469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37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Direct Market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Farmers’ Markets</a:t>
            </a:r>
          </a:p>
          <a:p>
            <a:r>
              <a:rPr lang="en-US" dirty="0"/>
              <a:t>Roadside Farm Stands</a:t>
            </a:r>
          </a:p>
          <a:p>
            <a:r>
              <a:rPr lang="en-US" dirty="0"/>
              <a:t>Pick-Your-Own</a:t>
            </a:r>
          </a:p>
          <a:p>
            <a:r>
              <a:rPr lang="en-US" dirty="0"/>
              <a:t>Farm Stores/Shops</a:t>
            </a:r>
          </a:p>
          <a:p>
            <a:r>
              <a:rPr lang="en-US" b="1" dirty="0"/>
              <a:t>Community Supported Agriculture Programs (CSAs)</a:t>
            </a:r>
          </a:p>
          <a:p>
            <a:r>
              <a:rPr lang="en-US" b="1" dirty="0"/>
              <a:t>Restaurants</a:t>
            </a:r>
          </a:p>
        </p:txBody>
      </p:sp>
    </p:spTree>
    <p:extLst>
      <p:ext uri="{BB962C8B-B14F-4D97-AF65-F5344CB8AC3E}">
        <p14:creationId xmlns:p14="http://schemas.microsoft.com/office/powerpoint/2010/main" val="18014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CSAs –Challenges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Production complexity – 30 or more crops</a:t>
            </a:r>
          </a:p>
          <a:p>
            <a:r>
              <a:rPr lang="en-US" dirty="0"/>
              <a:t>Shareholder administration and communication – CSA manager</a:t>
            </a:r>
          </a:p>
          <a:p>
            <a:r>
              <a:rPr lang="en-US" dirty="0"/>
              <a:t>Turnover in share holders from year to year</a:t>
            </a:r>
          </a:p>
          <a:p>
            <a:r>
              <a:rPr lang="en-US" dirty="0"/>
              <a:t>Need to provide high quality diverse products</a:t>
            </a:r>
          </a:p>
          <a:p>
            <a:r>
              <a:rPr lang="en-US" dirty="0"/>
              <a:t>Consumer desire for variety – may need to have several farms working together</a:t>
            </a:r>
          </a:p>
          <a:p>
            <a:r>
              <a:rPr lang="en-US" dirty="0"/>
              <a:t>Cleaning and packaging requirements</a:t>
            </a:r>
          </a:p>
          <a:p>
            <a:r>
              <a:rPr lang="en-US" dirty="0"/>
              <a:t>Consumer education – seasonality, weather issues, cooking/recipes - newsletters</a:t>
            </a:r>
          </a:p>
          <a:p>
            <a:r>
              <a:rPr lang="en-US" dirty="0"/>
              <a:t>Provide several drop-off locations – volunteer management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2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CSAs – Consumer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/>
          <a:lstStyle/>
          <a:p>
            <a:r>
              <a:rPr lang="en-US" dirty="0"/>
              <a:t>Availability of super fresh, healthy food</a:t>
            </a:r>
          </a:p>
          <a:p>
            <a:r>
              <a:rPr lang="en-US" dirty="0"/>
              <a:t>Exposure to new veggies and varieties, new cooking ideas</a:t>
            </a:r>
          </a:p>
          <a:p>
            <a:r>
              <a:rPr lang="en-US" dirty="0"/>
              <a:t>Exposure to farms and growing process</a:t>
            </a:r>
          </a:p>
          <a:p>
            <a:r>
              <a:rPr lang="en-US" dirty="0"/>
              <a:t>Develop relationship with farmer - freshness, safety, support local business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85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 Consumer Overview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Highly educated</a:t>
            </a:r>
          </a:p>
          <a:p>
            <a:r>
              <a:rPr lang="en-US"/>
              <a:t>More fully employed (vs. FM shoppers)</a:t>
            </a:r>
          </a:p>
          <a:p>
            <a:r>
              <a:rPr lang="en-US"/>
              <a:t>Female and primary shopper</a:t>
            </a:r>
          </a:p>
          <a:p>
            <a:r>
              <a:rPr lang="en-US"/>
              <a:t>Complete more home food prep (vs. FM shoppers)</a:t>
            </a:r>
          </a:p>
          <a:p>
            <a:r>
              <a:rPr lang="en-US"/>
              <a:t>Food quality important</a:t>
            </a:r>
          </a:p>
          <a:p>
            <a:r>
              <a:rPr lang="en-US"/>
              <a:t>Supporting local farmers important</a:t>
            </a:r>
          </a:p>
          <a:p>
            <a:r>
              <a:rPr lang="en-US"/>
              <a:t>High incidence of vegetarians</a:t>
            </a:r>
          </a:p>
          <a:p>
            <a:r>
              <a:rPr lang="en-US"/>
              <a:t>Variety and appearance less important (vs. FM shoppers)</a:t>
            </a:r>
          </a:p>
          <a:p>
            <a:r>
              <a:rPr lang="en-US"/>
              <a:t>Organic less important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31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CSA Suggestions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Provide recipes with share baskets</a:t>
            </a:r>
          </a:p>
          <a:p>
            <a:r>
              <a:rPr lang="en-US"/>
              <a:t>Hold cooking demonstrations</a:t>
            </a:r>
          </a:p>
          <a:p>
            <a:r>
              <a:rPr lang="en-US"/>
              <a:t>Provide educational information on food preserving and gardening</a:t>
            </a:r>
          </a:p>
          <a:p>
            <a:r>
              <a:rPr lang="en-US"/>
              <a:t>Allow own share packaging, or half shares</a:t>
            </a:r>
          </a:p>
          <a:p>
            <a:r>
              <a:rPr lang="en-US"/>
              <a:t>Include weekly newsletter addressing seasonality and current weather issues</a:t>
            </a:r>
          </a:p>
          <a:p>
            <a:r>
              <a:rPr lang="en-US"/>
              <a:t>Provide home delivery service</a:t>
            </a:r>
          </a:p>
        </p:txBody>
      </p:sp>
    </p:spTree>
    <p:extLst>
      <p:ext uri="{BB962C8B-B14F-4D97-AF65-F5344CB8AC3E}">
        <p14:creationId xmlns:p14="http://schemas.microsoft.com/office/powerpoint/2010/main" val="117305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Restaurants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Target high-end or fine dining category</a:t>
            </a:r>
          </a:p>
          <a:p>
            <a:r>
              <a:rPr lang="en-US"/>
              <a:t>Use of locally-produced , in-season, and specialty produce popular</a:t>
            </a:r>
          </a:p>
          <a:p>
            <a:r>
              <a:rPr lang="en-US"/>
              <a:t>Why?	</a:t>
            </a:r>
          </a:p>
          <a:p>
            <a:pPr lvl="1"/>
            <a:r>
              <a:rPr lang="en-US"/>
              <a:t>Perceived higher quality and freshness</a:t>
            </a:r>
          </a:p>
          <a:p>
            <a:pPr lvl="1"/>
            <a:r>
              <a:rPr lang="en-US"/>
              <a:t>Establish relationship with local grower, orders, quality, etc…</a:t>
            </a:r>
          </a:p>
          <a:p>
            <a:pPr lvl="1"/>
            <a:r>
              <a:rPr lang="en-US"/>
              <a:t>Restaurant customer requests for local products</a:t>
            </a:r>
          </a:p>
          <a:p>
            <a:pPr lvl="1"/>
            <a:r>
              <a:rPr lang="en-US"/>
              <a:t>Availability of unique or specialty varieties - heirlooms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38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Restaurants -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Higher return, product pricing</a:t>
            </a:r>
          </a:p>
          <a:p>
            <a:r>
              <a:rPr lang="en-US"/>
              <a:t>Reliable customer base</a:t>
            </a:r>
          </a:p>
          <a:p>
            <a:r>
              <a:rPr lang="en-US"/>
              <a:t>Build relationship with customer/local business</a:t>
            </a:r>
          </a:p>
          <a:p>
            <a:r>
              <a:rPr lang="en-US"/>
              <a:t>Opportunity to grow special varieties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19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Restaurants -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218929" cy="4572000"/>
          </a:xfrm>
        </p:spPr>
        <p:txBody>
          <a:bodyPr/>
          <a:lstStyle/>
          <a:p>
            <a:r>
              <a:rPr lang="en-US" dirty="0"/>
              <a:t>Distribution – delivery, availability, variety </a:t>
            </a:r>
          </a:p>
          <a:p>
            <a:r>
              <a:rPr lang="en-US" dirty="0"/>
              <a:t>Limited seasonal availability</a:t>
            </a:r>
          </a:p>
          <a:p>
            <a:r>
              <a:rPr lang="en-US" dirty="0"/>
              <a:t>Low volume frequent sales</a:t>
            </a:r>
          </a:p>
          <a:p>
            <a:r>
              <a:rPr lang="en-US" dirty="0"/>
              <a:t>High turnover – chefs move, restaurant closing</a:t>
            </a:r>
          </a:p>
          <a:p>
            <a:r>
              <a:rPr lang="en-US" dirty="0"/>
              <a:t>Product packaging, labeling, processing to meet food safety </a:t>
            </a:r>
            <a:r>
              <a:rPr lang="en-US" dirty="0" err="1"/>
              <a:t>regs</a:t>
            </a:r>
            <a:r>
              <a:rPr lang="en-US" dirty="0"/>
              <a:t> may be costly</a:t>
            </a:r>
          </a:p>
          <a:p>
            <a:endParaRPr lang="en-US" dirty="0"/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522412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Arial" pitchFamily="34" charset="0"/>
            </a:endParaRPr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522412" y="-184666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latin typeface="Arial" pitchFamily="34" charset="0"/>
            </a:endParaRPr>
          </a:p>
        </p:txBody>
      </p:sp>
      <p:pic>
        <p:nvPicPr>
          <p:cNvPr id="7172" name="Picture 4" descr="http://www.columbiapike.org/imgs/local%20food%20local%20chef%20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81600"/>
            <a:ext cx="1761259" cy="1600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0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Approaching Restaurants/Chefs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Contact the chef or person in charge of food buying – never contact during meal service</a:t>
            </a:r>
          </a:p>
          <a:p>
            <a:r>
              <a:rPr lang="en-US" dirty="0"/>
              <a:t>Research the menu, clientele, food philosophy</a:t>
            </a:r>
          </a:p>
          <a:p>
            <a:r>
              <a:rPr lang="en-US" dirty="0"/>
              <a:t>Understand the key personnel – chefs, owners, managers</a:t>
            </a:r>
          </a:p>
          <a:p>
            <a:r>
              <a:rPr lang="en-US" dirty="0"/>
              <a:t>Find out how they wish to be contacted and when (day/time)</a:t>
            </a:r>
          </a:p>
          <a:p>
            <a:r>
              <a:rPr lang="en-US" dirty="0"/>
              <a:t>Invite the chef or buyer to your farm</a:t>
            </a:r>
          </a:p>
          <a:p>
            <a:r>
              <a:rPr lang="en-US" dirty="0"/>
              <a:t>Bring samples of produce to share with the chef/buyer</a:t>
            </a:r>
          </a:p>
          <a:p>
            <a:r>
              <a:rPr lang="en-US" dirty="0"/>
              <a:t>Schedule a winter visit for crop planning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6423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Approaching Restaurants/Chefs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218929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Prepare a “story” for your farm</a:t>
            </a:r>
          </a:p>
          <a:p>
            <a:r>
              <a:rPr lang="en-US" dirty="0"/>
              <a:t>Provide overview of your products, volume, packaging, availability (season)</a:t>
            </a:r>
          </a:p>
          <a:p>
            <a:r>
              <a:rPr lang="en-US" dirty="0"/>
              <a:t>Update chefs on availability regularly</a:t>
            </a:r>
          </a:p>
          <a:p>
            <a:r>
              <a:rPr lang="en-US" dirty="0"/>
              <a:t>Grow unique items, select the best product for chefs</a:t>
            </a:r>
          </a:p>
          <a:p>
            <a:r>
              <a:rPr lang="en-US" dirty="0"/>
              <a:t>Make weekly contact at agreed time, provide deliveries on time</a:t>
            </a:r>
          </a:p>
          <a:p>
            <a:r>
              <a:rPr lang="en-US" dirty="0"/>
              <a:t>Immediately notify chef of potential shortages and/or change in delivery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98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18883" y="1600200"/>
            <a:ext cx="9218929" cy="4572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Direct Marketing Guide for Fruit and Vegetable Producers at </a:t>
            </a:r>
            <a:r>
              <a:rPr lang="en-US" dirty="0">
                <a:hlinkClick r:id="rId2"/>
              </a:rPr>
              <a:t>http://www.utextension.utk.edu/publications/pbfiles/PB1711.pdf</a:t>
            </a:r>
            <a:endParaRPr lang="en-US" dirty="0"/>
          </a:p>
          <a:p>
            <a:r>
              <a:rPr lang="en-US" dirty="0"/>
              <a:t>CSA information for farmers at </a:t>
            </a:r>
            <a:r>
              <a:rPr lang="en-US" dirty="0">
                <a:hlinkClick r:id="rId3"/>
              </a:rPr>
              <a:t>http://www.nal.usda.gov/afsic/pubs/csa/csafarmer.shtml</a:t>
            </a:r>
            <a:endParaRPr lang="en-US" dirty="0"/>
          </a:p>
          <a:p>
            <a:r>
              <a:rPr lang="en-US" dirty="0"/>
              <a:t>Local Harvest at </a:t>
            </a:r>
            <a:r>
              <a:rPr lang="en-US" dirty="0">
                <a:hlinkClick r:id="rId4"/>
              </a:rPr>
              <a:t>http://www.localharvest.org/csa/</a:t>
            </a:r>
            <a:endParaRPr lang="en-US" dirty="0"/>
          </a:p>
          <a:p>
            <a:r>
              <a:rPr lang="en-US" dirty="0"/>
              <a:t>Utah’s Own at </a:t>
            </a:r>
            <a:r>
              <a:rPr lang="en-US" dirty="0">
                <a:hlinkClick r:id="rId5"/>
              </a:rPr>
              <a:t>http://utahsown.utah.gov/</a:t>
            </a:r>
            <a:endParaRPr lang="en-US" dirty="0"/>
          </a:p>
          <a:p>
            <a:r>
              <a:rPr lang="en-US" dirty="0"/>
              <a:t>University Cooperative Extension Publications - </a:t>
            </a:r>
            <a:r>
              <a:rPr lang="en-US" dirty="0">
                <a:hlinkClick r:id="rId6"/>
              </a:rPr>
              <a:t>http://www.unce.unr.edu/</a:t>
            </a:r>
            <a:r>
              <a:rPr lang="en-US" dirty="0"/>
              <a:t> and </a:t>
            </a:r>
            <a:r>
              <a:rPr lang="en-US" dirty="0">
                <a:hlinkClick r:id="rId7"/>
              </a:rPr>
              <a:t>http://extension.usu.edu/</a:t>
            </a:r>
            <a:endParaRPr lang="en-US" dirty="0"/>
          </a:p>
          <a:p>
            <a:r>
              <a:rPr lang="en-US" dirty="0"/>
              <a:t>Chefs Collaborative at </a:t>
            </a:r>
            <a:r>
              <a:rPr lang="en-US" dirty="0">
                <a:hlinkClick r:id="rId8"/>
              </a:rPr>
              <a:t>http://chefscollaborative.org/</a:t>
            </a:r>
            <a:endParaRPr lang="en-US" dirty="0"/>
          </a:p>
          <a:p>
            <a:r>
              <a:rPr lang="en-US" dirty="0"/>
              <a:t>ATTRA at </a:t>
            </a:r>
            <a:r>
              <a:rPr lang="en-US" dirty="0">
                <a:hlinkClick r:id="rId9"/>
              </a:rPr>
              <a:t>http://attra.ncat.org/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92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Why direct market?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8883" y="1600200"/>
            <a:ext cx="9142729" cy="4572000"/>
          </a:xfrm>
        </p:spPr>
        <p:txBody>
          <a:bodyPr/>
          <a:lstStyle/>
          <a:p>
            <a:r>
              <a:rPr lang="en-US" dirty="0"/>
              <a:t>Opportunity for increased returns…..</a:t>
            </a:r>
          </a:p>
          <a:p>
            <a:pPr lvl="1"/>
            <a:r>
              <a:rPr lang="en-US" dirty="0"/>
              <a:t>Reduce marketing costs (trans, retail, packaging) – capture profits of middleman</a:t>
            </a:r>
          </a:p>
          <a:p>
            <a:pPr lvl="1"/>
            <a:r>
              <a:rPr lang="en-US" dirty="0"/>
              <a:t>Consumer willingness to purchase and pay a premium for fresh, high quality produce – improved pricing</a:t>
            </a:r>
          </a:p>
          <a:p>
            <a:pPr lvl="2"/>
            <a:r>
              <a:rPr lang="en-US" dirty="0"/>
              <a:t>Large consumer demand now for local foods due to food safety, environmental, energy usage, ag land preservation concerns</a:t>
            </a:r>
          </a:p>
          <a:p>
            <a:r>
              <a:rPr lang="en-US" dirty="0"/>
              <a:t>Provide quantities (smaller) and/or quality differing from commercial markets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75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This material is based upon work supported by USDA/NIFA under Award Number 2015-49200-24225.</a:t>
            </a: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09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Farmers’ Markets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Advantages/challenges</a:t>
            </a:r>
          </a:p>
          <a:p>
            <a:pPr lvl="1"/>
            <a:r>
              <a:rPr lang="en-US" dirty="0"/>
              <a:t>Travel time and transportation to market</a:t>
            </a:r>
          </a:p>
          <a:p>
            <a:pPr lvl="1"/>
            <a:r>
              <a:rPr lang="en-US" dirty="0"/>
              <a:t>Labor for market</a:t>
            </a:r>
          </a:p>
          <a:p>
            <a:pPr lvl="1"/>
            <a:r>
              <a:rPr lang="en-US" dirty="0"/>
              <a:t>Interaction with customers/use of existing customer base</a:t>
            </a:r>
          </a:p>
          <a:p>
            <a:pPr lvl="1"/>
            <a:r>
              <a:rPr lang="en-US" dirty="0"/>
              <a:t>Advertising/promotion by market</a:t>
            </a:r>
          </a:p>
          <a:p>
            <a:pPr lvl="1"/>
            <a:r>
              <a:rPr lang="en-US" dirty="0"/>
              <a:t>Set day/time</a:t>
            </a:r>
          </a:p>
          <a:p>
            <a:pPr lvl="1"/>
            <a:r>
              <a:rPr lang="en-US" dirty="0"/>
              <a:t>Sales/pricing uncertain</a:t>
            </a:r>
          </a:p>
          <a:p>
            <a:pPr lvl="1"/>
            <a:r>
              <a:rPr lang="en-US" dirty="0"/>
              <a:t>Need variety of products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Farmers’ Markets – Consumer Advantages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Freshness, variety, and quality</a:t>
            </a:r>
          </a:p>
          <a:p>
            <a:r>
              <a:rPr lang="en-US"/>
              <a:t>Local products</a:t>
            </a:r>
          </a:p>
          <a:p>
            <a:r>
              <a:rPr lang="en-US"/>
              <a:t>Minimize “food miles,” energy usage</a:t>
            </a:r>
          </a:p>
          <a:p>
            <a:r>
              <a:rPr lang="en-US"/>
              <a:t>Support local agriculture</a:t>
            </a:r>
          </a:p>
          <a:p>
            <a:r>
              <a:rPr lang="en-US"/>
              <a:t>Socialization/community event</a:t>
            </a:r>
          </a:p>
          <a:p>
            <a:endParaRPr lang="en-US"/>
          </a:p>
          <a:p>
            <a:r>
              <a:rPr lang="en-US"/>
              <a:t>Primary customer types</a:t>
            </a:r>
          </a:p>
          <a:p>
            <a:pPr lvl="1"/>
            <a:r>
              <a:rPr lang="en-US"/>
              <a:t>Organic and Health Enthusiasts</a:t>
            </a:r>
          </a:p>
          <a:p>
            <a:pPr lvl="1"/>
            <a:r>
              <a:rPr lang="en-US"/>
              <a:t>Homegrown Enthusiasts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Types – Organic/Health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Willing to pay premium / less concerned with pricing</a:t>
            </a:r>
          </a:p>
          <a:p>
            <a:r>
              <a:rPr lang="en-US"/>
              <a:t>Eat 70% of meals at home</a:t>
            </a:r>
          </a:p>
          <a:p>
            <a:r>
              <a:rPr lang="en-US"/>
              <a:t>Healthy lifestyle – diet &amp; exercise</a:t>
            </a:r>
          </a:p>
          <a:p>
            <a:r>
              <a:rPr lang="en-US"/>
              <a:t>Concerned with food safety</a:t>
            </a:r>
          </a:p>
          <a:p>
            <a:r>
              <a:rPr lang="en-US"/>
              <a:t>Higher education levels</a:t>
            </a:r>
          </a:p>
        </p:txBody>
      </p:sp>
    </p:spTree>
    <p:extLst>
      <p:ext uri="{BB962C8B-B14F-4D97-AF65-F5344CB8AC3E}">
        <p14:creationId xmlns:p14="http://schemas.microsoft.com/office/powerpoint/2010/main" val="266354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Organic &amp; Health Enthusiasts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Clear labeling for certified &amp; non-certified organics</a:t>
            </a:r>
          </a:p>
          <a:p>
            <a:r>
              <a:rPr lang="en-US"/>
              <a:t>Information</a:t>
            </a:r>
          </a:p>
          <a:p>
            <a:pPr lvl="1"/>
            <a:r>
              <a:rPr lang="en-US"/>
              <a:t>Recipes</a:t>
            </a:r>
          </a:p>
          <a:p>
            <a:pPr lvl="1"/>
            <a:r>
              <a:rPr lang="en-US"/>
              <a:t>Storage</a:t>
            </a:r>
          </a:p>
          <a:p>
            <a:pPr lvl="1"/>
            <a:r>
              <a:rPr lang="en-US"/>
              <a:t>Nutritional / safety benefits</a:t>
            </a:r>
          </a:p>
          <a:p>
            <a:r>
              <a:rPr lang="en-US"/>
              <a:t>Wine parings / meal planning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7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Customer Types – Homegrown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Less willing to pay premium / somewhat concerned with pricing</a:t>
            </a:r>
          </a:p>
          <a:p>
            <a:r>
              <a:rPr lang="en-US"/>
              <a:t>Eat 90% of meals at home</a:t>
            </a:r>
          </a:p>
          <a:p>
            <a:r>
              <a:rPr lang="en-US"/>
              <a:t>Supporters of local agriculture &amp; ag open space</a:t>
            </a:r>
          </a:p>
          <a:p>
            <a:r>
              <a:rPr lang="en-US"/>
              <a:t>More children in household</a:t>
            </a:r>
          </a:p>
          <a:p>
            <a:r>
              <a:rPr lang="en-US"/>
              <a:t>Home gardeners</a:t>
            </a:r>
          </a:p>
          <a:p>
            <a:r>
              <a:rPr lang="en-US"/>
              <a:t>Canning &amp; storage</a:t>
            </a:r>
          </a:p>
        </p:txBody>
      </p:sp>
    </p:spTree>
    <p:extLst>
      <p:ext uri="{BB962C8B-B14F-4D97-AF65-F5344CB8AC3E}">
        <p14:creationId xmlns:p14="http://schemas.microsoft.com/office/powerpoint/2010/main" val="274622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Target Homegrown Enthusiasts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Clearly label product origins – state &amp; region</a:t>
            </a:r>
          </a:p>
          <a:p>
            <a:r>
              <a:rPr lang="en-US"/>
              <a:t>Tell “farm story” with poster pictures &amp; in brochures</a:t>
            </a:r>
          </a:p>
          <a:p>
            <a:r>
              <a:rPr lang="en-US"/>
              <a:t>Family appeal of booth</a:t>
            </a:r>
          </a:p>
          <a:p>
            <a:r>
              <a:rPr lang="en-US"/>
              <a:t>Information</a:t>
            </a:r>
          </a:p>
          <a:p>
            <a:pPr lvl="1"/>
            <a:r>
              <a:rPr lang="en-US"/>
              <a:t>Gardening / arid region suggestions</a:t>
            </a:r>
          </a:p>
          <a:p>
            <a:pPr lvl="1"/>
            <a:r>
              <a:rPr lang="en-US"/>
              <a:t>Canning / preserving</a:t>
            </a:r>
          </a:p>
          <a:p>
            <a:pPr lvl="1"/>
            <a:r>
              <a:rPr lang="en-US"/>
              <a:t>Recipes / preparation / pairing</a:t>
            </a:r>
          </a:p>
          <a:p>
            <a:endParaRPr lang="en-US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55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40262f94-9f35-4ac3-9a90-690165a166b7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1178</TotalTime>
  <Words>1262</Words>
  <Application>Microsoft Macintosh PowerPoint</Application>
  <PresentationFormat>Custom</PresentationFormat>
  <Paragraphs>194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Constantia</vt:lpstr>
      <vt:lpstr>Cooking 16x9</vt:lpstr>
      <vt:lpstr>PowerPoint Presentation</vt:lpstr>
      <vt:lpstr>Direct Market Alternatives</vt:lpstr>
      <vt:lpstr>Why direct market?</vt:lpstr>
      <vt:lpstr>Farmers’ Markets</vt:lpstr>
      <vt:lpstr>Farmers’ Markets – Consumer Advantages</vt:lpstr>
      <vt:lpstr>Customer Types – Organic/Health</vt:lpstr>
      <vt:lpstr>Target Organic &amp; Health Enthusiasts</vt:lpstr>
      <vt:lpstr>Customer Types – Homegrown</vt:lpstr>
      <vt:lpstr>Target Homegrown Enthusiasts</vt:lpstr>
      <vt:lpstr>Farmers’ Market Suggestions</vt:lpstr>
      <vt:lpstr>Present an Attractive Booth</vt:lpstr>
      <vt:lpstr>PowerPoint Presentation</vt:lpstr>
      <vt:lpstr>Signage</vt:lpstr>
      <vt:lpstr>Staff –Represent Your Business</vt:lpstr>
      <vt:lpstr>Create Brand Identity/Tell Your Story</vt:lpstr>
      <vt:lpstr>Build Return Customers</vt:lpstr>
      <vt:lpstr>Techniques for Repeat Sales</vt:lpstr>
      <vt:lpstr>Community Supported Agriculture (CSA) Programs</vt:lpstr>
      <vt:lpstr>CSAs –Advantages</vt:lpstr>
      <vt:lpstr>CSAs –Challenges</vt:lpstr>
      <vt:lpstr>CSAs – Consumer Advantages</vt:lpstr>
      <vt:lpstr>CSA Consumer Overview</vt:lpstr>
      <vt:lpstr>CSA Suggestions</vt:lpstr>
      <vt:lpstr>Restaurants</vt:lpstr>
      <vt:lpstr>Restaurants - Advantages</vt:lpstr>
      <vt:lpstr>Restaurants - Challenges</vt:lpstr>
      <vt:lpstr>Approaching Restaurants/Chefs</vt:lpstr>
      <vt:lpstr>Approaching Restaurants/Chefs</vt:lpstr>
      <vt:lpstr>Resources</vt:lpstr>
      <vt:lpstr>Thank You</vt:lpstr>
    </vt:vector>
  </TitlesOfParts>
  <Company>Utah State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Fresh Produce Price Comparisons Among Direct and Traditional Market:</dc:title>
  <dc:creator>Karli Salisbury</dc:creator>
  <cp:lastModifiedBy>Kynda Curtis</cp:lastModifiedBy>
  <cp:revision>128</cp:revision>
  <cp:lastPrinted>2018-08-30T15:09:25Z</cp:lastPrinted>
  <dcterms:created xsi:type="dcterms:W3CDTF">2017-10-12T21:55:05Z</dcterms:created>
  <dcterms:modified xsi:type="dcterms:W3CDTF">2018-09-06T18:23:42Z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