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0" r:id="rId2"/>
    <p:sldId id="261" r:id="rId3"/>
    <p:sldId id="298" r:id="rId4"/>
    <p:sldId id="299" r:id="rId5"/>
    <p:sldId id="300" r:id="rId6"/>
    <p:sldId id="301" r:id="rId7"/>
    <p:sldId id="302" r:id="rId8"/>
    <p:sldId id="303" r:id="rId9"/>
    <p:sldId id="304"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3" r:id="rId27"/>
    <p:sldId id="324" r:id="rId28"/>
    <p:sldId id="326" r:id="rId29"/>
    <p:sldId id="327" r:id="rId30"/>
    <p:sldId id="328" r:id="rId31"/>
    <p:sldId id="330" r:id="rId32"/>
    <p:sldId id="331" r:id="rId33"/>
    <p:sldId id="333" r:id="rId34"/>
    <p:sldId id="334" r:id="rId35"/>
    <p:sldId id="335" r:id="rId36"/>
    <p:sldId id="336" r:id="rId37"/>
    <p:sldId id="337" r:id="rId38"/>
    <p:sldId id="338" r:id="rId39"/>
    <p:sldId id="339" r:id="rId40"/>
    <p:sldId id="340" r:id="rId41"/>
    <p:sldId id="341" r:id="rId42"/>
    <p:sldId id="342" r:id="rId43"/>
    <p:sldId id="343" r:id="rId44"/>
    <p:sldId id="353" r:id="rId45"/>
    <p:sldId id="345" r:id="rId46"/>
    <p:sldId id="346" r:id="rId47"/>
    <p:sldId id="347" r:id="rId48"/>
    <p:sldId id="348" r:id="rId49"/>
    <p:sldId id="349" r:id="rId50"/>
    <p:sldId id="350" r:id="rId51"/>
    <p:sldId id="352" r:id="rId52"/>
    <p:sldId id="329" r:id="rId53"/>
    <p:sldId id="297" r:id="rId5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7" autoAdjust="0"/>
    <p:restoredTop sz="86421" autoAdjust="0"/>
  </p:normalViewPr>
  <p:slideViewPr>
    <p:cSldViewPr snapToGrid="0" snapToObjects="1">
      <p:cViewPr varScale="1">
        <p:scale>
          <a:sx n="64" d="100"/>
          <a:sy n="64" d="100"/>
        </p:scale>
        <p:origin x="-11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3A3F8CEB-2D5A-4BCB-92BD-68CAD5736FB8}" type="datetimeFigureOut">
              <a:rPr lang="en-US" smtClean="0"/>
              <a:pPr/>
              <a:t>12/1/2015</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DF975D0F-0666-4E01-91C9-28057DFF04AD}" type="slidenum">
              <a:rPr lang="en-US" smtClean="0"/>
              <a:pPr/>
              <a:t>‹#›</a:t>
            </a:fld>
            <a:endParaRPr lang="en-US"/>
          </a:p>
        </p:txBody>
      </p:sp>
    </p:spTree>
    <p:extLst>
      <p:ext uri="{BB962C8B-B14F-4D97-AF65-F5344CB8AC3E}">
        <p14:creationId xmlns:p14="http://schemas.microsoft.com/office/powerpoint/2010/main" xmlns="" val="291920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BB6BEDCC-079B-4854-BBFF-18537A6A802E}" type="datetimeFigureOut">
              <a:rPr lang="en-US" smtClean="0"/>
              <a:pPr/>
              <a:t>12/1/2015</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6D914D15-EFCE-4D88-ABF6-AD090518636E}" type="slidenum">
              <a:rPr lang="en-US" smtClean="0"/>
              <a:pPr/>
              <a:t>‹#›</a:t>
            </a:fld>
            <a:endParaRPr lang="en-US"/>
          </a:p>
        </p:txBody>
      </p:sp>
    </p:spTree>
    <p:extLst>
      <p:ext uri="{BB962C8B-B14F-4D97-AF65-F5344CB8AC3E}">
        <p14:creationId xmlns:p14="http://schemas.microsoft.com/office/powerpoint/2010/main" xmlns="" val="385509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07652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At some point, you should really describe who you believe is seeking your type of product, and one of the provided worksheets provides a way to organize your thoughts and define these segments.</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Describe them, estimate how many there are…and what marketing strategies will work with them…..and seek our research on customers wherever possible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062480D-B9FE-4F9E-BDB9-6B5C2D350377}"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xmlns="" val="396395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F049567-A205-46BF-8E69-68933A2C5A6C}"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xmlns="" val="259024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If these terms are new to you, you may need to wait until you have put enough cost records and financials together to do this well….</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If you know these costs, it is important to price relative to variable costs, but if small scale, also know prices will need to be high since there are fewer units to cover “big costs” (whereas larger producers may be spreading those costs across thousands or millions of units)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72023D-FAC0-482A-A798-CD88B0F41685}"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xmlns="" val="314225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472E495-FCF7-47D0-8A21-2CCB008D05DE}"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Both tangibles and intangibles provide benefits to the customer.</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Tangible can be cultivar, size, blemish-free, sweet or freshly harvested</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Intangible is harder to understand, but the fact sheet shares some research done by CSU on these less “experential” elements, like local, organic and purchased directly…that are more values-driven</a:t>
            </a:r>
          </a:p>
          <a:p>
            <a:pPr eaLnBrk="1" hangingPunct="1">
              <a:spcBef>
                <a:spcPct val="0"/>
              </a:spcBef>
            </a:pPr>
            <a:r>
              <a:rPr lang="en-US" altLang="en-US" smtClean="0">
                <a:ea typeface="ＭＳ Ｐゴシック" panose="020B0600070205080204" pitchFamily="34" charset="-128"/>
              </a:rPr>
              <a:t> But, it is important that the agribusiness firm knows the value that its tangible and intangible features provide, and that this value is clearly communicated to the customer.</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xmlns="" val="75696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698A75-9261-4D7A-A071-AE63F0D755AC}"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1185863" y="698500"/>
            <a:ext cx="4646612"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smtClean="0">
                <a:ea typeface="ＭＳ Ｐゴシック" panose="020B0600070205080204" pitchFamily="34" charset="-128"/>
              </a:rPr>
              <a:t>Instructor: Divide students into groups and assign a product and category (producer or consumer). Participants can write their stories on the Proposed Enterprise Development Activity Sheet.</a:t>
            </a:r>
          </a:p>
          <a:p>
            <a:pPr eaLnBrk="1" hangingPunct="1"/>
            <a:r>
              <a:rPr lang="en-US" altLang="en-US" i="1" smtClean="0">
                <a:ea typeface="ＭＳ Ｐゴシック" panose="020B0600070205080204" pitchFamily="34" charset="-128"/>
              </a:rPr>
              <a:t>For example, you might select carrots, huckleberry jam and chocolate rum cake, or you might include the example of asparagus production by bringing in a jar of pickled asparagus. Why would someone want to buy the specific product, from the viewpoints of both producer and consumer? Whenever possible, provide samples of actual products to stimulate ideas.</a:t>
            </a:r>
          </a:p>
          <a:p>
            <a:pPr eaLnBrk="1" hangingPunct="1"/>
            <a:r>
              <a:rPr lang="en-US" altLang="en-US" i="1" smtClean="0">
                <a:ea typeface="ＭＳ Ｐゴシック" panose="020B0600070205080204" pitchFamily="34" charset="-128"/>
              </a:rPr>
              <a:t>Alternatively, you can allow students to self-identify a product or use the asparagus example. Allow more time for this style of activity.</a:t>
            </a:r>
          </a:p>
        </p:txBody>
      </p:sp>
    </p:spTree>
    <p:extLst>
      <p:ext uri="{BB962C8B-B14F-4D97-AF65-F5344CB8AC3E}">
        <p14:creationId xmlns:p14="http://schemas.microsoft.com/office/powerpoint/2010/main" xmlns="" val="84310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5F406E9-0282-47CC-A19E-6E2DF7FE1472}"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xmlns="" val="268547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C2D61D4-D4EC-499E-800F-80927E5CA4A3}"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1154113" y="563563"/>
            <a:ext cx="4721225" cy="3541712"/>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Tree>
    <p:extLst>
      <p:ext uri="{BB962C8B-B14F-4D97-AF65-F5344CB8AC3E}">
        <p14:creationId xmlns:p14="http://schemas.microsoft.com/office/powerpoint/2010/main" xmlns="" val="73111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89664CE-0AF6-4648-93C7-917830C1030E}"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xmlns="" val="72169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We now transition to the next stage….after assessing our environment with 3 Cs, we make decisions on how to operationalize our marketing strategies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1C98997-D7BA-4D82-9444-DA8BE4213AE7}"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xmlns="" val="192793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E0A072D-1F83-498C-8A42-9620E1D1BFFF}"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xfrm>
            <a:off x="1189038" y="703263"/>
            <a:ext cx="4633912" cy="34750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40"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xmlns="" val="28724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F0E823C-51D2-4518-A1CD-2D7ABCA4A08D}"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xfrm>
            <a:off x="4763" y="638175"/>
            <a:ext cx="4725987" cy="3544888"/>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47108" name="Rectangle 3"/>
          <p:cNvSpPr>
            <a:spLocks noGrp="1" noChangeArrowheads="1"/>
          </p:cNvSpPr>
          <p:nvPr>
            <p:ph type="body" idx="1"/>
          </p:nvPr>
        </p:nvSpPr>
        <p:spPr bwMode="auto">
          <a:xfrm>
            <a:off x="884238" y="4583113"/>
            <a:ext cx="5254625" cy="4211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2785" tIns="25757" rIns="62785" bIns="25757" numCol="1" anchor="t" anchorCtr="0" compatLnSpc="1">
            <a:prstTxWarp prst="textNoShape">
              <a:avLst/>
            </a:prstTxWarp>
            <a:spAutoFit/>
          </a:bodyPr>
          <a:lstStyle/>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Key Words . . .			</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anticipating</a:t>
            </a:r>
            <a:r>
              <a:rPr lang="en-US" altLang="en-US" sz="1700" smtClean="0">
                <a:ea typeface="ＭＳ Ｐゴシック" panose="020B0600070205080204" pitchFamily="34" charset="-128"/>
              </a:rPr>
              <a:t>….looking at external conditions and the future to be forward looking</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needs and wants</a:t>
            </a:r>
            <a:r>
              <a:rPr lang="en-US" altLang="en-US" sz="1700" smtClean="0">
                <a:ea typeface="ＭＳ Ｐゴシック" panose="020B0600070205080204" pitchFamily="34" charset="-128"/>
              </a:rPr>
              <a:t>….what qualities and assurances they value</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targeted customers</a:t>
            </a:r>
            <a:r>
              <a:rPr lang="en-US" altLang="en-US" sz="1700" smtClean="0">
                <a:ea typeface="ＭＳ Ｐゴシック" panose="020B0600070205080204" pitchFamily="34" charset="-128"/>
              </a:rPr>
              <a:t>….those most inclined to be motivated by your enterprises’ values and mission</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management process</a:t>
            </a:r>
            <a:r>
              <a:rPr lang="en-US" altLang="en-US" sz="1700" smtClean="0">
                <a:ea typeface="ＭＳ Ｐゴシック" panose="020B0600070205080204" pitchFamily="34" charset="-128"/>
              </a:rPr>
              <a:t>….tactical decisions to carry through on strategic choices</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customer satisfaction</a:t>
            </a:r>
            <a:r>
              <a:rPr lang="en-US" altLang="en-US" sz="1700" smtClean="0">
                <a:ea typeface="ＭＳ Ｐゴシック" panose="020B0600070205080204" pitchFamily="34" charset="-128"/>
              </a:rPr>
              <a:t>….loyalty, repeat customers, word of mouth</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smtClean="0">
                <a:ea typeface="ＭＳ Ｐゴシック" panose="020B0600070205080204" pitchFamily="34" charset="-128"/>
              </a:rPr>
              <a:t>	•	</a:t>
            </a:r>
            <a:r>
              <a:rPr lang="en-US" altLang="en-US" sz="1700" b="1" smtClean="0">
                <a:ea typeface="ＭＳ Ｐゴシック" panose="020B0600070205080204" pitchFamily="34" charset="-128"/>
              </a:rPr>
              <a:t>profitability</a:t>
            </a:r>
          </a:p>
        </p:txBody>
      </p:sp>
      <p:sp>
        <p:nvSpPr>
          <p:cNvPr id="47109" name="Rectangle 4"/>
          <p:cNvSpPr>
            <a:spLocks noChangeArrowheads="1"/>
          </p:cNvSpPr>
          <p:nvPr/>
        </p:nvSpPr>
        <p:spPr bwMode="auto">
          <a:xfrm>
            <a:off x="3427413" y="4648200"/>
            <a:ext cx="3167062"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2785" tIns="25757" rIns="62785" bIns="25757">
            <a:spAutoFit/>
          </a:bodyPr>
          <a:lstStyle>
            <a:lvl1pPr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nSpc>
                <a:spcPct val="85000"/>
              </a:lnSpc>
              <a:spcBef>
                <a:spcPct val="0"/>
              </a:spcBef>
            </a:pPr>
            <a:r>
              <a:rPr lang="en-US" altLang="en-US" sz="1800">
                <a:latin typeface="Arial" panose="020B0604020202020204" pitchFamily="34" charset="0"/>
              </a:rPr>
              <a:t>Good Marketers know </a:t>
            </a:r>
          </a:p>
          <a:p>
            <a:pPr>
              <a:lnSpc>
                <a:spcPct val="85000"/>
              </a:lnSpc>
              <a:spcBef>
                <a:spcPct val="0"/>
              </a:spcBef>
            </a:pPr>
            <a:r>
              <a:rPr lang="en-US" altLang="en-US" sz="1800">
                <a:latin typeface="Arial" panose="020B0604020202020204" pitchFamily="34" charset="0"/>
              </a:rPr>
              <a:t>what a customers needs are </a:t>
            </a:r>
          </a:p>
          <a:p>
            <a:pPr>
              <a:lnSpc>
                <a:spcPct val="85000"/>
              </a:lnSpc>
              <a:spcBef>
                <a:spcPct val="0"/>
              </a:spcBef>
            </a:pPr>
            <a:r>
              <a:rPr lang="en-US" altLang="en-US" sz="1800">
                <a:latin typeface="Arial" panose="020B0604020202020204" pitchFamily="34" charset="0"/>
              </a:rPr>
              <a:t>before the customer Knows</a:t>
            </a:r>
          </a:p>
        </p:txBody>
      </p:sp>
    </p:spTree>
    <p:extLst>
      <p:ext uri="{BB962C8B-B14F-4D97-AF65-F5344CB8AC3E}">
        <p14:creationId xmlns:p14="http://schemas.microsoft.com/office/powerpoint/2010/main" xmlns="" val="166898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Branding is how you will develop a unique identity in the marketplace with customers, like Horizon Dairy did in the dairy industry</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Degree of customer service is how “accessible” the producers are to customers…but it will impact labor costs, so there are likely price implications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DD1F8E3-2EE5-4773-83AC-460AB2365CBA}"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xmlns="" val="192778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B495E25-9057-48CA-96E2-7652F4B9863A}"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xfrm>
            <a:off x="1185863" y="698500"/>
            <a:ext cx="4646612" cy="3484563"/>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8"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There are many products that can be produced on small-acreage properties. Below is a partial list of possible enterprises:</a:t>
            </a:r>
          </a:p>
          <a:p>
            <a:pPr lvl="1" indent="-227013" eaLnBrk="1" hangingPunct="1"/>
            <a:r>
              <a:rPr lang="en-US" altLang="en-US" smtClean="0">
                <a:ea typeface="ＭＳ Ｐゴシック" panose="020B0600070205080204" pitchFamily="34" charset="-128"/>
              </a:rPr>
              <a:t>Crops</a:t>
            </a:r>
          </a:p>
          <a:p>
            <a:pPr lvl="1" indent="-227013" eaLnBrk="1" hangingPunct="1"/>
            <a:r>
              <a:rPr lang="en-US" altLang="en-US" smtClean="0">
                <a:ea typeface="ＭＳ Ｐゴシック" panose="020B0600070205080204" pitchFamily="34" charset="-128"/>
              </a:rPr>
              <a:t>Livestock – small and large ruminants, exotics</a:t>
            </a:r>
          </a:p>
          <a:p>
            <a:pPr lvl="1" indent="-227013" eaLnBrk="1" hangingPunct="1"/>
            <a:r>
              <a:rPr lang="en-US" altLang="en-US" smtClean="0">
                <a:ea typeface="ＭＳ Ｐゴシック" panose="020B0600070205080204" pitchFamily="34" charset="-128"/>
              </a:rPr>
              <a:t>Service</a:t>
            </a:r>
          </a:p>
          <a:p>
            <a:pPr lvl="1" indent="-227013" eaLnBrk="1" hangingPunct="1"/>
            <a:r>
              <a:rPr lang="en-US" altLang="en-US" smtClean="0">
                <a:ea typeface="ＭＳ Ｐゴシック" panose="020B0600070205080204" pitchFamily="34" charset="-128"/>
              </a:rPr>
              <a:t>Recreation</a:t>
            </a:r>
          </a:p>
          <a:p>
            <a:pPr lvl="1" indent="-227013" eaLnBrk="1" hangingPunct="1"/>
            <a:r>
              <a:rPr lang="en-US" altLang="en-US" smtClean="0">
                <a:ea typeface="ＭＳ Ｐゴシック" panose="020B0600070205080204" pitchFamily="34" charset="-128"/>
              </a:rPr>
              <a:t>Tourism</a:t>
            </a:r>
          </a:p>
          <a:p>
            <a:pPr lvl="1" indent="-227013" eaLnBrk="1" hangingPunct="1"/>
            <a:r>
              <a:rPr lang="en-US" altLang="en-US" smtClean="0">
                <a:ea typeface="ＭＳ Ｐゴシック" panose="020B0600070205080204" pitchFamily="34" charset="-128"/>
              </a:rPr>
              <a:t>Value-added products – food and nonfood agricultural products (soaps, candles, botanical body products, etc.)</a:t>
            </a:r>
          </a:p>
          <a:p>
            <a:pPr lvl="1" indent="-227013" eaLnBrk="1" hangingPunct="1"/>
            <a:r>
              <a:rPr lang="en-US" altLang="en-US" smtClean="0">
                <a:ea typeface="ＭＳ Ｐゴシック" panose="020B0600070205080204" pitchFamily="34" charset="-128"/>
              </a:rPr>
              <a:t>One or more of the above</a:t>
            </a:r>
          </a:p>
          <a:p>
            <a:pPr eaLnBrk="1" hangingPunct="1"/>
            <a:r>
              <a:rPr lang="en-US" altLang="en-US" smtClean="0">
                <a:ea typeface="ＭＳ Ｐゴシック" panose="020B0600070205080204" pitchFamily="34" charset="-128"/>
              </a:rPr>
              <a:t>Now is not the time to limit your thinking! Consider a broad range of possibilities that match your interests and local opportunities.</a:t>
            </a:r>
          </a:p>
          <a:p>
            <a:pPr eaLnBrk="1" hangingPunct="1"/>
            <a:r>
              <a:rPr lang="en-US" altLang="en-US" i="1" smtClean="0">
                <a:ea typeface="ＭＳ Ｐゴシック" panose="020B0600070205080204" pitchFamily="34" charset="-128"/>
              </a:rPr>
              <a:t>Instructor: Remember that the increased use of the Internet opens another realm of market possibilities for farm-based ventures. “Local” doesn’t necessarily have to restrict a venture to a single physical location.</a:t>
            </a:r>
          </a:p>
        </p:txBody>
      </p:sp>
    </p:spTree>
    <p:extLst>
      <p:ext uri="{BB962C8B-B14F-4D97-AF65-F5344CB8AC3E}">
        <p14:creationId xmlns:p14="http://schemas.microsoft.com/office/powerpoint/2010/main" xmlns="" val="263057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88E7715-3A97-46F7-AAA6-0566684B5497}"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xfrm>
            <a:off x="1185863" y="698500"/>
            <a:ext cx="4646612" cy="3484563"/>
          </a:xfrm>
          <a:noFill/>
          <a:ln w="285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2"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Before you can develop a business plan, you need to know what you plan to sell. On the Proposed Enterprise Development Activity Sheet, write down three enterprises you think might be a good match for you, your property and your local area. The proposed enterprises can be taken from the Testing Possibilities Activity Sheet you did earlier in class.</a:t>
            </a:r>
          </a:p>
          <a:p>
            <a:pPr eaLnBrk="1" hangingPunct="1"/>
            <a:r>
              <a:rPr lang="en-US" altLang="en-US" i="1" smtClean="0">
                <a:ea typeface="ＭＳ Ｐゴシック" panose="020B0600070205080204" pitchFamily="34" charset="-128"/>
              </a:rPr>
              <a:t>Instructor: This activity can be done in groups or individually. We have provided a completed sample activity sheet for enterprises including free-range chickens, asparagus and parsnips. The lesson plan also includes sample mission statements juxtaposed with slogans that represent a starting point for many participants.</a:t>
            </a:r>
          </a:p>
        </p:txBody>
      </p:sp>
    </p:spTree>
    <p:extLst>
      <p:ext uri="{BB962C8B-B14F-4D97-AF65-F5344CB8AC3E}">
        <p14:creationId xmlns:p14="http://schemas.microsoft.com/office/powerpoint/2010/main" xmlns="" val="90646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519D538-D6F3-4EBD-B5C8-C5F9FC33D924}"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xmlns="" val="351077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Demand curves slope down to the right. As price decreases quantitiy demanded would increase.</a:t>
            </a:r>
          </a:p>
          <a:p>
            <a:pPr eaLnBrk="1" hangingPunct="1"/>
            <a:r>
              <a:rPr lang="en-US" altLang="en-US" smtClean="0">
                <a:ea typeface="ＭＳ Ｐゴシック" panose="020B0600070205080204" pitchFamily="34" charset="-128"/>
              </a:rPr>
              <a:t>Supply curves slope up to the right. As price increases amount supplied would increase.</a:t>
            </a:r>
          </a:p>
          <a:p>
            <a:pPr eaLnBrk="1" hangingPunct="1"/>
            <a:r>
              <a:rPr lang="en-US" altLang="en-US" smtClean="0">
                <a:ea typeface="ＭＳ Ｐゴシック" panose="020B0600070205080204" pitchFamily="34" charset="-128"/>
              </a:rPr>
              <a:t>A “flat”  or more horizontal curve is more elastic –more sensitive to price changes.</a:t>
            </a:r>
          </a:p>
          <a:p>
            <a:pPr eaLnBrk="1" hangingPunct="1"/>
            <a:r>
              <a:rPr lang="en-US" altLang="en-US" smtClean="0">
                <a:ea typeface="ＭＳ Ｐゴシック" panose="020B0600070205080204" pitchFamily="34" charset="-128"/>
              </a:rPr>
              <a:t>A more vertical curve is less elastic or less sensitive to price changes</a:t>
            </a:r>
          </a:p>
          <a:p>
            <a:pPr eaLnBrk="1" hangingPunct="1"/>
            <a:r>
              <a:rPr lang="en-US" altLang="en-US" smtClean="0">
                <a:ea typeface="ＭＳ Ｐゴシック" panose="020B0600070205080204" pitchFamily="34" charset="-128"/>
              </a:rPr>
              <a:t>Price and quantity are constantly seeking an equilibrium which is reached when a quantity clears the market at a given price.</a:t>
            </a:r>
          </a:p>
          <a:p>
            <a:pPr eaLnBrk="1" hangingPunct="1"/>
            <a:r>
              <a:rPr lang="en-US" altLang="en-US" smtClean="0">
                <a:ea typeface="ＭＳ Ｐゴシック" panose="020B0600070205080204" pitchFamily="34" charset="-128"/>
              </a:rPr>
              <a:t>Using beef as an example, a commercial market might be represented by a large retailer selling volume (unbranded) product at a lower price</a:t>
            </a:r>
          </a:p>
          <a:p>
            <a:pPr eaLnBrk="1" hangingPunct="1"/>
            <a:r>
              <a:rPr lang="en-US" altLang="en-US" smtClean="0">
                <a:ea typeface="ＭＳ Ｐゴシック" panose="020B0600070205080204" pitchFamily="34" charset="-128"/>
              </a:rPr>
              <a:t>A specialized market might be one like Certified Angus Beef (CAB) where an association has created more value by controls on quality and by market awareness campaigns</a:t>
            </a:r>
          </a:p>
          <a:p>
            <a:pPr eaLnBrk="1" hangingPunct="1"/>
            <a:r>
              <a:rPr lang="en-US" altLang="en-US" smtClean="0">
                <a:ea typeface="ＭＳ Ｐゴシック" panose="020B0600070205080204" pitchFamily="34" charset="-128"/>
              </a:rPr>
              <a:t>A niche market might be a local producer selling grass-fed or organic beef to customers in a limited geographic area.</a:t>
            </a:r>
          </a:p>
          <a:p>
            <a:pPr eaLnBrk="1" hangingPunct="1"/>
            <a:r>
              <a:rPr lang="en-US" altLang="en-US" smtClean="0">
                <a:ea typeface="ＭＳ Ｐゴシック" panose="020B0600070205080204" pitchFamily="34" charset="-128"/>
              </a:rPr>
              <a:t>Moving from commercial to specialized to niche the price increases, customers who seek out a particular “type” of product are typically willing to pay more for the perceived benefits, and more willing to buy regardless of other factors so demand is more inelastic, but the market segment is smaller.</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FB4E686-3979-4F96-A367-34D59E984726}"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xmlns="" val="1863387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Can anyone recall the segments we discussed in the marketing principles??  How they may relate to these new price/value segments?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D751D08-299B-4888-864B-69CB1AC247FB}"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xmlns="" val="283460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Idaho PTV show Local Foods http://idahoptv.org/dialogue/diaShowPage.cfm?versionID=214860</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ED9D526-9B87-4C1C-BECE-81C4D122BE25}"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xmlns="" val="121567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258A0F2-61DB-46F5-AE15-1CC4CC99A5AB}"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xmlns="" val="36231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D35317B-654C-4CA8-8D4E-70D0EFB2ED1D}"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xmlns="" val="94664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14AAAD4-402F-44BB-8C22-1B02B06A226B}"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xmlns="" val="206274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Contributions are what this sale will mean to your whole enterprises’ financials…..commodities provided little returns, but volumes of sales aggregated these small returns quickly</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With target markets, you chooses customers that allow you to charge prices that may return more to the firm, and make up for smaller scale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B85B930-BC76-47F3-93C7-9662B966F4BD}"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xmlns="" val="386495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I would talk about how you need to continually interact with your customers and potential customers to keep on top of what they are looking for. This can include blogging, intercept surveys or even informal conversations with customers at your place of business (so both electronic and in-person).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8491ABC-7B6B-41C0-B357-4C3CBDA2731E}"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xmlns="" val="395478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ea typeface="ＭＳ Ｐゴシック" panose="020B0600070205080204" pitchFamily="34" charset="-128"/>
              </a:rPr>
              <a:t>While the commercial market channels can seem crowded, local marketing can be also. You may not be the only seller of fresh veggie's, honey or grass-fed lamb…</a:t>
            </a:r>
          </a:p>
          <a:p>
            <a:pPr eaLnBrk="1" hangingPunct="1"/>
            <a:r>
              <a:rPr lang="en-US" altLang="en-US" smtClean="0">
                <a:ea typeface="ＭＳ Ｐゴシック" panose="020B0600070205080204" pitchFamily="34" charset="-128"/>
              </a:rPr>
              <a:t>SO… the $64 question is how to standout or make what you have differ from the competition?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F3DCEBD-126B-4824-B706-5A3B7D611A9C}"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xmlns="" val="168540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FB95F31-D6D1-432D-B326-7863FC115942}"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xfrm>
            <a:off x="3175" y="638175"/>
            <a:ext cx="4729163" cy="354647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50180" name="Rectangle 3"/>
          <p:cNvSpPr>
            <a:spLocks noGrp="1" noChangeArrowheads="1"/>
          </p:cNvSpPr>
          <p:nvPr>
            <p:ph type="body" idx="1"/>
          </p:nvPr>
        </p:nvSpPr>
        <p:spPr bwMode="auto">
          <a:xfrm>
            <a:off x="884238" y="4583113"/>
            <a:ext cx="5254625" cy="4778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3382" tIns="26003" rIns="63382" bIns="26003" numCol="1" anchor="t" anchorCtr="0" compatLnSpc="1">
            <a:prstTxWarp prst="textNoShape">
              <a:avLst/>
            </a:prstTxWarp>
            <a:spAutoFit/>
          </a:bodyPr>
          <a:lstStyle/>
          <a:p>
            <a:pPr marL="215900" indent="-215900" defTabSz="869950" eaLnBrk="1" hangingPunct="1">
              <a:lnSpc>
                <a:spcPct val="106000"/>
              </a:lnSpc>
              <a:spcBef>
                <a:spcPct val="53000"/>
              </a:spcBef>
              <a:tabLst>
                <a:tab pos="434975" algn="l"/>
                <a:tab pos="650875" algn="l"/>
                <a:tab pos="869950" algn="l"/>
                <a:tab pos="1089025" algn="l"/>
                <a:tab pos="1295400" algn="l"/>
                <a:tab pos="1511300" algn="l"/>
                <a:tab pos="1743075" algn="l"/>
                <a:tab pos="1947863" algn="l"/>
                <a:tab pos="2165350" algn="l"/>
              </a:tabLst>
            </a:pPr>
            <a:r>
              <a:rPr lang="en-US" altLang="en-US" sz="1300" b="1" smtClean="0">
                <a:ea typeface="ＭＳ Ｐゴシック" panose="020B0600070205080204" pitchFamily="34" charset="-128"/>
              </a:rPr>
              <a:t>	You will use both, but strategic sets the tone for more tactical and operational decisions and tasks, so they should be tackled first</a:t>
            </a:r>
          </a:p>
        </p:txBody>
      </p:sp>
      <p:sp>
        <p:nvSpPr>
          <p:cNvPr id="50181" name="Rectangle 4"/>
          <p:cNvSpPr>
            <a:spLocks noChangeArrowheads="1"/>
          </p:cNvSpPr>
          <p:nvPr/>
        </p:nvSpPr>
        <p:spPr bwMode="auto">
          <a:xfrm>
            <a:off x="3427413" y="4648200"/>
            <a:ext cx="31559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63382" tIns="26003" rIns="63382" bIns="26003">
            <a:spAutoFit/>
          </a:bodyPr>
          <a:lstStyle>
            <a:lvl1pPr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pPr>
            <a:r>
              <a:rPr lang="en-US" altLang="en-US" sz="1800">
                <a:latin typeface="Arial" panose="020B0604020202020204" pitchFamily="34" charset="0"/>
              </a:rPr>
              <a:t>Good Marketers know </a:t>
            </a:r>
          </a:p>
          <a:p>
            <a:pPr eaLnBrk="1" hangingPunct="1">
              <a:lnSpc>
                <a:spcPct val="85000"/>
              </a:lnSpc>
              <a:spcBef>
                <a:spcPct val="0"/>
              </a:spcBef>
            </a:pPr>
            <a:r>
              <a:rPr lang="en-US" altLang="en-US" sz="1800">
                <a:latin typeface="Arial" panose="020B0604020202020204" pitchFamily="34" charset="0"/>
              </a:rPr>
              <a:t>what a customers needs are </a:t>
            </a:r>
          </a:p>
          <a:p>
            <a:pPr eaLnBrk="1" hangingPunct="1">
              <a:lnSpc>
                <a:spcPct val="85000"/>
              </a:lnSpc>
              <a:spcBef>
                <a:spcPct val="0"/>
              </a:spcBef>
            </a:pPr>
            <a:r>
              <a:rPr lang="en-US" altLang="en-US" sz="1800">
                <a:latin typeface="Arial" panose="020B0604020202020204" pitchFamily="34" charset="0"/>
              </a:rPr>
              <a:t>before the customer Knows</a:t>
            </a:r>
          </a:p>
        </p:txBody>
      </p:sp>
    </p:spTree>
    <p:extLst>
      <p:ext uri="{BB962C8B-B14F-4D97-AF65-F5344CB8AC3E}">
        <p14:creationId xmlns:p14="http://schemas.microsoft.com/office/powerpoint/2010/main" xmlns="" val="213954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These 3 concepts represent how the principles of strategic marketing will be organized and discussed in this lesson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2C60BD5-5CF4-40D7-9F34-83FF3579875F}"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xmlns="" val="10405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E1C656F-3B94-4140-99B7-204ACF15BED0}"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xmlns="" val="420978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8410D6-12C7-4831-9249-5CC22427A3B1}"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bwMode="auto">
          <a:xfrm>
            <a:off x="320675" y="114300"/>
            <a:ext cx="2181225" cy="1635125"/>
          </a:xfrm>
          <a:noFill/>
          <a:ln w="9525">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p>
      <p:sp>
        <p:nvSpPr>
          <p:cNvPr id="53252" name="Rectangle 3"/>
          <p:cNvSpPr>
            <a:spLocks noChangeArrowheads="1"/>
          </p:cNvSpPr>
          <p:nvPr/>
        </p:nvSpPr>
        <p:spPr bwMode="auto">
          <a:xfrm>
            <a:off x="2908300" y="69850"/>
            <a:ext cx="3878263" cy="196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63379" tIns="26002" rIns="63379" bIns="26002">
            <a:spAutoFit/>
          </a:bodyPr>
          <a:lstStyle>
            <a:lvl1pPr marL="889000" indent="-4318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48000"/>
              </a:lnSpc>
              <a:spcBef>
                <a:spcPct val="74000"/>
              </a:spcBef>
            </a:pPr>
            <a:r>
              <a:rPr lang="en-US" altLang="en-US" b="1">
                <a:latin typeface="Arial" panose="020B0604020202020204" pitchFamily="34" charset="0"/>
              </a:rPr>
              <a:t>WHO'S RESPONSIBILITY IS MARKETING?</a:t>
            </a:r>
          </a:p>
          <a:p>
            <a:pPr eaLnBrk="1" hangingPunct="1">
              <a:lnSpc>
                <a:spcPct val="148000"/>
              </a:lnSpc>
              <a:spcBef>
                <a:spcPct val="74000"/>
              </a:spcBef>
            </a:pPr>
            <a:r>
              <a:rPr lang="en-US" altLang="en-US">
                <a:latin typeface="Arial" panose="020B0604020202020204" pitchFamily="34" charset="0"/>
              </a:rPr>
              <a:t>	EVERYONE IMPACTS MARKETING EFFECTIVENESS</a:t>
            </a:r>
          </a:p>
          <a:p>
            <a:pPr eaLnBrk="1" hangingPunct="1">
              <a:lnSpc>
                <a:spcPct val="148000"/>
              </a:lnSpc>
              <a:spcBef>
                <a:spcPct val="74000"/>
              </a:spcBef>
            </a:pPr>
            <a:r>
              <a:rPr lang="en-US" altLang="en-US">
                <a:latin typeface="Arial" panose="020B0604020202020204" pitchFamily="34" charset="0"/>
              </a:rPr>
              <a:t>	BUT SOMETHING THAT IS EVERYONE'S RESPONSIBILITY, ENDS UP BEING NO ONE'S RESPONSIBILITY</a:t>
            </a:r>
          </a:p>
        </p:txBody>
      </p:sp>
      <p:sp>
        <p:nvSpPr>
          <p:cNvPr id="53253" name="Rectangle 4"/>
          <p:cNvSpPr>
            <a:spLocks noGrp="1" noChangeArrowheads="1"/>
          </p:cNvSpPr>
          <p:nvPr>
            <p:ph type="body" idx="1"/>
          </p:nvPr>
        </p:nvSpPr>
        <p:spPr bwMode="auto">
          <a:xfrm>
            <a:off x="463550" y="2135188"/>
            <a:ext cx="6477000" cy="1192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3379" tIns="26002" rIns="63379" bIns="26002" numCol="1" anchor="t" anchorCtr="0" compatLnSpc="1">
            <a:prstTxWarp prst="textNoShape">
              <a:avLst/>
            </a:prstTxWarp>
            <a:spAutoFit/>
          </a:bodyPr>
          <a:lstStyle/>
          <a:p>
            <a:pPr marL="214313" indent="-214313" defTabSz="868363" eaLnBrk="1" hangingPunct="1">
              <a:lnSpc>
                <a:spcPct val="135000"/>
              </a:lnSpc>
              <a:spcBef>
                <a:spcPct val="67000"/>
              </a:spcBef>
              <a:tabLst>
                <a:tab pos="433388" algn="l"/>
                <a:tab pos="649288" algn="l"/>
                <a:tab pos="868363" algn="l"/>
                <a:tab pos="1087438" algn="l"/>
                <a:tab pos="1293813" algn="l"/>
                <a:tab pos="1509713" algn="l"/>
                <a:tab pos="1741488" algn="l"/>
                <a:tab pos="1946275" algn="l"/>
                <a:tab pos="2163763" algn="l"/>
              </a:tabLst>
            </a:pPr>
            <a:r>
              <a:rPr lang="en-US" altLang="en-US" b="1" smtClean="0">
                <a:ea typeface="ＭＳ Ｐゴシック" panose="020B0600070205080204" pitchFamily="34" charset="-128"/>
              </a:rPr>
              <a:t>These should be developed in initial planning stages, but revisited here since marketing is so fundamental to mission…and the mission may define what markets and customer segments are most relevant	</a:t>
            </a:r>
          </a:p>
          <a:p>
            <a:pPr marL="214313" indent="-214313" defTabSz="868363" eaLnBrk="1" hangingPunct="1">
              <a:lnSpc>
                <a:spcPct val="135000"/>
              </a:lnSpc>
              <a:spcBef>
                <a:spcPct val="67000"/>
              </a:spcBef>
              <a:tabLst>
                <a:tab pos="433388" algn="l"/>
                <a:tab pos="649288" algn="l"/>
                <a:tab pos="868363" algn="l"/>
                <a:tab pos="1087438" algn="l"/>
                <a:tab pos="1293813" algn="l"/>
                <a:tab pos="1509713" algn="l"/>
                <a:tab pos="1741488" algn="l"/>
                <a:tab pos="1946275" algn="l"/>
                <a:tab pos="2163763" algn="l"/>
              </a:tabLst>
            </a:pPr>
            <a:endParaRPr lang="en-US" altLang="en-US" b="1" smtClean="0">
              <a:ea typeface="ＭＳ Ｐゴシック" panose="020B0600070205080204" pitchFamily="34" charset="-128"/>
            </a:endParaRPr>
          </a:p>
        </p:txBody>
      </p:sp>
    </p:spTree>
    <p:extLst>
      <p:ext uri="{BB962C8B-B14F-4D97-AF65-F5344CB8AC3E}">
        <p14:creationId xmlns:p14="http://schemas.microsoft.com/office/powerpoint/2010/main" xmlns="" val="53499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anose="020B0600070205080204" pitchFamily="34" charset="-128"/>
              </a:rPr>
              <a:t>A business may not target just one, but should have a primary focus, and then another segment they can market effectively to</a:t>
            </a:r>
          </a:p>
          <a:p>
            <a:pPr eaLnBrk="1" hangingPunct="1">
              <a:spcBef>
                <a:spcPct val="0"/>
              </a:spcBef>
            </a:pPr>
            <a:endParaRPr lang="en-US" altLang="en-US" smtClean="0">
              <a:ea typeface="ＭＳ Ｐゴシック" panose="020B0600070205080204" pitchFamily="34" charset="-128"/>
            </a:endParaRPr>
          </a:p>
          <a:p>
            <a:pPr eaLnBrk="1" hangingPunct="1">
              <a:spcBef>
                <a:spcPct val="0"/>
              </a:spcBef>
            </a:pPr>
            <a:r>
              <a:rPr lang="en-US" altLang="en-US" smtClean="0">
                <a:ea typeface="ＭＳ Ｐゴシック" panose="020B0600070205080204" pitchFamily="34" charset="-128"/>
              </a:rPr>
              <a:t>The instructor may want to brainstorm effective marketing strategies for each type at this point…..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5502BED-99AF-4D6C-BA4F-B18B52716A03}"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xmlns="" val="272092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10.13.10 P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271000" cy="6980138"/>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7334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EE76E-D77C-0E4C-8CFD-F8A4CFC37D45}"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dirty="0"/>
          </a:p>
        </p:txBody>
      </p:sp>
      <p:pic>
        <p:nvPicPr>
          <p:cNvPr id="8" name="Picture 7"/>
          <p:cNvPicPr/>
          <p:nvPr userDrawn="1"/>
        </p:nvPicPr>
        <p:blipFill>
          <a:blip r:embed="rId3">
            <a:extLst>
              <a:ext uri="{28A0092B-C50C-407E-A947-70E740481C1C}">
                <a14:useLocalDpi xmlns:a14="http://schemas.microsoft.com/office/drawing/2010/main" xmlns="" val="0"/>
              </a:ext>
            </a:extLst>
          </a:blip>
          <a:stretch>
            <a:fillRect/>
          </a:stretch>
        </p:blipFill>
        <p:spPr>
          <a:xfrm>
            <a:off x="6864259" y="1104037"/>
            <a:ext cx="2190750" cy="678815"/>
          </a:xfrm>
          <a:prstGeom prst="rect">
            <a:avLst/>
          </a:prstGeom>
        </p:spPr>
      </p:pic>
      <p:pic>
        <p:nvPicPr>
          <p:cNvPr id="9" name="Picture 8"/>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71450" y="130629"/>
            <a:ext cx="2705100" cy="765175"/>
          </a:xfrm>
          <a:prstGeom prst="rect">
            <a:avLst/>
          </a:prstGeom>
        </p:spPr>
      </p:pic>
    </p:spTree>
    <p:extLst>
      <p:ext uri="{BB962C8B-B14F-4D97-AF65-F5344CB8AC3E}">
        <p14:creationId xmlns:p14="http://schemas.microsoft.com/office/powerpoint/2010/main" xmlns="" val="125296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3806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274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6580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3386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5548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4756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9152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0918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368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4356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68501"/>
            <a:ext cx="8229600" cy="36077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1EE76E-D77C-0E4C-8CFD-F8A4CFC37D45}"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2756182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06565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4744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6701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6700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5230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99072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767360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84089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61808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4873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A1EE76E-D77C-0E4C-8CFD-F8A4CFC37D45}"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3786433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7989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402853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41889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24759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8381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9548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10724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9438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731085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pic>
        <p:nvPicPr>
          <p:cNvPr id="6" name="Picture 2" descr="F:\Beginning-Farmer-Rancher\USUBFRProgram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696200" y="122238"/>
            <a:ext cx="1295400" cy="1219200"/>
          </a:xfrm>
          <a:prstGeom prst="rect">
            <a:avLst/>
          </a:prstGeom>
          <a:solidFill>
            <a:srgbClr val="FFEC5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6850" y="228600"/>
            <a:ext cx="8813800" cy="1143000"/>
          </a:xfrm>
        </p:spPr>
        <p:txBody>
          <a:bodyPr/>
          <a:lstStyle/>
          <a:p>
            <a:r>
              <a:rPr lang="en-US" dirty="0" smtClean="0"/>
              <a:t>Click to edit Master title style</a:t>
            </a:r>
            <a:endParaRPr lang="en-US" dirty="0"/>
          </a:p>
        </p:txBody>
      </p:sp>
      <p:sp>
        <p:nvSpPr>
          <p:cNvPr id="3" name="Content Placeholder 2"/>
          <p:cNvSpPr>
            <a:spLocks noGrp="1"/>
          </p:cNvSpPr>
          <p:nvPr>
            <p:ph sz="quarter" idx="1"/>
          </p:nvPr>
        </p:nvSpPr>
        <p:spPr>
          <a:xfrm>
            <a:off x="304800" y="1752600"/>
            <a:ext cx="4229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4038600"/>
            <a:ext cx="42291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86300" y="1752600"/>
            <a:ext cx="42291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ea typeface="+mn-ea"/>
                <a:cs typeface="+mn-cs"/>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fld id="{50221A2F-94A6-4342-AFC1-A22F8618A911}" type="slidenum">
              <a:rPr lang="en-US" altLang="en-US"/>
              <a:pPr/>
              <a:t>‹#›</a:t>
            </a:fld>
            <a:endParaRPr lang="en-US" altLang="en-US"/>
          </a:p>
        </p:txBody>
      </p:sp>
      <p:sp>
        <p:nvSpPr>
          <p:cNvPr id="9" name="Rectangle 6"/>
          <p:cNvSpPr>
            <a:spLocks noGrp="1" noChangeArrowheads="1"/>
          </p:cNvSpPr>
          <p:nvPr>
            <p:ph type="ftr" sz="quarter" idx="12"/>
          </p:nvPr>
        </p:nvSpPr>
        <p:spPr/>
        <p:txBody>
          <a:bodyPr/>
          <a:lstStyle>
            <a:lvl1pPr>
              <a:defRPr/>
            </a:lvl1pPr>
          </a:lstStyle>
          <a:p>
            <a:pPr>
              <a:defRPr/>
            </a:pPr>
            <a:r>
              <a:rPr lang="en-US"/>
              <a:t>Lost Rivers Grazing Academy</a:t>
            </a:r>
          </a:p>
        </p:txBody>
      </p:sp>
    </p:spTree>
    <p:extLst>
      <p:ext uri="{BB962C8B-B14F-4D97-AF65-F5344CB8AC3E}">
        <p14:creationId xmlns:p14="http://schemas.microsoft.com/office/powerpoint/2010/main" xmlns="" val="395976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1EE76E-D77C-0E4C-8CFD-F8A4CFC37D45}"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1992613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2" descr="F:\Beginning-Farmer-Rancher\USUBFRProgram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7696200" y="122238"/>
            <a:ext cx="1295400" cy="1219200"/>
          </a:xfrm>
          <a:prstGeom prst="rect">
            <a:avLst/>
          </a:prstGeom>
          <a:solidFill>
            <a:srgbClr val="FFEC5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96850" y="228600"/>
            <a:ext cx="88138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04800" y="1752600"/>
            <a:ext cx="4229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42291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ea typeface="+mn-ea"/>
                <a:cs typeface="+mn-cs"/>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fld id="{AE963EC1-6819-4C5C-A323-8B9E404BD661}" type="slidenum">
              <a:rPr lang="en-US" altLang="en-US"/>
              <a:pPr/>
              <a:t>‹#›</a:t>
            </a:fld>
            <a:endParaRPr lang="en-US" altLang="en-US"/>
          </a:p>
        </p:txBody>
      </p:sp>
      <p:sp>
        <p:nvSpPr>
          <p:cNvPr id="8" name="Rectangle 7"/>
          <p:cNvSpPr>
            <a:spLocks noGrp="1" noChangeArrowheads="1"/>
          </p:cNvSpPr>
          <p:nvPr>
            <p:ph type="ftr" sz="quarter" idx="12"/>
          </p:nvPr>
        </p:nvSpPr>
        <p:spPr/>
        <p:txBody>
          <a:bodyPr/>
          <a:lstStyle>
            <a:lvl1pPr>
              <a:defRPr/>
            </a:lvl1pPr>
          </a:lstStyle>
          <a:p>
            <a:pPr>
              <a:defRPr/>
            </a:pPr>
            <a:r>
              <a:rPr lang="en-US"/>
              <a:t>Lost Rivers Grazing Academy</a:t>
            </a:r>
          </a:p>
        </p:txBody>
      </p:sp>
    </p:spTree>
    <p:extLst>
      <p:ext uri="{BB962C8B-B14F-4D97-AF65-F5344CB8AC3E}">
        <p14:creationId xmlns:p14="http://schemas.microsoft.com/office/powerpoint/2010/main" xmlns="" val="4121382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75615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45450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3436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24364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5925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7392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21325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59093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91939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875517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092423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78144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62987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10774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42444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84671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31461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78367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7813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828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90965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6919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474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81480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07652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creen Shot 2015-06-09 at 8.16.07 PM.png"/>
          <p:cNvPicPr>
            <a:picLocks noChangeAspect="1"/>
          </p:cNvPicPr>
          <p:nvPr/>
        </p:nvPicPr>
        <p:blipFill>
          <a:blip r:embed="rId62">
            <a:extLst>
              <a:ext uri="{28A0092B-C50C-407E-A947-70E740481C1C}">
                <a14:useLocalDpi xmlns:a14="http://schemas.microsoft.com/office/drawing/2010/main" xmlns="" val="0"/>
              </a:ext>
            </a:extLst>
          </a:blip>
          <a:stretch>
            <a:fillRect/>
          </a:stretch>
        </p:blipFill>
        <p:spPr>
          <a:xfrm>
            <a:off x="0" y="0"/>
            <a:ext cx="9227890" cy="6985000"/>
          </a:xfrm>
          <a:prstGeom prst="rect">
            <a:avLst/>
          </a:prstGeom>
        </p:spPr>
      </p:pic>
      <p:sp>
        <p:nvSpPr>
          <p:cNvPr id="2" name="Title Placeholder 1"/>
          <p:cNvSpPr>
            <a:spLocks noGrp="1"/>
          </p:cNvSpPr>
          <p:nvPr>
            <p:ph type="title"/>
          </p:nvPr>
        </p:nvSpPr>
        <p:spPr>
          <a:xfrm>
            <a:off x="457200" y="655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1"/>
            <a:ext cx="8229600" cy="3333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E76E-D77C-0E4C-8CFD-F8A4CFC37D45}" type="datetimeFigureOut">
              <a:rPr lang="en-US" smtClean="0"/>
              <a:pPr/>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5EFB3-3BA0-B344-A1A3-86E3E1DFF544}" type="slidenum">
              <a:rPr lang="en-US" smtClean="0"/>
              <a:pPr/>
              <a:t>‹#›</a:t>
            </a:fld>
            <a:endParaRPr lang="en-US"/>
          </a:p>
        </p:txBody>
      </p:sp>
    </p:spTree>
    <p:extLst>
      <p:ext uri="{BB962C8B-B14F-4D97-AF65-F5344CB8AC3E}">
        <p14:creationId xmlns:p14="http://schemas.microsoft.com/office/powerpoint/2010/main" xmlns="" val="173518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Lst>
  <p:txStyles>
    <p:titleStyle>
      <a:lvl1pPr algn="ctr" defTabSz="457200" rtl="0" eaLnBrk="1" latinLnBrk="0" hangingPunct="1">
        <a:spcBef>
          <a:spcPct val="0"/>
        </a:spcBef>
        <a:buNone/>
        <a:defRPr sz="4400" kern="1200">
          <a:solidFill>
            <a:schemeClr val="bg1"/>
          </a:solidFill>
          <a:latin typeface="Bebas Neue"/>
          <a:ea typeface="+mj-ea"/>
          <a:cs typeface="Bebas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6625"/>
            <a:ext cx="7772400" cy="1470025"/>
          </a:xfrm>
        </p:spPr>
        <p:txBody>
          <a:bodyPr/>
          <a:lstStyle/>
          <a:p>
            <a:r>
              <a:rPr lang="en-US" dirty="0" smtClean="0"/>
              <a:t>Marketing: Target Customers &amp; Promotional Strategies</a:t>
            </a:r>
            <a:endParaRPr lang="en-US"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1024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Customer Segments</a:t>
            </a:r>
          </a:p>
        </p:txBody>
      </p:sp>
      <p:sp>
        <p:nvSpPr>
          <p:cNvPr id="17411" name="Rectangle 3"/>
          <p:cNvSpPr>
            <a:spLocks noGrp="1" noChangeArrowheads="1"/>
          </p:cNvSpPr>
          <p:nvPr>
            <p:ph idx="1"/>
          </p:nvPr>
        </p:nvSpPr>
        <p:spPr/>
        <p:txBody>
          <a:bodyPr>
            <a:normAutofit fontScale="92500" lnSpcReduction="20000"/>
          </a:bodyPr>
          <a:lstStyle/>
          <a:p>
            <a:r>
              <a:rPr lang="en-US" altLang="en-US" smtClean="0"/>
              <a:t>Loyal are return customers … less worried about costs, want a relationship</a:t>
            </a:r>
          </a:p>
          <a:p>
            <a:r>
              <a:rPr lang="en-US" altLang="en-US" smtClean="0"/>
              <a:t>Value segment are hardest to keep happy, but do recognize and value quality</a:t>
            </a:r>
          </a:p>
          <a:p>
            <a:r>
              <a:rPr lang="en-US" altLang="en-US" smtClean="0"/>
              <a:t>Convenience segment are those you can get to make impulse buys … less price sensitive</a:t>
            </a:r>
          </a:p>
          <a:p>
            <a:r>
              <a:rPr lang="en-US" altLang="en-US" smtClean="0"/>
              <a:t>Price segment is not too attractive unless you compete entirely on price</a:t>
            </a:r>
          </a:p>
        </p:txBody>
      </p:sp>
    </p:spTree>
    <p:extLst>
      <p:ext uri="{BB962C8B-B14F-4D97-AF65-F5344CB8AC3E}">
        <p14:creationId xmlns:p14="http://schemas.microsoft.com/office/powerpoint/2010/main" xmlns="" val="218960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Target Customers</a:t>
            </a:r>
          </a:p>
        </p:txBody>
      </p:sp>
      <p:sp>
        <p:nvSpPr>
          <p:cNvPr id="18435" name="Content Placeholder 2"/>
          <p:cNvSpPr>
            <a:spLocks noGrp="1"/>
          </p:cNvSpPr>
          <p:nvPr>
            <p:ph idx="1"/>
          </p:nvPr>
        </p:nvSpPr>
        <p:spPr/>
        <p:txBody>
          <a:bodyPr>
            <a:normAutofit lnSpcReduction="10000"/>
          </a:bodyPr>
          <a:lstStyle/>
          <a:p>
            <a:r>
              <a:rPr lang="en-US" altLang="en-US" smtClean="0"/>
              <a:t>For each target segment define</a:t>
            </a:r>
          </a:p>
          <a:p>
            <a:pPr lvl="1"/>
            <a:r>
              <a:rPr lang="en-US" altLang="en-US" smtClean="0"/>
              <a:t>Demographics</a:t>
            </a:r>
          </a:p>
          <a:p>
            <a:pPr lvl="2"/>
            <a:r>
              <a:rPr lang="en-US" altLang="en-US" smtClean="0"/>
              <a:t>Age, location, education, etc.</a:t>
            </a:r>
          </a:p>
          <a:p>
            <a:pPr lvl="1"/>
            <a:r>
              <a:rPr lang="en-US" altLang="en-US" smtClean="0"/>
              <a:t>Psychographics</a:t>
            </a:r>
          </a:p>
          <a:p>
            <a:pPr lvl="2"/>
            <a:r>
              <a:rPr lang="en-US" altLang="en-US" smtClean="0"/>
              <a:t>Health, food safety, nutrition, environmental, support local growers, etc.</a:t>
            </a:r>
          </a:p>
          <a:p>
            <a:pPr lvl="1"/>
            <a:r>
              <a:rPr lang="en-US" altLang="en-US" smtClean="0"/>
              <a:t>Needs/Preferences </a:t>
            </a:r>
          </a:p>
          <a:p>
            <a:pPr lvl="2"/>
            <a:r>
              <a:rPr lang="en-US" altLang="en-US" smtClean="0"/>
              <a:t>Product characteristics, variety, delivery location, etc. </a:t>
            </a:r>
          </a:p>
          <a:p>
            <a:pPr lvl="2"/>
            <a:endParaRPr lang="en-US" altLang="en-US" smtClean="0"/>
          </a:p>
        </p:txBody>
      </p:sp>
    </p:spTree>
    <p:extLst>
      <p:ext uri="{BB962C8B-B14F-4D97-AF65-F5344CB8AC3E}">
        <p14:creationId xmlns:p14="http://schemas.microsoft.com/office/powerpoint/2010/main" xmlns="" val="163971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Target Customers</a:t>
            </a:r>
          </a:p>
        </p:txBody>
      </p:sp>
      <p:sp>
        <p:nvSpPr>
          <p:cNvPr id="19459" name="Content Placeholder 2"/>
          <p:cNvSpPr>
            <a:spLocks noGrp="1"/>
          </p:cNvSpPr>
          <p:nvPr>
            <p:ph idx="1"/>
          </p:nvPr>
        </p:nvSpPr>
        <p:spPr/>
        <p:txBody>
          <a:bodyPr/>
          <a:lstStyle/>
          <a:p>
            <a:r>
              <a:rPr lang="en-US" altLang="en-US" smtClean="0"/>
              <a:t>For each target segment estimate</a:t>
            </a:r>
          </a:p>
          <a:p>
            <a:pPr lvl="1"/>
            <a:r>
              <a:rPr lang="en-US" altLang="en-US" smtClean="0"/>
              <a:t>Potential number of customers</a:t>
            </a:r>
          </a:p>
          <a:p>
            <a:pPr lvl="2"/>
            <a:r>
              <a:rPr lang="en-US" altLang="en-US" smtClean="0"/>
              <a:t>Ex. Number of households within 50 miles</a:t>
            </a:r>
          </a:p>
          <a:p>
            <a:pPr lvl="1"/>
            <a:r>
              <a:rPr lang="en-US" altLang="en-US" smtClean="0"/>
              <a:t>Volume of sales per customer</a:t>
            </a:r>
          </a:p>
          <a:p>
            <a:pPr lvl="2"/>
            <a:r>
              <a:rPr lang="en-US" altLang="en-US" smtClean="0"/>
              <a:t>Project volume through consumption stats of USDA, local records, own surveys, etc.</a:t>
            </a:r>
          </a:p>
          <a:p>
            <a:pPr lvl="1"/>
            <a:r>
              <a:rPr lang="en-US" altLang="en-US" smtClean="0"/>
              <a:t>Potential total sales volume</a:t>
            </a:r>
          </a:p>
        </p:txBody>
      </p:sp>
    </p:spTree>
    <p:extLst>
      <p:ext uri="{BB962C8B-B14F-4D97-AF65-F5344CB8AC3E}">
        <p14:creationId xmlns:p14="http://schemas.microsoft.com/office/powerpoint/2010/main" xmlns="" val="287102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ltLang="en-US" smtClean="0"/>
              <a:t>2. Your Costs</a:t>
            </a:r>
            <a:br>
              <a:rPr lang="en-US" altLang="en-US" smtClean="0"/>
            </a:br>
            <a:r>
              <a:rPr lang="en-US" altLang="en-US" smtClean="0"/>
              <a:t> (and their $$ Spending)</a:t>
            </a:r>
          </a:p>
        </p:txBody>
      </p:sp>
      <p:sp>
        <p:nvSpPr>
          <p:cNvPr id="18435" name="Rectangle 3"/>
          <p:cNvSpPr>
            <a:spLocks noGrp="1" noChangeArrowheads="1"/>
          </p:cNvSpPr>
          <p:nvPr>
            <p:ph idx="1"/>
          </p:nvPr>
        </p:nvSpPr>
        <p:spPr/>
        <p:txBody>
          <a:bodyPr>
            <a:normAutofit fontScale="92500"/>
          </a:bodyPr>
          <a:lstStyle/>
          <a:p>
            <a:r>
              <a:rPr lang="en-US" smtClean="0"/>
              <a:t>Know variable costs of producing your product</a:t>
            </a:r>
          </a:p>
          <a:p>
            <a:r>
              <a:rPr lang="en-US" smtClean="0"/>
              <a:t>Realize there are fixed costs that must be paid, whether you produce your product or not</a:t>
            </a:r>
          </a:p>
          <a:p>
            <a:r>
              <a:rPr lang="en-US" smtClean="0"/>
              <a:t>Use variable and fixed costs to calculate the break-even point where costs are covered</a:t>
            </a:r>
          </a:p>
          <a:p>
            <a:pPr lvl="1"/>
            <a:r>
              <a:rPr lang="en-US" smtClean="0"/>
              <a:t>Covered in more detail in upcoming financial lessons</a:t>
            </a:r>
          </a:p>
          <a:p>
            <a:r>
              <a:rPr lang="en-US" smtClean="0"/>
              <a:t>Compare break-even with industry standards</a:t>
            </a:r>
            <a:endParaRPr lang="en-US" dirty="0" smtClean="0"/>
          </a:p>
        </p:txBody>
      </p:sp>
    </p:spTree>
    <p:extLst>
      <p:ext uri="{BB962C8B-B14F-4D97-AF65-F5344CB8AC3E}">
        <p14:creationId xmlns:p14="http://schemas.microsoft.com/office/powerpoint/2010/main" xmlns="" val="903962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t>Product Benefits and Costs</a:t>
            </a:r>
          </a:p>
        </p:txBody>
      </p:sp>
      <p:sp>
        <p:nvSpPr>
          <p:cNvPr id="21507" name="Rectangle 3"/>
          <p:cNvSpPr>
            <a:spLocks noGrp="1" noChangeArrowheads="1"/>
          </p:cNvSpPr>
          <p:nvPr>
            <p:ph idx="1"/>
          </p:nvPr>
        </p:nvSpPr>
        <p:spPr/>
        <p:txBody>
          <a:bodyPr>
            <a:normAutofit fontScale="92500" lnSpcReduction="20000"/>
          </a:bodyPr>
          <a:lstStyle/>
          <a:p>
            <a:r>
              <a:rPr lang="en-US" altLang="en-US" smtClean="0"/>
              <a:t>Tangible – Product benefits (costs) that are easy to measure, “</a:t>
            </a:r>
            <a:r>
              <a:rPr lang="en-US" altLang="ja-JP" smtClean="0"/>
              <a:t>features</a:t>
            </a:r>
            <a:r>
              <a:rPr lang="en-US" altLang="en-US" smtClean="0"/>
              <a:t>”</a:t>
            </a:r>
            <a:endParaRPr lang="en-US" altLang="ja-JP" smtClean="0"/>
          </a:p>
          <a:p>
            <a:pPr lvl="1"/>
            <a:r>
              <a:rPr lang="en-US" altLang="en-US" smtClean="0"/>
              <a:t>Packaging, taste, size….</a:t>
            </a:r>
          </a:p>
          <a:p>
            <a:r>
              <a:rPr lang="en-US" altLang="en-US" smtClean="0"/>
              <a:t>Intangible – Product benefits that are not easily measured</a:t>
            </a:r>
          </a:p>
          <a:p>
            <a:pPr lvl="1"/>
            <a:r>
              <a:rPr lang="en-US" altLang="en-US" smtClean="0"/>
              <a:t>Local, organic, humanely raised</a:t>
            </a:r>
          </a:p>
          <a:p>
            <a:pPr lvl="1"/>
            <a:r>
              <a:rPr lang="en-US" altLang="en-US" smtClean="0"/>
              <a:t>Benefits and costs harder to determine</a:t>
            </a:r>
          </a:p>
          <a:p>
            <a:pPr lvl="2"/>
            <a:r>
              <a:rPr lang="en-US" altLang="en-US" smtClean="0"/>
              <a:t>Promotion will often be used to communicate intangible values</a:t>
            </a:r>
          </a:p>
        </p:txBody>
      </p:sp>
    </p:spTree>
    <p:extLst>
      <p:ext uri="{BB962C8B-B14F-4D97-AF65-F5344CB8AC3E}">
        <p14:creationId xmlns:p14="http://schemas.microsoft.com/office/powerpoint/2010/main" xmlns="" val="3354855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Know Costs to Control Costs</a:t>
            </a:r>
          </a:p>
        </p:txBody>
      </p:sp>
      <p:sp>
        <p:nvSpPr>
          <p:cNvPr id="22531" name="Rectangle 3"/>
          <p:cNvSpPr>
            <a:spLocks noGrp="1" noChangeArrowheads="1"/>
          </p:cNvSpPr>
          <p:nvPr>
            <p:ph idx="1"/>
          </p:nvPr>
        </p:nvSpPr>
        <p:spPr/>
        <p:txBody>
          <a:bodyPr>
            <a:normAutofit fontScale="92500"/>
          </a:bodyPr>
          <a:lstStyle/>
          <a:p>
            <a:r>
              <a:rPr lang="en-US" altLang="en-US" smtClean="0"/>
              <a:t>To survive in a competitive market-based economic system, </a:t>
            </a:r>
          </a:p>
          <a:p>
            <a:pPr lvl="1"/>
            <a:r>
              <a:rPr lang="en-US" altLang="en-US" smtClean="0"/>
              <a:t>You must be a low cost producer </a:t>
            </a:r>
          </a:p>
          <a:p>
            <a:pPr lvl="1"/>
            <a:r>
              <a:rPr lang="en-US" altLang="en-US" smtClean="0"/>
              <a:t>Or market to a specialized segment</a:t>
            </a:r>
          </a:p>
          <a:p>
            <a:r>
              <a:rPr lang="en-US" altLang="en-US" smtClean="0"/>
              <a:t>Always know and control your costs</a:t>
            </a:r>
          </a:p>
          <a:p>
            <a:pPr lvl="1"/>
            <a:r>
              <a:rPr lang="en-US" altLang="en-US" smtClean="0"/>
              <a:t>You control only what you can quantify and measure</a:t>
            </a:r>
          </a:p>
          <a:p>
            <a:pPr lvl="1"/>
            <a:r>
              <a:rPr lang="en-US" altLang="en-US" smtClean="0"/>
              <a:t>You measure costs through accounting and budgeting</a:t>
            </a:r>
          </a:p>
        </p:txBody>
      </p:sp>
    </p:spTree>
    <p:extLst>
      <p:ext uri="{BB962C8B-B14F-4D97-AF65-F5344CB8AC3E}">
        <p14:creationId xmlns:p14="http://schemas.microsoft.com/office/powerpoint/2010/main" xmlns="" val="286478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smtClean="0"/>
              <a:t>3. The Competition</a:t>
            </a:r>
            <a:br>
              <a:rPr lang="en-US" altLang="en-US" smtClean="0"/>
            </a:br>
            <a:r>
              <a:rPr lang="en-US" altLang="en-US" smtClean="0"/>
              <a:t>…and Other Challenges</a:t>
            </a:r>
          </a:p>
        </p:txBody>
      </p:sp>
      <p:sp>
        <p:nvSpPr>
          <p:cNvPr id="23555" name="Rectangle 3"/>
          <p:cNvSpPr>
            <a:spLocks noGrp="1" noChangeArrowheads="1"/>
          </p:cNvSpPr>
          <p:nvPr>
            <p:ph idx="1"/>
          </p:nvPr>
        </p:nvSpPr>
        <p:spPr/>
        <p:txBody>
          <a:bodyPr/>
          <a:lstStyle/>
          <a:p>
            <a:r>
              <a:rPr lang="en-US" altLang="en-US" smtClean="0"/>
              <a:t>From SWOT analysis, assess your business’ strengths and weaknesses compared to your competitor’</a:t>
            </a:r>
            <a:r>
              <a:rPr lang="en-US" altLang="ja-JP" smtClean="0"/>
              <a:t>s</a:t>
            </a:r>
          </a:p>
          <a:p>
            <a:r>
              <a:rPr lang="en-US" altLang="en-US" smtClean="0"/>
              <a:t>Competition can be other operations, regions, product or service types </a:t>
            </a:r>
          </a:p>
          <a:p>
            <a:r>
              <a:rPr lang="en-US" altLang="en-US" smtClean="0"/>
              <a:t>Responses to risks and barriers in the market</a:t>
            </a:r>
          </a:p>
          <a:p>
            <a:endParaRPr lang="en-US" altLang="en-US" smtClean="0"/>
          </a:p>
        </p:txBody>
      </p:sp>
    </p:spTree>
    <p:extLst>
      <p:ext uri="{BB962C8B-B14F-4D97-AF65-F5344CB8AC3E}">
        <p14:creationId xmlns:p14="http://schemas.microsoft.com/office/powerpoint/2010/main" xmlns="" val="286511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Competitor Analysis &amp; Strategic Value Creation</a:t>
            </a:r>
            <a:endParaRPr lang="en-US" dirty="0"/>
          </a:p>
        </p:txBody>
      </p:sp>
      <p:sp>
        <p:nvSpPr>
          <p:cNvPr id="24579" name="Rectangle 3"/>
          <p:cNvSpPr>
            <a:spLocks noGrp="1" noChangeArrowheads="1"/>
          </p:cNvSpPr>
          <p:nvPr>
            <p:ph idx="1"/>
          </p:nvPr>
        </p:nvSpPr>
        <p:spPr/>
        <p:txBody>
          <a:bodyPr>
            <a:normAutofit lnSpcReduction="10000"/>
          </a:bodyPr>
          <a:lstStyle/>
          <a:p>
            <a:pPr marL="0" indent="0" algn="ctr">
              <a:buNone/>
            </a:pPr>
            <a:r>
              <a:rPr lang="en-US" altLang="en-US" dirty="0"/>
              <a:t>Make sure you are </a:t>
            </a:r>
            <a:r>
              <a:rPr lang="en-US" altLang="en-US" b="1" dirty="0"/>
              <a:t>distinctively different</a:t>
            </a:r>
            <a:r>
              <a:rPr lang="en-US" altLang="en-US" dirty="0"/>
              <a:t/>
            </a:r>
            <a:br>
              <a:rPr lang="en-US" altLang="en-US" dirty="0"/>
            </a:br>
            <a:r>
              <a:rPr lang="en-US" altLang="en-US" dirty="0"/>
              <a:t>	from your </a:t>
            </a:r>
            <a:r>
              <a:rPr lang="en-US" altLang="en-US" b="1" dirty="0"/>
              <a:t>competition</a:t>
            </a:r>
            <a:r>
              <a:rPr lang="en-US" altLang="en-US" dirty="0"/>
              <a:t/>
            </a:r>
            <a:br>
              <a:rPr lang="en-US" altLang="en-US" dirty="0"/>
            </a:br>
            <a:r>
              <a:rPr lang="en-US" altLang="en-US" dirty="0"/>
              <a:t>		in </a:t>
            </a:r>
            <a:r>
              <a:rPr lang="en-US" altLang="en-US" b="1" dirty="0"/>
              <a:t>areas of importance</a:t>
            </a:r>
            <a:r>
              <a:rPr lang="en-US" altLang="en-US" dirty="0"/>
              <a:t/>
            </a:r>
            <a:br>
              <a:rPr lang="en-US" altLang="en-US" dirty="0"/>
            </a:br>
            <a:r>
              <a:rPr lang="en-US" altLang="en-US" dirty="0"/>
              <a:t>			to your </a:t>
            </a:r>
            <a:r>
              <a:rPr lang="en-US" altLang="en-US" b="1" dirty="0"/>
              <a:t>customers</a:t>
            </a:r>
            <a:endParaRPr lang="en-US" altLang="en-US" b="1" dirty="0" smtClean="0"/>
          </a:p>
          <a:p>
            <a:r>
              <a:rPr lang="en-US" altLang="en-US" dirty="0" smtClean="0"/>
              <a:t>Competitive analysis</a:t>
            </a:r>
          </a:p>
          <a:p>
            <a:r>
              <a:rPr lang="en-US" altLang="en-US" dirty="0" smtClean="0"/>
              <a:t>Reallocation of resources if necessary</a:t>
            </a:r>
          </a:p>
          <a:p>
            <a:r>
              <a:rPr lang="en-US" altLang="en-US" dirty="0" smtClean="0"/>
              <a:t>Positioning</a:t>
            </a:r>
          </a:p>
        </p:txBody>
      </p:sp>
      <p:sp>
        <p:nvSpPr>
          <p:cNvPr id="45060" name="Rectangle 4"/>
          <p:cNvSpPr>
            <a:spLocks noChangeArrowheads="1"/>
          </p:cNvSpPr>
          <p:nvPr/>
        </p:nvSpPr>
        <p:spPr bwMode="auto">
          <a:xfrm>
            <a:off x="1219200" y="666750"/>
            <a:ext cx="6172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eaLnBrk="0" hangingPunct="0">
              <a:defRPr/>
            </a:pPr>
            <a:endParaRPr kumimoji="1" lang="en-US" sz="3600" b="1" dirty="0">
              <a:solidFill>
                <a:srgbClr val="996633"/>
              </a:solidFill>
              <a:latin typeface="+mj-lt"/>
              <a:ea typeface="+mn-ea"/>
              <a:cs typeface="Arial" charset="0"/>
            </a:endParaRPr>
          </a:p>
        </p:txBody>
      </p:sp>
    </p:spTree>
    <p:extLst>
      <p:ext uri="{BB962C8B-B14F-4D97-AF65-F5344CB8AC3E}">
        <p14:creationId xmlns:p14="http://schemas.microsoft.com/office/powerpoint/2010/main" xmlns="" val="1905661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Competitive Analysis</a:t>
            </a:r>
          </a:p>
        </p:txBody>
      </p:sp>
      <p:sp>
        <p:nvSpPr>
          <p:cNvPr id="25603" name="Content Placeholder 2"/>
          <p:cNvSpPr>
            <a:spLocks noGrp="1"/>
          </p:cNvSpPr>
          <p:nvPr>
            <p:ph idx="1"/>
          </p:nvPr>
        </p:nvSpPr>
        <p:spPr/>
        <p:txBody>
          <a:bodyPr/>
          <a:lstStyle/>
          <a:p>
            <a:r>
              <a:rPr lang="en-US" altLang="en-US" smtClean="0"/>
              <a:t>You are concerned with their product position, brand strength and prices</a:t>
            </a:r>
          </a:p>
          <a:p>
            <a:r>
              <a:rPr lang="en-US" altLang="en-US" smtClean="0"/>
              <a:t>Emulating their good ideas may be a key to success…</a:t>
            </a:r>
          </a:p>
          <a:p>
            <a:pPr lvl="1"/>
            <a:r>
              <a:rPr lang="en-US" altLang="en-US" smtClean="0"/>
              <a:t>Look online, food-oriented publications</a:t>
            </a:r>
          </a:p>
          <a:p>
            <a:pPr lvl="1"/>
            <a:r>
              <a:rPr lang="en-US" altLang="en-US" smtClean="0"/>
              <a:t>Read or watch shows you might not otherwise</a:t>
            </a:r>
          </a:p>
        </p:txBody>
      </p:sp>
    </p:spTree>
    <p:extLst>
      <p:ext uri="{BB962C8B-B14F-4D97-AF65-F5344CB8AC3E}">
        <p14:creationId xmlns:p14="http://schemas.microsoft.com/office/powerpoint/2010/main" xmlns="" val="3736672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smtClean="0"/>
              <a:t>The Marketing Mix (4 Ps):</a:t>
            </a:r>
            <a:br>
              <a:rPr lang="en-US" altLang="en-US" smtClean="0"/>
            </a:br>
            <a:r>
              <a:rPr lang="en-US" altLang="en-US" smtClean="0"/>
              <a:t> Implementation</a:t>
            </a:r>
          </a:p>
        </p:txBody>
      </p:sp>
      <p:sp>
        <p:nvSpPr>
          <p:cNvPr id="22531" name="Oval 3" descr="10%"/>
          <p:cNvSpPr>
            <a:spLocks noChangeArrowheads="1"/>
          </p:cNvSpPr>
          <p:nvPr/>
        </p:nvSpPr>
        <p:spPr bwMode="auto">
          <a:xfrm>
            <a:off x="1143000" y="2133600"/>
            <a:ext cx="1905000" cy="1371600"/>
          </a:xfrm>
          <a:prstGeom prst="ellipse">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Product</a:t>
            </a:r>
          </a:p>
        </p:txBody>
      </p:sp>
      <p:sp>
        <p:nvSpPr>
          <p:cNvPr id="22532" name="AutoShape 4" descr="Diagonal brick"/>
          <p:cNvSpPr>
            <a:spLocks noChangeArrowheads="1"/>
          </p:cNvSpPr>
          <p:nvPr/>
        </p:nvSpPr>
        <p:spPr bwMode="auto">
          <a:xfrm>
            <a:off x="4953000" y="1981200"/>
            <a:ext cx="1600200" cy="1524000"/>
          </a:xfrm>
          <a:prstGeom prst="octagon">
            <a:avLst>
              <a:gd name="adj" fmla="val 29287"/>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Price</a:t>
            </a:r>
          </a:p>
        </p:txBody>
      </p:sp>
      <p:sp>
        <p:nvSpPr>
          <p:cNvPr id="22533" name="AutoShape 5" descr="Solid diamond"/>
          <p:cNvSpPr>
            <a:spLocks noChangeArrowheads="1"/>
          </p:cNvSpPr>
          <p:nvPr/>
        </p:nvSpPr>
        <p:spPr bwMode="auto">
          <a:xfrm>
            <a:off x="4724400" y="4429124"/>
            <a:ext cx="1981200" cy="1447800"/>
          </a:xfrm>
          <a:prstGeom prst="pentagon">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Place</a:t>
            </a:r>
          </a:p>
        </p:txBody>
      </p:sp>
      <p:sp>
        <p:nvSpPr>
          <p:cNvPr id="22534" name="AutoShape 6" descr="Light horizontal"/>
          <p:cNvSpPr>
            <a:spLocks noChangeArrowheads="1"/>
          </p:cNvSpPr>
          <p:nvPr/>
        </p:nvSpPr>
        <p:spPr bwMode="auto">
          <a:xfrm>
            <a:off x="762000" y="3810000"/>
            <a:ext cx="2667000" cy="1676400"/>
          </a:xfrm>
          <a:prstGeom prst="diamond">
            <a:avLst/>
          </a:prstGeom>
          <a:solidFill>
            <a:schemeClr val="accent6">
              <a:lumMod val="20000"/>
              <a:lumOff val="80000"/>
            </a:schemeClr>
          </a:solidFill>
          <a:ln w="38100">
            <a:solidFill>
              <a:srgbClr val="006600"/>
            </a:solidFill>
            <a:miter lim="800000"/>
            <a:headEnd/>
            <a:tailEnd/>
          </a:ln>
          <a:effectLst/>
        </p:spPr>
        <p:txBody>
          <a:bodyPr wrap="none" anchor="ctr"/>
          <a:lstStyle/>
          <a:p>
            <a:pPr algn="ctr">
              <a:defRPr/>
            </a:pPr>
            <a:r>
              <a:rPr lang="en-US" sz="2800" b="1" dirty="0">
                <a:solidFill>
                  <a:srgbClr val="996633"/>
                </a:solidFill>
                <a:latin typeface="Arial" charset="0"/>
                <a:ea typeface="+mn-ea"/>
                <a:cs typeface="Arial" charset="0"/>
              </a:rPr>
              <a:t>Promotion</a:t>
            </a:r>
            <a:endParaRPr lang="en-US" sz="2800" b="1" dirty="0">
              <a:solidFill>
                <a:srgbClr val="996633"/>
              </a:solidFill>
              <a:latin typeface="Tahoma" pitchFamily="34" charset="0"/>
              <a:ea typeface="+mn-ea"/>
              <a:cs typeface="Arial" charset="0"/>
            </a:endParaRPr>
          </a:p>
        </p:txBody>
      </p:sp>
      <p:sp>
        <p:nvSpPr>
          <p:cNvPr id="22535" name="AutoShape 7"/>
          <p:cNvSpPr>
            <a:spLocks noChangeArrowheads="1"/>
          </p:cNvSpPr>
          <p:nvPr/>
        </p:nvSpPr>
        <p:spPr bwMode="auto">
          <a:xfrm>
            <a:off x="3581400" y="2385219"/>
            <a:ext cx="9906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
        <p:nvSpPr>
          <p:cNvPr id="22536" name="AutoShape 8"/>
          <p:cNvSpPr>
            <a:spLocks noChangeArrowheads="1"/>
          </p:cNvSpPr>
          <p:nvPr/>
        </p:nvSpPr>
        <p:spPr bwMode="auto">
          <a:xfrm flipH="1" flipV="1">
            <a:off x="3581400" y="4229100"/>
            <a:ext cx="9906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
        <p:nvSpPr>
          <p:cNvPr id="22537" name="AutoShape 9"/>
          <p:cNvSpPr>
            <a:spLocks noChangeArrowheads="1"/>
          </p:cNvSpPr>
          <p:nvPr/>
        </p:nvSpPr>
        <p:spPr bwMode="auto">
          <a:xfrm rot="5400000">
            <a:off x="5410200" y="3548062"/>
            <a:ext cx="685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Tree>
    <p:extLst>
      <p:ext uri="{BB962C8B-B14F-4D97-AF65-F5344CB8AC3E}">
        <p14:creationId xmlns:p14="http://schemas.microsoft.com/office/powerpoint/2010/main" xmlns="" val="1893015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Overview</a:t>
            </a:r>
            <a:endParaRPr lang="en-US" dirty="0"/>
          </a:p>
        </p:txBody>
      </p:sp>
      <p:sp>
        <p:nvSpPr>
          <p:cNvPr id="3085" name="Rectangle 13"/>
          <p:cNvSpPr>
            <a:spLocks noGrp="1" noChangeArrowheads="1"/>
          </p:cNvSpPr>
          <p:nvPr>
            <p:ph idx="1"/>
          </p:nvPr>
        </p:nvSpPr>
        <p:spPr>
          <a:xfrm>
            <a:off x="457199" y="1968501"/>
            <a:ext cx="8562975" cy="3607706"/>
          </a:xfrm>
        </p:spPr>
        <p:txBody>
          <a:bodyPr>
            <a:normAutofit fontScale="77500" lnSpcReduction="20000"/>
          </a:bodyPr>
          <a:lstStyle/>
          <a:p>
            <a:pPr lvl="0"/>
            <a:r>
              <a:rPr lang="en-US" dirty="0" smtClean="0"/>
              <a:t>Target marketing defined</a:t>
            </a:r>
          </a:p>
          <a:p>
            <a:pPr lvl="0"/>
            <a:r>
              <a:rPr lang="en-US" dirty="0" smtClean="0"/>
              <a:t>Customer value proposition</a:t>
            </a:r>
          </a:p>
          <a:p>
            <a:pPr lvl="0"/>
            <a:r>
              <a:rPr lang="en-US" dirty="0" smtClean="0"/>
              <a:t>Three Cs of marketing</a:t>
            </a:r>
          </a:p>
          <a:p>
            <a:pPr lvl="1"/>
            <a:r>
              <a:rPr lang="en-US" dirty="0" smtClean="0"/>
              <a:t>Customers, costs, and competition</a:t>
            </a:r>
          </a:p>
          <a:p>
            <a:r>
              <a:rPr lang="en-US" dirty="0" smtClean="0"/>
              <a:t>Four Ps of marketing</a:t>
            </a:r>
          </a:p>
          <a:p>
            <a:pPr lvl="1"/>
            <a:r>
              <a:rPr lang="en-US" dirty="0" smtClean="0"/>
              <a:t>Product, price, place, and promotion</a:t>
            </a:r>
          </a:p>
          <a:p>
            <a:r>
              <a:rPr lang="en-US" dirty="0" smtClean="0"/>
              <a:t>Food tourism and tourist types </a:t>
            </a:r>
          </a:p>
          <a:p>
            <a:r>
              <a:rPr lang="en-US" dirty="0" smtClean="0"/>
              <a:t>Western food tourists</a:t>
            </a:r>
          </a:p>
          <a:p>
            <a:r>
              <a:rPr lang="en-US" dirty="0" smtClean="0"/>
              <a:t>Tourism promotion options and resources </a:t>
            </a:r>
          </a:p>
          <a:p>
            <a:pPr lvl="1"/>
            <a:endParaRPr lang="en-US" dirty="0"/>
          </a:p>
        </p:txBody>
      </p:sp>
    </p:spTree>
    <p:custDataLst>
      <p:tags r:id="rId1"/>
    </p:custDataLst>
    <p:extLst>
      <p:ext uri="{BB962C8B-B14F-4D97-AF65-F5344CB8AC3E}">
        <p14:creationId xmlns:p14="http://schemas.microsoft.com/office/powerpoint/2010/main" xmlns="" val="385706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The Marketing Mix</a:t>
            </a:r>
          </a:p>
        </p:txBody>
      </p:sp>
      <p:sp>
        <p:nvSpPr>
          <p:cNvPr id="27651" name="Rectangle 3"/>
          <p:cNvSpPr>
            <a:spLocks noGrp="1" noChangeArrowheads="1"/>
          </p:cNvSpPr>
          <p:nvPr>
            <p:ph idx="1"/>
          </p:nvPr>
        </p:nvSpPr>
        <p:spPr/>
        <p:txBody>
          <a:bodyPr/>
          <a:lstStyle/>
          <a:p>
            <a:r>
              <a:rPr lang="en-US" altLang="en-US" smtClean="0"/>
              <a:t>The 4 Ps of Marketing</a:t>
            </a:r>
          </a:p>
          <a:p>
            <a:pPr lvl="1"/>
            <a:r>
              <a:rPr lang="en-US" altLang="en-US" smtClean="0"/>
              <a:t>Understanding important Product Claims</a:t>
            </a:r>
          </a:p>
          <a:p>
            <a:pPr lvl="1"/>
            <a:r>
              <a:rPr lang="en-US" altLang="en-US" smtClean="0"/>
              <a:t>What Place will Consumer Find You?</a:t>
            </a:r>
          </a:p>
          <a:p>
            <a:pPr lvl="1"/>
            <a:r>
              <a:rPr lang="en-US" altLang="en-US" smtClean="0"/>
              <a:t>How will you Promote Cost Effectively?</a:t>
            </a:r>
          </a:p>
          <a:p>
            <a:pPr lvl="1"/>
            <a:r>
              <a:rPr lang="en-US" altLang="en-US" smtClean="0"/>
              <a:t>What are Effective Pricing Strategies?</a:t>
            </a:r>
          </a:p>
        </p:txBody>
      </p:sp>
    </p:spTree>
    <p:extLst>
      <p:ext uri="{BB962C8B-B14F-4D97-AF65-F5344CB8AC3E}">
        <p14:creationId xmlns:p14="http://schemas.microsoft.com/office/powerpoint/2010/main" xmlns="" val="37097820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smtClean="0"/>
              <a:t>1. Product (&amp; Services)</a:t>
            </a:r>
          </a:p>
        </p:txBody>
      </p:sp>
      <p:sp>
        <p:nvSpPr>
          <p:cNvPr id="23555" name="Rectangle 3"/>
          <p:cNvSpPr>
            <a:spLocks noGrp="1" noChangeArrowheads="1"/>
          </p:cNvSpPr>
          <p:nvPr>
            <p:ph idx="1"/>
          </p:nvPr>
        </p:nvSpPr>
        <p:spPr/>
        <p:txBody>
          <a:bodyPr>
            <a:normAutofit fontScale="92500" lnSpcReduction="10000"/>
          </a:bodyPr>
          <a:lstStyle/>
          <a:p>
            <a:r>
              <a:rPr lang="en-US" dirty="0" smtClean="0"/>
              <a:t>Goods that satisfy the needs of a target market  should have the following characteristics:</a:t>
            </a:r>
          </a:p>
          <a:p>
            <a:r>
              <a:rPr lang="en-US" dirty="0" smtClean="0"/>
              <a:t>Physical features (design and packaging)</a:t>
            </a:r>
          </a:p>
          <a:p>
            <a:r>
              <a:rPr lang="en-US" dirty="0" smtClean="0"/>
              <a:t>Branding and image/personality</a:t>
            </a:r>
          </a:p>
          <a:p>
            <a:r>
              <a:rPr lang="en-US" dirty="0" smtClean="0"/>
              <a:t>Degree of customer service: products and services</a:t>
            </a:r>
          </a:p>
          <a:p>
            <a:r>
              <a:rPr lang="en-US" dirty="0" smtClean="0"/>
              <a:t>Consistent quality, supply or experience</a:t>
            </a:r>
          </a:p>
        </p:txBody>
      </p:sp>
    </p:spTree>
    <p:extLst>
      <p:ext uri="{BB962C8B-B14F-4D97-AF65-F5344CB8AC3E}">
        <p14:creationId xmlns:p14="http://schemas.microsoft.com/office/powerpoint/2010/main" xmlns="" val="3117012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What Product Are </a:t>
            </a:r>
            <a:br>
              <a:rPr lang="en-US" altLang="en-US" smtClean="0"/>
            </a:br>
            <a:r>
              <a:rPr lang="en-US" altLang="en-US" smtClean="0"/>
              <a:t>You Marketing?</a:t>
            </a:r>
          </a:p>
        </p:txBody>
      </p:sp>
      <p:pic>
        <p:nvPicPr>
          <p:cNvPr id="29699" name="Picture 13" descr="105b"/>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a:xfrm>
            <a:off x="6072759" y="1966119"/>
            <a:ext cx="2846832" cy="2133600"/>
          </a:xfrm>
        </p:spPr>
      </p:pic>
      <p:pic>
        <p:nvPicPr>
          <p:cNvPr id="29700" name="Picture 14" descr="DSC00316"/>
          <p:cNvPicPr>
            <a:picLocks noGrp="1" noChangeAspect="1" noChangeArrowheads="1"/>
          </p:cNvPicPr>
          <p:nvPr>
            <p:ph sz="quarter" idx="4294967295"/>
          </p:nvPr>
        </p:nvPicPr>
        <p:blipFill>
          <a:blip r:embed="rId4">
            <a:extLst>
              <a:ext uri="{28A0092B-C50C-407E-A947-70E740481C1C}">
                <a14:useLocalDpi xmlns:a14="http://schemas.microsoft.com/office/drawing/2010/main" xmlns="" val="0"/>
              </a:ext>
            </a:extLst>
          </a:blip>
          <a:srcRect/>
          <a:stretch>
            <a:fillRect/>
          </a:stretch>
        </p:blipFill>
        <p:spPr>
          <a:xfrm>
            <a:off x="246285" y="4267200"/>
            <a:ext cx="2844800" cy="2133600"/>
          </a:xfrm>
        </p:spPr>
      </p:pic>
      <p:pic>
        <p:nvPicPr>
          <p:cNvPr id="29701" name="Picture 15" descr="beef-dinner"/>
          <p:cNvPicPr>
            <a:picLocks noGrp="1" noChangeAspect="1" noChangeArrowheads="1"/>
          </p:cNvPicPr>
          <p:nvPr>
            <p:ph sz="quarter" idx="4294967295"/>
          </p:nvPr>
        </p:nvPicPr>
        <p:blipFill>
          <a:blip r:embed="rId5">
            <a:extLst>
              <a:ext uri="{28A0092B-C50C-407E-A947-70E740481C1C}">
                <a14:useLocalDpi xmlns:a14="http://schemas.microsoft.com/office/drawing/2010/main" xmlns="" val="0"/>
              </a:ext>
            </a:extLst>
          </a:blip>
          <a:srcRect/>
          <a:stretch>
            <a:fillRect/>
          </a:stretch>
        </p:blipFill>
        <p:spPr>
          <a:xfrm>
            <a:off x="6072759" y="4267200"/>
            <a:ext cx="2747962" cy="2133600"/>
          </a:xfrm>
        </p:spPr>
      </p:pic>
      <p:pic>
        <p:nvPicPr>
          <p:cNvPr id="29702" name="Picture 16" descr="LRGA-JUN090048"/>
          <p:cNvPicPr>
            <a:picLocks noGrp="1" noChangeAspect="1" noChangeArrowheads="1"/>
          </p:cNvPicPr>
          <p:nvPr>
            <p:ph sz="quarter" idx="4294967295"/>
          </p:nvPr>
        </p:nvPicPr>
        <p:blipFill>
          <a:blip r:embed="rId6">
            <a:extLst>
              <a:ext uri="{28A0092B-C50C-407E-A947-70E740481C1C}">
                <a14:useLocalDpi xmlns:a14="http://schemas.microsoft.com/office/drawing/2010/main" xmlns="" val="0"/>
              </a:ext>
            </a:extLst>
          </a:blip>
          <a:srcRect/>
          <a:stretch>
            <a:fillRect/>
          </a:stretch>
        </p:blipFill>
        <p:spPr>
          <a:xfrm>
            <a:off x="209550" y="1966119"/>
            <a:ext cx="2844800" cy="2133600"/>
          </a:xfrm>
        </p:spPr>
      </p:pic>
      <p:sp>
        <p:nvSpPr>
          <p:cNvPr id="24583" name="TextBox 6"/>
          <p:cNvSpPr txBox="1">
            <a:spLocks noChangeArrowheads="1"/>
          </p:cNvSpPr>
          <p:nvPr/>
        </p:nvSpPr>
        <p:spPr bwMode="auto">
          <a:xfrm>
            <a:off x="3733800" y="2189163"/>
            <a:ext cx="1828800"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i="1" dirty="0" smtClean="0">
                <a:solidFill>
                  <a:srgbClr val="006600"/>
                </a:solidFill>
                <a:latin typeface="+mn-lt"/>
                <a:ea typeface="+mn-ea"/>
              </a:rPr>
              <a:t>Grass or</a:t>
            </a:r>
          </a:p>
          <a:p>
            <a:pPr algn="ctr" eaLnBrk="1" hangingPunct="1">
              <a:defRPr/>
            </a:pPr>
            <a:r>
              <a:rPr lang="en-US" sz="2800" b="1" i="1" dirty="0" smtClean="0">
                <a:solidFill>
                  <a:srgbClr val="006600"/>
                </a:solidFill>
                <a:latin typeface="+mn-lt"/>
                <a:ea typeface="+mn-ea"/>
              </a:rPr>
              <a:t>Livestock ?</a:t>
            </a:r>
          </a:p>
        </p:txBody>
      </p:sp>
      <p:sp>
        <p:nvSpPr>
          <p:cNvPr id="24584" name="TextBox 7"/>
          <p:cNvSpPr txBox="1">
            <a:spLocks noChangeArrowheads="1"/>
          </p:cNvSpPr>
          <p:nvPr/>
        </p:nvSpPr>
        <p:spPr bwMode="auto">
          <a:xfrm>
            <a:off x="3543300" y="4267200"/>
            <a:ext cx="2057400"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i="1" dirty="0" smtClean="0">
                <a:solidFill>
                  <a:srgbClr val="006600"/>
                </a:solidFill>
                <a:latin typeface="+mn-lt"/>
                <a:ea typeface="+mn-ea"/>
              </a:rPr>
              <a:t>Meat or an </a:t>
            </a:r>
          </a:p>
          <a:p>
            <a:pPr algn="ctr" eaLnBrk="1" hangingPunct="1">
              <a:defRPr/>
            </a:pPr>
            <a:r>
              <a:rPr lang="en-US" sz="2800" b="1" i="1" dirty="0" smtClean="0">
                <a:solidFill>
                  <a:srgbClr val="006600"/>
                </a:solidFill>
                <a:latin typeface="+mn-lt"/>
                <a:ea typeface="+mn-ea"/>
              </a:rPr>
              <a:t>Experience?</a:t>
            </a:r>
          </a:p>
        </p:txBody>
      </p:sp>
    </p:spTree>
    <p:extLst>
      <p:ext uri="{BB962C8B-B14F-4D97-AF65-F5344CB8AC3E}">
        <p14:creationId xmlns:p14="http://schemas.microsoft.com/office/powerpoint/2010/main" xmlns="" val="2068424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t>Knowing Your Product</a:t>
            </a:r>
          </a:p>
        </p:txBody>
      </p:sp>
      <p:pic>
        <p:nvPicPr>
          <p:cNvPr id="30726" name="Picture 7" descr="IMGP1319"/>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tretch>
            <a:fillRect/>
          </a:stretch>
        </p:blipFill>
        <p:spPr>
          <a:xfrm>
            <a:off x="226219" y="1905000"/>
            <a:ext cx="2803846" cy="1808162"/>
          </a:xfrm>
        </p:spPr>
      </p:pic>
      <p:sp>
        <p:nvSpPr>
          <p:cNvPr id="30723" name="Rectangle 3"/>
          <p:cNvSpPr>
            <a:spLocks noGrp="1" noChangeArrowheads="1"/>
          </p:cNvSpPr>
          <p:nvPr>
            <p:ph sz="half" idx="2"/>
          </p:nvPr>
        </p:nvSpPr>
        <p:spPr/>
        <p:txBody>
          <a:bodyPr>
            <a:normAutofit fontScale="85000" lnSpcReduction="10000"/>
          </a:bodyPr>
          <a:lstStyle/>
          <a:p>
            <a:r>
              <a:rPr lang="en-US" altLang="en-US" smtClean="0"/>
              <a:t>Begin with the end in mind</a:t>
            </a:r>
          </a:p>
          <a:p>
            <a:pPr lvl="1"/>
            <a:r>
              <a:rPr lang="en-US" altLang="en-US" smtClean="0"/>
              <a:t>What attributes are important to your</a:t>
            </a:r>
            <a:br>
              <a:rPr lang="en-US" altLang="en-US" smtClean="0"/>
            </a:br>
            <a:r>
              <a:rPr lang="en-US" altLang="en-US" smtClean="0"/>
              <a:t>market segment?</a:t>
            </a:r>
          </a:p>
          <a:p>
            <a:r>
              <a:rPr lang="en-US" altLang="en-US" smtClean="0"/>
              <a:t>Do your products meet those specifications?</a:t>
            </a:r>
          </a:p>
          <a:p>
            <a:r>
              <a:rPr lang="en-US" altLang="en-US" smtClean="0"/>
              <a:t>Value-added characteristics</a:t>
            </a:r>
          </a:p>
          <a:p>
            <a:pPr lvl="1"/>
            <a:r>
              <a:rPr lang="en-US" altLang="en-US" smtClean="0"/>
              <a:t>Traceability, treatments, welfare, certification, local”</a:t>
            </a:r>
          </a:p>
        </p:txBody>
      </p:sp>
      <p:pic>
        <p:nvPicPr>
          <p:cNvPr id="30724" name="Picture 9" descr="beef-dinn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75952" y="3360737"/>
            <a:ext cx="2512591" cy="1951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5" name="Picture 11" descr="156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59494" y="4192973"/>
            <a:ext cx="1678782" cy="2237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9082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t>2. Price</a:t>
            </a:r>
          </a:p>
        </p:txBody>
      </p:sp>
      <p:sp>
        <p:nvSpPr>
          <p:cNvPr id="31747" name="Rectangle 3"/>
          <p:cNvSpPr>
            <a:spLocks noGrp="1" noChangeArrowheads="1"/>
          </p:cNvSpPr>
          <p:nvPr>
            <p:ph idx="1"/>
          </p:nvPr>
        </p:nvSpPr>
        <p:spPr/>
        <p:txBody>
          <a:bodyPr>
            <a:normAutofit fontScale="92500" lnSpcReduction="20000"/>
          </a:bodyPr>
          <a:lstStyle/>
          <a:p>
            <a:r>
              <a:rPr lang="en-US" altLang="en-US" smtClean="0"/>
              <a:t>Set prices based on: </a:t>
            </a:r>
          </a:p>
          <a:p>
            <a:pPr lvl="1"/>
            <a:r>
              <a:rPr lang="en-US" altLang="en-US" smtClean="0"/>
              <a:t>Value-based pricing – Match price to perceived value by customer, brand loyalty, customer oriented price</a:t>
            </a:r>
          </a:p>
          <a:p>
            <a:pPr lvl="1"/>
            <a:r>
              <a:rPr lang="en-US" altLang="en-US" smtClean="0"/>
              <a:t>Competition-based pricing –  Match prices to similar products of your competition)</a:t>
            </a:r>
          </a:p>
          <a:p>
            <a:pPr lvl="1"/>
            <a:r>
              <a:rPr lang="en-US" altLang="en-US" smtClean="0"/>
              <a:t>Cost-based pricing – Set price dependent upon production costs)</a:t>
            </a:r>
          </a:p>
          <a:p>
            <a:r>
              <a:rPr lang="en-US" altLang="en-US" smtClean="0"/>
              <a:t>Use discounts or incentives to boost sales but with a specific goal in mind</a:t>
            </a:r>
          </a:p>
        </p:txBody>
      </p:sp>
    </p:spTree>
    <p:extLst>
      <p:ext uri="{BB962C8B-B14F-4D97-AF65-F5344CB8AC3E}">
        <p14:creationId xmlns:p14="http://schemas.microsoft.com/office/powerpoint/2010/main" xmlns="" val="3066865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dirty="0" smtClean="0">
                <a:ea typeface="ＭＳ Ｐゴシック" panose="020B0600070205080204" pitchFamily="34" charset="-128"/>
              </a:rPr>
              <a:t>Supply &amp; Demand Set Price</a:t>
            </a:r>
          </a:p>
        </p:txBody>
      </p:sp>
      <p:grpSp>
        <p:nvGrpSpPr>
          <p:cNvPr id="2" name="Group 1"/>
          <p:cNvGrpSpPr/>
          <p:nvPr/>
        </p:nvGrpSpPr>
        <p:grpSpPr>
          <a:xfrm>
            <a:off x="1838809" y="1972266"/>
            <a:ext cx="5963166" cy="3944302"/>
            <a:chOff x="546100" y="1425575"/>
            <a:chExt cx="9061560" cy="5494595"/>
          </a:xfrm>
          <a:solidFill>
            <a:schemeClr val="accent1"/>
          </a:solidFill>
        </p:grpSpPr>
        <p:sp>
          <p:nvSpPr>
            <p:cNvPr id="32771" name="Line 2"/>
            <p:cNvSpPr>
              <a:spLocks noChangeShapeType="1"/>
            </p:cNvSpPr>
            <p:nvPr/>
          </p:nvSpPr>
          <p:spPr bwMode="auto">
            <a:xfrm>
              <a:off x="1524000" y="1425575"/>
              <a:ext cx="0" cy="4572000"/>
            </a:xfrm>
            <a:prstGeom prst="line">
              <a:avLst/>
            </a:prstGeom>
            <a:grpFill/>
            <a:ln w="28575">
              <a:solidFill>
                <a:srgbClr val="996633"/>
              </a:solidFill>
              <a:round/>
              <a:headEnd/>
              <a:tailEnd/>
            </a:ln>
            <a:extLst/>
          </p:spPr>
          <p:txBody>
            <a:bodyPr/>
            <a:lstStyle/>
            <a:p>
              <a:endParaRPr lang="en-US"/>
            </a:p>
          </p:txBody>
        </p:sp>
        <p:sp>
          <p:nvSpPr>
            <p:cNvPr id="32772" name="Line 3"/>
            <p:cNvSpPr>
              <a:spLocks noChangeShapeType="1"/>
            </p:cNvSpPr>
            <p:nvPr/>
          </p:nvSpPr>
          <p:spPr bwMode="auto">
            <a:xfrm>
              <a:off x="1524000" y="5997575"/>
              <a:ext cx="6629400" cy="0"/>
            </a:xfrm>
            <a:prstGeom prst="line">
              <a:avLst/>
            </a:prstGeom>
            <a:grpFill/>
            <a:ln w="28575">
              <a:solidFill>
                <a:srgbClr val="996633"/>
              </a:solidFill>
              <a:round/>
              <a:headEnd/>
              <a:tailEnd/>
            </a:ln>
            <a:extLst/>
          </p:spPr>
          <p:txBody>
            <a:bodyPr/>
            <a:lstStyle/>
            <a:p>
              <a:endParaRPr lang="en-US"/>
            </a:p>
          </p:txBody>
        </p:sp>
        <p:sp>
          <p:nvSpPr>
            <p:cNvPr id="27653" name="Text Box 4"/>
            <p:cNvSpPr txBox="1">
              <a:spLocks noChangeArrowheads="1"/>
            </p:cNvSpPr>
            <p:nvPr/>
          </p:nvSpPr>
          <p:spPr bwMode="auto">
            <a:xfrm>
              <a:off x="546100" y="1611313"/>
              <a:ext cx="999209" cy="51449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smtClean="0">
                  <a:latin typeface="+mn-lt"/>
                  <a:ea typeface="+mn-ea"/>
                </a:rPr>
                <a:t>Price</a:t>
              </a:r>
            </a:p>
          </p:txBody>
        </p:sp>
        <p:sp>
          <p:nvSpPr>
            <p:cNvPr id="27654" name="Text Box 6"/>
            <p:cNvSpPr txBox="1">
              <a:spLocks noChangeArrowheads="1"/>
            </p:cNvSpPr>
            <p:nvPr/>
          </p:nvSpPr>
          <p:spPr bwMode="auto">
            <a:xfrm>
              <a:off x="7032626" y="6019800"/>
              <a:ext cx="1561124" cy="51449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smtClean="0">
                  <a:latin typeface="+mn-lt"/>
                  <a:ea typeface="+mn-ea"/>
                </a:rPr>
                <a:t>Quantity</a:t>
              </a:r>
            </a:p>
          </p:txBody>
        </p:sp>
        <p:sp>
          <p:nvSpPr>
            <p:cNvPr id="32775" name="Line 7"/>
            <p:cNvSpPr>
              <a:spLocks noChangeShapeType="1"/>
            </p:cNvSpPr>
            <p:nvPr/>
          </p:nvSpPr>
          <p:spPr bwMode="auto">
            <a:xfrm>
              <a:off x="2438400" y="1524000"/>
              <a:ext cx="4402138" cy="4244975"/>
            </a:xfrm>
            <a:prstGeom prst="line">
              <a:avLst/>
            </a:prstGeom>
            <a:grpFill/>
            <a:ln w="76200">
              <a:solidFill>
                <a:srgbClr val="006600"/>
              </a:solidFill>
              <a:round/>
              <a:headEnd/>
              <a:tailEnd/>
            </a:ln>
            <a:extLst/>
          </p:spPr>
          <p:txBody>
            <a:bodyPr/>
            <a:lstStyle/>
            <a:p>
              <a:endParaRPr lang="en-US"/>
            </a:p>
          </p:txBody>
        </p:sp>
        <p:sp>
          <p:nvSpPr>
            <p:cNvPr id="32776" name="Line 8"/>
            <p:cNvSpPr>
              <a:spLocks noChangeShapeType="1"/>
            </p:cNvSpPr>
            <p:nvPr/>
          </p:nvSpPr>
          <p:spPr bwMode="auto">
            <a:xfrm flipV="1">
              <a:off x="1905000" y="4191000"/>
              <a:ext cx="6705600" cy="1600200"/>
            </a:xfrm>
            <a:prstGeom prst="line">
              <a:avLst/>
            </a:prstGeom>
            <a:grpFill/>
            <a:ln w="76200">
              <a:solidFill>
                <a:schemeClr val="accent2"/>
              </a:solidFill>
              <a:round/>
              <a:headEnd/>
              <a:tailEnd/>
            </a:ln>
            <a:extLst/>
          </p:spPr>
          <p:txBody>
            <a:bodyPr/>
            <a:lstStyle/>
            <a:p>
              <a:endParaRPr lang="en-US"/>
            </a:p>
          </p:txBody>
        </p:sp>
        <p:sp>
          <p:nvSpPr>
            <p:cNvPr id="27657" name="Text Box 9"/>
            <p:cNvSpPr txBox="1">
              <a:spLocks noChangeArrowheads="1"/>
            </p:cNvSpPr>
            <p:nvPr/>
          </p:nvSpPr>
          <p:spPr bwMode="auto">
            <a:xfrm>
              <a:off x="6858001" y="5387974"/>
              <a:ext cx="2362198" cy="55737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b="1" dirty="0" smtClean="0">
                  <a:latin typeface="+mn-lt"/>
                  <a:ea typeface="+mn-ea"/>
                </a:rPr>
                <a:t>Demand</a:t>
              </a:r>
            </a:p>
          </p:txBody>
        </p:sp>
        <p:sp>
          <p:nvSpPr>
            <p:cNvPr id="27658" name="Rectangle 10"/>
            <p:cNvSpPr>
              <a:spLocks noChangeArrowheads="1"/>
            </p:cNvSpPr>
            <p:nvPr/>
          </p:nvSpPr>
          <p:spPr bwMode="auto">
            <a:xfrm>
              <a:off x="7400925" y="4476750"/>
              <a:ext cx="2206735" cy="9861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b="1" dirty="0">
                  <a:latin typeface="+mn-lt"/>
                  <a:ea typeface="+mn-ea"/>
                  <a:cs typeface="Arial" charset="0"/>
                </a:rPr>
                <a:t>Commercial</a:t>
              </a:r>
              <a:br>
                <a:rPr lang="en-US" sz="2000" b="1" dirty="0">
                  <a:latin typeface="+mn-lt"/>
                  <a:ea typeface="+mn-ea"/>
                  <a:cs typeface="Arial" charset="0"/>
                </a:rPr>
              </a:br>
              <a:r>
                <a:rPr lang="en-US" sz="2000" b="1" dirty="0">
                  <a:latin typeface="+mn-lt"/>
                  <a:ea typeface="+mn-ea"/>
                  <a:cs typeface="Arial" charset="0"/>
                </a:rPr>
                <a:t>Markets</a:t>
              </a:r>
            </a:p>
          </p:txBody>
        </p:sp>
        <p:sp>
          <p:nvSpPr>
            <p:cNvPr id="32779" name="Line 11"/>
            <p:cNvSpPr>
              <a:spLocks noChangeShapeType="1"/>
            </p:cNvSpPr>
            <p:nvPr/>
          </p:nvSpPr>
          <p:spPr bwMode="auto">
            <a:xfrm flipH="1">
              <a:off x="1524000" y="3657600"/>
              <a:ext cx="3124200" cy="0"/>
            </a:xfrm>
            <a:prstGeom prst="line">
              <a:avLst/>
            </a:prstGeom>
            <a:grpFill/>
            <a:ln w="9525">
              <a:solidFill>
                <a:schemeClr val="tx1"/>
              </a:solidFill>
              <a:round/>
              <a:headEnd/>
              <a:tailEnd/>
            </a:ln>
            <a:extLst/>
          </p:spPr>
          <p:txBody>
            <a:bodyPr/>
            <a:lstStyle/>
            <a:p>
              <a:endParaRPr lang="en-US"/>
            </a:p>
          </p:txBody>
        </p:sp>
        <p:sp>
          <p:nvSpPr>
            <p:cNvPr id="32780" name="Line 12"/>
            <p:cNvSpPr>
              <a:spLocks noChangeShapeType="1"/>
            </p:cNvSpPr>
            <p:nvPr/>
          </p:nvSpPr>
          <p:spPr bwMode="auto">
            <a:xfrm>
              <a:off x="4648200" y="3711575"/>
              <a:ext cx="0" cy="2286000"/>
            </a:xfrm>
            <a:prstGeom prst="line">
              <a:avLst/>
            </a:prstGeom>
            <a:grpFill/>
            <a:ln w="9525">
              <a:solidFill>
                <a:schemeClr val="tx1"/>
              </a:solidFill>
              <a:round/>
              <a:headEnd/>
              <a:tailEnd/>
            </a:ln>
            <a:extLst/>
          </p:spPr>
          <p:txBody>
            <a:bodyPr/>
            <a:lstStyle/>
            <a:p>
              <a:endParaRPr lang="en-US"/>
            </a:p>
          </p:txBody>
        </p:sp>
        <p:sp>
          <p:nvSpPr>
            <p:cNvPr id="15" name="Text Box 13"/>
            <p:cNvSpPr txBox="1">
              <a:spLocks noChangeArrowheads="1"/>
            </p:cNvSpPr>
            <p:nvPr/>
          </p:nvSpPr>
          <p:spPr bwMode="auto">
            <a:xfrm>
              <a:off x="609601" y="3397250"/>
              <a:ext cx="844549" cy="900369"/>
            </a:xfrm>
            <a:prstGeom prst="rect">
              <a:avLst/>
            </a:prstGeom>
            <a:grpFill/>
            <a:ln w="9525">
              <a:noFill/>
              <a:miter lim="800000"/>
              <a:headEnd/>
              <a:tailEnd/>
            </a:ln>
          </p:spPr>
          <p:txBody>
            <a:bodyPr>
              <a:spAutoFit/>
            </a:bodyPr>
            <a:lstStyle/>
            <a:p>
              <a:pPr>
                <a:defRPr/>
              </a:pPr>
              <a:r>
                <a:rPr lang="en-US" sz="3600" b="1" dirty="0">
                  <a:latin typeface="+mn-lt"/>
                  <a:ea typeface="+mn-ea"/>
                </a:rPr>
                <a:t>P</a:t>
              </a:r>
              <a:r>
                <a:rPr lang="en-US" sz="3600" b="1" baseline="-25000" dirty="0">
                  <a:latin typeface="+mn-lt"/>
                  <a:ea typeface="+mn-ea"/>
                </a:rPr>
                <a:t>s</a:t>
              </a:r>
            </a:p>
          </p:txBody>
        </p:sp>
        <p:sp>
          <p:nvSpPr>
            <p:cNvPr id="27662" name="Rectangle 14"/>
            <p:cNvSpPr>
              <a:spLocks noChangeArrowheads="1"/>
            </p:cNvSpPr>
            <p:nvPr/>
          </p:nvSpPr>
          <p:spPr bwMode="auto">
            <a:xfrm>
              <a:off x="4337050" y="5997576"/>
              <a:ext cx="950491" cy="9003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3600" b="1">
                  <a:latin typeface="+mn-lt"/>
                  <a:ea typeface="+mn-ea"/>
                  <a:cs typeface="Arial" charset="0"/>
                </a:rPr>
                <a:t>Q</a:t>
              </a:r>
              <a:r>
                <a:rPr lang="en-US" sz="3600" b="1" baseline="-25000">
                  <a:latin typeface="+mn-lt"/>
                  <a:ea typeface="+mn-ea"/>
                  <a:cs typeface="Arial" charset="0"/>
                </a:rPr>
                <a:t>s</a:t>
              </a:r>
            </a:p>
          </p:txBody>
        </p:sp>
        <p:sp>
          <p:nvSpPr>
            <p:cNvPr id="32783" name="Line 8"/>
            <p:cNvSpPr>
              <a:spLocks noChangeShapeType="1"/>
            </p:cNvSpPr>
            <p:nvPr/>
          </p:nvSpPr>
          <p:spPr bwMode="auto">
            <a:xfrm flipV="1">
              <a:off x="2971800" y="2895600"/>
              <a:ext cx="3124200" cy="1676400"/>
            </a:xfrm>
            <a:prstGeom prst="line">
              <a:avLst/>
            </a:prstGeom>
            <a:grpFill/>
            <a:ln w="76200">
              <a:solidFill>
                <a:schemeClr val="accent2"/>
              </a:solidFill>
              <a:round/>
              <a:headEnd/>
              <a:tailEnd/>
            </a:ln>
            <a:extLst/>
          </p:spPr>
          <p:txBody>
            <a:bodyPr/>
            <a:lstStyle/>
            <a:p>
              <a:endParaRPr lang="en-US"/>
            </a:p>
          </p:txBody>
        </p:sp>
        <p:sp>
          <p:nvSpPr>
            <p:cNvPr id="27664" name="Rectangle 10"/>
            <p:cNvSpPr>
              <a:spLocks noChangeArrowheads="1"/>
            </p:cNvSpPr>
            <p:nvPr/>
          </p:nvSpPr>
          <p:spPr bwMode="auto">
            <a:xfrm>
              <a:off x="6096000" y="2971800"/>
              <a:ext cx="2156362" cy="9861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b="1">
                  <a:latin typeface="+mn-lt"/>
                  <a:ea typeface="+mn-ea"/>
                  <a:cs typeface="Arial" charset="0"/>
                </a:rPr>
                <a:t>Specialized </a:t>
              </a:r>
              <a:br>
                <a:rPr lang="en-US" sz="2000" b="1">
                  <a:latin typeface="+mn-lt"/>
                  <a:ea typeface="+mn-ea"/>
                  <a:cs typeface="Arial" charset="0"/>
                </a:rPr>
              </a:br>
              <a:r>
                <a:rPr lang="en-US" sz="2000" b="1">
                  <a:latin typeface="+mn-lt"/>
                  <a:ea typeface="+mn-ea"/>
                  <a:cs typeface="Arial" charset="0"/>
                </a:rPr>
                <a:t>Markets</a:t>
              </a:r>
            </a:p>
          </p:txBody>
        </p:sp>
        <p:sp>
          <p:nvSpPr>
            <p:cNvPr id="27665" name="Rectangle 10"/>
            <p:cNvSpPr>
              <a:spLocks noChangeArrowheads="1"/>
            </p:cNvSpPr>
            <p:nvPr/>
          </p:nvSpPr>
          <p:spPr bwMode="auto">
            <a:xfrm>
              <a:off x="4211638" y="1797050"/>
              <a:ext cx="1614422" cy="9861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b="1" dirty="0">
                  <a:latin typeface="+mn-lt"/>
                  <a:ea typeface="+mn-ea"/>
                  <a:cs typeface="Arial" charset="0"/>
                </a:rPr>
                <a:t>Niche</a:t>
              </a:r>
              <a:br>
                <a:rPr lang="en-US" sz="2000" b="1" dirty="0">
                  <a:latin typeface="+mn-lt"/>
                  <a:ea typeface="+mn-ea"/>
                  <a:cs typeface="Arial" charset="0"/>
                </a:rPr>
              </a:br>
              <a:r>
                <a:rPr lang="en-US" sz="2000" b="1" dirty="0">
                  <a:latin typeface="+mn-lt"/>
                  <a:ea typeface="+mn-ea"/>
                  <a:cs typeface="Arial" charset="0"/>
                </a:rPr>
                <a:t>Markets</a:t>
              </a:r>
            </a:p>
          </p:txBody>
        </p:sp>
        <p:sp>
          <p:nvSpPr>
            <p:cNvPr id="32786" name="Line 8"/>
            <p:cNvSpPr>
              <a:spLocks noChangeShapeType="1"/>
            </p:cNvSpPr>
            <p:nvPr/>
          </p:nvSpPr>
          <p:spPr bwMode="auto">
            <a:xfrm flipV="1">
              <a:off x="2971800" y="1524000"/>
              <a:ext cx="1295400" cy="1981200"/>
            </a:xfrm>
            <a:prstGeom prst="line">
              <a:avLst/>
            </a:prstGeom>
            <a:grpFill/>
            <a:ln w="76200">
              <a:solidFill>
                <a:schemeClr val="accent2"/>
              </a:solidFill>
              <a:round/>
              <a:headEnd/>
              <a:tailEnd/>
            </a:ln>
            <a:extLst/>
          </p:spPr>
          <p:txBody>
            <a:bodyPr/>
            <a:lstStyle/>
            <a:p>
              <a:endParaRPr lang="en-US"/>
            </a:p>
          </p:txBody>
        </p:sp>
        <p:sp>
          <p:nvSpPr>
            <p:cNvPr id="32787" name="Line 11"/>
            <p:cNvSpPr>
              <a:spLocks noChangeShapeType="1"/>
            </p:cNvSpPr>
            <p:nvPr/>
          </p:nvSpPr>
          <p:spPr bwMode="auto">
            <a:xfrm flipH="1">
              <a:off x="1524000" y="2590800"/>
              <a:ext cx="2057400" cy="0"/>
            </a:xfrm>
            <a:prstGeom prst="line">
              <a:avLst/>
            </a:prstGeom>
            <a:grpFill/>
            <a:ln w="9525">
              <a:solidFill>
                <a:schemeClr val="tx1"/>
              </a:solidFill>
              <a:round/>
              <a:headEnd/>
              <a:tailEnd/>
            </a:ln>
            <a:extLst/>
          </p:spPr>
          <p:txBody>
            <a:bodyPr/>
            <a:lstStyle/>
            <a:p>
              <a:endParaRPr lang="en-US"/>
            </a:p>
          </p:txBody>
        </p:sp>
        <p:sp>
          <p:nvSpPr>
            <p:cNvPr id="32788" name="Line 11"/>
            <p:cNvSpPr>
              <a:spLocks noChangeShapeType="1"/>
            </p:cNvSpPr>
            <p:nvPr/>
          </p:nvSpPr>
          <p:spPr bwMode="auto">
            <a:xfrm flipH="1">
              <a:off x="1524000" y="4800600"/>
              <a:ext cx="4343400" cy="0"/>
            </a:xfrm>
            <a:prstGeom prst="line">
              <a:avLst/>
            </a:prstGeom>
            <a:grpFill/>
            <a:ln w="9525">
              <a:solidFill>
                <a:schemeClr val="tx1"/>
              </a:solidFill>
              <a:round/>
              <a:headEnd/>
              <a:tailEnd/>
            </a:ln>
            <a:extLst/>
          </p:spPr>
          <p:txBody>
            <a:bodyPr/>
            <a:lstStyle/>
            <a:p>
              <a:endParaRPr lang="en-US"/>
            </a:p>
          </p:txBody>
        </p:sp>
        <p:sp>
          <p:nvSpPr>
            <p:cNvPr id="32789" name="Line 12"/>
            <p:cNvSpPr>
              <a:spLocks noChangeShapeType="1"/>
            </p:cNvSpPr>
            <p:nvPr/>
          </p:nvSpPr>
          <p:spPr bwMode="auto">
            <a:xfrm>
              <a:off x="5943600" y="4876800"/>
              <a:ext cx="0" cy="1066800"/>
            </a:xfrm>
            <a:prstGeom prst="line">
              <a:avLst/>
            </a:prstGeom>
            <a:grpFill/>
            <a:ln w="9525">
              <a:solidFill>
                <a:schemeClr val="tx1"/>
              </a:solidFill>
              <a:round/>
              <a:headEnd/>
              <a:tailEnd/>
            </a:ln>
            <a:extLst/>
          </p:spPr>
          <p:txBody>
            <a:bodyPr/>
            <a:lstStyle/>
            <a:p>
              <a:endParaRPr lang="en-US"/>
            </a:p>
          </p:txBody>
        </p:sp>
        <p:sp>
          <p:nvSpPr>
            <p:cNvPr id="32790" name="Line 12"/>
            <p:cNvSpPr>
              <a:spLocks noChangeShapeType="1"/>
            </p:cNvSpPr>
            <p:nvPr/>
          </p:nvSpPr>
          <p:spPr bwMode="auto">
            <a:xfrm>
              <a:off x="3581400" y="2590800"/>
              <a:ext cx="0" cy="3352800"/>
            </a:xfrm>
            <a:prstGeom prst="line">
              <a:avLst/>
            </a:prstGeom>
            <a:grpFill/>
            <a:ln w="9525">
              <a:solidFill>
                <a:schemeClr val="tx1"/>
              </a:solidFill>
              <a:round/>
              <a:headEnd/>
              <a:tailEnd/>
            </a:ln>
            <a:extLst/>
          </p:spPr>
          <p:txBody>
            <a:bodyPr/>
            <a:lstStyle/>
            <a:p>
              <a:endParaRPr lang="en-US"/>
            </a:p>
          </p:txBody>
        </p:sp>
        <p:sp>
          <p:nvSpPr>
            <p:cNvPr id="27671" name="Rectangle 14"/>
            <p:cNvSpPr>
              <a:spLocks noChangeArrowheads="1"/>
            </p:cNvSpPr>
            <p:nvPr/>
          </p:nvSpPr>
          <p:spPr bwMode="auto">
            <a:xfrm>
              <a:off x="5562600" y="6019799"/>
              <a:ext cx="957798" cy="9003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3600" b="1">
                  <a:latin typeface="+mn-lt"/>
                  <a:ea typeface="+mn-ea"/>
                  <a:cs typeface="Arial" charset="0"/>
                </a:rPr>
                <a:t>Q</a:t>
              </a:r>
              <a:r>
                <a:rPr lang="en-US" sz="3600" b="1" baseline="-25000">
                  <a:latin typeface="+mn-lt"/>
                  <a:ea typeface="+mn-ea"/>
                  <a:cs typeface="Arial" charset="0"/>
                </a:rPr>
                <a:t>c</a:t>
              </a:r>
            </a:p>
          </p:txBody>
        </p:sp>
        <p:sp>
          <p:nvSpPr>
            <p:cNvPr id="27672" name="Rectangle 14"/>
            <p:cNvSpPr>
              <a:spLocks noChangeArrowheads="1"/>
            </p:cNvSpPr>
            <p:nvPr/>
          </p:nvSpPr>
          <p:spPr bwMode="auto">
            <a:xfrm>
              <a:off x="3276600" y="6019801"/>
              <a:ext cx="1013824" cy="9003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3600" b="1" dirty="0" err="1">
                  <a:latin typeface="+mn-lt"/>
                  <a:ea typeface="+mn-ea"/>
                  <a:cs typeface="Arial" charset="0"/>
                </a:rPr>
                <a:t>Q</a:t>
              </a:r>
              <a:r>
                <a:rPr lang="en-US" sz="3600" b="1" baseline="-25000" dirty="0" err="1">
                  <a:latin typeface="+mn-lt"/>
                  <a:ea typeface="+mn-ea"/>
                  <a:cs typeface="Arial" charset="0"/>
                </a:rPr>
                <a:t>n</a:t>
              </a:r>
              <a:endParaRPr lang="en-US" sz="3600" b="1" baseline="-25000" dirty="0">
                <a:latin typeface="+mn-lt"/>
                <a:ea typeface="+mn-ea"/>
                <a:cs typeface="Arial" charset="0"/>
              </a:endParaRPr>
            </a:p>
          </p:txBody>
        </p:sp>
        <p:sp>
          <p:nvSpPr>
            <p:cNvPr id="27" name="Text Box 13"/>
            <p:cNvSpPr txBox="1">
              <a:spLocks noChangeArrowheads="1"/>
            </p:cNvSpPr>
            <p:nvPr/>
          </p:nvSpPr>
          <p:spPr bwMode="auto">
            <a:xfrm>
              <a:off x="609601" y="2286000"/>
              <a:ext cx="844549" cy="1414866"/>
            </a:xfrm>
            <a:prstGeom prst="rect">
              <a:avLst/>
            </a:prstGeom>
            <a:grpFill/>
            <a:ln w="9525">
              <a:noFill/>
              <a:miter lim="800000"/>
              <a:headEnd/>
              <a:tailEnd/>
            </a:ln>
          </p:spPr>
          <p:txBody>
            <a:bodyPr>
              <a:spAutoFit/>
            </a:bodyPr>
            <a:lstStyle/>
            <a:p>
              <a:pPr>
                <a:defRPr/>
              </a:pPr>
              <a:r>
                <a:rPr lang="en-US" sz="3600" b="1" dirty="0" err="1">
                  <a:latin typeface="+mn-lt"/>
                  <a:ea typeface="+mn-ea"/>
                </a:rPr>
                <a:t>P</a:t>
              </a:r>
              <a:r>
                <a:rPr lang="en-US" sz="3600" b="1" baseline="-25000" dirty="0" err="1">
                  <a:latin typeface="+mn-lt"/>
                  <a:ea typeface="+mn-ea"/>
                </a:rPr>
                <a:t>n</a:t>
              </a:r>
              <a:endParaRPr lang="en-US" sz="3600" b="1" baseline="-25000" dirty="0">
                <a:latin typeface="+mn-lt"/>
                <a:ea typeface="+mn-ea"/>
              </a:endParaRPr>
            </a:p>
          </p:txBody>
        </p:sp>
        <p:sp>
          <p:nvSpPr>
            <p:cNvPr id="28" name="Text Box 13"/>
            <p:cNvSpPr txBox="1">
              <a:spLocks noChangeArrowheads="1"/>
            </p:cNvSpPr>
            <p:nvPr/>
          </p:nvSpPr>
          <p:spPr bwMode="auto">
            <a:xfrm>
              <a:off x="609601" y="4495800"/>
              <a:ext cx="844549" cy="900369"/>
            </a:xfrm>
            <a:prstGeom prst="rect">
              <a:avLst/>
            </a:prstGeom>
            <a:grpFill/>
            <a:ln w="9525">
              <a:noFill/>
              <a:miter lim="800000"/>
              <a:headEnd/>
              <a:tailEnd/>
            </a:ln>
          </p:spPr>
          <p:txBody>
            <a:bodyPr>
              <a:spAutoFit/>
            </a:bodyPr>
            <a:lstStyle/>
            <a:p>
              <a:pPr>
                <a:defRPr/>
              </a:pPr>
              <a:r>
                <a:rPr lang="en-US" sz="3600" b="1" dirty="0">
                  <a:latin typeface="+mn-lt"/>
                  <a:ea typeface="+mn-ea"/>
                </a:rPr>
                <a:t>P</a:t>
              </a:r>
              <a:r>
                <a:rPr lang="en-US" sz="3600" b="1" baseline="-25000" dirty="0">
                  <a:latin typeface="+mn-lt"/>
                  <a:ea typeface="+mn-ea"/>
                </a:rPr>
                <a:t>c</a:t>
              </a:r>
            </a:p>
          </p:txBody>
        </p:sp>
      </p:grpSp>
    </p:spTree>
    <p:extLst>
      <p:ext uri="{BB962C8B-B14F-4D97-AF65-F5344CB8AC3E}">
        <p14:creationId xmlns:p14="http://schemas.microsoft.com/office/powerpoint/2010/main" xmlns="" val="18956287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Pricing Strategies by Segments</a:t>
            </a:r>
            <a:endParaRPr lang="en-US" altLang="en-US" dirty="0" smtClean="0"/>
          </a:p>
        </p:txBody>
      </p:sp>
      <p:sp>
        <p:nvSpPr>
          <p:cNvPr id="34819" name="Rectangle 3"/>
          <p:cNvSpPr>
            <a:spLocks noGrp="1" noChangeArrowheads="1"/>
          </p:cNvSpPr>
          <p:nvPr>
            <p:ph idx="1"/>
          </p:nvPr>
        </p:nvSpPr>
        <p:spPr/>
        <p:txBody>
          <a:bodyPr>
            <a:normAutofit fontScale="85000" lnSpcReduction="20000"/>
          </a:bodyPr>
          <a:lstStyle/>
          <a:p>
            <a:r>
              <a:rPr lang="en-US" altLang="en-US" smtClean="0"/>
              <a:t>Loyal and Convenience consumers can be highest revenue potential…skimming</a:t>
            </a:r>
          </a:p>
          <a:p>
            <a:pPr lvl="1"/>
            <a:r>
              <a:rPr lang="en-US" altLang="en-US" smtClean="0"/>
              <a:t>Artisanal, foodies or ready-to-eat products</a:t>
            </a:r>
          </a:p>
          <a:p>
            <a:r>
              <a:rPr lang="en-US" altLang="en-US" smtClean="0"/>
              <a:t>First time buyers may be attracted through penetration</a:t>
            </a:r>
          </a:p>
          <a:p>
            <a:pPr lvl="1"/>
            <a:r>
              <a:rPr lang="en-US" altLang="en-US" smtClean="0"/>
              <a:t>Sampling in new market with coupons</a:t>
            </a:r>
          </a:p>
          <a:p>
            <a:pPr lvl="1"/>
            <a:r>
              <a:rPr lang="en-US" altLang="en-US" smtClean="0"/>
              <a:t>Volume discounts, CSAs</a:t>
            </a:r>
          </a:p>
          <a:p>
            <a:r>
              <a:rPr lang="en-US" altLang="en-US" smtClean="0"/>
              <a:t>Good pricing strategies can help increase revenues from those less price sensitive</a:t>
            </a:r>
          </a:p>
          <a:p>
            <a:pPr lvl="1"/>
            <a:r>
              <a:rPr lang="en-US" altLang="en-US" smtClean="0"/>
              <a:t>High-end meat cuts, heirloom produce, early season crops</a:t>
            </a:r>
            <a:endParaRPr lang="en-US" altLang="en-US" dirty="0" smtClean="0"/>
          </a:p>
        </p:txBody>
      </p:sp>
    </p:spTree>
    <p:extLst>
      <p:ext uri="{BB962C8B-B14F-4D97-AF65-F5344CB8AC3E}">
        <p14:creationId xmlns:p14="http://schemas.microsoft.com/office/powerpoint/2010/main" xmlns="" val="21470746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 3. Place – Distribution Channel</a:t>
            </a:r>
          </a:p>
        </p:txBody>
      </p:sp>
      <p:sp>
        <p:nvSpPr>
          <p:cNvPr id="34819" name="Rectangle 3"/>
          <p:cNvSpPr>
            <a:spLocks noGrp="1" noChangeArrowheads="1"/>
          </p:cNvSpPr>
          <p:nvPr>
            <p:ph idx="1"/>
          </p:nvPr>
        </p:nvSpPr>
        <p:spPr/>
        <p:txBody>
          <a:bodyPr>
            <a:normAutofit lnSpcReduction="10000"/>
          </a:bodyPr>
          <a:lstStyle/>
          <a:p>
            <a:r>
              <a:rPr lang="en-US" smtClean="0"/>
              <a:t>Strategic elements of location</a:t>
            </a:r>
          </a:p>
          <a:p>
            <a:pPr lvl="2"/>
            <a:r>
              <a:rPr lang="en-US" smtClean="0"/>
              <a:t>Do customers translate where you sell into part of your identity?</a:t>
            </a:r>
          </a:p>
          <a:p>
            <a:r>
              <a:rPr lang="en-US" smtClean="0"/>
              <a:t>Where does your target market shop?	</a:t>
            </a:r>
          </a:p>
          <a:p>
            <a:pPr lvl="1"/>
            <a:r>
              <a:rPr lang="en-US" smtClean="0"/>
              <a:t>Channels include:</a:t>
            </a:r>
          </a:p>
          <a:p>
            <a:pPr lvl="2"/>
            <a:r>
              <a:rPr lang="en-US" smtClean="0"/>
              <a:t>Direct sales and internet sales</a:t>
            </a:r>
          </a:p>
          <a:p>
            <a:pPr lvl="2"/>
            <a:r>
              <a:rPr lang="en-US" smtClean="0"/>
              <a:t>Intermediate sales - broker or distributor</a:t>
            </a:r>
          </a:p>
          <a:p>
            <a:pPr lvl="2"/>
            <a:r>
              <a:rPr lang="en-US" smtClean="0"/>
              <a:t>Restaurants and grocery </a:t>
            </a:r>
            <a:endParaRPr lang="en-US" dirty="0" smtClean="0"/>
          </a:p>
        </p:txBody>
      </p:sp>
    </p:spTree>
    <p:extLst>
      <p:ext uri="{BB962C8B-B14F-4D97-AF65-F5344CB8AC3E}">
        <p14:creationId xmlns:p14="http://schemas.microsoft.com/office/powerpoint/2010/main" xmlns="" val="2146007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4. Promotional Objectives</a:t>
            </a:r>
          </a:p>
        </p:txBody>
      </p:sp>
      <p:sp>
        <p:nvSpPr>
          <p:cNvPr id="37891" name="Rectangle 3"/>
          <p:cNvSpPr>
            <a:spLocks noGrp="1" noChangeArrowheads="1"/>
          </p:cNvSpPr>
          <p:nvPr>
            <p:ph idx="1"/>
          </p:nvPr>
        </p:nvSpPr>
        <p:spPr/>
        <p:txBody>
          <a:bodyPr/>
          <a:lstStyle/>
          <a:p>
            <a:r>
              <a:rPr lang="en-US" altLang="en-US" smtClean="0"/>
              <a:t>Stimulate sales</a:t>
            </a:r>
          </a:p>
          <a:p>
            <a:r>
              <a:rPr lang="en-US" altLang="en-US" smtClean="0"/>
              <a:t>Differentiate product offerings in varying markets</a:t>
            </a:r>
          </a:p>
          <a:p>
            <a:r>
              <a:rPr lang="en-US" altLang="en-US" smtClean="0"/>
              <a:t>Share information</a:t>
            </a:r>
          </a:p>
          <a:p>
            <a:r>
              <a:rPr lang="en-US" altLang="en-US" smtClean="0"/>
              <a:t>Accentuate value of product</a:t>
            </a:r>
          </a:p>
          <a:p>
            <a:r>
              <a:rPr lang="en-US" altLang="en-US" smtClean="0"/>
              <a:t>Stabilize seasonal demand</a:t>
            </a:r>
          </a:p>
          <a:p>
            <a:endParaRPr lang="en-US" altLang="en-US" smtClean="0"/>
          </a:p>
        </p:txBody>
      </p:sp>
      <p:sp>
        <p:nvSpPr>
          <p:cNvPr id="30724" name="Rectangle 4"/>
          <p:cNvSpPr>
            <a:spLocks noChangeArrowheads="1"/>
          </p:cNvSpPr>
          <p:nvPr/>
        </p:nvSpPr>
        <p:spPr bwMode="auto">
          <a:xfrm>
            <a:off x="457200" y="5845175"/>
            <a:ext cx="770413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dirty="0">
                <a:solidFill>
                  <a:srgbClr val="996633"/>
                </a:solidFill>
                <a:latin typeface="+mn-lt"/>
                <a:ea typeface="+mn-ea"/>
                <a:cs typeface="Arial" charset="0"/>
              </a:rPr>
              <a:t>Source: Lou </a:t>
            </a:r>
            <a:r>
              <a:rPr lang="en-US" sz="2000" dirty="0" err="1">
                <a:solidFill>
                  <a:srgbClr val="996633"/>
                </a:solidFill>
                <a:latin typeface="+mn-lt"/>
                <a:ea typeface="+mn-ea"/>
                <a:cs typeface="Arial" charset="0"/>
              </a:rPr>
              <a:t>Pelton</a:t>
            </a:r>
            <a:r>
              <a:rPr lang="en-US" sz="2000" dirty="0">
                <a:solidFill>
                  <a:srgbClr val="996633"/>
                </a:solidFill>
                <a:latin typeface="+mn-lt"/>
                <a:ea typeface="+mn-ea"/>
                <a:cs typeface="Arial" charset="0"/>
              </a:rPr>
              <a:t>, David </a:t>
            </a:r>
            <a:r>
              <a:rPr lang="en-US" sz="2000" dirty="0" err="1">
                <a:solidFill>
                  <a:srgbClr val="996633"/>
                </a:solidFill>
                <a:latin typeface="+mn-lt"/>
                <a:ea typeface="+mn-ea"/>
                <a:cs typeface="Arial" charset="0"/>
              </a:rPr>
              <a:t>Strutton</a:t>
            </a:r>
            <a:r>
              <a:rPr lang="en-US" sz="2000" dirty="0">
                <a:solidFill>
                  <a:srgbClr val="996633"/>
                </a:solidFill>
                <a:latin typeface="+mn-lt"/>
                <a:ea typeface="+mn-ea"/>
                <a:cs typeface="Arial" charset="0"/>
              </a:rPr>
              <a:t>, &amp; James Lumpkin. 1997.  </a:t>
            </a:r>
          </a:p>
          <a:p>
            <a:pPr>
              <a:defRPr/>
            </a:pPr>
            <a:r>
              <a:rPr lang="en-US" sz="2000" dirty="0">
                <a:solidFill>
                  <a:srgbClr val="996633"/>
                </a:solidFill>
                <a:latin typeface="+mn-lt"/>
                <a:ea typeface="+mn-ea"/>
                <a:cs typeface="Arial" charset="0"/>
              </a:rPr>
              <a:t>Marketing Channels:  A Relationship Management Approach, </a:t>
            </a:r>
            <a:r>
              <a:rPr lang="en-US" sz="2000" dirty="0" err="1">
                <a:solidFill>
                  <a:srgbClr val="996633"/>
                </a:solidFill>
                <a:latin typeface="+mn-lt"/>
                <a:ea typeface="+mn-ea"/>
                <a:cs typeface="Arial" charset="0"/>
              </a:rPr>
              <a:t>pp</a:t>
            </a:r>
            <a:r>
              <a:rPr lang="en-US" sz="2000" dirty="0">
                <a:solidFill>
                  <a:srgbClr val="996633"/>
                </a:solidFill>
                <a:latin typeface="+mn-lt"/>
                <a:ea typeface="+mn-ea"/>
                <a:cs typeface="Arial" charset="0"/>
              </a:rPr>
              <a:t> 99-109.</a:t>
            </a:r>
          </a:p>
        </p:txBody>
      </p:sp>
    </p:spTree>
    <p:extLst>
      <p:ext uri="{BB962C8B-B14F-4D97-AF65-F5344CB8AC3E}">
        <p14:creationId xmlns:p14="http://schemas.microsoft.com/office/powerpoint/2010/main" xmlns="" val="3008067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Promotional Methods</a:t>
            </a:r>
          </a:p>
        </p:txBody>
      </p:sp>
      <p:sp>
        <p:nvSpPr>
          <p:cNvPr id="38915" name="Rectangle 3"/>
          <p:cNvSpPr>
            <a:spLocks noGrp="1" noChangeArrowheads="1"/>
          </p:cNvSpPr>
          <p:nvPr>
            <p:ph idx="1"/>
          </p:nvPr>
        </p:nvSpPr>
        <p:spPr/>
        <p:txBody>
          <a:bodyPr>
            <a:normAutofit fontScale="77500" lnSpcReduction="20000"/>
          </a:bodyPr>
          <a:lstStyle/>
          <a:p>
            <a:r>
              <a:rPr lang="en-US" altLang="en-US" dirty="0" smtClean="0"/>
              <a:t>Advertising</a:t>
            </a:r>
          </a:p>
          <a:p>
            <a:pPr lvl="1"/>
            <a:r>
              <a:rPr lang="en-US" altLang="en-US" dirty="0" smtClean="0"/>
              <a:t>Newspaper, television, magazine, radio, Internet, billboard</a:t>
            </a:r>
          </a:p>
          <a:p>
            <a:pPr lvl="1"/>
            <a:r>
              <a:rPr lang="en-US" altLang="en-US" dirty="0" smtClean="0"/>
              <a:t>How does Internet change your strategy?</a:t>
            </a:r>
          </a:p>
          <a:p>
            <a:r>
              <a:rPr lang="en-US" altLang="en-US" dirty="0" smtClean="0"/>
              <a:t>Public relations</a:t>
            </a:r>
          </a:p>
          <a:p>
            <a:pPr lvl="1"/>
            <a:r>
              <a:rPr lang="en-US" altLang="en-US" dirty="0" smtClean="0"/>
              <a:t>Community service or events</a:t>
            </a:r>
          </a:p>
          <a:p>
            <a:r>
              <a:rPr lang="en-US" altLang="en-US" dirty="0" smtClean="0"/>
              <a:t>Sales promotions</a:t>
            </a:r>
          </a:p>
          <a:p>
            <a:pPr lvl="1"/>
            <a:r>
              <a:rPr lang="en-US" altLang="en-US" dirty="0" smtClean="0"/>
              <a:t>Point-of-purchase displays, trade shows, and demonstrations (free samples)</a:t>
            </a:r>
          </a:p>
          <a:p>
            <a:r>
              <a:rPr lang="en-US" altLang="en-US" dirty="0" smtClean="0"/>
              <a:t>Word of mouth</a:t>
            </a:r>
          </a:p>
          <a:p>
            <a:pPr lvl="1"/>
            <a:r>
              <a:rPr lang="en-US" altLang="en-US" dirty="0" smtClean="0"/>
              <a:t>Includes social media (Facebook, Twitter)</a:t>
            </a:r>
          </a:p>
        </p:txBody>
      </p:sp>
      <p:sp>
        <p:nvSpPr>
          <p:cNvPr id="31748" name="Rectangle 4"/>
          <p:cNvSpPr>
            <a:spLocks noChangeArrowheads="1"/>
          </p:cNvSpPr>
          <p:nvPr/>
        </p:nvSpPr>
        <p:spPr bwMode="auto">
          <a:xfrm>
            <a:off x="457200" y="6019800"/>
            <a:ext cx="80406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defRPr/>
            </a:pPr>
            <a:r>
              <a:rPr lang="en-US" sz="2000" dirty="0">
                <a:solidFill>
                  <a:srgbClr val="996633"/>
                </a:solidFill>
                <a:latin typeface="+mn-lt"/>
                <a:ea typeface="+mn-ea"/>
                <a:cs typeface="Arial" charset="0"/>
              </a:rPr>
              <a:t>Source:  Lou </a:t>
            </a:r>
            <a:r>
              <a:rPr lang="en-US" sz="2000" dirty="0" err="1">
                <a:solidFill>
                  <a:srgbClr val="996633"/>
                </a:solidFill>
                <a:latin typeface="+mn-lt"/>
                <a:ea typeface="+mn-ea"/>
                <a:cs typeface="Arial" charset="0"/>
              </a:rPr>
              <a:t>Pelton</a:t>
            </a:r>
            <a:r>
              <a:rPr lang="en-US" sz="2000" dirty="0">
                <a:solidFill>
                  <a:srgbClr val="996633"/>
                </a:solidFill>
                <a:latin typeface="+mn-lt"/>
                <a:ea typeface="+mn-ea"/>
                <a:cs typeface="Arial" charset="0"/>
              </a:rPr>
              <a:t>, David </a:t>
            </a:r>
            <a:r>
              <a:rPr lang="en-US" sz="2000" dirty="0" err="1">
                <a:solidFill>
                  <a:srgbClr val="996633"/>
                </a:solidFill>
                <a:latin typeface="+mn-lt"/>
                <a:ea typeface="+mn-ea"/>
                <a:cs typeface="Arial" charset="0"/>
              </a:rPr>
              <a:t>Strutton</a:t>
            </a:r>
            <a:r>
              <a:rPr lang="en-US" sz="2000" dirty="0">
                <a:solidFill>
                  <a:srgbClr val="996633"/>
                </a:solidFill>
                <a:latin typeface="+mn-lt"/>
                <a:ea typeface="+mn-ea"/>
                <a:cs typeface="Arial" charset="0"/>
              </a:rPr>
              <a:t>, &amp; James Lumpkin.  1997.  </a:t>
            </a:r>
          </a:p>
          <a:p>
            <a:pPr>
              <a:defRPr/>
            </a:pPr>
            <a:r>
              <a:rPr lang="en-US" sz="2000" dirty="0">
                <a:solidFill>
                  <a:srgbClr val="996633"/>
                </a:solidFill>
                <a:latin typeface="+mn-lt"/>
                <a:ea typeface="+mn-ea"/>
                <a:cs typeface="Arial" charset="0"/>
              </a:rPr>
              <a:t>Marketing Channels:  A Relationship Management Approach. Pages 99-109.</a:t>
            </a:r>
          </a:p>
        </p:txBody>
      </p:sp>
    </p:spTree>
    <p:extLst>
      <p:ext uri="{BB962C8B-B14F-4D97-AF65-F5344CB8AC3E}">
        <p14:creationId xmlns:p14="http://schemas.microsoft.com/office/powerpoint/2010/main" xmlns="" val="130413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Marketing Defined</a:t>
            </a:r>
          </a:p>
        </p:txBody>
      </p:sp>
      <p:sp>
        <p:nvSpPr>
          <p:cNvPr id="9219" name="Rectangle 3"/>
          <p:cNvSpPr>
            <a:spLocks noGrp="1" noChangeArrowheads="1"/>
          </p:cNvSpPr>
          <p:nvPr>
            <p:ph idx="1"/>
          </p:nvPr>
        </p:nvSpPr>
        <p:spPr/>
        <p:txBody>
          <a:bodyPr/>
          <a:lstStyle/>
          <a:p>
            <a:pPr marL="0" indent="0" algn="ctr">
              <a:buNone/>
            </a:pPr>
            <a:endParaRPr lang="en-US" altLang="en-US" dirty="0" smtClean="0"/>
          </a:p>
          <a:p>
            <a:pPr marL="0" indent="0" algn="ctr">
              <a:buNone/>
            </a:pPr>
            <a:r>
              <a:rPr lang="en-US" altLang="en-US" dirty="0" smtClean="0"/>
              <a:t>Marketing is anticipating the </a:t>
            </a:r>
            <a:r>
              <a:rPr lang="en-US" altLang="en-US" b="1" dirty="0" smtClean="0"/>
              <a:t>needs and wants </a:t>
            </a:r>
            <a:r>
              <a:rPr lang="en-US" altLang="en-US" dirty="0" smtClean="0"/>
              <a:t>of </a:t>
            </a:r>
            <a:r>
              <a:rPr lang="en-US" altLang="en-US" b="1" dirty="0" smtClean="0"/>
              <a:t>targeted customers </a:t>
            </a:r>
            <a:r>
              <a:rPr lang="en-US" altLang="en-US" dirty="0" smtClean="0"/>
              <a:t>and </a:t>
            </a:r>
            <a:r>
              <a:rPr lang="en-US" altLang="en-US" b="1" dirty="0" smtClean="0"/>
              <a:t>managing the process</a:t>
            </a:r>
            <a:r>
              <a:rPr lang="en-US" altLang="en-US" dirty="0" smtClean="0"/>
              <a:t> through which these needs and wants are satisfied ... profitably</a:t>
            </a:r>
          </a:p>
        </p:txBody>
      </p:sp>
    </p:spTree>
    <p:extLst>
      <p:ext uri="{BB962C8B-B14F-4D97-AF65-F5344CB8AC3E}">
        <p14:creationId xmlns:p14="http://schemas.microsoft.com/office/powerpoint/2010/main" xmlns="" val="117232818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Target Marketing</a:t>
            </a:r>
          </a:p>
        </p:txBody>
      </p:sp>
      <p:sp>
        <p:nvSpPr>
          <p:cNvPr id="33795" name="Content Placeholder 2"/>
          <p:cNvSpPr>
            <a:spLocks noGrp="1"/>
          </p:cNvSpPr>
          <p:nvPr>
            <p:ph idx="1"/>
          </p:nvPr>
        </p:nvSpPr>
        <p:spPr/>
        <p:txBody>
          <a:bodyPr/>
          <a:lstStyle/>
          <a:p>
            <a:r>
              <a:rPr lang="en-US" smtClean="0"/>
              <a:t>3 Cs allows you to complete an external assessment of where you fit in the market</a:t>
            </a:r>
          </a:p>
          <a:p>
            <a:r>
              <a:rPr lang="en-US" smtClean="0"/>
              <a:t>4 Ps are strategic choices about how to gain competitive advantage </a:t>
            </a:r>
          </a:p>
          <a:p>
            <a:pPr lvl="1"/>
            <a:r>
              <a:rPr lang="en-US" smtClean="0"/>
              <a:t>More on positioning and promotion in the Direct Marketing section</a:t>
            </a:r>
            <a:endParaRPr lang="en-US" dirty="0" smtClean="0"/>
          </a:p>
        </p:txBody>
      </p:sp>
    </p:spTree>
    <p:extLst>
      <p:ext uri="{BB962C8B-B14F-4D97-AF65-F5344CB8AC3E}">
        <p14:creationId xmlns:p14="http://schemas.microsoft.com/office/powerpoint/2010/main" xmlns="" val="974322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Food Tourism Market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40795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Tourist Types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Some tourists treat food consumption as part of the travel experience</a:t>
            </a:r>
          </a:p>
          <a:p>
            <a:r>
              <a:rPr lang="en-US" smtClean="0"/>
              <a:t>Some tourists use food as a basis for their activities</a:t>
            </a:r>
          </a:p>
          <a:p>
            <a:r>
              <a:rPr lang="en-US" smtClean="0"/>
              <a:t>Some tourists use food to select the destination itself</a:t>
            </a:r>
          </a:p>
          <a:p>
            <a:r>
              <a:rPr lang="en-US" smtClean="0"/>
              <a:t>Food choices can be motivated by…</a:t>
            </a:r>
          </a:p>
          <a:p>
            <a:pPr lvl="1"/>
            <a:r>
              <a:rPr lang="en-US" smtClean="0"/>
              <a:t>Cultural experience</a:t>
            </a:r>
          </a:p>
          <a:p>
            <a:pPr lvl="1"/>
            <a:r>
              <a:rPr lang="en-US" smtClean="0"/>
              <a:t>Interpersonal relations</a:t>
            </a:r>
          </a:p>
          <a:p>
            <a:pPr lvl="1"/>
            <a:r>
              <a:rPr lang="en-US" smtClean="0"/>
              <a:t>Excitement</a:t>
            </a:r>
          </a:p>
          <a:p>
            <a:pPr lvl="1"/>
            <a:r>
              <a:rPr lang="en-US" smtClean="0"/>
              <a:t>Sensory appeal</a:t>
            </a:r>
          </a:p>
          <a:p>
            <a:pPr lvl="1"/>
            <a:r>
              <a:rPr lang="en-US" smtClean="0"/>
              <a:t>Health concerns</a:t>
            </a:r>
            <a:endParaRPr lang="en-US" dirty="0"/>
          </a:p>
        </p:txBody>
      </p:sp>
    </p:spTree>
    <p:extLst>
      <p:ext uri="{BB962C8B-B14F-4D97-AF65-F5344CB8AC3E}">
        <p14:creationId xmlns:p14="http://schemas.microsoft.com/office/powerpoint/2010/main" xmlns="" val="4017042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Foodies &amp; Food Tourism</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A foodie is a person with “a long-standing passion for eating and learning about food, but are not food professionals” </a:t>
            </a:r>
          </a:p>
          <a:p>
            <a:r>
              <a:rPr lang="en-US" smtClean="0"/>
              <a:t>May choose to travel specifically to experience new foods</a:t>
            </a:r>
          </a:p>
          <a:p>
            <a:r>
              <a:rPr lang="en-US" smtClean="0"/>
              <a:t>Well educated on food, but often just an interest and enthusiasm for learning about food </a:t>
            </a:r>
          </a:p>
          <a:p>
            <a:r>
              <a:rPr lang="en-US" smtClean="0"/>
              <a:t>Often have high standards for food quality, but may not require expensive or gourmet foods</a:t>
            </a:r>
          </a:p>
          <a:p>
            <a:r>
              <a:rPr lang="en-US" smtClean="0"/>
              <a:t>Frequent food related festivals and events</a:t>
            </a:r>
          </a:p>
          <a:p>
            <a:pPr lvl="1"/>
            <a:r>
              <a:rPr lang="en-US" smtClean="0"/>
              <a:t>Motivation to visit, stay at accommodations, and eat at local restaurants</a:t>
            </a:r>
            <a:endParaRPr lang="en-US" dirty="0"/>
          </a:p>
        </p:txBody>
      </p:sp>
    </p:spTree>
    <p:extLst>
      <p:ext uri="{BB962C8B-B14F-4D97-AF65-F5344CB8AC3E}">
        <p14:creationId xmlns:p14="http://schemas.microsoft.com/office/powerpoint/2010/main" xmlns="" val="3085164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Barr &amp; Levy’s Foodie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2972956"/>
              </p:ext>
            </p:extLst>
          </p:nvPr>
        </p:nvGraphicFramePr>
        <p:xfrm>
          <a:off x="552450" y="1733708"/>
          <a:ext cx="7905750" cy="5124291"/>
        </p:xfrm>
        <a:graphic>
          <a:graphicData uri="http://schemas.openxmlformats.org/drawingml/2006/table">
            <a:tbl>
              <a:tblPr firstRow="1" firstCol="1" bandRow="1">
                <a:tableStyleId>{616DA210-FB5B-4158-B5E0-FEB733F419BA}</a:tableStyleId>
              </a:tblPr>
              <a:tblGrid>
                <a:gridCol w="2166011"/>
                <a:gridCol w="5739739"/>
              </a:tblGrid>
              <a:tr h="253113">
                <a:tc>
                  <a:txBody>
                    <a:bodyPr/>
                    <a:lstStyle/>
                    <a:p>
                      <a:pPr marL="0" marR="0">
                        <a:lnSpc>
                          <a:spcPct val="115000"/>
                        </a:lnSpc>
                        <a:spcBef>
                          <a:spcPts val="0"/>
                        </a:spcBef>
                        <a:spcAft>
                          <a:spcPts val="0"/>
                        </a:spcAft>
                      </a:pPr>
                      <a:r>
                        <a:rPr lang="en-US" sz="1400" dirty="0">
                          <a:effectLst/>
                        </a:rPr>
                        <a:t>Foodie Type</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a:ea typeface="Times New Roman"/>
                        <a:cs typeface="Times New Roman"/>
                      </a:endParaRPr>
                    </a:p>
                  </a:txBody>
                  <a:tcPr marL="68580" marR="68580" marT="0" marB="0">
                    <a:solidFill>
                      <a:schemeClr val="bg1"/>
                    </a:solidFill>
                  </a:tcPr>
                </a:tc>
              </a:tr>
              <a:tr h="707297">
                <a:tc>
                  <a:txBody>
                    <a:bodyPr/>
                    <a:lstStyle/>
                    <a:p>
                      <a:pPr marL="0" marR="0">
                        <a:lnSpc>
                          <a:spcPct val="115000"/>
                        </a:lnSpc>
                        <a:spcBef>
                          <a:spcPts val="0"/>
                        </a:spcBef>
                        <a:spcAft>
                          <a:spcPts val="0"/>
                        </a:spcAft>
                      </a:pPr>
                      <a:r>
                        <a:rPr lang="en-US" sz="1400" dirty="0">
                          <a:effectLst/>
                        </a:rPr>
                        <a:t>Whole-</a:t>
                      </a:r>
                      <a:r>
                        <a:rPr lang="en-US" sz="1400" dirty="0" err="1">
                          <a:effectLst/>
                        </a:rPr>
                        <a:t>Foodier</a:t>
                      </a:r>
                      <a:r>
                        <a:rPr lang="en-US" sz="1400" dirty="0">
                          <a:effectLst/>
                        </a:rPr>
                        <a:t> Than Thou</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Uses only organic methods growing their own produce and flowers, slaughters their own meat, uses simple ingredients in their cooking.</a:t>
                      </a:r>
                      <a:endParaRPr lang="en-US" sz="1400" dirty="0">
                        <a:effectLst/>
                        <a:latin typeface="Calibri"/>
                        <a:ea typeface="Times New Roman"/>
                        <a:cs typeface="Times New Roman"/>
                      </a:endParaRPr>
                    </a:p>
                  </a:txBody>
                  <a:tcPr marL="68580" marR="68580" marT="0" marB="0">
                    <a:solidFill>
                      <a:schemeClr val="bg1"/>
                    </a:solidFill>
                  </a:tcPr>
                </a:tc>
              </a:tr>
              <a:tr h="947757">
                <a:tc>
                  <a:txBody>
                    <a:bodyPr/>
                    <a:lstStyle/>
                    <a:p>
                      <a:pPr marL="0" marR="0">
                        <a:lnSpc>
                          <a:spcPct val="115000"/>
                        </a:lnSpc>
                        <a:spcBef>
                          <a:spcPts val="0"/>
                        </a:spcBef>
                        <a:spcAft>
                          <a:spcPts val="0"/>
                        </a:spcAft>
                      </a:pPr>
                      <a:r>
                        <a:rPr lang="en-US" sz="1400" dirty="0">
                          <a:effectLst/>
                        </a:rPr>
                        <a:t>Squalor Scholar Cook</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Does their research and knows the history of their favorite foods and recipes, sticks to traditional recipes, has the academic and historical knowledge of food to set them apart from others.</a:t>
                      </a:r>
                      <a:endParaRPr lang="en-US" sz="1400" dirty="0">
                        <a:effectLst/>
                        <a:latin typeface="Calibri"/>
                        <a:ea typeface="Times New Roman"/>
                        <a:cs typeface="Times New Roman"/>
                      </a:endParaRPr>
                    </a:p>
                  </a:txBody>
                  <a:tcPr marL="68580" marR="68580" marT="0" marB="0">
                    <a:solidFill>
                      <a:schemeClr val="bg1"/>
                    </a:solidFill>
                  </a:tcPr>
                </a:tc>
              </a:tr>
              <a:tr h="744470">
                <a:tc>
                  <a:txBody>
                    <a:bodyPr/>
                    <a:lstStyle/>
                    <a:p>
                      <a:pPr marL="0" marR="0">
                        <a:lnSpc>
                          <a:spcPct val="115000"/>
                        </a:lnSpc>
                        <a:spcBef>
                          <a:spcPts val="0"/>
                        </a:spcBef>
                        <a:spcAft>
                          <a:spcPts val="0"/>
                        </a:spcAft>
                      </a:pPr>
                      <a:r>
                        <a:rPr lang="en-US" sz="1400" dirty="0">
                          <a:effectLst/>
                        </a:rPr>
                        <a:t>Made in Paris</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Starts off learning basic cooking techniques in small restaurants and manages to move themselves up the ranks through their connections to make a living cooking in Paris, a foodie mecca.</a:t>
                      </a:r>
                      <a:endParaRPr lang="en-US" sz="1400" dirty="0">
                        <a:effectLst/>
                        <a:latin typeface="Calibri"/>
                        <a:ea typeface="Times New Roman"/>
                        <a:cs typeface="Times New Roman"/>
                      </a:endParaRPr>
                    </a:p>
                  </a:txBody>
                  <a:tcPr marL="68580" marR="68580" marT="0" marB="0">
                    <a:solidFill>
                      <a:schemeClr val="bg1"/>
                    </a:solidFill>
                  </a:tcPr>
                </a:tc>
              </a:tr>
              <a:tr h="744470">
                <a:tc>
                  <a:txBody>
                    <a:bodyPr/>
                    <a:lstStyle/>
                    <a:p>
                      <a:pPr marL="0" marR="0">
                        <a:lnSpc>
                          <a:spcPct val="115000"/>
                        </a:lnSpc>
                        <a:spcBef>
                          <a:spcPts val="0"/>
                        </a:spcBef>
                        <a:spcAft>
                          <a:spcPts val="0"/>
                        </a:spcAft>
                      </a:pPr>
                      <a:r>
                        <a:rPr lang="en-US" sz="1400" dirty="0">
                          <a:effectLst/>
                        </a:rPr>
                        <a:t>Paris </a:t>
                      </a:r>
                      <a:r>
                        <a:rPr lang="en-US" sz="1400" dirty="0" err="1">
                          <a:effectLst/>
                        </a:rPr>
                        <a:t>C’est</a:t>
                      </a:r>
                      <a:r>
                        <a:rPr lang="en-US" sz="1400" dirty="0">
                          <a:effectLst/>
                        </a:rPr>
                        <a:t> un Dump</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Ultimate upscale foodie that spends much of their time in expensive restaurants, subscribes to important food magazines, and is extremely picky.</a:t>
                      </a:r>
                      <a:endParaRPr lang="en-US" sz="1400" dirty="0">
                        <a:effectLst/>
                        <a:latin typeface="Calibri"/>
                        <a:ea typeface="Times New Roman"/>
                        <a:cs typeface="Times New Roman"/>
                      </a:endParaRPr>
                    </a:p>
                  </a:txBody>
                  <a:tcPr marL="68580" marR="68580" marT="0" marB="0">
                    <a:solidFill>
                      <a:schemeClr val="bg1"/>
                    </a:solidFill>
                  </a:tcPr>
                </a:tc>
              </a:tr>
              <a:tr h="491357">
                <a:tc>
                  <a:txBody>
                    <a:bodyPr/>
                    <a:lstStyle/>
                    <a:p>
                      <a:pPr marL="0" marR="0">
                        <a:lnSpc>
                          <a:spcPct val="115000"/>
                        </a:lnSpc>
                        <a:spcBef>
                          <a:spcPts val="0"/>
                        </a:spcBef>
                        <a:spcAft>
                          <a:spcPts val="0"/>
                        </a:spcAft>
                      </a:pPr>
                      <a:r>
                        <a:rPr lang="en-US" sz="1400">
                          <a:effectLst/>
                        </a:rPr>
                        <a:t>Gorgeous East in Me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Drawn to ethnic and foreign foods, constantly wants to try new things and experience new cultures through food.</a:t>
                      </a:r>
                      <a:endParaRPr lang="en-US" sz="1400" dirty="0">
                        <a:effectLst/>
                        <a:latin typeface="Calibri"/>
                        <a:ea typeface="Times New Roman"/>
                        <a:cs typeface="Times New Roman"/>
                      </a:endParaRPr>
                    </a:p>
                  </a:txBody>
                  <a:tcPr marL="68580" marR="68580" marT="0" marB="0">
                    <a:solidFill>
                      <a:schemeClr val="bg1"/>
                    </a:solidFill>
                  </a:tcPr>
                </a:tc>
              </a:tr>
              <a:tr h="491357">
                <a:tc>
                  <a:txBody>
                    <a:bodyPr/>
                    <a:lstStyle/>
                    <a:p>
                      <a:pPr marL="0" marR="0">
                        <a:lnSpc>
                          <a:spcPct val="115000"/>
                        </a:lnSpc>
                        <a:spcBef>
                          <a:spcPts val="0"/>
                        </a:spcBef>
                        <a:spcAft>
                          <a:spcPts val="0"/>
                        </a:spcAft>
                      </a:pPr>
                      <a:r>
                        <a:rPr lang="en-US" sz="1400">
                          <a:effectLst/>
                        </a:rPr>
                        <a:t>Foodies on Ice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Regards food as artistic material, aims to impress by creating ice sculptures, elaborately decorated cakes, or butter statues.</a:t>
                      </a:r>
                      <a:endParaRPr lang="en-US" sz="1400" dirty="0">
                        <a:effectLst/>
                        <a:latin typeface="Calibri"/>
                        <a:ea typeface="Times New Roman"/>
                        <a:cs typeface="Times New Roman"/>
                      </a:endParaRPr>
                    </a:p>
                  </a:txBody>
                  <a:tcPr marL="68580" marR="68580" marT="0" marB="0">
                    <a:solidFill>
                      <a:schemeClr val="bg1"/>
                    </a:solidFill>
                  </a:tcPr>
                </a:tc>
              </a:tr>
              <a:tr h="744470">
                <a:tc>
                  <a:txBody>
                    <a:bodyPr/>
                    <a:lstStyle/>
                    <a:p>
                      <a:pPr marL="0" marR="0">
                        <a:lnSpc>
                          <a:spcPct val="115000"/>
                        </a:lnSpc>
                        <a:spcBef>
                          <a:spcPts val="0"/>
                        </a:spcBef>
                        <a:spcAft>
                          <a:spcPts val="0"/>
                        </a:spcAft>
                      </a:pPr>
                      <a:r>
                        <a:rPr lang="en-US" sz="1400" dirty="0">
                          <a:effectLst/>
                        </a:rPr>
                        <a:t>All-American</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Small-town foodie that searches out local food and ingredients that deserve attention, constantly attempts to improve their crops and create new dishes.</a:t>
                      </a:r>
                      <a:endParaRPr lang="en-US" sz="1400" dirty="0">
                        <a:effectLst/>
                        <a:latin typeface="Calibri"/>
                        <a:ea typeface="Times New Roman"/>
                        <a:cs typeface="Times New Roman"/>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xmlns="" val="2914825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Western Food Tourism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Colorado </a:t>
            </a:r>
            <a:r>
              <a:rPr lang="en-US" dirty="0" err="1" smtClean="0"/>
              <a:t>Agritourism</a:t>
            </a:r>
            <a:r>
              <a:rPr lang="en-US" dirty="0" smtClean="0"/>
              <a:t> Study</a:t>
            </a:r>
          </a:p>
          <a:p>
            <a:pPr lvl="1"/>
            <a:r>
              <a:rPr lang="en-US" dirty="0" smtClean="0"/>
              <a:t>895 survey responses 2005-2006</a:t>
            </a:r>
          </a:p>
          <a:p>
            <a:pPr lvl="1"/>
            <a:r>
              <a:rPr lang="en-US" dirty="0" smtClean="0"/>
              <a:t>Age - 46 years on average</a:t>
            </a:r>
          </a:p>
          <a:p>
            <a:pPr lvl="1"/>
            <a:r>
              <a:rPr lang="en-US" dirty="0" smtClean="0"/>
              <a:t>Income - 37% earned incomes over $75,000 per year</a:t>
            </a:r>
          </a:p>
          <a:p>
            <a:pPr lvl="1"/>
            <a:r>
              <a:rPr lang="en-US" dirty="0" smtClean="0"/>
              <a:t>Marital status - 73% of travelers were married</a:t>
            </a:r>
          </a:p>
          <a:p>
            <a:pPr lvl="1"/>
            <a:r>
              <a:rPr lang="en-US" dirty="0" smtClean="0"/>
              <a:t>Family composition -</a:t>
            </a:r>
          </a:p>
          <a:p>
            <a:pPr lvl="2"/>
            <a:r>
              <a:rPr lang="en-US" dirty="0" smtClean="0"/>
              <a:t>28% were young couples, no children</a:t>
            </a:r>
          </a:p>
          <a:p>
            <a:pPr lvl="2"/>
            <a:r>
              <a:rPr lang="en-US" dirty="0" smtClean="0"/>
              <a:t>42% were families with children </a:t>
            </a:r>
          </a:p>
          <a:p>
            <a:pPr lvl="1"/>
            <a:r>
              <a:rPr lang="en-US" dirty="0" smtClean="0"/>
              <a:t>90% identified themselves as White</a:t>
            </a:r>
          </a:p>
          <a:p>
            <a:r>
              <a:rPr lang="en-US" dirty="0" smtClean="0"/>
              <a:t>Grouped respondents into five “tourist types”</a:t>
            </a:r>
            <a:endParaRPr lang="en-US" dirty="0"/>
          </a:p>
        </p:txBody>
      </p:sp>
    </p:spTree>
    <p:extLst>
      <p:ext uri="{BB962C8B-B14F-4D97-AF65-F5344CB8AC3E}">
        <p14:creationId xmlns:p14="http://schemas.microsoft.com/office/powerpoint/2010/main" xmlns="" val="109925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Agritourism Study</a:t>
            </a:r>
            <a:endParaRPr lang="en-US" dirty="0"/>
          </a:p>
        </p:txBody>
      </p:sp>
      <p:sp>
        <p:nvSpPr>
          <p:cNvPr id="3" name="Content Placeholder 2"/>
          <p:cNvSpPr>
            <a:spLocks noGrp="1"/>
          </p:cNvSpPr>
          <p:nvPr>
            <p:ph idx="1"/>
          </p:nvPr>
        </p:nvSpPr>
        <p:spPr/>
        <p:txBody>
          <a:bodyPr>
            <a:normAutofit fontScale="55000" lnSpcReduction="20000"/>
          </a:bodyPr>
          <a:lstStyle/>
          <a:p>
            <a:r>
              <a:rPr lang="en-US" smtClean="0"/>
              <a:t>Group 1: The Loyal Colorado Enthusiasts - 13% of travelers</a:t>
            </a:r>
          </a:p>
          <a:p>
            <a:pPr lvl="1"/>
            <a:r>
              <a:rPr lang="en-US" smtClean="0"/>
              <a:t>Parents of older children and couples who return often based on their previous agritourism experiences</a:t>
            </a:r>
          </a:p>
          <a:p>
            <a:pPr lvl="1"/>
            <a:r>
              <a:rPr lang="en-US" smtClean="0"/>
              <a:t>Largest share of participants in outdoor recreation on farms and ranches during the summer</a:t>
            </a:r>
          </a:p>
          <a:p>
            <a:pPr lvl="1"/>
            <a:r>
              <a:rPr lang="en-US" smtClean="0"/>
              <a:t>Likely to camp and stay within a few hundred miles of home</a:t>
            </a:r>
          </a:p>
          <a:p>
            <a:pPr lvl="1"/>
            <a:r>
              <a:rPr lang="en-US" smtClean="0"/>
              <a:t>Participate in a diverse set of agritourism activities</a:t>
            </a:r>
          </a:p>
          <a:p>
            <a:r>
              <a:rPr lang="en-US" smtClean="0"/>
              <a:t>Group 2: Family Ag Adventurers - 17% of travelers</a:t>
            </a:r>
          </a:p>
          <a:p>
            <a:pPr lvl="1"/>
            <a:r>
              <a:rPr lang="en-US" smtClean="0"/>
              <a:t>Most promising agritourism visitors</a:t>
            </a:r>
          </a:p>
          <a:p>
            <a:pPr lvl="1"/>
            <a:r>
              <a:rPr lang="en-US" smtClean="0"/>
              <a:t>Plans their travels around specific agritourism outings and participates in unplanned activities several times per year</a:t>
            </a:r>
          </a:p>
          <a:p>
            <a:pPr lvl="1"/>
            <a:r>
              <a:rPr lang="en-US" smtClean="0"/>
              <a:t>Middle-income, often traveling with children in bigger parties</a:t>
            </a:r>
          </a:p>
          <a:p>
            <a:pPr lvl="1"/>
            <a:r>
              <a:rPr lang="en-US" smtClean="0"/>
              <a:t>Willing to visit local enterprises and travel long distances to reach a variety of agritourism destinations</a:t>
            </a:r>
          </a:p>
          <a:p>
            <a:pPr lvl="1"/>
            <a:r>
              <a:rPr lang="en-US" smtClean="0"/>
              <a:t>Travel primarily in summer and fall</a:t>
            </a:r>
            <a:endParaRPr lang="en-US" dirty="0"/>
          </a:p>
        </p:txBody>
      </p:sp>
    </p:spTree>
    <p:extLst>
      <p:ext uri="{BB962C8B-B14F-4D97-AF65-F5344CB8AC3E}">
        <p14:creationId xmlns:p14="http://schemas.microsoft.com/office/powerpoint/2010/main" xmlns="" val="31341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Agritourism Study</a:t>
            </a:r>
            <a:endParaRPr lang="en-US" dirty="0"/>
          </a:p>
        </p:txBody>
      </p:sp>
      <p:sp>
        <p:nvSpPr>
          <p:cNvPr id="3" name="Content Placeholder 2"/>
          <p:cNvSpPr>
            <a:spLocks noGrp="1"/>
          </p:cNvSpPr>
          <p:nvPr>
            <p:ph idx="1"/>
          </p:nvPr>
        </p:nvSpPr>
        <p:spPr>
          <a:xfrm>
            <a:off x="457200" y="1968500"/>
            <a:ext cx="8686800" cy="3746500"/>
          </a:xfrm>
        </p:spPr>
        <p:txBody>
          <a:bodyPr>
            <a:normAutofit fontScale="47500" lnSpcReduction="20000"/>
          </a:bodyPr>
          <a:lstStyle/>
          <a:p>
            <a:r>
              <a:rPr lang="en-US" dirty="0" smtClean="0"/>
              <a:t>Group 3: In-State Explorers - 30% of travelers </a:t>
            </a:r>
          </a:p>
          <a:p>
            <a:pPr lvl="1"/>
            <a:r>
              <a:rPr lang="en-US" dirty="0" smtClean="0"/>
              <a:t>Coloradans who explore the state by car on short jaunts</a:t>
            </a:r>
          </a:p>
          <a:p>
            <a:pPr lvl="1"/>
            <a:r>
              <a:rPr lang="en-US" dirty="0" smtClean="0"/>
              <a:t>Don’t travel with </a:t>
            </a:r>
            <a:r>
              <a:rPr lang="en-US" dirty="0" err="1" smtClean="0"/>
              <a:t>agritourism</a:t>
            </a:r>
            <a:r>
              <a:rPr lang="en-US" dirty="0" smtClean="0"/>
              <a:t> activities in mind, but participate in unplanned activities </a:t>
            </a:r>
          </a:p>
          <a:p>
            <a:pPr lvl="1"/>
            <a:r>
              <a:rPr lang="en-US" dirty="0" smtClean="0"/>
              <a:t>Travel frequently and are from upper-middle income households</a:t>
            </a:r>
          </a:p>
          <a:p>
            <a:pPr lvl="1"/>
            <a:r>
              <a:rPr lang="en-US" dirty="0" smtClean="0"/>
              <a:t>Many planned to travel in the subsequent year and participate in some </a:t>
            </a:r>
            <a:r>
              <a:rPr lang="en-US" dirty="0" err="1" smtClean="0"/>
              <a:t>agritourism</a:t>
            </a:r>
            <a:endParaRPr lang="en-US" dirty="0" smtClean="0"/>
          </a:p>
          <a:p>
            <a:pPr lvl="1"/>
            <a:r>
              <a:rPr lang="en-US" dirty="0" smtClean="0"/>
              <a:t>The culinary events in which they currently participate may be the best means to extend their visitation and spending into other </a:t>
            </a:r>
            <a:r>
              <a:rPr lang="en-US" dirty="0" err="1" smtClean="0"/>
              <a:t>agritourism</a:t>
            </a:r>
            <a:r>
              <a:rPr lang="en-US" dirty="0" smtClean="0"/>
              <a:t> experiences</a:t>
            </a:r>
          </a:p>
          <a:p>
            <a:r>
              <a:rPr lang="en-US" dirty="0" smtClean="0"/>
              <a:t>Group 4: The Out-of-State Activity Seekers -  4% of travelers</a:t>
            </a:r>
          </a:p>
          <a:p>
            <a:pPr lvl="1"/>
            <a:r>
              <a:rPr lang="en-US" dirty="0" smtClean="0"/>
              <a:t>No plans to visits the following year </a:t>
            </a:r>
          </a:p>
          <a:p>
            <a:pPr lvl="1"/>
            <a:r>
              <a:rPr lang="en-US" dirty="0" smtClean="0"/>
              <a:t>More likely to spend longer trips in hotels, resorts, second-homes or bed and breakfast accommodations </a:t>
            </a:r>
          </a:p>
          <a:p>
            <a:pPr lvl="1"/>
            <a:r>
              <a:rPr lang="en-US" dirty="0" smtClean="0"/>
              <a:t>Primarily mid- to upper-middle class individuals, traveling in smaller parties (even though they are parents)</a:t>
            </a:r>
          </a:p>
          <a:p>
            <a:pPr lvl="1"/>
            <a:r>
              <a:rPr lang="en-US" dirty="0" smtClean="0"/>
              <a:t>More likely to engage in </a:t>
            </a:r>
            <a:r>
              <a:rPr lang="en-US" dirty="0" err="1" smtClean="0"/>
              <a:t>agritourism</a:t>
            </a:r>
            <a:r>
              <a:rPr lang="en-US" dirty="0" smtClean="0"/>
              <a:t> as a secondary or unplanned activity</a:t>
            </a:r>
          </a:p>
          <a:p>
            <a:pPr lvl="1"/>
            <a:r>
              <a:rPr lang="en-US" dirty="0" smtClean="0"/>
              <a:t>Enjoy participating in numerous outdoor activities, and report some of the highest interest across all </a:t>
            </a:r>
            <a:r>
              <a:rPr lang="en-US" dirty="0" err="1" smtClean="0"/>
              <a:t>agritourism</a:t>
            </a:r>
            <a:r>
              <a:rPr lang="en-US" dirty="0" smtClean="0"/>
              <a:t> activity groups</a:t>
            </a:r>
          </a:p>
          <a:p>
            <a:pPr lvl="1"/>
            <a:r>
              <a:rPr lang="en-US" dirty="0" smtClean="0"/>
              <a:t>Travel is spread more evenly across all four seasons, relative to others</a:t>
            </a:r>
            <a:endParaRPr lang="en-US" dirty="0"/>
          </a:p>
        </p:txBody>
      </p:sp>
    </p:spTree>
    <p:extLst>
      <p:ext uri="{BB962C8B-B14F-4D97-AF65-F5344CB8AC3E}">
        <p14:creationId xmlns:p14="http://schemas.microsoft.com/office/powerpoint/2010/main" xmlns="" val="2459507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Agritourism Study</a:t>
            </a:r>
            <a:endParaRPr lang="en-US" dirty="0"/>
          </a:p>
        </p:txBody>
      </p:sp>
      <p:sp>
        <p:nvSpPr>
          <p:cNvPr id="3" name="Content Placeholder 2"/>
          <p:cNvSpPr>
            <a:spLocks noGrp="1"/>
          </p:cNvSpPr>
          <p:nvPr>
            <p:ph idx="1"/>
          </p:nvPr>
        </p:nvSpPr>
        <p:spPr/>
        <p:txBody>
          <a:bodyPr/>
          <a:lstStyle/>
          <a:p>
            <a:r>
              <a:rPr lang="en-US" smtClean="0"/>
              <a:t>Group 5: The Accidental Tourists - 36% of travelers</a:t>
            </a:r>
          </a:p>
          <a:p>
            <a:pPr lvl="1"/>
            <a:r>
              <a:rPr lang="en-US" smtClean="0"/>
              <a:t>Coming for non-recreational business, educational, or convention activities</a:t>
            </a:r>
          </a:p>
          <a:p>
            <a:pPr lvl="1"/>
            <a:r>
              <a:rPr lang="en-US" smtClean="0"/>
              <a:t>Not seeking agritourism activities </a:t>
            </a:r>
            <a:endParaRPr lang="en-US" dirty="0"/>
          </a:p>
        </p:txBody>
      </p:sp>
    </p:spTree>
    <p:extLst>
      <p:ext uri="{BB962C8B-B14F-4D97-AF65-F5344CB8AC3E}">
        <p14:creationId xmlns:p14="http://schemas.microsoft.com/office/powerpoint/2010/main" xmlns="" val="1314582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Colorado Study Results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Larger groups participating in </a:t>
            </a:r>
            <a:r>
              <a:rPr lang="en-US" dirty="0" err="1" smtClean="0"/>
              <a:t>agritourism</a:t>
            </a:r>
            <a:r>
              <a:rPr lang="en-US" dirty="0" smtClean="0"/>
              <a:t> are more likely to plan their trip itinerary (and include </a:t>
            </a:r>
            <a:r>
              <a:rPr lang="en-US" dirty="0" err="1" smtClean="0"/>
              <a:t>agritourism</a:t>
            </a:r>
            <a:r>
              <a:rPr lang="en-US" dirty="0" smtClean="0"/>
              <a:t> activities) prior to travel)</a:t>
            </a:r>
          </a:p>
          <a:p>
            <a:r>
              <a:rPr lang="en-US" dirty="0" smtClean="0"/>
              <a:t>Groups used local and business websites (not national websites) to plan their holiday</a:t>
            </a:r>
          </a:p>
          <a:p>
            <a:r>
              <a:rPr lang="en-US" dirty="0" smtClean="0"/>
              <a:t>Tourists attracted to an area by its natural amenities tend to participate in </a:t>
            </a:r>
            <a:r>
              <a:rPr lang="en-US" dirty="0" err="1" smtClean="0"/>
              <a:t>agritourism</a:t>
            </a:r>
            <a:r>
              <a:rPr lang="en-US" dirty="0" smtClean="0"/>
              <a:t> activities in these areas</a:t>
            </a:r>
          </a:p>
          <a:p>
            <a:r>
              <a:rPr lang="en-US" dirty="0" smtClean="0"/>
              <a:t>Need to link marketing for </a:t>
            </a:r>
            <a:r>
              <a:rPr lang="en-US" dirty="0" err="1" smtClean="0"/>
              <a:t>agritourism</a:t>
            </a:r>
            <a:r>
              <a:rPr lang="en-US" dirty="0" smtClean="0"/>
              <a:t> enterprises to natural parks, forests and recreation areas, such as representing them in park brochures and at visitor centers</a:t>
            </a:r>
          </a:p>
          <a:p>
            <a:r>
              <a:rPr lang="en-US" dirty="0" smtClean="0"/>
              <a:t>Private enterprises should describe the natural aspects of their operations in their marketing materials</a:t>
            </a:r>
            <a:endParaRPr lang="en-US" dirty="0"/>
          </a:p>
        </p:txBody>
      </p:sp>
    </p:spTree>
    <p:extLst>
      <p:ext uri="{BB962C8B-B14F-4D97-AF65-F5344CB8AC3E}">
        <p14:creationId xmlns:p14="http://schemas.microsoft.com/office/powerpoint/2010/main" xmlns="" val="451176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Mass vs. Target Marketing</a:t>
            </a:r>
          </a:p>
        </p:txBody>
      </p:sp>
      <p:sp>
        <p:nvSpPr>
          <p:cNvPr id="10243" name="Rectangle 3"/>
          <p:cNvSpPr>
            <a:spLocks noGrp="1" noChangeArrowheads="1"/>
          </p:cNvSpPr>
          <p:nvPr>
            <p:ph idx="1"/>
          </p:nvPr>
        </p:nvSpPr>
        <p:spPr/>
        <p:txBody>
          <a:bodyPr>
            <a:normAutofit lnSpcReduction="10000"/>
          </a:bodyPr>
          <a:lstStyle/>
          <a:p>
            <a:r>
              <a:rPr lang="en-US" altLang="en-US" smtClean="0"/>
              <a:t>Mass Marketing</a:t>
            </a:r>
          </a:p>
          <a:p>
            <a:pPr lvl="1"/>
            <a:r>
              <a:rPr lang="en-US" altLang="en-US" smtClean="0"/>
              <a:t>Commodities</a:t>
            </a:r>
          </a:p>
          <a:p>
            <a:pPr lvl="1"/>
            <a:r>
              <a:rPr lang="en-US" altLang="en-US" smtClean="0"/>
              <a:t>Low cost due to economies of scale</a:t>
            </a:r>
          </a:p>
          <a:p>
            <a:pPr lvl="1"/>
            <a:r>
              <a:rPr lang="en-US" altLang="en-US" smtClean="0"/>
              <a:t>Low contribution </a:t>
            </a:r>
            <a:r>
              <a:rPr lang="en-US" altLang="en-US" smtClean="0">
                <a:sym typeface="Wingdings" panose="05000000000000000000" pitchFamily="2" charset="2"/>
              </a:rPr>
              <a:t> high volume</a:t>
            </a:r>
          </a:p>
          <a:p>
            <a:r>
              <a:rPr lang="en-US" altLang="en-US" smtClean="0"/>
              <a:t>Target Marketing</a:t>
            </a:r>
          </a:p>
          <a:p>
            <a:pPr lvl="1"/>
            <a:r>
              <a:rPr lang="en-US" altLang="en-US" smtClean="0"/>
              <a:t>Customer segments</a:t>
            </a:r>
          </a:p>
          <a:p>
            <a:pPr lvl="1"/>
            <a:r>
              <a:rPr lang="en-US" altLang="en-US" smtClean="0"/>
              <a:t>Increase value for small segment</a:t>
            </a:r>
          </a:p>
        </p:txBody>
      </p:sp>
    </p:spTree>
    <p:extLst>
      <p:ext uri="{BB962C8B-B14F-4D97-AF65-F5344CB8AC3E}">
        <p14:creationId xmlns:p14="http://schemas.microsoft.com/office/powerpoint/2010/main" xmlns="" val="35481302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Western Food Tourism</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Utah Tourism Study</a:t>
            </a:r>
          </a:p>
          <a:p>
            <a:pPr lvl="1"/>
            <a:r>
              <a:rPr lang="en-US" dirty="0" smtClean="0"/>
              <a:t>In-person survey of tourists in Utah (coming from/going to ID, NV, CO, MT), Summer 2013/Winter 2014</a:t>
            </a:r>
          </a:p>
          <a:p>
            <a:pPr lvl="1"/>
            <a:r>
              <a:rPr lang="en-US" dirty="0" smtClean="0"/>
              <a:t>Random sampling technique, 700 surveys completed </a:t>
            </a:r>
          </a:p>
          <a:p>
            <a:pPr lvl="1"/>
            <a:r>
              <a:rPr lang="en-US" dirty="0" smtClean="0"/>
              <a:t>12 sites at gateways, national parks, airports, ski areas, convention  and visitor centers</a:t>
            </a:r>
          </a:p>
          <a:p>
            <a:pPr lvl="0"/>
            <a:r>
              <a:rPr lang="en-US" dirty="0" smtClean="0"/>
              <a:t>Create a profile of tourist types </a:t>
            </a:r>
          </a:p>
          <a:p>
            <a:pPr lvl="1"/>
            <a:r>
              <a:rPr lang="en-US" dirty="0" smtClean="0"/>
              <a:t>What types of people visit (demographics, attitudes, interests, etc.)</a:t>
            </a:r>
          </a:p>
          <a:p>
            <a:pPr lvl="1"/>
            <a:r>
              <a:rPr lang="en-US" dirty="0" smtClean="0"/>
              <a:t>What is the reason for their visit and who travels with them?</a:t>
            </a:r>
          </a:p>
          <a:p>
            <a:pPr lvl="1"/>
            <a:r>
              <a:rPr lang="en-US" dirty="0" smtClean="0"/>
              <a:t>What types of experiences and activities do they seek?</a:t>
            </a:r>
          </a:p>
          <a:p>
            <a:pPr lvl="2"/>
            <a:r>
              <a:rPr lang="en-US" dirty="0" smtClean="0"/>
              <a:t>How important are food related experiences?</a:t>
            </a:r>
          </a:p>
          <a:p>
            <a:pPr lvl="1"/>
            <a:r>
              <a:rPr lang="en-US" dirty="0" smtClean="0"/>
              <a:t>How do they research and plan their travel?</a:t>
            </a:r>
          </a:p>
          <a:p>
            <a:pPr lvl="1"/>
            <a:r>
              <a:rPr lang="en-US" dirty="0" smtClean="0"/>
              <a:t>How long do they stay and where do they stay?</a:t>
            </a:r>
          </a:p>
          <a:p>
            <a:pPr lvl="1"/>
            <a:endParaRPr lang="en-US" dirty="0" smtClean="0"/>
          </a:p>
        </p:txBody>
      </p:sp>
    </p:spTree>
    <p:extLst>
      <p:ext uri="{BB962C8B-B14F-4D97-AF65-F5344CB8AC3E}">
        <p14:creationId xmlns:p14="http://schemas.microsoft.com/office/powerpoint/2010/main" xmlns="" val="2550465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Sample Demographics</a:t>
            </a:r>
          </a:p>
        </p:txBody>
      </p:sp>
      <p:sp>
        <p:nvSpPr>
          <p:cNvPr id="3" name="Content Placeholder 2"/>
          <p:cNvSpPr>
            <a:spLocks noGrp="1"/>
          </p:cNvSpPr>
          <p:nvPr>
            <p:ph idx="1"/>
          </p:nvPr>
        </p:nvSpPr>
        <p:spPr/>
        <p:txBody>
          <a:bodyPr>
            <a:normAutofit fontScale="77500" lnSpcReduction="20000"/>
          </a:bodyPr>
          <a:lstStyle/>
          <a:p>
            <a:r>
              <a:rPr lang="en-US" dirty="0" smtClean="0"/>
              <a:t>68% married</a:t>
            </a:r>
          </a:p>
          <a:p>
            <a:r>
              <a:rPr lang="en-US" dirty="0" smtClean="0"/>
              <a:t>52% male</a:t>
            </a:r>
          </a:p>
          <a:p>
            <a:r>
              <a:rPr lang="en-US" dirty="0" smtClean="0"/>
              <a:t>College degree 31%, graduate degree 40%</a:t>
            </a:r>
          </a:p>
          <a:p>
            <a:r>
              <a:rPr lang="en-US" dirty="0" smtClean="0"/>
              <a:t>49% full time employed, 29% retired</a:t>
            </a:r>
          </a:p>
          <a:p>
            <a:r>
              <a:rPr lang="en-US" dirty="0" smtClean="0"/>
              <a:t>84% White, 5% Asian, 4% Hispanic</a:t>
            </a:r>
          </a:p>
          <a:p>
            <a:r>
              <a:rPr lang="en-US" dirty="0" smtClean="0"/>
              <a:t>Average income in 2012 $103,000</a:t>
            </a:r>
          </a:p>
          <a:p>
            <a:r>
              <a:rPr lang="en-US" dirty="0" smtClean="0"/>
              <a:t>Average age 50 years</a:t>
            </a:r>
          </a:p>
          <a:p>
            <a:r>
              <a:rPr lang="en-US" dirty="0" smtClean="0"/>
              <a:t>Length of stay average of 10.6 days</a:t>
            </a:r>
          </a:p>
          <a:p>
            <a:r>
              <a:rPr lang="en-US" dirty="0" smtClean="0"/>
              <a:t>Average party size of 2.9 adults and 1.6 children</a:t>
            </a:r>
          </a:p>
          <a:p>
            <a:endParaRPr lang="en-US" dirty="0"/>
          </a:p>
        </p:txBody>
      </p:sp>
    </p:spTree>
    <p:extLst>
      <p:ext uri="{BB962C8B-B14F-4D97-AF65-F5344CB8AC3E}">
        <p14:creationId xmlns:p14="http://schemas.microsoft.com/office/powerpoint/2010/main" xmlns="" val="427905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Travel Specifics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Travel reason</a:t>
            </a:r>
          </a:p>
          <a:p>
            <a:pPr lvl="1"/>
            <a:r>
              <a:rPr lang="en-US" dirty="0" smtClean="0"/>
              <a:t>Business travel 14%</a:t>
            </a:r>
          </a:p>
          <a:p>
            <a:pPr lvl="1"/>
            <a:r>
              <a:rPr lang="en-US" dirty="0" smtClean="0"/>
              <a:t>Visiting family/friends 5%</a:t>
            </a:r>
          </a:p>
          <a:p>
            <a:pPr lvl="1"/>
            <a:r>
              <a:rPr lang="en-US" dirty="0" smtClean="0"/>
              <a:t>Visiting national parks 8%</a:t>
            </a:r>
          </a:p>
          <a:p>
            <a:pPr lvl="1"/>
            <a:r>
              <a:rPr lang="en-US" dirty="0" smtClean="0"/>
              <a:t>Outdoor activities 37%</a:t>
            </a:r>
          </a:p>
          <a:p>
            <a:pPr lvl="1"/>
            <a:r>
              <a:rPr lang="en-US" dirty="0" smtClean="0"/>
              <a:t>Visiting cultural/heritage sites 21%</a:t>
            </a:r>
          </a:p>
          <a:p>
            <a:pPr lvl="1"/>
            <a:r>
              <a:rPr lang="en-US" dirty="0" smtClean="0"/>
              <a:t>Special events/festivals 2%</a:t>
            </a:r>
          </a:p>
          <a:p>
            <a:pPr lvl="1"/>
            <a:r>
              <a:rPr lang="en-US" dirty="0" err="1" smtClean="0"/>
              <a:t>Agritourism</a:t>
            </a:r>
            <a:r>
              <a:rPr lang="en-US" dirty="0" smtClean="0"/>
              <a:t> activities 8%</a:t>
            </a:r>
          </a:p>
          <a:p>
            <a:pPr lvl="1"/>
            <a:endParaRPr lang="en-US" dirty="0" smtClean="0"/>
          </a:p>
          <a:p>
            <a:endParaRPr lang="en-US" dirty="0"/>
          </a:p>
        </p:txBody>
      </p:sp>
      <p:sp>
        <p:nvSpPr>
          <p:cNvPr id="10" name="Content Placeholder 9"/>
          <p:cNvSpPr>
            <a:spLocks noGrp="1"/>
          </p:cNvSpPr>
          <p:nvPr>
            <p:ph sz="half" idx="4294967295"/>
          </p:nvPr>
        </p:nvSpPr>
        <p:spPr>
          <a:xfrm>
            <a:off x="5486400" y="1892300"/>
            <a:ext cx="3810000" cy="4591050"/>
          </a:xfrm>
        </p:spPr>
        <p:txBody>
          <a:bodyPr>
            <a:normAutofit/>
          </a:bodyPr>
          <a:lstStyle/>
          <a:p>
            <a:r>
              <a:rPr lang="en-US" sz="2600" dirty="0" smtClean="0"/>
              <a:t>Research/booking resource</a:t>
            </a:r>
          </a:p>
          <a:p>
            <a:pPr lvl="1"/>
            <a:r>
              <a:rPr lang="en-US" sz="2400" dirty="0" smtClean="0"/>
              <a:t>Internet/website 41%</a:t>
            </a:r>
          </a:p>
          <a:p>
            <a:pPr lvl="1"/>
            <a:r>
              <a:rPr lang="en-US" sz="2400" dirty="0" smtClean="0"/>
              <a:t>Brochure/booklet 10%</a:t>
            </a:r>
          </a:p>
          <a:p>
            <a:pPr lvl="1"/>
            <a:r>
              <a:rPr lang="en-US" sz="2400" dirty="0" smtClean="0"/>
              <a:t>Recommendation from family/friend 3%</a:t>
            </a:r>
          </a:p>
          <a:p>
            <a:pPr lvl="1"/>
            <a:r>
              <a:rPr lang="en-US" sz="2400" dirty="0" smtClean="0"/>
              <a:t>Tradition 32%</a:t>
            </a:r>
          </a:p>
          <a:p>
            <a:pPr lvl="1"/>
            <a:r>
              <a:rPr lang="en-US" sz="2400" dirty="0" smtClean="0"/>
              <a:t>Other 14%</a:t>
            </a:r>
            <a:endParaRPr lang="en-US" sz="2400" dirty="0"/>
          </a:p>
        </p:txBody>
      </p:sp>
    </p:spTree>
    <p:extLst>
      <p:ext uri="{BB962C8B-B14F-4D97-AF65-F5344CB8AC3E}">
        <p14:creationId xmlns:p14="http://schemas.microsoft.com/office/powerpoint/2010/main" xmlns="" val="1274767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Food Interests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Organization membership (18%)</a:t>
            </a:r>
          </a:p>
          <a:p>
            <a:pPr lvl="1"/>
            <a:r>
              <a:rPr lang="en-US" smtClean="0"/>
              <a:t>Slow Food = 10%</a:t>
            </a:r>
          </a:p>
          <a:p>
            <a:pPr lvl="1"/>
            <a:r>
              <a:rPr lang="en-US" smtClean="0"/>
              <a:t>Dining Club = 11%</a:t>
            </a:r>
          </a:p>
          <a:p>
            <a:pPr lvl="1"/>
            <a:r>
              <a:rPr lang="en-US" smtClean="0"/>
              <a:t>Coop Grocer = 22%</a:t>
            </a:r>
          </a:p>
          <a:p>
            <a:pPr lvl="1"/>
            <a:r>
              <a:rPr lang="en-US" smtClean="0"/>
              <a:t>Wine/Beer Club = 27%</a:t>
            </a:r>
          </a:p>
          <a:p>
            <a:pPr lvl="1"/>
            <a:r>
              <a:rPr lang="en-US" smtClean="0"/>
              <a:t>Cooking Club = 8%</a:t>
            </a:r>
          </a:p>
          <a:p>
            <a:pPr lvl="1"/>
            <a:r>
              <a:rPr lang="en-US" smtClean="0"/>
              <a:t>CSA = 15%</a:t>
            </a:r>
          </a:p>
          <a:p>
            <a:pPr lvl="1"/>
            <a:r>
              <a:rPr lang="en-US" smtClean="0"/>
              <a:t>Other = 7%</a:t>
            </a:r>
          </a:p>
          <a:p>
            <a:r>
              <a:rPr lang="en-US" smtClean="0"/>
              <a:t>Dietary restrictions</a:t>
            </a:r>
          </a:p>
          <a:p>
            <a:pPr lvl="1"/>
            <a:r>
              <a:rPr lang="en-US" smtClean="0"/>
              <a:t>Yes 15%</a:t>
            </a:r>
            <a:endParaRPr lang="en-US" dirty="0"/>
          </a:p>
        </p:txBody>
      </p:sp>
    </p:spTree>
    <p:extLst>
      <p:ext uri="{BB962C8B-B14F-4D97-AF65-F5344CB8AC3E}">
        <p14:creationId xmlns:p14="http://schemas.microsoft.com/office/powerpoint/2010/main" xmlns="" val="144149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At Home &amp; While Traveling</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xmlns="" val="3271889701"/>
              </p:ext>
            </p:extLst>
          </p:nvPr>
        </p:nvGraphicFramePr>
        <p:xfrm>
          <a:off x="1379146" y="2221694"/>
          <a:ext cx="3658350" cy="3423285"/>
        </p:xfrm>
        <a:graphic>
          <a:graphicData uri="http://schemas.openxmlformats.org/drawingml/2006/table">
            <a:tbl>
              <a:tblPr/>
              <a:tblGrid>
                <a:gridCol w="2255455"/>
                <a:gridCol w="1402895"/>
              </a:tblGrid>
              <a:tr h="3048000">
                <a:tc>
                  <a:txBody>
                    <a:bodyPr/>
                    <a:lstStyle/>
                    <a:p>
                      <a:pPr algn="l" fontAlgn="b"/>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a:t>
                      </a:r>
                      <a:r>
                        <a:rPr lang="en-US" sz="1400" b="0" i="0" u="none" strike="noStrike" dirty="0" smtClean="0">
                          <a:solidFill>
                            <a:srgbClr val="000000"/>
                          </a:solidFill>
                          <a:effectLst/>
                          <a:latin typeface="Calibri"/>
                        </a:rPr>
                        <a:t>in a </a:t>
                      </a:r>
                      <a:r>
                        <a:rPr lang="en-US" sz="1400" b="0" i="0" u="none" strike="noStrike" dirty="0">
                          <a:solidFill>
                            <a:srgbClr val="000000"/>
                          </a:solidFill>
                          <a:effectLst/>
                          <a:latin typeface="Calibri"/>
                        </a:rPr>
                        <a:t>CSA:</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organic </a:t>
                      </a:r>
                      <a:r>
                        <a:rPr lang="en-US" sz="1400" b="0" i="0" u="none" strike="noStrike" dirty="0" smtClean="0">
                          <a:solidFill>
                            <a:srgbClr val="000000"/>
                          </a:solidFill>
                          <a:effectLst/>
                          <a:latin typeface="Calibri"/>
                        </a:rPr>
                        <a:t>certified produce</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home: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 recipes:</a:t>
                      </a:r>
                      <a:br>
                        <a:rPr lang="en-US" sz="1400" b="0" i="0" u="none" strike="noStrike" dirty="0">
                          <a:solidFill>
                            <a:srgbClr val="000000"/>
                          </a:solidFill>
                          <a:effectLst/>
                          <a:latin typeface="Calibri"/>
                        </a:rPr>
                      </a:br>
                      <a:r>
                        <a:rPr lang="en-US" sz="1400" b="0" i="0" u="none" strike="noStrike" dirty="0" smtClean="0">
                          <a:solidFill>
                            <a:srgbClr val="000000"/>
                          </a:solidFill>
                          <a:effectLst/>
                          <a:latin typeface="Calibri"/>
                        </a:rPr>
                        <a:t>Buy food you don't recognize:</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Eat ethnic foods: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Food </a:t>
                      </a:r>
                      <a:r>
                        <a:rPr lang="en-US" sz="1400" b="0" i="0" u="none" strike="noStrike" dirty="0" smtClean="0">
                          <a:solidFill>
                            <a:srgbClr val="000000"/>
                          </a:solidFill>
                          <a:effectLst/>
                          <a:latin typeface="Calibri"/>
                        </a:rPr>
                        <a:t>canning</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Beer/wine making: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Home gardening: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Composting: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Recycling: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Other:</a:t>
                      </a:r>
                    </a:p>
                  </a:txBody>
                  <a:tcPr marL="9549" marR="9549" marT="9525" marB="0" anchor="b">
                    <a:lnL>
                      <a:noFill/>
                    </a:lnL>
                    <a:lnR>
                      <a:noFill/>
                    </a:lnR>
                    <a:lnT>
                      <a:noFill/>
                    </a:lnT>
                    <a:lnB>
                      <a:noFill/>
                    </a:lnB>
                  </a:tcPr>
                </a:tc>
                <a:tc>
                  <a:txBody>
                    <a:bodyPr/>
                    <a:lstStyle/>
                    <a:p>
                      <a:pPr algn="l" fontAlgn="t"/>
                      <a:r>
                        <a:rPr lang="en-US" sz="1400" b="0" i="0" u="none" strike="noStrike" dirty="0" smtClean="0">
                          <a:solidFill>
                            <a:srgbClr val="000000"/>
                          </a:solidFill>
                          <a:effectLst/>
                          <a:latin typeface="Calibri"/>
                        </a:rPr>
                        <a:t>3.52(1.16</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3.08(1.14)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1.73(1.11)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2.79(1.19)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2.05(1.14)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4.29(0.80)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3.86(0.91)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2.93(1.19)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3.57(1.05)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2.39(1.27)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1.80(1.11)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1.35(0.88)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2.62(1.50)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2.14(1.49)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4.35(1.07)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3.75(1.89)</a:t>
                      </a:r>
                    </a:p>
                  </a:txBody>
                  <a:tcPr marL="9549" marR="9549" marT="9525" marB="0">
                    <a:lnL>
                      <a:noFill/>
                    </a:lnL>
                    <a:lnR>
                      <a:noFill/>
                    </a:lnR>
                    <a:lnT>
                      <a:noFill/>
                    </a:lnT>
                    <a:lnB>
                      <a:noFill/>
                    </a:lnB>
                  </a:tcPr>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xmlns="" val="404595447"/>
              </p:ext>
            </p:extLst>
          </p:nvPr>
        </p:nvGraphicFramePr>
        <p:xfrm>
          <a:off x="5317332" y="2318554"/>
          <a:ext cx="3657601" cy="2995627"/>
        </p:xfrm>
        <a:graphic>
          <a:graphicData uri="http://schemas.openxmlformats.org/drawingml/2006/table">
            <a:tbl>
              <a:tblPr/>
              <a:tblGrid>
                <a:gridCol w="2516056"/>
                <a:gridCol w="1141545"/>
              </a:tblGrid>
              <a:tr h="721357">
                <a:tc>
                  <a:txBody>
                    <a:bodyPr/>
                    <a:lstStyle/>
                    <a:p>
                      <a:pPr algn="l" fontAlgn="t"/>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Spend the night at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agritourism: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a:t>
                      </a:r>
                      <a:r>
                        <a:rPr lang="en-US" sz="1400" b="0" i="0" u="none" strike="noStrike" dirty="0" smtClean="0">
                          <a:solidFill>
                            <a:srgbClr val="000000"/>
                          </a:solidFill>
                          <a:effectLst/>
                          <a:latin typeface="Calibri"/>
                        </a:rPr>
                        <a:t>accommodations:</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a:t>
                      </a:r>
                      <a:r>
                        <a:rPr lang="en-US" sz="1400" b="0" i="0" u="none" strike="noStrike" dirty="0" smtClean="0">
                          <a:solidFill>
                            <a:srgbClr val="000000"/>
                          </a:solidFill>
                          <a:effectLst/>
                          <a:latin typeface="Calibri"/>
                        </a:rPr>
                        <a:t>items or</a:t>
                      </a:r>
                      <a:r>
                        <a:rPr lang="en-US" sz="1400" b="0" i="0" u="none" strike="noStrike" baseline="0" dirty="0" smtClean="0">
                          <a:solidFill>
                            <a:srgbClr val="000000"/>
                          </a:solidFill>
                          <a:effectLst/>
                          <a:latin typeface="Calibri"/>
                        </a:rPr>
                        <a:t> recipes</a:t>
                      </a:r>
                      <a:r>
                        <a:rPr lang="en-US" sz="1400" b="0" i="0" u="none" strike="noStrike" dirty="0" smtClean="0">
                          <a:solidFill>
                            <a:srgbClr val="000000"/>
                          </a:solidFill>
                          <a:effectLst/>
                          <a:latin typeface="Calibri"/>
                        </a:rPr>
                        <a:t>:</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local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items as souvenirs or gifts: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Seek out </a:t>
                      </a:r>
                      <a:r>
                        <a:rPr lang="en-US" sz="1400" b="0" i="0" u="none" strike="noStrike" dirty="0" smtClean="0">
                          <a:solidFill>
                            <a:srgbClr val="000000"/>
                          </a:solidFill>
                          <a:effectLst/>
                          <a:latin typeface="Calibri"/>
                        </a:rPr>
                        <a:t>local sourcing</a:t>
                      </a:r>
                      <a:r>
                        <a:rPr lang="en-US" sz="1400" b="0" i="0" u="none" strike="noStrike" baseline="0" dirty="0" smtClean="0">
                          <a:solidFill>
                            <a:srgbClr val="000000"/>
                          </a:solidFill>
                          <a:effectLst/>
                          <a:latin typeface="Calibri"/>
                        </a:rPr>
                        <a:t> </a:t>
                      </a:r>
                      <a:r>
                        <a:rPr lang="en-US" sz="1400" b="0" i="0" u="none" strike="noStrike" dirty="0" smtClean="0">
                          <a:solidFill>
                            <a:srgbClr val="000000"/>
                          </a:solidFill>
                          <a:effectLst/>
                          <a:latin typeface="Calibri"/>
                        </a:rPr>
                        <a:t>restaurants:</a:t>
                      </a:r>
                      <a:r>
                        <a:rPr lang="en-US" sz="1400" b="0" i="0" u="none" strike="noStrike" dirty="0">
                          <a:solidFill>
                            <a:srgbClr val="000000"/>
                          </a:solidFill>
                          <a:effectLst/>
                          <a:latin typeface="Calibri"/>
                        </a:rPr>
                        <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endParaRPr lang="en-US" sz="1400" b="0" i="0" u="none" strike="noStrike" dirty="0">
                        <a:solidFill>
                          <a:srgbClr val="000000"/>
                        </a:solidFill>
                        <a:effectLst/>
                        <a:latin typeface="Calibri"/>
                      </a:endParaRPr>
                    </a:p>
                  </a:txBody>
                  <a:tcPr marL="7771" marR="7771" marT="8587"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2.80(1.19)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2.46(1.16)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1.77(0.95)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1.28(0.65)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1.60(0.88)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2.82(1.31)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3.48(1.06)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3.12(1.19)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2.72(1.13)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2.97(1.23)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2.22(1.28)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3.67(1.33)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2.38(1.77)</a:t>
                      </a:r>
                    </a:p>
                  </a:txBody>
                  <a:tcPr marL="7771" marR="7771" marT="8587" marB="0">
                    <a:lnL>
                      <a:noFill/>
                    </a:lnL>
                    <a:lnR>
                      <a:noFill/>
                    </a:lnR>
                    <a:lnT>
                      <a:noFill/>
                    </a:lnT>
                    <a:lnB>
                      <a:noFill/>
                    </a:lnB>
                  </a:tcPr>
                </a:tc>
              </a:tr>
            </a:tbl>
          </a:graphicData>
        </a:graphic>
      </p:graphicFrame>
      <p:sp>
        <p:nvSpPr>
          <p:cNvPr id="5" name="Text Placeholder 4"/>
          <p:cNvSpPr>
            <a:spLocks noGrp="1"/>
          </p:cNvSpPr>
          <p:nvPr>
            <p:ph type="body" idx="4294967295"/>
          </p:nvPr>
        </p:nvSpPr>
        <p:spPr>
          <a:xfrm>
            <a:off x="1277144" y="1795876"/>
            <a:ext cx="4040188" cy="639762"/>
          </a:xfrm>
        </p:spPr>
        <p:txBody>
          <a:bodyPr/>
          <a:lstStyle/>
          <a:p>
            <a:pPr marL="0" indent="0">
              <a:buNone/>
            </a:pPr>
            <a:r>
              <a:rPr lang="en-US" dirty="0" smtClean="0"/>
              <a:t>At Home</a:t>
            </a:r>
            <a:endParaRPr lang="en-US" dirty="0"/>
          </a:p>
        </p:txBody>
      </p:sp>
      <p:sp>
        <p:nvSpPr>
          <p:cNvPr id="6" name="Text Placeholder 5"/>
          <p:cNvSpPr>
            <a:spLocks noGrp="1"/>
          </p:cNvSpPr>
          <p:nvPr>
            <p:ph type="body" sz="quarter" idx="4294967295"/>
          </p:nvPr>
        </p:nvSpPr>
        <p:spPr>
          <a:xfrm>
            <a:off x="5139498" y="1786351"/>
            <a:ext cx="4041775" cy="639762"/>
          </a:xfrm>
        </p:spPr>
        <p:txBody>
          <a:bodyPr/>
          <a:lstStyle/>
          <a:p>
            <a:pPr marL="0" indent="0">
              <a:buNone/>
            </a:pPr>
            <a:r>
              <a:rPr lang="en-US" dirty="0" smtClean="0"/>
              <a:t>While Traveling</a:t>
            </a:r>
            <a:endParaRPr lang="en-US" dirty="0"/>
          </a:p>
        </p:txBody>
      </p:sp>
      <p:sp>
        <p:nvSpPr>
          <p:cNvPr id="9" name="TextBox 8"/>
          <p:cNvSpPr txBox="1"/>
          <p:nvPr/>
        </p:nvSpPr>
        <p:spPr>
          <a:xfrm>
            <a:off x="5139498" y="5129515"/>
            <a:ext cx="3886200" cy="369332"/>
          </a:xfrm>
          <a:prstGeom prst="rect">
            <a:avLst/>
          </a:prstGeom>
          <a:noFill/>
        </p:spPr>
        <p:txBody>
          <a:bodyPr wrap="square" rtlCol="0">
            <a:spAutoFit/>
          </a:bodyPr>
          <a:lstStyle/>
          <a:p>
            <a:r>
              <a:rPr lang="en-US" dirty="0" smtClean="0"/>
              <a:t>Rating scale of 1-5 (Never to Always)</a:t>
            </a:r>
            <a:endParaRPr lang="en-US" dirty="0"/>
          </a:p>
        </p:txBody>
      </p:sp>
    </p:spTree>
    <p:extLst>
      <p:ext uri="{BB962C8B-B14F-4D97-AF65-F5344CB8AC3E}">
        <p14:creationId xmlns:p14="http://schemas.microsoft.com/office/powerpoint/2010/main" xmlns="" val="533536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Home Activities/Interests</a:t>
            </a:r>
            <a:endParaRPr lang="en-US" dirty="0"/>
          </a:p>
        </p:txBody>
      </p:sp>
      <p:sp>
        <p:nvSpPr>
          <p:cNvPr id="6" name="Content Placeholder 5"/>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8170" y="2097106"/>
            <a:ext cx="7326155" cy="1600200"/>
          </a:xfrm>
          <a:prstGeom prst="rect">
            <a:avLst/>
          </a:prstGeom>
          <a:solidFill>
            <a:schemeClr val="bg1"/>
          </a:solidFill>
          <a:ln>
            <a:noFill/>
          </a:ln>
          <a:effectLs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48745" y="3772354"/>
            <a:ext cx="5054009" cy="1612252"/>
          </a:xfrm>
          <a:prstGeom prst="rect">
            <a:avLst/>
          </a:prstGeom>
          <a:solidFill>
            <a:schemeClr val="bg1"/>
          </a:solidFill>
          <a:ln>
            <a:noFill/>
          </a:ln>
          <a:effectLst/>
          <a:extLst/>
        </p:spPr>
      </p:pic>
    </p:spTree>
    <p:extLst>
      <p:ext uri="{BB962C8B-B14F-4D97-AF65-F5344CB8AC3E}">
        <p14:creationId xmlns:p14="http://schemas.microsoft.com/office/powerpoint/2010/main" xmlns="" val="910518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While Traveling Activities/Interests</a:t>
            </a:r>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8499" y="2308635"/>
            <a:ext cx="7547002" cy="2158589"/>
          </a:xfrm>
          <a:prstGeom prst="rect">
            <a:avLst/>
          </a:prstGeom>
          <a:solidFill>
            <a:schemeClr val="bg1"/>
          </a:solidFill>
          <a:ln>
            <a:noFill/>
          </a:ln>
          <a:effectLst/>
          <a:extLst/>
        </p:spPr>
      </p:pic>
    </p:spTree>
    <p:extLst>
      <p:ext uri="{BB962C8B-B14F-4D97-AF65-F5344CB8AC3E}">
        <p14:creationId xmlns:p14="http://schemas.microsoft.com/office/powerpoint/2010/main" xmlns="" val="13866596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Tourist Groups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Family Vacation - 50% of sample</a:t>
            </a:r>
          </a:p>
          <a:p>
            <a:pPr lvl="1"/>
            <a:r>
              <a:rPr lang="en-US" smtClean="0"/>
              <a:t>Younger (mid 40s), less educated (in comparison) adults, with children, less likely married. Spend fewer days on vacation and are primarily involved in outdoor recreation on an annual trip.  Use multiple sources for trip information and tend to do more cooking, but seek local foods and spend a lot on food.   </a:t>
            </a:r>
          </a:p>
          <a:p>
            <a:r>
              <a:rPr lang="en-US" smtClean="0"/>
              <a:t>Utah Pilgrimage - 8% of sample</a:t>
            </a:r>
          </a:p>
          <a:p>
            <a:pPr lvl="1"/>
            <a:r>
              <a:rPr lang="en-US" smtClean="0"/>
              <a:t>Older (mid 50s), married individuals traveling with older child, staying for a month and spending little on food, but seeking some food experiences and involved in food clubs. Visiting heritage sites and family primarily. Information from internet and past experience used in trip planning.   </a:t>
            </a:r>
          </a:p>
          <a:p>
            <a:pPr lvl="1"/>
            <a:endParaRPr lang="en-US" dirty="0"/>
          </a:p>
        </p:txBody>
      </p:sp>
    </p:spTree>
    <p:extLst>
      <p:ext uri="{BB962C8B-B14F-4D97-AF65-F5344CB8AC3E}">
        <p14:creationId xmlns:p14="http://schemas.microsoft.com/office/powerpoint/2010/main" xmlns="" val="2860050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Primary Tourist Groups</a:t>
            </a:r>
            <a:endParaRPr lang="en-US" dirty="0"/>
          </a:p>
        </p:txBody>
      </p:sp>
      <p:sp>
        <p:nvSpPr>
          <p:cNvPr id="3" name="Content Placeholder 2"/>
          <p:cNvSpPr>
            <a:spLocks noGrp="1"/>
          </p:cNvSpPr>
          <p:nvPr>
            <p:ph idx="1"/>
          </p:nvPr>
        </p:nvSpPr>
        <p:spPr/>
        <p:txBody>
          <a:bodyPr>
            <a:normAutofit fontScale="70000" lnSpcReduction="20000"/>
          </a:bodyPr>
          <a:lstStyle/>
          <a:p>
            <a:r>
              <a:rPr lang="en-US" smtClean="0"/>
              <a:t>Couples Vacation - 11% of sample</a:t>
            </a:r>
          </a:p>
          <a:p>
            <a:pPr lvl="1"/>
            <a:r>
              <a:rPr lang="en-US" smtClean="0"/>
              <a:t>Married, highly educated, middle-aged couples (upper 40s), seeking food and drink experiences with high food spending. Traditional annual two week trip, use internet for secondary information, visiting heritage sites and outdoor recreation.  More heavily involved in food related activities while traveling and at home. </a:t>
            </a:r>
          </a:p>
          <a:p>
            <a:r>
              <a:rPr lang="en-US" smtClean="0"/>
              <a:t>Random Vacation - 25% of sample</a:t>
            </a:r>
          </a:p>
          <a:p>
            <a:pPr lvl="1"/>
            <a:r>
              <a:rPr lang="en-US" smtClean="0"/>
              <a:t>Older (mid 50s), married, more likely male on a 7 day vacation. Traveling with older child in various activities (outdoor recreation, heritage sites, agritourism). Primarily use the internet for trip information. Food spending lower and not all that involved in food related activities while traveling. They just need to eat!</a:t>
            </a:r>
          </a:p>
          <a:p>
            <a:pPr lvl="1"/>
            <a:endParaRPr lang="en-US" smtClean="0"/>
          </a:p>
          <a:p>
            <a:endParaRPr lang="en-US" dirty="0"/>
          </a:p>
        </p:txBody>
      </p:sp>
    </p:spTree>
    <p:extLst>
      <p:ext uri="{BB962C8B-B14F-4D97-AF65-F5344CB8AC3E}">
        <p14:creationId xmlns:p14="http://schemas.microsoft.com/office/powerpoint/2010/main" xmlns="" val="4176961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Utah Study Results</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Overall highly educated, married, seeking outdoor recreation, cultural/heritage sites, and agritourism activities</a:t>
            </a:r>
          </a:p>
          <a:p>
            <a:r>
              <a:rPr lang="en-US" smtClean="0"/>
              <a:t>Good potential (20% of sample)</a:t>
            </a:r>
          </a:p>
          <a:p>
            <a:pPr lvl="1"/>
            <a:r>
              <a:rPr lang="en-US" smtClean="0"/>
              <a:t>Couples Vacation (Foodies with funds)</a:t>
            </a:r>
          </a:p>
          <a:p>
            <a:pPr lvl="1"/>
            <a:r>
              <a:rPr lang="en-US" smtClean="0"/>
              <a:t>Utah Pilgrimage (Cultural/local foods) </a:t>
            </a:r>
          </a:p>
          <a:p>
            <a:pPr lvl="1"/>
            <a:r>
              <a:rPr lang="en-US" smtClean="0"/>
              <a:t>Family Vacation – should not be overlooked </a:t>
            </a:r>
          </a:p>
          <a:p>
            <a:r>
              <a:rPr lang="en-US" smtClean="0"/>
              <a:t>Internet-based promotional programs most useful</a:t>
            </a:r>
          </a:p>
          <a:p>
            <a:r>
              <a:rPr lang="en-US" smtClean="0"/>
              <a:t>Quality experience essential – repeat visits</a:t>
            </a:r>
          </a:p>
          <a:p>
            <a:r>
              <a:rPr lang="en-US" smtClean="0"/>
              <a:t>Link marketing for food tourism to outdoor recreation destinations</a:t>
            </a:r>
          </a:p>
          <a:p>
            <a:pPr lvl="1"/>
            <a:r>
              <a:rPr lang="en-US" smtClean="0"/>
              <a:t>Promote in park and resort brochures, visitor centers, etc.</a:t>
            </a:r>
          </a:p>
          <a:p>
            <a:pPr lvl="1"/>
            <a:r>
              <a:rPr lang="en-US" smtClean="0"/>
              <a:t>Describe “proximity”  to primary destinations in all materials</a:t>
            </a:r>
          </a:p>
          <a:p>
            <a:pPr lvl="1"/>
            <a:r>
              <a:rPr lang="en-US" smtClean="0"/>
              <a:t>Heritage trail and food tourism linkages needed</a:t>
            </a:r>
          </a:p>
          <a:p>
            <a:endParaRPr lang="en-US" dirty="0" smtClean="0"/>
          </a:p>
        </p:txBody>
      </p:sp>
    </p:spTree>
    <p:extLst>
      <p:ext uri="{BB962C8B-B14F-4D97-AF65-F5344CB8AC3E}">
        <p14:creationId xmlns:p14="http://schemas.microsoft.com/office/powerpoint/2010/main" xmlns="" val="189723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Commercial or Specialized?</a:t>
            </a:r>
          </a:p>
        </p:txBody>
      </p:sp>
      <p:pic>
        <p:nvPicPr>
          <p:cNvPr id="11269" name="Picture 7" descr="Sheep_Crowd"/>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a:xfrm>
            <a:off x="819150" y="1961587"/>
            <a:ext cx="2362200" cy="1602549"/>
          </a:xfrm>
        </p:spPr>
      </p:pic>
      <p:pic>
        <p:nvPicPr>
          <p:cNvPr id="8" name="Content Placeholder 7" descr="Herdboss.jpg"/>
          <p:cNvPicPr>
            <a:picLocks noGrp="1" noChangeAspect="1"/>
          </p:cNvPicPr>
          <p:nvPr>
            <p:ph sz="quarter" idx="4294967295"/>
          </p:nvPr>
        </p:nvPicPr>
        <p:blipFill>
          <a:blip r:embed="rId4">
            <a:extLst>
              <a:ext uri="{28A0092B-C50C-407E-A947-70E740481C1C}">
                <a14:useLocalDpi xmlns:a14="http://schemas.microsoft.com/office/drawing/2010/main" xmlns="" val="0"/>
              </a:ext>
            </a:extLst>
          </a:blip>
          <a:srcRect/>
          <a:stretch>
            <a:fillRect/>
          </a:stretch>
        </p:blipFill>
        <p:spPr>
          <a:xfrm>
            <a:off x="819150" y="3727085"/>
            <a:ext cx="2362200" cy="1569343"/>
          </a:xfrm>
        </p:spPr>
      </p:pic>
      <p:sp>
        <p:nvSpPr>
          <p:cNvPr id="5" name="Text Placeholder 4"/>
          <p:cNvSpPr>
            <a:spLocks noGrp="1"/>
          </p:cNvSpPr>
          <p:nvPr>
            <p:ph type="body" sz="half" idx="4294967295"/>
          </p:nvPr>
        </p:nvSpPr>
        <p:spPr>
          <a:xfrm>
            <a:off x="4381500" y="1600200"/>
            <a:ext cx="4762500" cy="4419600"/>
          </a:xfrm>
        </p:spPr>
        <p:txBody>
          <a:bodyPr/>
          <a:lstStyle/>
          <a:p>
            <a:pPr marL="0" indent="0">
              <a:buFont typeface="Wingdings" panose="05000000000000000000" pitchFamily="2" charset="2"/>
              <a:buNone/>
            </a:pPr>
            <a:endParaRPr lang="en-US" altLang="en-US" i="1" dirty="0" smtClean="0">
              <a:ea typeface="ＭＳ Ｐゴシック" panose="020B0600070205080204" pitchFamily="34" charset="-128"/>
            </a:endParaRPr>
          </a:p>
          <a:p>
            <a:pPr marL="0" indent="0">
              <a:buFont typeface="Wingdings" panose="05000000000000000000" pitchFamily="2" charset="2"/>
              <a:buNone/>
            </a:pPr>
            <a:r>
              <a:rPr lang="en-US" altLang="en-US" i="1" dirty="0" smtClean="0">
                <a:ea typeface="ＭＳ Ｐゴシック" panose="020B0600070205080204" pitchFamily="34" charset="-128"/>
              </a:rPr>
              <a:t>The market place can </a:t>
            </a:r>
            <a:br>
              <a:rPr lang="en-US" altLang="en-US" i="1" dirty="0" smtClean="0">
                <a:ea typeface="ＭＳ Ｐゴシック" panose="020B0600070205080204" pitchFamily="34" charset="-128"/>
              </a:rPr>
            </a:br>
            <a:r>
              <a:rPr lang="en-US" altLang="en-US" i="1" dirty="0" smtClean="0">
                <a:ea typeface="ＭＳ Ｐゴシック" panose="020B0600070205080204" pitchFamily="34" charset="-128"/>
              </a:rPr>
              <a:t>be crowded …</a:t>
            </a:r>
          </a:p>
          <a:p>
            <a:pPr marL="0" indent="0">
              <a:buFont typeface="Wingdings" panose="05000000000000000000" pitchFamily="2" charset="2"/>
              <a:buNone/>
            </a:pPr>
            <a:endParaRPr lang="en-US" altLang="en-US" i="1" dirty="0" smtClean="0">
              <a:ea typeface="ＭＳ Ｐゴシック" panose="020B0600070205080204" pitchFamily="34" charset="-128"/>
            </a:endParaRPr>
          </a:p>
          <a:p>
            <a:pPr marL="0" indent="0">
              <a:buFont typeface="Wingdings" panose="05000000000000000000" pitchFamily="2" charset="2"/>
              <a:buNone/>
            </a:pPr>
            <a:r>
              <a:rPr lang="en-US" altLang="en-US" i="1" dirty="0" smtClean="0">
                <a:ea typeface="ＭＳ Ｐゴシック" panose="020B0600070205080204" pitchFamily="34" charset="-128"/>
              </a:rPr>
              <a:t>can you stand out in a crowd?</a:t>
            </a:r>
          </a:p>
        </p:txBody>
      </p:sp>
    </p:spTree>
    <p:extLst>
      <p:ext uri="{BB962C8B-B14F-4D97-AF65-F5344CB8AC3E}">
        <p14:creationId xmlns:p14="http://schemas.microsoft.com/office/powerpoint/2010/main" xmlns="" val="238063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nodeType="afterGroup">
                            <p:stCondLst>
                              <p:cond delay="1000"/>
                            </p:stCondLst>
                            <p:childTnLst>
                              <p:par>
                                <p:cTn id="11" presetID="9" presetClass="entr" presetSubtype="0" fill="hold" nodeType="afterEffect">
                                  <p:stCondLst>
                                    <p:cond delay="20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ssolve">
                                      <p:cBhvr>
                                        <p:cTn id="1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Tourism Promotion Options</a:t>
            </a:r>
            <a:endParaRPr lang="en-US" dirty="0"/>
          </a:p>
        </p:txBody>
      </p:sp>
      <p:sp>
        <p:nvSpPr>
          <p:cNvPr id="3" name="Content Placeholder 2"/>
          <p:cNvSpPr>
            <a:spLocks noGrp="1"/>
          </p:cNvSpPr>
          <p:nvPr>
            <p:ph sz="half" idx="1"/>
          </p:nvPr>
        </p:nvSpPr>
        <p:spPr>
          <a:xfrm>
            <a:off x="457199" y="1984375"/>
            <a:ext cx="4410075" cy="3429000"/>
          </a:xfrm>
        </p:spPr>
        <p:txBody>
          <a:bodyPr>
            <a:normAutofit fontScale="70000" lnSpcReduction="20000"/>
          </a:bodyPr>
          <a:lstStyle/>
          <a:p>
            <a:r>
              <a:rPr lang="en-US" dirty="0" smtClean="0"/>
              <a:t>Brochures, flyers, etc.</a:t>
            </a:r>
          </a:p>
          <a:p>
            <a:pPr lvl="1"/>
            <a:r>
              <a:rPr lang="en-US" dirty="0" smtClean="0"/>
              <a:t>Leave with hotels, visitor centers, parks, resorts </a:t>
            </a:r>
          </a:p>
          <a:p>
            <a:r>
              <a:rPr lang="en-US" dirty="0" smtClean="0"/>
              <a:t>Business website</a:t>
            </a:r>
          </a:p>
          <a:p>
            <a:r>
              <a:rPr lang="en-US" dirty="0" smtClean="0"/>
              <a:t>Memberships</a:t>
            </a:r>
          </a:p>
          <a:p>
            <a:pPr lvl="1"/>
            <a:r>
              <a:rPr lang="en-US" dirty="0" smtClean="0"/>
              <a:t>Chambers of commerce, visitor/convention bureaus, local food organizations, etc.</a:t>
            </a:r>
          </a:p>
          <a:p>
            <a:r>
              <a:rPr lang="en-US" dirty="0" smtClean="0"/>
              <a:t>Tourist Information Centers (TIC) can help you to reach customers</a:t>
            </a:r>
          </a:p>
          <a:p>
            <a:pPr lvl="1"/>
            <a:r>
              <a:rPr lang="en-US" dirty="0" smtClean="0"/>
              <a:t>Know how tourists arrive (major hubs/airports) and what activities they seek</a:t>
            </a:r>
          </a:p>
        </p:txBody>
      </p:sp>
      <p:sp>
        <p:nvSpPr>
          <p:cNvPr id="11" name="Content Placeholder 10"/>
          <p:cNvSpPr>
            <a:spLocks noGrp="1"/>
          </p:cNvSpPr>
          <p:nvPr>
            <p:ph sz="half" idx="2"/>
          </p:nvPr>
        </p:nvSpPr>
        <p:spPr/>
        <p:txBody>
          <a:bodyPr>
            <a:normAutofit fontScale="70000" lnSpcReduction="20000"/>
          </a:bodyPr>
          <a:lstStyle/>
          <a:p>
            <a:r>
              <a:rPr lang="en-US" dirty="0" smtClean="0"/>
              <a:t>Other publications</a:t>
            </a:r>
          </a:p>
          <a:p>
            <a:pPr lvl="1"/>
            <a:r>
              <a:rPr lang="en-US" dirty="0" smtClean="0"/>
              <a:t>Websites</a:t>
            </a:r>
          </a:p>
          <a:p>
            <a:pPr lvl="2"/>
            <a:r>
              <a:rPr lang="en-US" dirty="0" smtClean="0"/>
              <a:t>State/regional tourism, local food, trip/vacation booking </a:t>
            </a:r>
          </a:p>
          <a:p>
            <a:pPr lvl="1"/>
            <a:r>
              <a:rPr lang="en-US" dirty="0" smtClean="0"/>
              <a:t>Tourism publications</a:t>
            </a:r>
          </a:p>
          <a:p>
            <a:pPr lvl="2"/>
            <a:r>
              <a:rPr lang="en-US" dirty="0" smtClean="0"/>
              <a:t>Local, national, international</a:t>
            </a:r>
          </a:p>
          <a:p>
            <a:pPr lvl="1"/>
            <a:r>
              <a:rPr lang="en-US" dirty="0" smtClean="0"/>
              <a:t>Heritage/scenic trail maps</a:t>
            </a:r>
          </a:p>
          <a:p>
            <a:pPr lvl="1"/>
            <a:r>
              <a:rPr lang="en-US" dirty="0" smtClean="0"/>
              <a:t>Attraction publications</a:t>
            </a:r>
          </a:p>
          <a:p>
            <a:pPr lvl="2"/>
            <a:r>
              <a:rPr lang="en-US" dirty="0" smtClean="0"/>
              <a:t>Parks, resorts, etc.</a:t>
            </a:r>
          </a:p>
          <a:p>
            <a:endParaRPr lang="en-US" dirty="0"/>
          </a:p>
        </p:txBody>
      </p:sp>
    </p:spTree>
    <p:extLst>
      <p:ext uri="{BB962C8B-B14F-4D97-AF65-F5344CB8AC3E}">
        <p14:creationId xmlns:p14="http://schemas.microsoft.com/office/powerpoint/2010/main" xmlns="" val="3377758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Promotional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81953403"/>
              </p:ext>
            </p:extLst>
          </p:nvPr>
        </p:nvGraphicFramePr>
        <p:xfrm>
          <a:off x="457200" y="1968500"/>
          <a:ext cx="8230910" cy="4628247"/>
        </p:xfrm>
        <a:graphic>
          <a:graphicData uri="http://schemas.openxmlformats.org/drawingml/2006/table">
            <a:tbl>
              <a:tblPr firstRow="1" firstCol="1" bandRow="1">
                <a:tableStyleId>{616DA210-FB5B-4158-B5E0-FEB733F419BA}</a:tableStyleId>
              </a:tblPr>
              <a:tblGrid>
                <a:gridCol w="1021127"/>
                <a:gridCol w="2794885"/>
                <a:gridCol w="1205383"/>
                <a:gridCol w="3209515"/>
              </a:tblGrid>
              <a:tr h="356019">
                <a:tc>
                  <a:txBody>
                    <a:bodyPr/>
                    <a:lstStyle/>
                    <a:p>
                      <a:pPr marL="0" marR="0" algn="ctr">
                        <a:lnSpc>
                          <a:spcPct val="115000"/>
                        </a:lnSpc>
                        <a:spcBef>
                          <a:spcPts val="0"/>
                        </a:spcBef>
                        <a:spcAft>
                          <a:spcPts val="0"/>
                        </a:spcAft>
                      </a:pPr>
                      <a:r>
                        <a:rPr lang="en-US" sz="1400" dirty="0">
                          <a:effectLst/>
                        </a:rPr>
                        <a:t>State</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Organization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Type</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Contact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Times New Roman"/>
                          <a:cs typeface="Times New Roman"/>
                        </a:rPr>
                        <a:t>Montana</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ea typeface="Times New Roman"/>
                          <a:cs typeface="Times New Roman"/>
                        </a:rPr>
                        <a:t>Montana Office of 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smtClean="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ea typeface="Times New Roman"/>
                          <a:cs typeface="Times New Roman"/>
                        </a:rPr>
                        <a:t>tourism.mt.gov/</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Calibri"/>
                          <a:ea typeface="Times New Roman"/>
                          <a:cs typeface="Times New Roman"/>
                        </a:rPr>
                        <a:t>Made In Montana</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Times New Roman"/>
                          <a:cs typeface="Times New Roman"/>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ea typeface="Times New Roman"/>
                          <a:cs typeface="Times New Roman"/>
                        </a:rPr>
                        <a:t>madeinmontanausa.com/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Times New Roman"/>
                          <a:cs typeface="Times New Roman"/>
                        </a:rPr>
                        <a:t>Wyoming</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Calibri"/>
                          <a:ea typeface="Times New Roman"/>
                          <a:cs typeface="Times New Roman"/>
                        </a:rPr>
                        <a:t>Wyoming Office of 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Times New Roman"/>
                          <a:cs typeface="Times New Roman"/>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ea typeface="Times New Roman"/>
                          <a:cs typeface="Times New Roman"/>
                        </a:rPr>
                        <a:t>www.wyomingofficeoftourism.gov/</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Calibri"/>
                          <a:ea typeface="Times New Roman"/>
                          <a:cs typeface="Times New Roman"/>
                        </a:rPr>
                        <a:t>Made in Wyoming</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Times New Roman"/>
                          <a:cs typeface="Times New Roman"/>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solidFill>
                            <a:schemeClr val="tx1"/>
                          </a:solidFill>
                          <a:effectLst/>
                          <a:latin typeface="+mn-lt"/>
                          <a:ea typeface="Times New Roman"/>
                          <a:cs typeface="Times New Roman"/>
                        </a:rPr>
                        <a:t>www.wyomingbusiness.org/wyomingfirst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Nevada</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Nevada Grown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a:t>
                      </a:r>
                      <a:r>
                        <a:rPr lang="en-US" sz="1400" dirty="0" smtClean="0">
                          <a:effectLst/>
                        </a:rPr>
                        <a:t>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effectLst/>
                        </a:rPr>
                        <a:t>nevadagrown.com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Nevada Tourism Department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www.travelnevada.com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Utah</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Utah’s Own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a:t>
                      </a:r>
                      <a:r>
                        <a:rPr lang="en-US" sz="1400" dirty="0" smtClean="0">
                          <a:effectLst/>
                        </a:rPr>
                        <a:t>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effectLst/>
                        </a:rPr>
                        <a:t>utahsown.com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Local First Utah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a:t>
                      </a:r>
                      <a:r>
                        <a:rPr lang="en-US" sz="1400" dirty="0" smtClean="0">
                          <a:effectLst/>
                        </a:rPr>
                        <a:t>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localfirst.org</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Utah Tourism Department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www.utah.com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gn="ctr">
                        <a:lnSpc>
                          <a:spcPct val="115000"/>
                        </a:lnSpc>
                        <a:spcBef>
                          <a:spcPts val="0"/>
                        </a:spcBef>
                        <a:spcAft>
                          <a:spcPts val="0"/>
                        </a:spcAft>
                      </a:pPr>
                      <a:r>
                        <a:rPr lang="en-US" sz="1400" dirty="0">
                          <a:effectLst/>
                        </a:rPr>
                        <a:t>National</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Slow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a:t>
                      </a:r>
                      <a:r>
                        <a:rPr lang="en-US" sz="1400" dirty="0" smtClean="0">
                          <a:effectLst/>
                        </a:rPr>
                        <a:t>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effectLst/>
                        </a:rPr>
                        <a:t>slowfoodutah.com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a:effectLst/>
                        </a:rPr>
                        <a:t>Brand USA</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www.thebrandusa.com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a:effectLst/>
                        </a:rPr>
                        <a:t>Discover America</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smtClean="0">
                          <a:effectLst/>
                        </a:rPr>
                        <a:t>www.discoveramerica.com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r>
            </a:tbl>
          </a:graphicData>
        </a:graphic>
      </p:graphicFrame>
    </p:spTree>
    <p:extLst>
      <p:ext uri="{BB962C8B-B14F-4D97-AF65-F5344CB8AC3E}">
        <p14:creationId xmlns:p14="http://schemas.microsoft.com/office/powerpoint/2010/main" xmlns="" val="3499517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Recommendations</a:t>
            </a:r>
          </a:p>
        </p:txBody>
      </p:sp>
      <p:sp>
        <p:nvSpPr>
          <p:cNvPr id="40963" name="Content Placeholder 2"/>
          <p:cNvSpPr>
            <a:spLocks noGrp="1"/>
          </p:cNvSpPr>
          <p:nvPr>
            <p:ph idx="1"/>
          </p:nvPr>
        </p:nvSpPr>
        <p:spPr/>
        <p:txBody>
          <a:bodyPr>
            <a:normAutofit fontScale="85000" lnSpcReduction="20000"/>
          </a:bodyPr>
          <a:lstStyle/>
          <a:p>
            <a:r>
              <a:rPr lang="en-US" altLang="en-US" smtClean="0"/>
              <a:t>New customers can’</a:t>
            </a:r>
            <a:r>
              <a:rPr lang="en-US" altLang="ja-JP" smtClean="0"/>
              <a:t>t find you IF they can</a:t>
            </a:r>
            <a:r>
              <a:rPr lang="en-US" altLang="en-US" smtClean="0"/>
              <a:t>’</a:t>
            </a:r>
            <a:r>
              <a:rPr lang="en-US" altLang="ja-JP" smtClean="0"/>
              <a:t>t find you</a:t>
            </a:r>
          </a:p>
          <a:p>
            <a:pPr lvl="1"/>
            <a:r>
              <a:rPr lang="en-US" altLang="en-US" smtClean="0"/>
              <a:t>Establish a website</a:t>
            </a:r>
          </a:p>
          <a:p>
            <a:pPr lvl="1"/>
            <a:r>
              <a:rPr lang="en-US" altLang="en-US" smtClean="0"/>
              <a:t>Create a Facebook profile</a:t>
            </a:r>
          </a:p>
          <a:p>
            <a:pPr lvl="1"/>
            <a:r>
              <a:rPr lang="en-US" altLang="en-US" smtClean="0"/>
              <a:t>Register with many related directories</a:t>
            </a:r>
          </a:p>
          <a:p>
            <a:r>
              <a:rPr lang="en-US" altLang="en-US" smtClean="0"/>
              <a:t>Let someone else work for you</a:t>
            </a:r>
          </a:p>
          <a:p>
            <a:pPr lvl="1"/>
            <a:r>
              <a:rPr lang="en-US" altLang="en-US" smtClean="0"/>
              <a:t>Invest in your local business and/or agriculture alliance</a:t>
            </a:r>
          </a:p>
          <a:p>
            <a:r>
              <a:rPr lang="en-US" altLang="en-US" smtClean="0"/>
              <a:t>Collaborate with similar businesses</a:t>
            </a:r>
          </a:p>
          <a:p>
            <a:r>
              <a:rPr lang="en-US" altLang="en-US" smtClean="0"/>
              <a:t>Establish and maintain a continual conversation with current customers</a:t>
            </a:r>
          </a:p>
        </p:txBody>
      </p:sp>
    </p:spTree>
    <p:extLst>
      <p:ext uri="{BB962C8B-B14F-4D97-AF65-F5344CB8AC3E}">
        <p14:creationId xmlns:p14="http://schemas.microsoft.com/office/powerpoint/2010/main" xmlns="" val="3652744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069567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Types of Marketing</a:t>
            </a:r>
          </a:p>
        </p:txBody>
      </p:sp>
      <p:sp>
        <p:nvSpPr>
          <p:cNvPr id="12291" name="Rectangle 3"/>
          <p:cNvSpPr>
            <a:spLocks noGrp="1" noChangeArrowheads="1"/>
          </p:cNvSpPr>
          <p:nvPr>
            <p:ph idx="1"/>
          </p:nvPr>
        </p:nvSpPr>
        <p:spPr/>
        <p:txBody>
          <a:bodyPr>
            <a:normAutofit fontScale="92500" lnSpcReduction="20000"/>
          </a:bodyPr>
          <a:lstStyle/>
          <a:p>
            <a:r>
              <a:rPr lang="en-US" altLang="en-US" smtClean="0"/>
              <a:t>Strategic Marketing</a:t>
            </a:r>
          </a:p>
          <a:p>
            <a:pPr lvl="1"/>
            <a:r>
              <a:rPr lang="en-US" altLang="en-US" smtClean="0"/>
              <a:t>Encompasses the entire firm strategy</a:t>
            </a:r>
          </a:p>
          <a:p>
            <a:pPr lvl="1"/>
            <a:r>
              <a:rPr lang="en-US" altLang="en-US" smtClean="0"/>
              <a:t>Deals with the broader issue of determining firm’</a:t>
            </a:r>
            <a:r>
              <a:rPr lang="en-US" altLang="ja-JP" smtClean="0"/>
              <a:t>s strategic position in the market and how to create value from that position</a:t>
            </a:r>
          </a:p>
          <a:p>
            <a:r>
              <a:rPr lang="en-US" altLang="en-US" smtClean="0"/>
              <a:t>Product Marketing/Pricing</a:t>
            </a:r>
          </a:p>
          <a:p>
            <a:pPr lvl="1"/>
            <a:r>
              <a:rPr lang="en-US" altLang="en-US" smtClean="0"/>
              <a:t>Deals with the tactical side of selling a product</a:t>
            </a:r>
          </a:p>
          <a:p>
            <a:pPr lvl="1"/>
            <a:r>
              <a:rPr lang="en-US" altLang="en-US" smtClean="0"/>
              <a:t>Similar to a set of standard operating procedures for marketing a particular product</a:t>
            </a:r>
          </a:p>
        </p:txBody>
      </p:sp>
    </p:spTree>
    <p:extLst>
      <p:ext uri="{BB962C8B-B14F-4D97-AF65-F5344CB8AC3E}">
        <p14:creationId xmlns:p14="http://schemas.microsoft.com/office/powerpoint/2010/main" xmlns="" val="22620254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dirty="0" smtClean="0"/>
              <a:t>Marketing Overview</a:t>
            </a:r>
          </a:p>
        </p:txBody>
      </p:sp>
      <p:sp>
        <p:nvSpPr>
          <p:cNvPr id="13315" name="Rectangle 3"/>
          <p:cNvSpPr>
            <a:spLocks noGrp="1" noChangeArrowheads="1"/>
          </p:cNvSpPr>
          <p:nvPr>
            <p:ph idx="1"/>
          </p:nvPr>
        </p:nvSpPr>
        <p:spPr/>
        <p:txBody>
          <a:bodyPr>
            <a:normAutofit lnSpcReduction="10000"/>
          </a:bodyPr>
          <a:lstStyle/>
          <a:p>
            <a:r>
              <a:rPr lang="en-US" altLang="en-US" smtClean="0"/>
              <a:t>Analyze strengths, weaknesses, opportunities and threats (SWOT)</a:t>
            </a:r>
          </a:p>
          <a:p>
            <a:pPr lvl="1"/>
            <a:r>
              <a:rPr lang="en-US" altLang="en-US" smtClean="0"/>
              <a:t>Use internal and external information</a:t>
            </a:r>
          </a:p>
          <a:p>
            <a:r>
              <a:rPr lang="en-US" altLang="en-US" smtClean="0"/>
              <a:t>Research customers, costs and competition (3 Cs)</a:t>
            </a:r>
          </a:p>
          <a:p>
            <a:r>
              <a:rPr lang="en-US" altLang="en-US" smtClean="0"/>
              <a:t>Develop the marketing mix using product, price, place and promotion (4 Ps)</a:t>
            </a:r>
          </a:p>
        </p:txBody>
      </p:sp>
    </p:spTree>
    <p:extLst>
      <p:ext uri="{BB962C8B-B14F-4D97-AF65-F5344CB8AC3E}">
        <p14:creationId xmlns:p14="http://schemas.microsoft.com/office/powerpoint/2010/main" xmlns="" val="3035780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farmers-market2"/>
          <p:cNvPicPr>
            <a:picLocks noChangeAspect="1" noChangeArrowheads="1"/>
          </p:cNvPicPr>
          <p:nvPr/>
        </p:nvPicPr>
        <p:blipFill>
          <a:blip r:embed="rId3">
            <a:lum bright="70000" contrast="-70000"/>
            <a:extLst>
              <a:ext uri="{28A0092B-C50C-407E-A947-70E740481C1C}">
                <a14:useLocalDpi xmlns:a14="http://schemas.microsoft.com/office/drawing/2010/main" xmlns="" val="0"/>
              </a:ext>
            </a:extLst>
          </a:blip>
          <a:srcRect/>
          <a:stretch>
            <a:fillRect/>
          </a:stretch>
        </p:blipFill>
        <p:spPr bwMode="auto">
          <a:xfrm>
            <a:off x="754063" y="1968501"/>
            <a:ext cx="3475037" cy="260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altLang="en-US" smtClean="0"/>
              <a:t>The 3 Cs of Marketing</a:t>
            </a:r>
          </a:p>
        </p:txBody>
      </p:sp>
      <p:sp>
        <p:nvSpPr>
          <p:cNvPr id="14340" name="Rectangle 3"/>
          <p:cNvSpPr>
            <a:spLocks noGrp="1" noChangeArrowheads="1"/>
          </p:cNvSpPr>
          <p:nvPr>
            <p:ph idx="1"/>
          </p:nvPr>
        </p:nvSpPr>
        <p:spPr/>
        <p:txBody>
          <a:bodyPr/>
          <a:lstStyle/>
          <a:p>
            <a:pPr marL="0" indent="0">
              <a:buNone/>
            </a:pPr>
            <a:r>
              <a:rPr lang="en-US" dirty="0" smtClean="0"/>
              <a:t>	1. Customer</a:t>
            </a:r>
          </a:p>
          <a:p>
            <a:pPr marL="0" indent="0">
              <a:buNone/>
            </a:pPr>
            <a:r>
              <a:rPr lang="en-US" dirty="0" smtClean="0"/>
              <a:t>	2. Costs </a:t>
            </a:r>
          </a:p>
          <a:p>
            <a:pPr marL="0" indent="0">
              <a:buNone/>
            </a:pPr>
            <a:r>
              <a:rPr lang="en-US" dirty="0" smtClean="0"/>
              <a:t>	3. Competition</a:t>
            </a:r>
          </a:p>
          <a:p>
            <a:endParaRPr lang="en-US" dirty="0" smtClean="0"/>
          </a:p>
        </p:txBody>
      </p:sp>
      <p:pic>
        <p:nvPicPr>
          <p:cNvPr id="12" name="Picture 7" descr="visitors.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592465" y="1968501"/>
            <a:ext cx="3730969" cy="249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0205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r>
              <a:rPr lang="en-US" altLang="en-US" smtClean="0"/>
              <a:t>1. Customers</a:t>
            </a:r>
          </a:p>
        </p:txBody>
      </p:sp>
      <p:sp>
        <p:nvSpPr>
          <p:cNvPr id="15363" name="Rectangle 2"/>
          <p:cNvSpPr>
            <a:spLocks noGrp="1" noChangeArrowheads="1"/>
          </p:cNvSpPr>
          <p:nvPr>
            <p:ph idx="1"/>
          </p:nvPr>
        </p:nvSpPr>
        <p:spPr/>
        <p:txBody>
          <a:bodyPr>
            <a:normAutofit fontScale="85000" lnSpcReduction="10000"/>
          </a:bodyPr>
          <a:lstStyle/>
          <a:p>
            <a:r>
              <a:rPr lang="en-US" altLang="en-US" smtClean="0"/>
              <a:t>Who are you selling to?</a:t>
            </a:r>
          </a:p>
          <a:p>
            <a:r>
              <a:rPr lang="en-US" altLang="en-US" smtClean="0"/>
              <a:t>What is important to targeted customers?</a:t>
            </a:r>
          </a:p>
          <a:p>
            <a:r>
              <a:rPr lang="en-US" altLang="en-US" smtClean="0"/>
              <a:t>Make sure you are distinctively different from competition in areas of importance to target customers</a:t>
            </a:r>
          </a:p>
          <a:p>
            <a:pPr lvl="1"/>
            <a:r>
              <a:rPr lang="en-US" altLang="en-US" smtClean="0"/>
              <a:t>Competitive analysis</a:t>
            </a:r>
          </a:p>
          <a:p>
            <a:pPr lvl="1"/>
            <a:r>
              <a:rPr lang="en-US" altLang="en-US" smtClean="0"/>
              <a:t>Reallocation of resources if necessary</a:t>
            </a:r>
          </a:p>
          <a:p>
            <a:pPr lvl="1"/>
            <a:r>
              <a:rPr lang="en-US" altLang="en-US" smtClean="0"/>
              <a:t>Positioning</a:t>
            </a:r>
          </a:p>
          <a:p>
            <a:pPr lvl="1"/>
            <a:r>
              <a:rPr lang="en-US" altLang="en-US" smtClean="0"/>
              <a:t>Market intelligence</a:t>
            </a:r>
          </a:p>
          <a:p>
            <a:endParaRPr lang="en-US" altLang="en-US" smtClean="0"/>
          </a:p>
        </p:txBody>
      </p:sp>
    </p:spTree>
    <p:extLst>
      <p:ext uri="{BB962C8B-B14F-4D97-AF65-F5344CB8AC3E}">
        <p14:creationId xmlns:p14="http://schemas.microsoft.com/office/powerpoint/2010/main" xmlns="" val="411440413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i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Presentation</Template>
  <TotalTime>277</TotalTime>
  <Words>4045</Words>
  <Application>Microsoft Office PowerPoint</Application>
  <PresentationFormat>On-screen Show (4:3)</PresentationFormat>
  <Paragraphs>530</Paragraphs>
  <Slides>53</Slides>
  <Notes>30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Final Presentation</vt:lpstr>
      <vt:lpstr>Marketing: Target Customers &amp; Promotional Strategies</vt:lpstr>
      <vt:lpstr>Overview</vt:lpstr>
      <vt:lpstr>Marketing Defined</vt:lpstr>
      <vt:lpstr>Mass vs. Target Marketing</vt:lpstr>
      <vt:lpstr>Commercial or Specialized?</vt:lpstr>
      <vt:lpstr>Types of Marketing</vt:lpstr>
      <vt:lpstr>Marketing Overview</vt:lpstr>
      <vt:lpstr>The 3 Cs of Marketing</vt:lpstr>
      <vt:lpstr>1. Customers</vt:lpstr>
      <vt:lpstr>Customer Segments</vt:lpstr>
      <vt:lpstr>Target Customers</vt:lpstr>
      <vt:lpstr>Target Customers</vt:lpstr>
      <vt:lpstr>2. Your Costs  (and their $$ Spending)</vt:lpstr>
      <vt:lpstr>Product Benefits and Costs</vt:lpstr>
      <vt:lpstr>Know Costs to Control Costs</vt:lpstr>
      <vt:lpstr>3. The Competition …and Other Challenges</vt:lpstr>
      <vt:lpstr>Competitor Analysis &amp; Strategic Value Creation</vt:lpstr>
      <vt:lpstr>Competitive Analysis</vt:lpstr>
      <vt:lpstr>The Marketing Mix (4 Ps):  Implementation</vt:lpstr>
      <vt:lpstr>The Marketing Mix</vt:lpstr>
      <vt:lpstr>1. Product (&amp; Services)</vt:lpstr>
      <vt:lpstr>What Product Are  You Marketing?</vt:lpstr>
      <vt:lpstr>Knowing Your Product</vt:lpstr>
      <vt:lpstr>2. Price</vt:lpstr>
      <vt:lpstr>Supply &amp; Demand Set Price</vt:lpstr>
      <vt:lpstr>Pricing Strategies by Segments</vt:lpstr>
      <vt:lpstr> 3. Place – Distribution Channel</vt:lpstr>
      <vt:lpstr>4. Promotional Objectives</vt:lpstr>
      <vt:lpstr>Promotional Methods</vt:lpstr>
      <vt:lpstr>Target Marketing</vt:lpstr>
      <vt:lpstr>Food Tourism Market</vt:lpstr>
      <vt:lpstr>Food Tourist Types</vt:lpstr>
      <vt:lpstr>Foodies &amp; Food Tourism</vt:lpstr>
      <vt:lpstr>Barr &amp; Levy’s Foodie Types</vt:lpstr>
      <vt:lpstr>Western Food Tourism</vt:lpstr>
      <vt:lpstr>Colorado Agritourism Study</vt:lpstr>
      <vt:lpstr>Colorado Agritourism Study</vt:lpstr>
      <vt:lpstr>Colorado Agritourism Study</vt:lpstr>
      <vt:lpstr>Colorado Study Results</vt:lpstr>
      <vt:lpstr>Western Food Tourism</vt:lpstr>
      <vt:lpstr>Sample Demographics</vt:lpstr>
      <vt:lpstr>Travel Specifics</vt:lpstr>
      <vt:lpstr>Food Interests</vt:lpstr>
      <vt:lpstr>Activities At Home &amp; While Traveling</vt:lpstr>
      <vt:lpstr>At Home Activities/Interests</vt:lpstr>
      <vt:lpstr>While Traveling Activities/Interests</vt:lpstr>
      <vt:lpstr>Primary Tourist Groups</vt:lpstr>
      <vt:lpstr>Primary Tourist Groups</vt:lpstr>
      <vt:lpstr>Utah Study Results</vt:lpstr>
      <vt:lpstr>Tourism Promotion Options</vt:lpstr>
      <vt:lpstr>Promotional Resources</vt:lpstr>
      <vt:lpstr>Recommendations</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Edit1</cp:lastModifiedBy>
  <cp:revision>125</cp:revision>
  <cp:lastPrinted>2015-10-16T21:17:57Z</cp:lastPrinted>
  <dcterms:created xsi:type="dcterms:W3CDTF">2015-06-16T17:15:57Z</dcterms:created>
  <dcterms:modified xsi:type="dcterms:W3CDTF">2015-12-02T02:57:56Z</dcterms:modified>
</cp:coreProperties>
</file>