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0" r:id="rId2"/>
    <p:sldId id="261" r:id="rId3"/>
    <p:sldId id="300" r:id="rId4"/>
    <p:sldId id="317" r:id="rId5"/>
    <p:sldId id="318" r:id="rId6"/>
    <p:sldId id="323" r:id="rId7"/>
    <p:sldId id="320" r:id="rId8"/>
    <p:sldId id="321" r:id="rId9"/>
    <p:sldId id="322" r:id="rId10"/>
    <p:sldId id="301" r:id="rId11"/>
    <p:sldId id="302" r:id="rId12"/>
    <p:sldId id="303" r:id="rId13"/>
    <p:sldId id="312" r:id="rId14"/>
    <p:sldId id="313" r:id="rId15"/>
    <p:sldId id="315" r:id="rId16"/>
    <p:sldId id="316" r:id="rId17"/>
    <p:sldId id="307" r:id="rId18"/>
    <p:sldId id="305" r:id="rId19"/>
    <p:sldId id="306" r:id="rId20"/>
    <p:sldId id="304" r:id="rId21"/>
    <p:sldId id="319" r:id="rId22"/>
    <p:sldId id="308" r:id="rId23"/>
    <p:sldId id="324" r:id="rId24"/>
    <p:sldId id="297" r:id="rId25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7" autoAdjust="0"/>
    <p:restoredTop sz="86421" autoAdjust="0"/>
  </p:normalViewPr>
  <p:slideViewPr>
    <p:cSldViewPr snapToGrid="0" snapToObjects="1">
      <p:cViewPr varScale="1">
        <p:scale>
          <a:sx n="64" d="100"/>
          <a:sy n="64" d="100"/>
        </p:scale>
        <p:origin x="-11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A3F8CEB-2D5A-4BCB-92BD-68CAD5736FB8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975D0F-0666-4E01-91C9-28057DFF04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9203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6BEDCC-079B-4854-BBFF-18537A6A802E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D914D15-EFCE-4D88-ABF6-AD0905186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509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7652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66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F13AD-1D6A-4E18-A656-099C9B7E3B7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9005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6-03 at 10.13.10 P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71000" cy="6980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334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E76E-D77C-0E4C-8CFD-F8A4CFC37D45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EFB3-3BA0-B344-A1A3-86E3E1DFF5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4259" y="1104037"/>
            <a:ext cx="2190750" cy="678815"/>
          </a:xfrm>
          <a:prstGeom prst="rect">
            <a:avLst/>
          </a:prstGeom>
        </p:spPr>
      </p:pic>
      <p:pic>
        <p:nvPicPr>
          <p:cNvPr id="9" name="Picture 8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50" y="130629"/>
            <a:ext cx="2705100" cy="76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296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806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742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5804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3868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5487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7569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1526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918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685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356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501"/>
            <a:ext cx="8229600" cy="360770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E76E-D77C-0E4C-8CFD-F8A4CFC37D45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EFB3-3BA0-B344-A1A3-86E3E1DFF5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6182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6565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7445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7017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700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2307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0721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7360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4089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1808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4873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4375"/>
            <a:ext cx="40386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4375"/>
            <a:ext cx="40386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E76E-D77C-0E4C-8CFD-F8A4CFC37D45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EFB3-3BA0-B344-A1A3-86E3E1DFF5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6433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9896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2853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1889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4759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3814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5483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0724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4387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108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E76E-D77C-0E4C-8CFD-F8A4CFC37D45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EFB3-3BA0-B344-A1A3-86E3E1DFF5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261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551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096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748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480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6928" y="1864338"/>
            <a:ext cx="6490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65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6-09 at 8.16.07 PM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27890" cy="6985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68501"/>
            <a:ext cx="8229600" cy="333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EE76E-D77C-0E4C-8CFD-F8A4CFC37D45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5EFB3-3BA0-B344-A1A3-86E3E1DFF5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51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Bebas Neue"/>
          <a:ea typeface="+mj-ea"/>
          <a:cs typeface="Bebas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6625"/>
            <a:ext cx="7772400" cy="1470025"/>
          </a:xfrm>
        </p:spPr>
        <p:txBody>
          <a:bodyPr/>
          <a:lstStyle/>
          <a:p>
            <a:r>
              <a:rPr lang="en-US" dirty="0"/>
              <a:t>Extended Season Market </a:t>
            </a:r>
            <a:r>
              <a:rPr lang="en-US" dirty="0" smtClean="0"/>
              <a:t>&amp; </a:t>
            </a:r>
            <a:r>
              <a:rPr lang="en-US" dirty="0"/>
              <a:t>Product Alternatives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024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Season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501"/>
            <a:ext cx="8604738" cy="36702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Small growers rely heavily on direct sales outlets</a:t>
            </a:r>
          </a:p>
          <a:p>
            <a:pPr lvl="1"/>
            <a:r>
              <a:rPr lang="en-US" dirty="0" smtClean="0"/>
              <a:t>Farmers’ markets, CSAs, farm stands, etc.</a:t>
            </a:r>
          </a:p>
          <a:p>
            <a:r>
              <a:rPr lang="en-US" dirty="0" smtClean="0"/>
              <a:t>Extending the sales season (FM Example)</a:t>
            </a:r>
          </a:p>
          <a:p>
            <a:pPr lvl="1"/>
            <a:r>
              <a:rPr lang="en-US" dirty="0" smtClean="0"/>
              <a:t>$448 additional revenue per week</a:t>
            </a:r>
          </a:p>
          <a:p>
            <a:pPr lvl="1"/>
            <a:r>
              <a:rPr lang="en-US" dirty="0" smtClean="0"/>
              <a:t>$2,681 additional revenue/month per additional outlet</a:t>
            </a:r>
          </a:p>
          <a:p>
            <a:pPr lvl="1"/>
            <a:r>
              <a:rPr lang="en-US" dirty="0" smtClean="0"/>
              <a:t>Producer revenue increases three-fold when FMs operate 7 months or longer as compared to 5 months or less </a:t>
            </a:r>
          </a:p>
          <a:p>
            <a:r>
              <a:rPr lang="en-US" dirty="0" smtClean="0"/>
              <a:t>Current literature finds that the success of small farms may be enhanced by…</a:t>
            </a:r>
          </a:p>
          <a:p>
            <a:pPr lvl="1"/>
            <a:r>
              <a:rPr lang="en-US" dirty="0" smtClean="0"/>
              <a:t>Expansion of direct market outlets</a:t>
            </a:r>
          </a:p>
          <a:p>
            <a:pPr lvl="1"/>
            <a:r>
              <a:rPr lang="en-US" dirty="0" smtClean="0"/>
              <a:t>Diversification into </a:t>
            </a:r>
            <a:r>
              <a:rPr lang="en-US" dirty="0" err="1" smtClean="0"/>
              <a:t>agritourism</a:t>
            </a:r>
            <a:r>
              <a:rPr lang="en-US" dirty="0" smtClean="0"/>
              <a:t>, and</a:t>
            </a:r>
          </a:p>
          <a:p>
            <a:pPr lvl="1"/>
            <a:r>
              <a:rPr lang="en-US" dirty="0" smtClean="0"/>
              <a:t>Value-added products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954570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Extended Season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Diversify into value-added processed products</a:t>
            </a:r>
          </a:p>
          <a:p>
            <a:pPr lvl="1"/>
            <a:r>
              <a:rPr lang="en-US" smtClean="0"/>
              <a:t>Premiums for local processed products as well</a:t>
            </a:r>
          </a:p>
          <a:p>
            <a:pPr lvl="1"/>
            <a:r>
              <a:rPr lang="en-US" smtClean="0"/>
              <a:t>Use summer extras, culls, etc. for processing</a:t>
            </a:r>
          </a:p>
          <a:p>
            <a:pPr lvl="1"/>
            <a:r>
              <a:rPr lang="en-US" smtClean="0"/>
              <a:t>Cottage food production laws now in Western states</a:t>
            </a:r>
          </a:p>
          <a:p>
            <a:r>
              <a:rPr lang="en-US" smtClean="0"/>
              <a:t>Ability to earn revenues year-round </a:t>
            </a:r>
          </a:p>
          <a:p>
            <a:r>
              <a:rPr lang="en-US" smtClean="0"/>
              <a:t>Produce prices low in the normal season, especially in the West</a:t>
            </a:r>
          </a:p>
          <a:p>
            <a:pPr lvl="1"/>
            <a:r>
              <a:rPr lang="en-US" smtClean="0"/>
              <a:t>Premiums likely for local products in the off season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6054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Out-of-Season Pricing Premiums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mtClean="0"/>
              <a:t>Study in which produce prices at farmers’ markets were recorded</a:t>
            </a:r>
          </a:p>
          <a:p>
            <a:pPr lvl="1"/>
            <a:r>
              <a:rPr lang="en-US" smtClean="0"/>
              <a:t>May to November 2011</a:t>
            </a:r>
          </a:p>
          <a:p>
            <a:pPr lvl="1"/>
            <a:r>
              <a:rPr lang="en-US" smtClean="0"/>
              <a:t>Four markets in Utah, 14 markets in Colorado </a:t>
            </a:r>
          </a:p>
          <a:p>
            <a:pPr lvl="1"/>
            <a:r>
              <a:rPr lang="en-US" smtClean="0"/>
              <a:t>Eight fresh produce items</a:t>
            </a:r>
          </a:p>
          <a:p>
            <a:pPr lvl="2"/>
            <a:r>
              <a:rPr lang="en-US" smtClean="0"/>
              <a:t>Tomatoes, cucumbers, summer squash, potatoes, greens, herbs, green peppers,  carrots </a:t>
            </a:r>
          </a:p>
          <a:p>
            <a:r>
              <a:rPr lang="en-US" smtClean="0"/>
              <a:t>Results of predicted product pricing models pre and post season</a:t>
            </a:r>
          </a:p>
          <a:p>
            <a:pPr lvl="1"/>
            <a:r>
              <a:rPr lang="en-US" smtClean="0"/>
              <a:t>Pre season premiums for tomatoes ($3.50/lb), greens ($1.50/package), and cucumbers ($1.50/each) </a:t>
            </a:r>
          </a:p>
          <a:p>
            <a:pPr lvl="1"/>
            <a:r>
              <a:rPr lang="en-US" smtClean="0"/>
              <a:t>Post season premiums for potatoes ($.50/lb) and summer squash ($.14/each)</a:t>
            </a:r>
          </a:p>
          <a:p>
            <a:pPr lvl="2"/>
            <a:r>
              <a:rPr lang="en-US" smtClean="0"/>
              <a:t>Also for carrots and herbs, but product size, bundle size, and variety changed through out the year</a:t>
            </a:r>
          </a:p>
          <a:p>
            <a:r>
              <a:rPr lang="en-US" smtClean="0"/>
              <a:t>Strawberries</a:t>
            </a:r>
          </a:p>
          <a:p>
            <a:pPr lvl="1"/>
            <a:r>
              <a:rPr lang="en-US" smtClean="0"/>
              <a:t>$6.00 out-of-season local direct market outlet price per pound (Maughen et al., 2014) vs. $2.36 per pound retail price (ERS, US Average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199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Extended Season Market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Winter farmers’ markets and farm stands</a:t>
            </a:r>
          </a:p>
          <a:p>
            <a:r>
              <a:rPr lang="en-US" dirty="0" smtClean="0"/>
              <a:t>Off-season CSA programs</a:t>
            </a:r>
          </a:p>
          <a:p>
            <a:r>
              <a:rPr lang="en-US" dirty="0" smtClean="0"/>
              <a:t>Specialty stores and tourist destinations/stores</a:t>
            </a:r>
          </a:p>
          <a:p>
            <a:r>
              <a:rPr lang="en-US" dirty="0" smtClean="0"/>
              <a:t>Farm stores/shops</a:t>
            </a:r>
          </a:p>
          <a:p>
            <a:r>
              <a:rPr lang="en-US" dirty="0" smtClean="0"/>
              <a:t>Local-sourcing restaurants</a:t>
            </a:r>
          </a:p>
          <a:p>
            <a:r>
              <a:rPr lang="en-US" dirty="0" smtClean="0"/>
              <a:t>Farm-to-school programs</a:t>
            </a:r>
          </a:p>
          <a:p>
            <a:r>
              <a:rPr lang="en-US" dirty="0" smtClean="0"/>
              <a:t>Traditional grocery stores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678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Winter Farmers’ Markets &amp; Farm Stands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Value-added processed products</a:t>
            </a:r>
          </a:p>
          <a:p>
            <a:pPr lvl="1"/>
            <a:r>
              <a:rPr lang="en-US" dirty="0" smtClean="0"/>
              <a:t>Honey, cheese, vinegar, salsa, etc.</a:t>
            </a:r>
          </a:p>
          <a:p>
            <a:r>
              <a:rPr lang="en-US" dirty="0" smtClean="0"/>
              <a:t>Stored products</a:t>
            </a:r>
          </a:p>
          <a:p>
            <a:pPr lvl="1"/>
            <a:r>
              <a:rPr lang="en-US" dirty="0" smtClean="0"/>
              <a:t>Onions, carrots, garlic, potatoes, etc.</a:t>
            </a:r>
          </a:p>
          <a:p>
            <a:r>
              <a:rPr lang="en-US" dirty="0" smtClean="0"/>
              <a:t>Frozen meats</a:t>
            </a:r>
          </a:p>
          <a:p>
            <a:r>
              <a:rPr lang="en-US" dirty="0" smtClean="0"/>
              <a:t>Eggs and dairy</a:t>
            </a:r>
          </a:p>
          <a:p>
            <a:r>
              <a:rPr lang="en-US" dirty="0" smtClean="0"/>
              <a:t>Baked goods</a:t>
            </a:r>
          </a:p>
          <a:p>
            <a:r>
              <a:rPr lang="en-US" dirty="0" smtClean="0"/>
              <a:t>Hoop house greens, vegetables,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11875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 Season CSAs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Meat, egg, and cheese shares</a:t>
            </a:r>
          </a:p>
          <a:p>
            <a:r>
              <a:rPr lang="en-US" dirty="0" smtClean="0"/>
              <a:t>Soup and bread shares</a:t>
            </a:r>
          </a:p>
          <a:p>
            <a:r>
              <a:rPr lang="en-US" dirty="0" smtClean="0"/>
              <a:t>Fall, winter, and spring shares</a:t>
            </a:r>
          </a:p>
          <a:p>
            <a:pPr lvl="1"/>
            <a:r>
              <a:rPr lang="en-US" dirty="0" smtClean="0"/>
              <a:t>Stored and processed (frozen, canned, etc.) products</a:t>
            </a:r>
            <a:endParaRPr lang="en-US" dirty="0"/>
          </a:p>
          <a:p>
            <a:pPr lvl="1"/>
            <a:r>
              <a:rPr lang="en-US" dirty="0" smtClean="0"/>
              <a:t>Hoop </a:t>
            </a:r>
            <a:r>
              <a:rPr lang="en-US" dirty="0"/>
              <a:t>house </a:t>
            </a:r>
            <a:r>
              <a:rPr lang="en-US" dirty="0" smtClean="0"/>
              <a:t>greens and vegetables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4214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Specialty </a:t>
            </a:r>
            <a:r>
              <a:rPr lang="en-US" dirty="0" smtClean="0"/>
              <a:t>Stores/Tourist Destinations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Food souvenirs</a:t>
            </a:r>
          </a:p>
          <a:p>
            <a:r>
              <a:rPr lang="en-US" dirty="0" smtClean="0"/>
              <a:t>High quality lunches and snacks</a:t>
            </a:r>
          </a:p>
          <a:p>
            <a:r>
              <a:rPr lang="en-US" dirty="0" smtClean="0"/>
              <a:t>Value-added </a:t>
            </a:r>
            <a:r>
              <a:rPr lang="en-US" dirty="0"/>
              <a:t>products</a:t>
            </a:r>
          </a:p>
          <a:p>
            <a:pPr lvl="1"/>
            <a:r>
              <a:rPr lang="en-US" dirty="0" smtClean="0"/>
              <a:t>Honey, jams, </a:t>
            </a:r>
            <a:r>
              <a:rPr lang="en-US" dirty="0"/>
              <a:t>salsa, jerky, etc. </a:t>
            </a:r>
          </a:p>
          <a:p>
            <a:r>
              <a:rPr lang="en-US" dirty="0" smtClean="0"/>
              <a:t>Local bagged nuts and dried fruits</a:t>
            </a:r>
          </a:p>
          <a:p>
            <a:r>
              <a:rPr lang="en-US" dirty="0" smtClean="0"/>
              <a:t>Specialty local products</a:t>
            </a:r>
          </a:p>
          <a:p>
            <a:pPr lvl="1"/>
            <a:r>
              <a:rPr lang="en-US" dirty="0" smtClean="0"/>
              <a:t>Coffee, chocolate, cheese, baked goods,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1346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Value-Added</a:t>
            </a:r>
            <a:endParaRPr lang="en-US" dirty="0"/>
          </a:p>
        </p:txBody>
      </p:sp>
      <p:pic>
        <p:nvPicPr>
          <p:cNvPr id="1027" name="Picture 3" descr="C:\Users\Kynda Curtis\Documents\My Dropbox\WSARE-Agritourism\Pictures\UK\2014-07-31 10.21.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984375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ynda Curtis\Documents\My Dropbox\WSARE-Agritourism\Pictures\UK\2014-07-29 12.18.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184399"/>
            <a:ext cx="43053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058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Farm Shop?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farm shop/store, also called a roadside farm market, is a permanent or semi-permanent structure where farm products, both fresh and processed are offered for direct sale to consumers </a:t>
            </a:r>
          </a:p>
          <a:p>
            <a:r>
              <a:rPr lang="en-US" dirty="0" smtClean="0"/>
              <a:t>Shops are normally open to the pubic year-round and often provide snacks or a lunch counter/cafe</a:t>
            </a:r>
          </a:p>
          <a:p>
            <a:r>
              <a:rPr lang="en-US" dirty="0" smtClean="0"/>
              <a:t>Shops can be located on or near farms or in nearby towns/cities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1037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Shops</a:t>
            </a:r>
            <a:endParaRPr lang="en-US" dirty="0"/>
          </a:p>
        </p:txBody>
      </p:sp>
      <p:pic>
        <p:nvPicPr>
          <p:cNvPr id="4098" name="Picture 2" descr="C:\Users\Kynda Curtis\Documents\My Dropbox\WSARE-Agritourism\Pictures\UK\2014-07-29 11.24.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7728" y="1984375"/>
            <a:ext cx="5729760" cy="429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ynda Curtis\Documents\My Dropbox\WSARE-Agritourism\Pictures\UK\2014-07-31 10.20.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1749" y="1984375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889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Expanding consumer demand for local foods</a:t>
            </a:r>
          </a:p>
          <a:p>
            <a:pPr lvl="0"/>
            <a:r>
              <a:rPr lang="en-US" smtClean="0"/>
              <a:t>Tourism market opportunities</a:t>
            </a:r>
          </a:p>
          <a:p>
            <a:pPr lvl="0"/>
            <a:r>
              <a:rPr lang="en-US" smtClean="0"/>
              <a:t>Extended season benefits</a:t>
            </a:r>
          </a:p>
          <a:p>
            <a:pPr lvl="0"/>
            <a:r>
              <a:rPr lang="en-US" smtClean="0"/>
              <a:t>Out-of-season pricing premiums</a:t>
            </a:r>
          </a:p>
          <a:p>
            <a:pPr lvl="0"/>
            <a:r>
              <a:rPr lang="en-US" smtClean="0"/>
              <a:t>Extended season market choices</a:t>
            </a:r>
          </a:p>
          <a:p>
            <a:pPr lvl="0"/>
            <a:r>
              <a:rPr lang="en-US" smtClean="0"/>
              <a:t>Out-of-season product and service options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57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Shop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market outlet for current products</a:t>
            </a:r>
          </a:p>
          <a:p>
            <a:r>
              <a:rPr lang="en-US" dirty="0" smtClean="0"/>
              <a:t>Reduced transportation/marketing costs</a:t>
            </a:r>
          </a:p>
          <a:p>
            <a:r>
              <a:rPr lang="en-US" dirty="0" smtClean="0"/>
              <a:t>Year-round sales (additional sales)</a:t>
            </a:r>
          </a:p>
          <a:p>
            <a:r>
              <a:rPr lang="en-US" dirty="0" smtClean="0"/>
              <a:t>Outlet for value-added products</a:t>
            </a:r>
          </a:p>
          <a:p>
            <a:r>
              <a:rPr lang="en-US" dirty="0" smtClean="0"/>
              <a:t>Income/employment for family members</a:t>
            </a:r>
          </a:p>
        </p:txBody>
      </p:sp>
    </p:spTree>
    <p:extLst>
      <p:ext uri="{BB962C8B-B14F-4D97-AF65-F5344CB8AC3E}">
        <p14:creationId xmlns:p14="http://schemas.microsoft.com/office/powerpoint/2010/main" xmlns="" val="25819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Typical Farm Shop Products &amp;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Value-added products</a:t>
            </a:r>
          </a:p>
          <a:p>
            <a:r>
              <a:rPr lang="en-US" dirty="0" smtClean="0"/>
              <a:t>Fresh produce</a:t>
            </a:r>
          </a:p>
          <a:p>
            <a:r>
              <a:rPr lang="en-US" dirty="0" smtClean="0"/>
              <a:t>Frozen foods</a:t>
            </a:r>
          </a:p>
          <a:p>
            <a:r>
              <a:rPr lang="en-US" dirty="0" smtClean="0"/>
              <a:t>Specialty meats &amp; cheeses</a:t>
            </a:r>
          </a:p>
          <a:p>
            <a:r>
              <a:rPr lang="en-US" dirty="0" smtClean="0"/>
              <a:t>Ready to eat foods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Café or restaurant</a:t>
            </a:r>
          </a:p>
          <a:p>
            <a:r>
              <a:rPr lang="en-US" dirty="0" smtClean="0"/>
              <a:t>Bakery</a:t>
            </a:r>
            <a:endParaRPr lang="en-US" dirty="0"/>
          </a:p>
          <a:p>
            <a:r>
              <a:rPr lang="en-US" dirty="0"/>
              <a:t>Butcher</a:t>
            </a:r>
          </a:p>
          <a:p>
            <a:r>
              <a:rPr lang="en-US" dirty="0" smtClean="0"/>
              <a:t>Herbs, plants &amp; </a:t>
            </a:r>
            <a:r>
              <a:rPr lang="en-US" dirty="0"/>
              <a:t>starts</a:t>
            </a:r>
          </a:p>
          <a:p>
            <a:r>
              <a:rPr lang="en-US" dirty="0"/>
              <a:t>Animal petting zoos</a:t>
            </a:r>
          </a:p>
          <a:p>
            <a:r>
              <a:rPr lang="en-US" dirty="0" smtClean="0"/>
              <a:t>Events (weddings, parties,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6830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to Eat</a:t>
            </a:r>
            <a:endParaRPr lang="en-US" dirty="0"/>
          </a:p>
        </p:txBody>
      </p:sp>
      <p:pic>
        <p:nvPicPr>
          <p:cNvPr id="2054" name="Picture 6" descr="C:\Users\Kynda Curtis\Documents\My Dropbox\WSARE-Agritourism\Pictures\UK\2014-07-30 10.24.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84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ynda Curtis\Documents\My Dropbox\WSARE-Agritourism\Pictures\UK\2014-07-30 10.24.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84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5051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Utah Farm Shops/Local Sourcing Specialty Stores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Off/on-farm shops</a:t>
            </a:r>
          </a:p>
          <a:p>
            <a:pPr lvl="1"/>
            <a:r>
              <a:rPr lang="en-US" dirty="0" smtClean="0"/>
              <a:t>Liberty Heights Fresh – </a:t>
            </a:r>
            <a:r>
              <a:rPr lang="en-US" dirty="0"/>
              <a:t>Salt Lake</a:t>
            </a:r>
            <a:endParaRPr lang="en-US" dirty="0" smtClean="0"/>
          </a:p>
          <a:p>
            <a:pPr lvl="1"/>
            <a:r>
              <a:rPr lang="en-US" dirty="0" smtClean="0"/>
              <a:t>Urban Farm and Feed – Murray</a:t>
            </a:r>
          </a:p>
          <a:p>
            <a:pPr lvl="1"/>
            <a:r>
              <a:rPr lang="en-US" dirty="0" smtClean="0"/>
              <a:t>Heber Valley Cheese </a:t>
            </a:r>
            <a:r>
              <a:rPr lang="en-US" dirty="0"/>
              <a:t>– </a:t>
            </a:r>
            <a:r>
              <a:rPr lang="en-US" dirty="0" smtClean="0"/>
              <a:t>Park City</a:t>
            </a:r>
          </a:p>
          <a:p>
            <a:pPr lvl="1"/>
            <a:r>
              <a:rPr lang="en-US" dirty="0" smtClean="0"/>
              <a:t>Rowley’s Red </a:t>
            </a:r>
            <a:r>
              <a:rPr lang="en-US" dirty="0"/>
              <a:t>Barn – </a:t>
            </a:r>
            <a:r>
              <a:rPr lang="en-US" dirty="0" smtClean="0"/>
              <a:t>Santaquin</a:t>
            </a:r>
          </a:p>
          <a:p>
            <a:pPr lvl="1"/>
            <a:r>
              <a:rPr lang="en-US" dirty="0" smtClean="0"/>
              <a:t>Cox Honeyland</a:t>
            </a:r>
            <a:r>
              <a:rPr lang="en-US" dirty="0"/>
              <a:t> – </a:t>
            </a:r>
            <a:r>
              <a:rPr lang="en-US" dirty="0" smtClean="0"/>
              <a:t>Logan</a:t>
            </a:r>
          </a:p>
          <a:p>
            <a:pPr lvl="1"/>
            <a:r>
              <a:rPr lang="en-US" dirty="0"/>
              <a:t>Copper Moose – Park </a:t>
            </a:r>
            <a:r>
              <a:rPr lang="en-US" dirty="0" smtClean="0"/>
              <a:t>City</a:t>
            </a:r>
          </a:p>
          <a:p>
            <a:pPr lvl="1"/>
            <a:r>
              <a:rPr lang="en-US" dirty="0" smtClean="0"/>
              <a:t>Rosehill Dairy </a:t>
            </a:r>
            <a:r>
              <a:rPr lang="en-US" dirty="0"/>
              <a:t>–</a:t>
            </a:r>
            <a:r>
              <a:rPr lang="en-US" dirty="0" smtClean="0"/>
              <a:t> Richmond</a:t>
            </a:r>
            <a:endParaRPr lang="en-US" dirty="0"/>
          </a:p>
          <a:p>
            <a:r>
              <a:rPr lang="en-US" dirty="0" smtClean="0"/>
              <a:t>Specialty grocery</a:t>
            </a:r>
          </a:p>
          <a:p>
            <a:pPr lvl="1"/>
            <a:r>
              <a:rPr lang="en-US" dirty="0" smtClean="0"/>
              <a:t>Real Foods – 3 locations (sell all own farm products)</a:t>
            </a:r>
          </a:p>
          <a:p>
            <a:pPr lvl="1"/>
            <a:r>
              <a:rPr lang="en-US" dirty="0"/>
              <a:t>Tony </a:t>
            </a:r>
            <a:r>
              <a:rPr lang="en-US" dirty="0" smtClean="0"/>
              <a:t>Caputo’s – 3 </a:t>
            </a:r>
            <a:r>
              <a:rPr lang="en-US" dirty="0"/>
              <a:t>locations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6665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95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Expanding “Buy Local” 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501"/>
            <a:ext cx="8792308" cy="3607706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 smtClean="0"/>
              <a:t>185% increase in farmers’ markets from 2000 to 2014</a:t>
            </a:r>
          </a:p>
          <a:p>
            <a:r>
              <a:rPr lang="en-US" altLang="en-US" dirty="0" smtClean="0"/>
              <a:t>275% increase in CSA programs from 2004 to 2014 (6,000)</a:t>
            </a:r>
          </a:p>
          <a:p>
            <a:r>
              <a:rPr lang="en-US" altLang="en-US" dirty="0" smtClean="0"/>
              <a:t>288% increase in food hubs from 2007-2014 (302)</a:t>
            </a:r>
          </a:p>
          <a:p>
            <a:r>
              <a:rPr lang="en-US" dirty="0" smtClean="0"/>
              <a:t>The National Grocery Association 2012 Consumer Panel </a:t>
            </a:r>
          </a:p>
          <a:p>
            <a:pPr lvl="1"/>
            <a:r>
              <a:rPr lang="en-US" dirty="0" smtClean="0"/>
              <a:t>The availability of local foods was a major influence on grocery shopping decisions as 87.8% of respondents rated local food availability as “very or somewhat important,” with 45.9% indicating “very important” </a:t>
            </a:r>
          </a:p>
          <a:p>
            <a:pPr lvl="1"/>
            <a:r>
              <a:rPr lang="en-US" dirty="0" smtClean="0"/>
              <a:t>The need for “more locally grown foods” was the second most desired improvement among surveyed grocery shoppers at 36.6%, just under “price/cost savings” </a:t>
            </a:r>
          </a:p>
          <a:p>
            <a:r>
              <a:rPr lang="en-US" altLang="en-US" dirty="0" smtClean="0"/>
              <a:t>In 2012, 164K farmers (7.8% of US farms) sold $6.1 billion in local foods  </a:t>
            </a:r>
            <a:endParaRPr lang="en-US" dirty="0" smtClean="0"/>
          </a:p>
          <a:p>
            <a:endParaRPr lang="en-US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7033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Farmers’ Markets in US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0914" y="1864338"/>
            <a:ext cx="6845283" cy="490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693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Tourist Demand for Local Foods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National Restaurant Association's 2013 Restaurant Industry Forecast reported that 7 of 10 consumers were more likely to visit a restaurant offering locally sourced items</a:t>
            </a:r>
          </a:p>
          <a:p>
            <a:r>
              <a:rPr lang="en-US" dirty="0" smtClean="0"/>
              <a:t>The National Restaurant Association’s 2014 “Top Ten Trends across the Nation,” included locally sourced meats/seafood and locally grown produce as the top 2 trends </a:t>
            </a:r>
          </a:p>
        </p:txBody>
      </p:sp>
    </p:spTree>
    <p:extLst>
      <p:ext uri="{BB962C8B-B14F-4D97-AF65-F5344CB8AC3E}">
        <p14:creationId xmlns:p14="http://schemas.microsoft.com/office/powerpoint/2010/main" xmlns="" val="27889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Tourism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68501"/>
            <a:ext cx="8593015" cy="36077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US travel Association reports that </a:t>
            </a:r>
            <a:r>
              <a:rPr lang="en-US" dirty="0" smtClean="0"/>
              <a:t>17</a:t>
            </a:r>
            <a:r>
              <a:rPr lang="en-US" dirty="0"/>
              <a:t>% of American leisure travelers, engaged in culinary or wine-related activities while traveling within the past three </a:t>
            </a:r>
            <a:r>
              <a:rPr lang="en-US" dirty="0" smtClean="0"/>
              <a:t>years </a:t>
            </a:r>
          </a:p>
          <a:p>
            <a:pPr lvl="1"/>
            <a:r>
              <a:rPr lang="en-US" dirty="0"/>
              <a:t>2011 Napa Valley wine tourism expenditures of $1.05 </a:t>
            </a:r>
            <a:r>
              <a:rPr lang="en-US" dirty="0" smtClean="0"/>
              <a:t>billion</a:t>
            </a:r>
          </a:p>
          <a:p>
            <a:pPr lvl="1"/>
            <a:r>
              <a:rPr lang="en-US" dirty="0"/>
              <a:t>2014 Oregon Brewers Festival generated $32.6 million in additional spending</a:t>
            </a:r>
          </a:p>
          <a:p>
            <a:r>
              <a:rPr lang="en-US" dirty="0" smtClean="0"/>
              <a:t>Food/Drink Tourism</a:t>
            </a:r>
          </a:p>
          <a:p>
            <a:pPr lvl="1"/>
            <a:r>
              <a:rPr lang="en-US" dirty="0" smtClean="0"/>
              <a:t>Tourism </a:t>
            </a:r>
            <a:r>
              <a:rPr lang="en-US" dirty="0"/>
              <a:t>focused on exploratory </a:t>
            </a:r>
            <a:r>
              <a:rPr lang="en-US" dirty="0" smtClean="0"/>
              <a:t>eating, eating </a:t>
            </a:r>
            <a:r>
              <a:rPr lang="en-US" dirty="0"/>
              <a:t>unfamiliar items or participating in new customs to encounter, learn, or understand new places and </a:t>
            </a:r>
            <a:r>
              <a:rPr lang="en-US" dirty="0" smtClean="0"/>
              <a:t>cultures </a:t>
            </a:r>
            <a:endParaRPr lang="en-US" dirty="0"/>
          </a:p>
          <a:p>
            <a:pPr lvl="1"/>
            <a:r>
              <a:rPr lang="en-US" dirty="0" smtClean="0"/>
              <a:t>Tourists seek food/drink experiences based on local identity and culture, authenticity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ourists travel to those destinations that have established a reputation as a place to try/experiment with quality local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24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Tourism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Eating/drinking is a major component of the tourist experience</a:t>
            </a:r>
          </a:p>
          <a:p>
            <a:pPr lvl="1"/>
            <a:r>
              <a:rPr lang="en-US" smtClean="0"/>
              <a:t>30-40% of tourism expenditures are on food/drink</a:t>
            </a:r>
          </a:p>
          <a:p>
            <a:pPr lvl="1"/>
            <a:r>
              <a:rPr lang="en-US" smtClean="0"/>
              <a:t>Tourists tend to be less sensitive to food/drink prices</a:t>
            </a:r>
          </a:p>
          <a:p>
            <a:pPr lvl="1"/>
            <a:r>
              <a:rPr lang="en-US" smtClean="0"/>
              <a:t>Food/drink is considered “vital” to the perceived quality of a tourism experience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7026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Tourism Market in Intermountain West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457199" y="1984375"/>
            <a:ext cx="8417169" cy="374821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Popular tourism destination, prime area for tourism development</a:t>
            </a:r>
          </a:p>
          <a:p>
            <a:pPr lvl="1"/>
            <a:r>
              <a:rPr lang="en-US" dirty="0" smtClean="0"/>
              <a:t>20+ national and state parks</a:t>
            </a:r>
          </a:p>
          <a:p>
            <a:r>
              <a:rPr lang="en-US" dirty="0" smtClean="0"/>
              <a:t>Nevada 2014 tourism indicators </a:t>
            </a:r>
          </a:p>
          <a:p>
            <a:pPr lvl="1"/>
            <a:r>
              <a:rPr lang="en-US" dirty="0" smtClean="0"/>
              <a:t>53.8 million total visitors</a:t>
            </a:r>
          </a:p>
          <a:p>
            <a:pPr lvl="1"/>
            <a:r>
              <a:rPr lang="en-US" dirty="0" smtClean="0"/>
              <a:t>27 million state/national park visits	</a:t>
            </a:r>
          </a:p>
          <a:p>
            <a:pPr lvl="1"/>
            <a:r>
              <a:rPr lang="en-US" dirty="0" smtClean="0"/>
              <a:t>Total travel spending: $62.2 billion</a:t>
            </a:r>
          </a:p>
          <a:p>
            <a:r>
              <a:rPr lang="en-US" dirty="0" smtClean="0"/>
              <a:t>Utah 2013 tourism indicators</a:t>
            </a:r>
          </a:p>
          <a:p>
            <a:pPr lvl="1"/>
            <a:r>
              <a:rPr lang="en-US" dirty="0" smtClean="0"/>
              <a:t>23.5 million total visitors</a:t>
            </a:r>
          </a:p>
          <a:p>
            <a:pPr lvl="1"/>
            <a:r>
              <a:rPr lang="en-US" dirty="0" smtClean="0"/>
              <a:t>4.2 million skier visits </a:t>
            </a:r>
          </a:p>
          <a:p>
            <a:pPr lvl="1"/>
            <a:r>
              <a:rPr lang="en-US" dirty="0" smtClean="0"/>
              <a:t>Total travel spending: $7.5 billion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4375"/>
            <a:ext cx="4038600" cy="3748210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sz="2600" dirty="0"/>
          </a:p>
          <a:p>
            <a:r>
              <a:rPr lang="en-US" dirty="0" smtClean="0"/>
              <a:t>Montana </a:t>
            </a:r>
            <a:r>
              <a:rPr lang="en-US" dirty="0"/>
              <a:t>2014 tourism indicators</a:t>
            </a:r>
          </a:p>
          <a:p>
            <a:pPr lvl="1"/>
            <a:r>
              <a:rPr lang="en-US" dirty="0"/>
              <a:t>10.9 million total visitors</a:t>
            </a:r>
          </a:p>
          <a:p>
            <a:pPr lvl="1"/>
            <a:r>
              <a:rPr lang="en-US" dirty="0"/>
              <a:t>53K jobs supported</a:t>
            </a:r>
          </a:p>
          <a:p>
            <a:pPr lvl="1"/>
            <a:r>
              <a:rPr lang="en-US" dirty="0"/>
              <a:t>Total travel spending: $3.9 billion </a:t>
            </a:r>
          </a:p>
          <a:p>
            <a:r>
              <a:rPr lang="en-US" dirty="0" smtClean="0"/>
              <a:t>Wyoming 2014 </a:t>
            </a:r>
            <a:r>
              <a:rPr lang="en-US" dirty="0"/>
              <a:t>tourism </a:t>
            </a:r>
            <a:r>
              <a:rPr lang="en-US" dirty="0" smtClean="0"/>
              <a:t>indicators</a:t>
            </a:r>
          </a:p>
          <a:p>
            <a:pPr lvl="1"/>
            <a:r>
              <a:rPr lang="en-US" dirty="0" smtClean="0"/>
              <a:t>10.1 </a:t>
            </a:r>
            <a:r>
              <a:rPr lang="en-US" dirty="0"/>
              <a:t>million total visitors</a:t>
            </a:r>
          </a:p>
          <a:p>
            <a:pPr lvl="1"/>
            <a:r>
              <a:rPr lang="en-US" dirty="0" smtClean="0"/>
              <a:t>31K </a:t>
            </a:r>
            <a:r>
              <a:rPr lang="en-US" dirty="0"/>
              <a:t>jobs supported</a:t>
            </a:r>
          </a:p>
          <a:p>
            <a:pPr lvl="1"/>
            <a:r>
              <a:rPr lang="en-US" dirty="0"/>
              <a:t>Total travel spending: $</a:t>
            </a:r>
            <a:r>
              <a:rPr lang="en-US" dirty="0" smtClean="0"/>
              <a:t>3.38 </a:t>
            </a:r>
            <a:r>
              <a:rPr lang="en-US" dirty="0"/>
              <a:t>billion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44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Season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Increased sales to current residents</a:t>
            </a:r>
          </a:p>
          <a:p>
            <a:pPr lvl="1"/>
            <a:r>
              <a:rPr lang="en-US" dirty="0"/>
              <a:t>Demand for local foods </a:t>
            </a:r>
            <a:r>
              <a:rPr lang="en-US" dirty="0" smtClean="0"/>
              <a:t>year-round</a:t>
            </a:r>
            <a:endParaRPr lang="en-US" dirty="0"/>
          </a:p>
          <a:p>
            <a:r>
              <a:rPr lang="en-US" dirty="0" smtClean="0"/>
              <a:t>Growing market opportunity</a:t>
            </a:r>
          </a:p>
          <a:p>
            <a:pPr lvl="1"/>
            <a:r>
              <a:rPr lang="en-US" dirty="0" smtClean="0"/>
              <a:t>Regional tourism in all seasons</a:t>
            </a:r>
          </a:p>
          <a:p>
            <a:pPr lvl="1"/>
            <a:r>
              <a:rPr lang="en-US" dirty="0" smtClean="0"/>
              <a:t>Tourists interested in outdoor activities are often food tourists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95682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Final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Final Presentation</Template>
  <TotalTime>207</TotalTime>
  <Words>1122</Words>
  <Application>Microsoft Office PowerPoint</Application>
  <PresentationFormat>On-screen Show (4:3)</PresentationFormat>
  <Paragraphs>163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Final Presentation</vt:lpstr>
      <vt:lpstr>Extended Season Market &amp; Product Alternatives</vt:lpstr>
      <vt:lpstr>Overview</vt:lpstr>
      <vt:lpstr>Expanding “Buy Local” Movement</vt:lpstr>
      <vt:lpstr>Farmers’ Markets in US</vt:lpstr>
      <vt:lpstr>Tourist Demand for Local Foods</vt:lpstr>
      <vt:lpstr>Food Tourism Growth</vt:lpstr>
      <vt:lpstr>Food Tourism Market</vt:lpstr>
      <vt:lpstr>Tourism Market in Intermountain West</vt:lpstr>
      <vt:lpstr>Extended Season Opportunities</vt:lpstr>
      <vt:lpstr>Extended Season Impacts</vt:lpstr>
      <vt:lpstr>Extended Season Impacts</vt:lpstr>
      <vt:lpstr>Out-of-Season Pricing Premiums</vt:lpstr>
      <vt:lpstr>Extended Season Market Choices</vt:lpstr>
      <vt:lpstr>Winter Farmers’ Markets &amp; Farm Stands</vt:lpstr>
      <vt:lpstr>Off Season CSAs</vt:lpstr>
      <vt:lpstr>Specialty Stores/Tourist Destinations</vt:lpstr>
      <vt:lpstr>Value-Added</vt:lpstr>
      <vt:lpstr>What is a Farm Shop?</vt:lpstr>
      <vt:lpstr>Farm Shops</vt:lpstr>
      <vt:lpstr>Farm Shop Benefits</vt:lpstr>
      <vt:lpstr>Typical Farm Shop Products &amp; Services</vt:lpstr>
      <vt:lpstr>Ready to Eat</vt:lpstr>
      <vt:lpstr>Utah Farm Shops/Local Sourcing Specialty Stores</vt:lpstr>
      <vt:lpstr>Thank you!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Kynda Curtis</dc:creator>
  <cp:lastModifiedBy>Edit1</cp:lastModifiedBy>
  <cp:revision>101</cp:revision>
  <cp:lastPrinted>2015-10-15T21:44:13Z</cp:lastPrinted>
  <dcterms:created xsi:type="dcterms:W3CDTF">2015-06-16T17:15:57Z</dcterms:created>
  <dcterms:modified xsi:type="dcterms:W3CDTF">2015-12-02T02:58:24Z</dcterms:modified>
</cp:coreProperties>
</file>