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handoutMasterIdLst>
    <p:handoutMasterId r:id="rId61"/>
  </p:handoutMasterIdLst>
  <p:sldIdLst>
    <p:sldId id="256" r:id="rId5"/>
    <p:sldId id="257" r:id="rId6"/>
    <p:sldId id="305" r:id="rId7"/>
    <p:sldId id="258" r:id="rId8"/>
    <p:sldId id="300" r:id="rId9"/>
    <p:sldId id="267" r:id="rId10"/>
    <p:sldId id="306" r:id="rId11"/>
    <p:sldId id="307" r:id="rId12"/>
    <p:sldId id="308" r:id="rId13"/>
    <p:sldId id="309" r:id="rId14"/>
    <p:sldId id="310" r:id="rId15"/>
    <p:sldId id="311" r:id="rId16"/>
    <p:sldId id="282" r:id="rId17"/>
    <p:sldId id="268" r:id="rId18"/>
    <p:sldId id="312" r:id="rId19"/>
    <p:sldId id="313" r:id="rId20"/>
    <p:sldId id="314" r:id="rId21"/>
    <p:sldId id="315" r:id="rId22"/>
    <p:sldId id="316" r:id="rId23"/>
    <p:sldId id="317" r:id="rId24"/>
    <p:sldId id="318" r:id="rId25"/>
    <p:sldId id="319" r:id="rId26"/>
    <p:sldId id="320" r:id="rId27"/>
    <p:sldId id="322" r:id="rId28"/>
    <p:sldId id="276" r:id="rId29"/>
    <p:sldId id="271" r:id="rId30"/>
    <p:sldId id="272" r:id="rId31"/>
    <p:sldId id="273" r:id="rId32"/>
    <p:sldId id="274" r:id="rId33"/>
    <p:sldId id="275" r:id="rId34"/>
    <p:sldId id="259" r:id="rId35"/>
    <p:sldId id="260" r:id="rId36"/>
    <p:sldId id="261" r:id="rId37"/>
    <p:sldId id="262" r:id="rId38"/>
    <p:sldId id="263" r:id="rId39"/>
    <p:sldId id="264" r:id="rId40"/>
    <p:sldId id="321" r:id="rId41"/>
    <p:sldId id="277" r:id="rId42"/>
    <p:sldId id="278" r:id="rId43"/>
    <p:sldId id="279" r:id="rId44"/>
    <p:sldId id="280" r:id="rId45"/>
    <p:sldId id="284" r:id="rId46"/>
    <p:sldId id="285" r:id="rId47"/>
    <p:sldId id="286" r:id="rId48"/>
    <p:sldId id="289" r:id="rId49"/>
    <p:sldId id="290" r:id="rId50"/>
    <p:sldId id="291" r:id="rId51"/>
    <p:sldId id="288" r:id="rId52"/>
    <p:sldId id="295" r:id="rId53"/>
    <p:sldId id="296" r:id="rId54"/>
    <p:sldId id="297" r:id="rId55"/>
    <p:sldId id="301" r:id="rId56"/>
    <p:sldId id="302" r:id="rId57"/>
    <p:sldId id="303" r:id="rId58"/>
    <p:sldId id="281" r:id="rId59"/>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236" autoAdjust="0"/>
  </p:normalViewPr>
  <p:slideViewPr>
    <p:cSldViewPr>
      <p:cViewPr varScale="1">
        <p:scale>
          <a:sx n="94" d="100"/>
          <a:sy n="94" d="100"/>
        </p:scale>
        <p:origin x="1792" y="192"/>
      </p:cViewPr>
      <p:guideLst>
        <p:guide orient="horz" pos="2160"/>
        <p:guide pos="3839"/>
      </p:guideLst>
    </p:cSldViewPr>
  </p:slideViewPr>
  <p:notesTextViewPr>
    <p:cViewPr>
      <p:scale>
        <a:sx n="1" d="1"/>
        <a:sy n="1" d="1"/>
      </p:scale>
      <p:origin x="0" y="0"/>
    </p:cViewPr>
  </p:notesTextViewPr>
  <p:sorterViewPr>
    <p:cViewPr varScale="1">
      <p:scale>
        <a:sx n="100" d="100"/>
        <a:sy n="100" d="100"/>
      </p:scale>
      <p:origin x="0" y="0"/>
    </p:cViewPr>
  </p:sorterViewPr>
  <p:notesViewPr>
    <p:cSldViewPr showGuides="1">
      <p:cViewPr varScale="1">
        <p:scale>
          <a:sx n="63" d="100"/>
          <a:sy n="6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05E03B7-B591-4A2A-B695-014C5A39F13E}" type="datetimeFigureOut">
              <a:rPr lang="en-US"/>
              <a:t>9/6/18</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DFBD7B-E4FB-4AA8-9540-FD148073ACB3}" type="datetimeFigureOut">
              <a:rPr lang="en-US"/>
              <a:t>9/6/18</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a:t>
            </a:fld>
            <a:endParaRPr lang="en-US" dirty="0"/>
          </a:p>
        </p:txBody>
      </p:sp>
    </p:spTree>
    <p:extLst>
      <p:ext uri="{BB962C8B-B14F-4D97-AF65-F5344CB8AC3E}">
        <p14:creationId xmlns:p14="http://schemas.microsoft.com/office/powerpoint/2010/main" val="2490771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8B3EAD-F4B4-414D-9F7F-8E52939AD849}" type="slidenum">
              <a:rPr lang="en-US" altLang="en-US"/>
              <a:pPr eaLnBrk="1" hangingPunct="1"/>
              <a:t>20</a:t>
            </a:fld>
            <a:endParaRPr lang="en-US" alt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3465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28EC5C-8E74-40DC-9D47-8CD82CF0FCBC}" type="slidenum">
              <a:rPr lang="en-US" altLang="en-US"/>
              <a:pPr eaLnBrk="1" hangingPunct="1"/>
              <a:t>21</a:t>
            </a:fld>
            <a:endParaRPr lang="en-US" alt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1011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A11328-3878-4A39-9CCB-0018A8203A1A}" type="slidenum">
              <a:rPr lang="en-US" altLang="en-US"/>
              <a:pPr eaLnBrk="1" hangingPunct="1"/>
              <a:t>22</a:t>
            </a:fld>
            <a:endParaRPr lang="en-US" alt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037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D8E76E-E6A5-48A7-82B7-A2ED8DEBB1BC}" type="slidenum">
              <a:rPr lang="en-US" altLang="en-US"/>
              <a:pPr eaLnBrk="1" hangingPunct="1"/>
              <a:t>23</a:t>
            </a:fld>
            <a:endParaRPr lang="en-US" alt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9745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two different potential target customers.  While both are tourists, they are very different.   This module goes through the steps to assess the market size for each group.​</a:t>
            </a:r>
          </a:p>
        </p:txBody>
      </p:sp>
      <p:sp>
        <p:nvSpPr>
          <p:cNvPr id="4" name="Slide Number Placeholder 3"/>
          <p:cNvSpPr>
            <a:spLocks noGrp="1"/>
          </p:cNvSpPr>
          <p:nvPr>
            <p:ph type="sldNum" sz="quarter" idx="10"/>
          </p:nvPr>
        </p:nvSpPr>
        <p:spPr/>
        <p:txBody>
          <a:bodyPr/>
          <a:lstStyle/>
          <a:p>
            <a:fld id="{CAEDAD8F-0E1E-4CDB-B152-22C045445F80}" type="slidenum">
              <a:rPr lang="en-US" smtClean="0"/>
              <a:t>25</a:t>
            </a:fld>
            <a:endParaRPr lang="en-US" dirty="0"/>
          </a:p>
        </p:txBody>
      </p:sp>
    </p:spTree>
    <p:extLst>
      <p:ext uri="{BB962C8B-B14F-4D97-AF65-F5344CB8AC3E}">
        <p14:creationId xmlns:p14="http://schemas.microsoft.com/office/powerpoint/2010/main" val="3013858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Customers are not going to travel 75 miles if more local options exist.  What are some reasons why tourists would travel to your operation?  Where would they come from?</a:t>
            </a:r>
          </a:p>
        </p:txBody>
      </p:sp>
      <p:sp>
        <p:nvSpPr>
          <p:cNvPr id="4" name="Slide Number Placeholder 3"/>
          <p:cNvSpPr>
            <a:spLocks noGrp="1"/>
          </p:cNvSpPr>
          <p:nvPr>
            <p:ph type="sldNum" sz="quarter" idx="10"/>
          </p:nvPr>
        </p:nvSpPr>
        <p:spPr/>
        <p:txBody>
          <a:bodyPr/>
          <a:lstStyle/>
          <a:p>
            <a:fld id="{CAEDAD8F-0E1E-4CDB-B152-22C045445F80}" type="slidenum">
              <a:rPr lang="en-US" smtClean="0"/>
              <a:t>26</a:t>
            </a:fld>
            <a:endParaRPr lang="en-US" dirty="0"/>
          </a:p>
        </p:txBody>
      </p:sp>
    </p:spTree>
    <p:extLst>
      <p:ext uri="{BB962C8B-B14F-4D97-AF65-F5344CB8AC3E}">
        <p14:creationId xmlns:p14="http://schemas.microsoft.com/office/powerpoint/2010/main" val="3321452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sources of data for estimating market size.  The next slides use a U-pick example to demonstrate using them.  You may want to go to a website showing the demographics of your area.  Many counties, cities, and state’s have web pages that provide some population and demographic estimates.  You can also gather census data from census.gov.​</a:t>
            </a:r>
          </a:p>
        </p:txBody>
      </p:sp>
      <p:sp>
        <p:nvSpPr>
          <p:cNvPr id="4" name="Slide Number Placeholder 3"/>
          <p:cNvSpPr>
            <a:spLocks noGrp="1"/>
          </p:cNvSpPr>
          <p:nvPr>
            <p:ph type="sldNum" sz="quarter" idx="10"/>
          </p:nvPr>
        </p:nvSpPr>
        <p:spPr/>
        <p:txBody>
          <a:bodyPr/>
          <a:lstStyle/>
          <a:p>
            <a:fld id="{CAEDAD8F-0E1E-4CDB-B152-22C045445F80}" type="slidenum">
              <a:rPr lang="en-US" smtClean="0"/>
              <a:t>27</a:t>
            </a:fld>
            <a:endParaRPr lang="en-US" dirty="0"/>
          </a:p>
        </p:txBody>
      </p:sp>
    </p:spTree>
    <p:extLst>
      <p:ext uri="{BB962C8B-B14F-4D97-AF65-F5344CB8AC3E}">
        <p14:creationId xmlns:p14="http://schemas.microsoft.com/office/powerpoint/2010/main" val="3753257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pPr rtl="0" fontAlgn="base"/>
            <a:r>
              <a:rPr lang="en-US" dirty="0"/>
              <a:t>Some yield information can be found from your individual state’s extension budgets  You can also google yield estimates.  The 8 pounds of strawberries was found using the link on the previous slide.​</a:t>
            </a:r>
          </a:p>
          <a:p>
            <a:pPr rtl="0" fontAlgn="base"/>
            <a:r>
              <a:rPr lang="en-US" dirty="0"/>
              <a:t>​</a:t>
            </a:r>
          </a:p>
          <a:p>
            <a:pPr rtl="0" fontAlgn="base"/>
            <a:r>
              <a:rPr lang="en-US" dirty="0"/>
              <a:t>Although a person consumes 8 pounds per year, that amount is divided by 52 to get the amount they will consume per week (or on a visit).   In this case it is only .154 pounds.  While this might seem low, remember that this is an average.  Some customers might buy more, and others may buy nothing.​</a:t>
            </a:r>
          </a:p>
          <a:p>
            <a:pPr rtl="0" fontAlgn="base"/>
            <a:r>
              <a:rPr lang="en-US" dirty="0"/>
              <a:t>​</a:t>
            </a:r>
          </a:p>
          <a:p>
            <a:pPr rtl="0" fontAlgn="base"/>
            <a:r>
              <a:rPr lang="en-US" dirty="0"/>
              <a:t>Over the strawberry season, the operation will need 64,935 customers or visits.  ​</a:t>
            </a:r>
          </a:p>
        </p:txBody>
      </p:sp>
    </p:spTree>
    <p:extLst>
      <p:ext uri="{BB962C8B-B14F-4D97-AF65-F5344CB8AC3E}">
        <p14:creationId xmlns:p14="http://schemas.microsoft.com/office/powerpoint/2010/main" val="2634563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know how many customers you need, you can begin looking to see how many exist.  ​</a:t>
            </a:r>
          </a:p>
        </p:txBody>
      </p:sp>
      <p:sp>
        <p:nvSpPr>
          <p:cNvPr id="4" name="Slide Number Placeholder 3"/>
          <p:cNvSpPr>
            <a:spLocks noGrp="1"/>
          </p:cNvSpPr>
          <p:nvPr>
            <p:ph type="sldNum" sz="quarter" idx="10"/>
          </p:nvPr>
        </p:nvSpPr>
        <p:spPr/>
        <p:txBody>
          <a:bodyPr/>
          <a:lstStyle/>
          <a:p>
            <a:fld id="{CAEDAD8F-0E1E-4CDB-B152-22C045445F80}" type="slidenum">
              <a:rPr lang="en-US" smtClean="0"/>
              <a:t>29</a:t>
            </a:fld>
            <a:endParaRPr lang="en-US" dirty="0"/>
          </a:p>
        </p:txBody>
      </p:sp>
    </p:spTree>
    <p:extLst>
      <p:ext uri="{BB962C8B-B14F-4D97-AF65-F5344CB8AC3E}">
        <p14:creationId xmlns:p14="http://schemas.microsoft.com/office/powerpoint/2010/main" val="318050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The previous slide showed how to find the total number of potential customers.  However, not all will be actual customers.  You can estimate the percentage that you think might be actual customers.  Multiply that percentage by the total number.  You can also vary other assumptions.  For example, if customers purchase 16 pounds annually then you only need 32,000 customers.  There may be reasons that customers coming to the U-pick will have a higher level of consumption than the average.  These may be customers that really like fresh strawberries.  ​</a:t>
            </a:r>
          </a:p>
          <a:p>
            <a:pPr rtl="0" fontAlgn="base"/>
            <a:r>
              <a:rPr lang="en-US" dirty="0"/>
              <a:t>​</a:t>
            </a:r>
          </a:p>
          <a:p>
            <a:pPr rtl="0" fontAlgn="base"/>
            <a:r>
              <a:rPr lang="en-US" dirty="0"/>
              <a:t>For a product like milk, they may not consume more than average.  Part of the estimation is finding the data and part is using your own reasoning.  ​</a:t>
            </a:r>
          </a:p>
          <a:p>
            <a:pPr rtl="0" fontAlgn="base"/>
            <a:r>
              <a:rPr lang="en-US" dirty="0"/>
              <a:t>​</a:t>
            </a:r>
          </a:p>
          <a:p>
            <a:pPr rtl="0" fontAlgn="base"/>
            <a:r>
              <a:rPr lang="en-US" dirty="0"/>
              <a:t>Try to be as realistic as possible.​</a:t>
            </a:r>
          </a:p>
          <a:p>
            <a:endParaRPr lang="en-US" dirty="0"/>
          </a:p>
        </p:txBody>
      </p:sp>
      <p:sp>
        <p:nvSpPr>
          <p:cNvPr id="4" name="Slide Number Placeholder 3"/>
          <p:cNvSpPr>
            <a:spLocks noGrp="1"/>
          </p:cNvSpPr>
          <p:nvPr>
            <p:ph type="sldNum" sz="quarter" idx="10"/>
          </p:nvPr>
        </p:nvSpPr>
        <p:spPr/>
        <p:txBody>
          <a:bodyPr/>
          <a:lstStyle/>
          <a:p>
            <a:fld id="{CAEDAD8F-0E1E-4CDB-B152-22C045445F80}" type="slidenum">
              <a:rPr lang="en-US" smtClean="0"/>
              <a:t>30</a:t>
            </a:fld>
            <a:endParaRPr lang="en-US" dirty="0"/>
          </a:p>
        </p:txBody>
      </p:sp>
    </p:spTree>
    <p:extLst>
      <p:ext uri="{BB962C8B-B14F-4D97-AF65-F5344CB8AC3E}">
        <p14:creationId xmlns:p14="http://schemas.microsoft.com/office/powerpoint/2010/main" val="263220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general steps and process. A few examples of marketing to local tourists versus destination tourists are used to demonstrate the market assessment steps.  You may pick a couple of target groups and the assess the potential market.  After going through the examples, various methods to do market research are covered.​</a:t>
            </a:r>
          </a:p>
        </p:txBody>
      </p:sp>
      <p:sp>
        <p:nvSpPr>
          <p:cNvPr id="4" name="Slide Number Placeholder 3"/>
          <p:cNvSpPr>
            <a:spLocks noGrp="1"/>
          </p:cNvSpPr>
          <p:nvPr>
            <p:ph type="sldNum" sz="quarter" idx="10"/>
          </p:nvPr>
        </p:nvSpPr>
        <p:spPr/>
        <p:txBody>
          <a:bodyPr/>
          <a:lstStyle/>
          <a:p>
            <a:fld id="{CAEDAD8F-0E1E-4CDB-B152-22C045445F80}" type="slidenum">
              <a:rPr lang="en-US" smtClean="0"/>
              <a:t>2</a:t>
            </a:fld>
            <a:endParaRPr lang="en-US" dirty="0"/>
          </a:p>
        </p:txBody>
      </p:sp>
    </p:spTree>
    <p:extLst>
      <p:ext uri="{BB962C8B-B14F-4D97-AF65-F5344CB8AC3E}">
        <p14:creationId xmlns:p14="http://schemas.microsoft.com/office/powerpoint/2010/main" val="3029925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dirty="0"/>
              <a:t>Tourists coming from or returning to local destinations may be passing by your area. The portion passing by could be potential customers.​</a:t>
            </a:r>
            <a:endParaRPr lang="en-US" altLang="en-US" dirty="0"/>
          </a:p>
        </p:txBody>
      </p:sp>
    </p:spTree>
    <p:extLst>
      <p:ext uri="{BB962C8B-B14F-4D97-AF65-F5344CB8AC3E}">
        <p14:creationId xmlns:p14="http://schemas.microsoft.com/office/powerpoint/2010/main" val="3800944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dirty="0"/>
              <a:t>The Grand Canyon is used as an example here.  Data on other parks are available on the websites listed.​</a:t>
            </a:r>
            <a:endParaRPr lang="en-US" altLang="en-US" dirty="0"/>
          </a:p>
        </p:txBody>
      </p:sp>
    </p:spTree>
    <p:extLst>
      <p:ext uri="{BB962C8B-B14F-4D97-AF65-F5344CB8AC3E}">
        <p14:creationId xmlns:p14="http://schemas.microsoft.com/office/powerpoint/2010/main" val="193686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dirty="0"/>
              <a:t>This shows that Flagstaff, or an operation on the road between the Grand Canyon and Flagstaff, will have a lot more potential customers than Albuquerque, New Mexico.  However, there may be additional parks that attract visitors to your areas.​</a:t>
            </a:r>
            <a:endParaRPr lang="en-US" altLang="en-US" dirty="0"/>
          </a:p>
        </p:txBody>
      </p:sp>
    </p:spTree>
    <p:extLst>
      <p:ext uri="{BB962C8B-B14F-4D97-AF65-F5344CB8AC3E}">
        <p14:creationId xmlns:p14="http://schemas.microsoft.com/office/powerpoint/2010/main" val="254105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dirty="0"/>
              <a:t>Because we are starting with a very large number of visitors, even a small percentage provides a lot of potential customers.​</a:t>
            </a:r>
            <a:endParaRPr lang="en-US" altLang="en-US" dirty="0"/>
          </a:p>
        </p:txBody>
      </p:sp>
    </p:spTree>
    <p:extLst>
      <p:ext uri="{BB962C8B-B14F-4D97-AF65-F5344CB8AC3E}">
        <p14:creationId xmlns:p14="http://schemas.microsoft.com/office/powerpoint/2010/main" val="291941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dirty="0"/>
              <a:t>Only a small percentage are needed to reach this goal, partly because we are starting with such a large number to begin with. ​</a:t>
            </a:r>
            <a:endParaRPr lang="en-US" altLang="en-US" dirty="0"/>
          </a:p>
        </p:txBody>
      </p:sp>
    </p:spTree>
    <p:extLst>
      <p:ext uri="{BB962C8B-B14F-4D97-AF65-F5344CB8AC3E}">
        <p14:creationId xmlns:p14="http://schemas.microsoft.com/office/powerpoint/2010/main" val="584721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rtl="0" fontAlgn="base"/>
            <a:r>
              <a:rPr lang="en-US" dirty="0"/>
              <a:t>While 2.9% seems small, this is still a large number.  When you start really small, you can find out exactly why customers are stopping and what they want.  You can also being to build reviews and social media.​</a:t>
            </a:r>
          </a:p>
          <a:p>
            <a:pPr rtl="0" fontAlgn="base"/>
            <a:r>
              <a:rPr lang="en-US" dirty="0"/>
              <a:t>​</a:t>
            </a:r>
          </a:p>
          <a:p>
            <a:pPr rtl="0" fontAlgn="base"/>
            <a:r>
              <a:rPr lang="en-US" dirty="0"/>
              <a:t>Its also good to ask yourself how you will get that number to stop each day?  What can you do to let the tourists know you exist?​</a:t>
            </a:r>
          </a:p>
          <a:p>
            <a:pPr rtl="0" fontAlgn="base"/>
            <a:r>
              <a:rPr lang="en-US" dirty="0"/>
              <a:t>​</a:t>
            </a:r>
          </a:p>
          <a:p>
            <a:endParaRPr lang="en-US" altLang="en-US" dirty="0"/>
          </a:p>
        </p:txBody>
      </p:sp>
    </p:spTree>
    <p:extLst>
      <p:ext uri="{BB962C8B-B14F-4D97-AF65-F5344CB8AC3E}">
        <p14:creationId xmlns:p14="http://schemas.microsoft.com/office/powerpoint/2010/main" val="3609648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understanding the various approaches to estimating product price you are able to make better assumptions.</a:t>
            </a:r>
          </a:p>
        </p:txBody>
      </p:sp>
      <p:sp>
        <p:nvSpPr>
          <p:cNvPr id="4" name="Slide Number Placeholder 3"/>
          <p:cNvSpPr>
            <a:spLocks noGrp="1"/>
          </p:cNvSpPr>
          <p:nvPr>
            <p:ph type="sldNum" sz="quarter" idx="10"/>
          </p:nvPr>
        </p:nvSpPr>
        <p:spPr/>
        <p:txBody>
          <a:bodyPr/>
          <a:lstStyle/>
          <a:p>
            <a:fld id="{CAEDAD8F-0E1E-4CDB-B152-22C045445F80}" type="slidenum">
              <a:rPr lang="en-US" smtClean="0"/>
              <a:t>38</a:t>
            </a:fld>
            <a:endParaRPr lang="en-US" dirty="0"/>
          </a:p>
        </p:txBody>
      </p:sp>
    </p:spTree>
    <p:extLst>
      <p:ext uri="{BB962C8B-B14F-4D97-AF65-F5344CB8AC3E}">
        <p14:creationId xmlns:p14="http://schemas.microsoft.com/office/powerpoint/2010/main" val="1048450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DAD8F-0E1E-4CDB-B152-22C045445F80}" type="slidenum">
              <a:rPr lang="en-US" smtClean="0"/>
              <a:t>39</a:t>
            </a:fld>
            <a:endParaRPr lang="en-US" dirty="0"/>
          </a:p>
        </p:txBody>
      </p:sp>
    </p:spTree>
    <p:extLst>
      <p:ext uri="{BB962C8B-B14F-4D97-AF65-F5344CB8AC3E}">
        <p14:creationId xmlns:p14="http://schemas.microsoft.com/office/powerpoint/2010/main" val="1034288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Sometimes its easy to look at a retail price and say, “I could make it for that.”  However, you have to factor in all the markups along the way.  In this case, a product that you sell for $5 would need to retail for $8.75.  If you eventually want to go into retail, you need to consider this price in all your marketing endeavors.​</a:t>
            </a:r>
          </a:p>
          <a:p>
            <a:pPr rtl="0" fontAlgn="base"/>
            <a:r>
              <a:rPr lang="en-US" dirty="0"/>
              <a:t>​</a:t>
            </a:r>
          </a:p>
          <a:p>
            <a:pPr rtl="0" fontAlgn="base"/>
            <a:r>
              <a:rPr lang="en-US" dirty="0"/>
              <a:t>For example, assume that you are selling bottles of pickles.  You start selling them at the farmers’ market for $6 a jar.  Customers are now used to paying $6.  The season is ending and they ask whether they can purchase your pickles in a store.  With the markups required, the store would need to sell each bottle for $8.75.  Why would the store want to carry your product when they know that customers could go to the farmers market and get it for $6? ​</a:t>
            </a:r>
          </a:p>
          <a:p>
            <a:pPr rtl="0" fontAlgn="base"/>
            <a:r>
              <a:rPr lang="en-US" dirty="0"/>
              <a:t>​</a:t>
            </a:r>
          </a:p>
          <a:p>
            <a:pPr rtl="0" fontAlgn="base"/>
            <a:r>
              <a:rPr lang="en-US" dirty="0"/>
              <a:t>So even when starting, think about where you want to end up.  It may be that by the time you start selling to a retail outlet, your costs will have gone down, but you should think about all the outlets you might use to sell your product and how the prices would need to work to be consistent.​</a:t>
            </a:r>
          </a:p>
        </p:txBody>
      </p:sp>
      <p:sp>
        <p:nvSpPr>
          <p:cNvPr id="4" name="Slide Number Placeholder 3"/>
          <p:cNvSpPr>
            <a:spLocks noGrp="1"/>
          </p:cNvSpPr>
          <p:nvPr>
            <p:ph type="sldNum" sz="quarter" idx="10"/>
          </p:nvPr>
        </p:nvSpPr>
        <p:spPr/>
        <p:txBody>
          <a:bodyPr/>
          <a:lstStyle/>
          <a:p>
            <a:fld id="{CAEDAD8F-0E1E-4CDB-B152-22C045445F80}" type="slidenum">
              <a:rPr lang="en-US" smtClean="0"/>
              <a:t>40</a:t>
            </a:fld>
            <a:endParaRPr lang="en-US" dirty="0"/>
          </a:p>
        </p:txBody>
      </p:sp>
    </p:spTree>
    <p:extLst>
      <p:ext uri="{BB962C8B-B14F-4D97-AF65-F5344CB8AC3E}">
        <p14:creationId xmlns:p14="http://schemas.microsoft.com/office/powerpoint/2010/main" val="3592335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penetration pricing can have lasting effects.  Customers may begin to think the original price is the price an item should be.  Rather than having lower prices, doing some type of sale or coupon may help customers see the lower price as temporary rather than establishing the cost of an item.​</a:t>
            </a:r>
          </a:p>
        </p:txBody>
      </p:sp>
      <p:sp>
        <p:nvSpPr>
          <p:cNvPr id="4" name="Slide Number Placeholder 3"/>
          <p:cNvSpPr>
            <a:spLocks noGrp="1"/>
          </p:cNvSpPr>
          <p:nvPr>
            <p:ph type="sldNum" sz="quarter" idx="10"/>
          </p:nvPr>
        </p:nvSpPr>
        <p:spPr/>
        <p:txBody>
          <a:bodyPr/>
          <a:lstStyle/>
          <a:p>
            <a:fld id="{CAEDAD8F-0E1E-4CDB-B152-22C045445F80}" type="slidenum">
              <a:rPr lang="en-US" smtClean="0"/>
              <a:t>41</a:t>
            </a:fld>
            <a:endParaRPr lang="en-US" dirty="0"/>
          </a:p>
        </p:txBody>
      </p:sp>
    </p:spTree>
    <p:extLst>
      <p:ext uri="{BB962C8B-B14F-4D97-AF65-F5344CB8AC3E}">
        <p14:creationId xmlns:p14="http://schemas.microsoft.com/office/powerpoint/2010/main" val="4278217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DAD8F-0E1E-4CDB-B152-22C045445F80}" type="slidenum">
              <a:rPr lang="en-US" smtClean="0"/>
              <a:t>4</a:t>
            </a:fld>
            <a:endParaRPr lang="en-US" dirty="0"/>
          </a:p>
        </p:txBody>
      </p:sp>
    </p:spTree>
    <p:extLst>
      <p:ext uri="{BB962C8B-B14F-4D97-AF65-F5344CB8AC3E}">
        <p14:creationId xmlns:p14="http://schemas.microsoft.com/office/powerpoint/2010/main" val="2876279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pricing is setting your price to signal what type of product you have (a value item, something similar to others, or a premium product worth a higher price).​</a:t>
            </a:r>
          </a:p>
        </p:txBody>
      </p:sp>
      <p:sp>
        <p:nvSpPr>
          <p:cNvPr id="4" name="Slide Number Placeholder 3"/>
          <p:cNvSpPr>
            <a:spLocks noGrp="1"/>
          </p:cNvSpPr>
          <p:nvPr>
            <p:ph type="sldNum" sz="quarter" idx="10"/>
          </p:nvPr>
        </p:nvSpPr>
        <p:spPr/>
        <p:txBody>
          <a:bodyPr/>
          <a:lstStyle/>
          <a:p>
            <a:fld id="{CAEDAD8F-0E1E-4CDB-B152-22C045445F80}" type="slidenum">
              <a:rPr lang="en-US" smtClean="0"/>
              <a:t>42</a:t>
            </a:fld>
            <a:endParaRPr lang="en-US" dirty="0"/>
          </a:p>
        </p:txBody>
      </p:sp>
    </p:spTree>
    <p:extLst>
      <p:ext uri="{BB962C8B-B14F-4D97-AF65-F5344CB8AC3E}">
        <p14:creationId xmlns:p14="http://schemas.microsoft.com/office/powerpoint/2010/main" val="2700395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competitive market may mean that it will be harder to get customers and that prices are lower.  Sometimes having unique characteristics can help shield you from competition.​</a:t>
            </a:r>
          </a:p>
        </p:txBody>
      </p:sp>
      <p:sp>
        <p:nvSpPr>
          <p:cNvPr id="4" name="Slide Number Placeholder 3"/>
          <p:cNvSpPr>
            <a:spLocks noGrp="1"/>
          </p:cNvSpPr>
          <p:nvPr>
            <p:ph type="sldNum" sz="quarter" idx="10"/>
          </p:nvPr>
        </p:nvSpPr>
        <p:spPr/>
        <p:txBody>
          <a:bodyPr/>
          <a:lstStyle/>
          <a:p>
            <a:fld id="{CAEDAD8F-0E1E-4CDB-B152-22C045445F80}" type="slidenum">
              <a:rPr lang="en-US" smtClean="0"/>
              <a:t>43</a:t>
            </a:fld>
            <a:endParaRPr lang="en-US" dirty="0"/>
          </a:p>
        </p:txBody>
      </p:sp>
    </p:spTree>
    <p:extLst>
      <p:ext uri="{BB962C8B-B14F-4D97-AF65-F5344CB8AC3E}">
        <p14:creationId xmlns:p14="http://schemas.microsoft.com/office/powerpoint/2010/main" val="2458056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could affect the price.  For example, environmental factors could cause prices to fluctuate.  For example, if lettuce freezes, the price of lettuce could increase drastically for a few weeks until an new crop is ready to harvest.  A fad may temporarily increase demand for a product and increase the price.  ​</a:t>
            </a:r>
          </a:p>
        </p:txBody>
      </p:sp>
      <p:sp>
        <p:nvSpPr>
          <p:cNvPr id="4" name="Slide Number Placeholder 3"/>
          <p:cNvSpPr>
            <a:spLocks noGrp="1"/>
          </p:cNvSpPr>
          <p:nvPr>
            <p:ph type="sldNum" sz="quarter" idx="10"/>
          </p:nvPr>
        </p:nvSpPr>
        <p:spPr/>
        <p:txBody>
          <a:bodyPr/>
          <a:lstStyle/>
          <a:p>
            <a:fld id="{CAEDAD8F-0E1E-4CDB-B152-22C045445F80}" type="slidenum">
              <a:rPr lang="en-US" smtClean="0"/>
              <a:t>44</a:t>
            </a:fld>
            <a:endParaRPr lang="en-US" dirty="0"/>
          </a:p>
        </p:txBody>
      </p:sp>
    </p:spTree>
    <p:extLst>
      <p:ext uri="{BB962C8B-B14F-4D97-AF65-F5344CB8AC3E}">
        <p14:creationId xmlns:p14="http://schemas.microsoft.com/office/powerpoint/2010/main" val="1038613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one example of pricing.  ​</a:t>
            </a:r>
          </a:p>
        </p:txBody>
      </p:sp>
      <p:sp>
        <p:nvSpPr>
          <p:cNvPr id="4" name="Slide Number Placeholder 3"/>
          <p:cNvSpPr>
            <a:spLocks noGrp="1"/>
          </p:cNvSpPr>
          <p:nvPr>
            <p:ph type="sldNum" sz="quarter" idx="10"/>
          </p:nvPr>
        </p:nvSpPr>
        <p:spPr/>
        <p:txBody>
          <a:bodyPr/>
          <a:lstStyle/>
          <a:p>
            <a:fld id="{CAEDAD8F-0E1E-4CDB-B152-22C045445F80}" type="slidenum">
              <a:rPr lang="en-US" smtClean="0"/>
              <a:t>45</a:t>
            </a:fld>
            <a:endParaRPr lang="en-US" dirty="0"/>
          </a:p>
        </p:txBody>
      </p:sp>
    </p:spTree>
    <p:extLst>
      <p:ext uri="{BB962C8B-B14F-4D97-AF65-F5344CB8AC3E}">
        <p14:creationId xmlns:p14="http://schemas.microsoft.com/office/powerpoint/2010/main" val="474746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DAD8F-0E1E-4CDB-B152-22C045445F80}" type="slidenum">
              <a:rPr lang="en-US" smtClean="0"/>
              <a:t>46</a:t>
            </a:fld>
            <a:endParaRPr lang="en-US" dirty="0"/>
          </a:p>
        </p:txBody>
      </p:sp>
    </p:spTree>
    <p:extLst>
      <p:ext uri="{BB962C8B-B14F-4D97-AF65-F5344CB8AC3E}">
        <p14:creationId xmlns:p14="http://schemas.microsoft.com/office/powerpoint/2010/main" val="2539126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DAD8F-0E1E-4CDB-B152-22C045445F80}" type="slidenum">
              <a:rPr lang="en-US" smtClean="0"/>
              <a:t>47</a:t>
            </a:fld>
            <a:endParaRPr lang="en-US" dirty="0"/>
          </a:p>
        </p:txBody>
      </p:sp>
    </p:spTree>
    <p:extLst>
      <p:ext uri="{BB962C8B-B14F-4D97-AF65-F5344CB8AC3E}">
        <p14:creationId xmlns:p14="http://schemas.microsoft.com/office/powerpoint/2010/main" val="16838448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DAD8F-0E1E-4CDB-B152-22C045445F80}" type="slidenum">
              <a:rPr lang="en-US" smtClean="0"/>
              <a:t>48</a:t>
            </a:fld>
            <a:endParaRPr lang="en-US" dirty="0"/>
          </a:p>
        </p:txBody>
      </p:sp>
    </p:spTree>
    <p:extLst>
      <p:ext uri="{BB962C8B-B14F-4D97-AF65-F5344CB8AC3E}">
        <p14:creationId xmlns:p14="http://schemas.microsoft.com/office/powerpoint/2010/main" val="4008020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would be a good place to stop and ask the participants about how these would affect their products. Would customers be more price sensitive or less for their products?</a:t>
            </a:r>
          </a:p>
        </p:txBody>
      </p:sp>
      <p:sp>
        <p:nvSpPr>
          <p:cNvPr id="4" name="Slide Number Placeholder 3"/>
          <p:cNvSpPr>
            <a:spLocks noGrp="1"/>
          </p:cNvSpPr>
          <p:nvPr>
            <p:ph type="sldNum" sz="quarter" idx="10"/>
          </p:nvPr>
        </p:nvSpPr>
        <p:spPr/>
        <p:txBody>
          <a:bodyPr/>
          <a:lstStyle/>
          <a:p>
            <a:fld id="{CAEDAD8F-0E1E-4CDB-B152-22C045445F80}" type="slidenum">
              <a:rPr lang="en-US" smtClean="0"/>
              <a:t>49</a:t>
            </a:fld>
            <a:endParaRPr lang="en-US" dirty="0"/>
          </a:p>
        </p:txBody>
      </p:sp>
    </p:spTree>
    <p:extLst>
      <p:ext uri="{BB962C8B-B14F-4D97-AF65-F5344CB8AC3E}">
        <p14:creationId xmlns:p14="http://schemas.microsoft.com/office/powerpoint/2010/main" val="48077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DAD8F-0E1E-4CDB-B152-22C045445F80}" type="slidenum">
              <a:rPr lang="en-US" smtClean="0"/>
              <a:t>50</a:t>
            </a:fld>
            <a:endParaRPr lang="en-US" dirty="0"/>
          </a:p>
        </p:txBody>
      </p:sp>
    </p:spTree>
    <p:extLst>
      <p:ext uri="{BB962C8B-B14F-4D97-AF65-F5344CB8AC3E}">
        <p14:creationId xmlns:p14="http://schemas.microsoft.com/office/powerpoint/2010/main" val="13882056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DAD8F-0E1E-4CDB-B152-22C045445F80}" type="slidenum">
              <a:rPr lang="en-US" smtClean="0"/>
              <a:t>51</a:t>
            </a:fld>
            <a:endParaRPr lang="en-US" dirty="0"/>
          </a:p>
        </p:txBody>
      </p:sp>
    </p:spTree>
    <p:extLst>
      <p:ext uri="{BB962C8B-B14F-4D97-AF65-F5344CB8AC3E}">
        <p14:creationId xmlns:p14="http://schemas.microsoft.com/office/powerpoint/2010/main" val="187588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DAD8F-0E1E-4CDB-B152-22C045445F80}" type="slidenum">
              <a:rPr lang="en-US" smtClean="0"/>
              <a:t>5</a:t>
            </a:fld>
            <a:endParaRPr lang="en-US" dirty="0"/>
          </a:p>
        </p:txBody>
      </p:sp>
    </p:spTree>
    <p:extLst>
      <p:ext uri="{BB962C8B-B14F-4D97-AF65-F5344CB8AC3E}">
        <p14:creationId xmlns:p14="http://schemas.microsoft.com/office/powerpoint/2010/main" val="27527804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EDAD8F-0E1E-4CDB-B152-22C045445F80}" type="slidenum">
              <a:rPr lang="en-US" smtClean="0"/>
              <a:t>54</a:t>
            </a:fld>
            <a:endParaRPr lang="en-US" dirty="0"/>
          </a:p>
        </p:txBody>
      </p:sp>
    </p:spTree>
    <p:extLst>
      <p:ext uri="{BB962C8B-B14F-4D97-AF65-F5344CB8AC3E}">
        <p14:creationId xmlns:p14="http://schemas.microsoft.com/office/powerpoint/2010/main" val="27450319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55</a:t>
            </a:fld>
            <a:endParaRPr lang="en-US"/>
          </a:p>
        </p:txBody>
      </p:sp>
    </p:spTree>
    <p:extLst>
      <p:ext uri="{BB962C8B-B14F-4D97-AF65-F5344CB8AC3E}">
        <p14:creationId xmlns:p14="http://schemas.microsoft.com/office/powerpoint/2010/main" val="381944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71450" indent="-296711">
              <a:defRPr>
                <a:solidFill>
                  <a:schemeClr val="tx1"/>
                </a:solidFill>
                <a:latin typeface="Arial" charset="0"/>
                <a:cs typeface="Arial" charset="0"/>
              </a:defRPr>
            </a:lvl2pPr>
            <a:lvl3pPr marL="1186847" indent="-237369">
              <a:defRPr>
                <a:solidFill>
                  <a:schemeClr val="tx1"/>
                </a:solidFill>
                <a:latin typeface="Arial" charset="0"/>
                <a:cs typeface="Arial" charset="0"/>
              </a:defRPr>
            </a:lvl3pPr>
            <a:lvl4pPr marL="1661585" indent="-237369">
              <a:defRPr>
                <a:solidFill>
                  <a:schemeClr val="tx1"/>
                </a:solidFill>
                <a:latin typeface="Arial" charset="0"/>
                <a:cs typeface="Arial" charset="0"/>
              </a:defRPr>
            </a:lvl4pPr>
            <a:lvl5pPr marL="2136324" indent="-237369">
              <a:defRPr>
                <a:solidFill>
                  <a:schemeClr val="tx1"/>
                </a:solidFill>
                <a:latin typeface="Arial" charset="0"/>
                <a:cs typeface="Arial" charset="0"/>
              </a:defRPr>
            </a:lvl5pPr>
            <a:lvl6pPr marL="2611062" indent="-237369" eaLnBrk="0" fontAlgn="base" hangingPunct="0">
              <a:spcBef>
                <a:spcPct val="0"/>
              </a:spcBef>
              <a:spcAft>
                <a:spcPct val="0"/>
              </a:spcAft>
              <a:defRPr>
                <a:solidFill>
                  <a:schemeClr val="tx1"/>
                </a:solidFill>
                <a:latin typeface="Arial" charset="0"/>
                <a:cs typeface="Arial" charset="0"/>
              </a:defRPr>
            </a:lvl6pPr>
            <a:lvl7pPr marL="3085801" indent="-237369" eaLnBrk="0" fontAlgn="base" hangingPunct="0">
              <a:spcBef>
                <a:spcPct val="0"/>
              </a:spcBef>
              <a:spcAft>
                <a:spcPct val="0"/>
              </a:spcAft>
              <a:defRPr>
                <a:solidFill>
                  <a:schemeClr val="tx1"/>
                </a:solidFill>
                <a:latin typeface="Arial" charset="0"/>
                <a:cs typeface="Arial" charset="0"/>
              </a:defRPr>
            </a:lvl7pPr>
            <a:lvl8pPr marL="3560540" indent="-237369" eaLnBrk="0" fontAlgn="base" hangingPunct="0">
              <a:spcBef>
                <a:spcPct val="0"/>
              </a:spcBef>
              <a:spcAft>
                <a:spcPct val="0"/>
              </a:spcAft>
              <a:defRPr>
                <a:solidFill>
                  <a:schemeClr val="tx1"/>
                </a:solidFill>
                <a:latin typeface="Arial" charset="0"/>
                <a:cs typeface="Arial" charset="0"/>
              </a:defRPr>
            </a:lvl8pPr>
            <a:lvl9pPr marL="4035279" indent="-237369" eaLnBrk="0" fontAlgn="base" hangingPunct="0">
              <a:spcBef>
                <a:spcPct val="0"/>
              </a:spcBef>
              <a:spcAft>
                <a:spcPct val="0"/>
              </a:spcAft>
              <a:defRPr>
                <a:solidFill>
                  <a:schemeClr val="tx1"/>
                </a:solidFill>
                <a:latin typeface="Arial" charset="0"/>
                <a:cs typeface="Arial" charset="0"/>
              </a:defRPr>
            </a:lvl9pPr>
          </a:lstStyle>
          <a:p>
            <a:fld id="{0C041893-C9EA-4DFA-BA54-7AD5FAA1A4EA}" type="slidenum">
              <a:rPr lang="en-US" smtClean="0"/>
              <a:pPr/>
              <a:t>14</a:t>
            </a:fld>
            <a:endParaRPr lang="en-US" dirty="0"/>
          </a:p>
        </p:txBody>
      </p:sp>
    </p:spTree>
    <p:extLst>
      <p:ext uri="{BB962C8B-B14F-4D97-AF65-F5344CB8AC3E}">
        <p14:creationId xmlns:p14="http://schemas.microsoft.com/office/powerpoint/2010/main" val="2881378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3421B6-08FD-4F6E-8082-D0D7380508FB}" type="slidenum">
              <a:rPr lang="en-US" altLang="en-US"/>
              <a:pPr eaLnBrk="1" hangingPunct="1"/>
              <a:t>16</a:t>
            </a:fld>
            <a:endParaRPr lang="en-US" alt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2262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329E01-217E-4CDD-B334-D64A04680AB8}" type="slidenum">
              <a:rPr lang="en-US" altLang="en-US"/>
              <a:pPr eaLnBrk="1" hangingPunct="1"/>
              <a:t>17</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2971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2965CF-DA81-4A7E-8ED7-D5110E9035CE}" type="slidenum">
              <a:rPr lang="en-US" altLang="en-US"/>
              <a:pPr eaLnBrk="1" hangingPunct="1"/>
              <a:t>18</a:t>
            </a:fld>
            <a:endParaRPr lang="en-US" alt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599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AC6523-52DB-4367-B4FE-5FF78EDF4B75}" type="slidenum">
              <a:rPr lang="en-US" altLang="en-US"/>
              <a:pPr eaLnBrk="1" hangingPunct="1"/>
              <a:t>19</a:t>
            </a:fld>
            <a:endParaRPr lang="en-US" alt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4905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cid:image001.png@01D0454A.0D915870"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A7209051-6E81-43E8-9099-FF6A0C3DCFE8}" type="datetime1">
              <a:rPr lang="en-US"/>
              <a:t>9/6/18</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pic>
        <p:nvPicPr>
          <p:cNvPr id="11" name="Picture 10" descr="cid:image001.png@01D0454A.0D915870">
            <a:extLst>
              <a:ext uri="{FF2B5EF4-FFF2-40B4-BE49-F238E27FC236}">
                <a16:creationId xmlns:a16="http://schemas.microsoft.com/office/drawing/2014/main" id="{40A049DC-670A-8D4D-86F0-A69412858C72}"/>
              </a:ext>
            </a:extLst>
          </p:cNvPr>
          <p:cNvPicPr/>
          <p:nvPr userDrawn="1"/>
        </p:nvPicPr>
        <p:blipFill>
          <a:blip r:embed="rId3" r:link="rId4">
            <a:extLst>
              <a:ext uri="{28A0092B-C50C-407E-A947-70E740481C1C}">
                <a14:useLocalDpi xmlns:a14="http://schemas.microsoft.com/office/drawing/2010/main" val="0"/>
              </a:ext>
            </a:extLst>
          </a:blip>
          <a:srcRect/>
          <a:stretch>
            <a:fillRect/>
          </a:stretch>
        </p:blipFill>
        <p:spPr bwMode="auto">
          <a:xfrm>
            <a:off x="9302849" y="5940017"/>
            <a:ext cx="2732405" cy="782320"/>
          </a:xfrm>
          <a:prstGeom prst="rect">
            <a:avLst/>
          </a:prstGeom>
          <a:noFill/>
          <a:ln>
            <a:noFill/>
          </a:ln>
        </p:spPr>
      </p:pic>
      <p:pic>
        <p:nvPicPr>
          <p:cNvPr id="12" name="Picture 11">
            <a:extLst>
              <a:ext uri="{FF2B5EF4-FFF2-40B4-BE49-F238E27FC236}">
                <a16:creationId xmlns:a16="http://schemas.microsoft.com/office/drawing/2014/main" id="{18224A10-2CA2-BE40-A812-9D0889625A9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75812" y="195942"/>
            <a:ext cx="2359442" cy="739717"/>
          </a:xfrm>
          <a:prstGeom prst="rect">
            <a:avLst/>
          </a:prstGeom>
        </p:spPr>
      </p:pic>
      <p:pic>
        <p:nvPicPr>
          <p:cNvPr id="13" name="Picture 12">
            <a:extLst>
              <a:ext uri="{FF2B5EF4-FFF2-40B4-BE49-F238E27FC236}">
                <a16:creationId xmlns:a16="http://schemas.microsoft.com/office/drawing/2014/main" id="{10C4678F-C7EC-3641-A1D7-A4F26808ECE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0812" y="5805372"/>
            <a:ext cx="2278367" cy="930601"/>
          </a:xfrm>
          <a:prstGeom prst="rect">
            <a:avLst/>
          </a:prstGeom>
        </p:spPr>
      </p:pic>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EDCEAB04-7709-4C1E-A61A-74684A0170FC}" type="datetime1">
              <a:rPr lang="en-US"/>
              <a:t>9/6/18</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0C79BD0D-E0B1-4CED-AC65-708AC79EB9CD}" type="datetime1">
              <a:rPr lang="en-US"/>
              <a:t>9/6/18</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0CC3EA6D-DF0B-4D4B-B359-5F1D1D0E30A4}" type="datetime1">
              <a:rPr lang="en-US"/>
              <a:t>9/6/18</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grpSp>
        <p:nvGrpSpPr>
          <p:cNvPr id="7" name="Group 6">
            <a:extLst>
              <a:ext uri="{FF2B5EF4-FFF2-40B4-BE49-F238E27FC236}">
                <a16:creationId xmlns:a16="http://schemas.microsoft.com/office/drawing/2014/main" id="{770FBD0A-3489-7448-8D69-AA3CA043A75D}"/>
              </a:ext>
            </a:extLst>
          </p:cNvPr>
          <p:cNvGrpSpPr/>
          <p:nvPr userDrawn="1"/>
        </p:nvGrpSpPr>
        <p:grpSpPr>
          <a:xfrm rot="5400000">
            <a:off x="7922419" y="2591595"/>
            <a:ext cx="6857998" cy="1674813"/>
            <a:chOff x="4111688" y="2362200"/>
            <a:chExt cx="6653318" cy="1676092"/>
          </a:xfrm>
        </p:grpSpPr>
        <p:pic>
          <p:nvPicPr>
            <p:cNvPr id="8" name="Picture 7">
              <a:extLst>
                <a:ext uri="{FF2B5EF4-FFF2-40B4-BE49-F238E27FC236}">
                  <a16:creationId xmlns:a16="http://schemas.microsoft.com/office/drawing/2014/main" id="{D6B41360-8380-FF4D-A30A-88CCDF1F30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3012" y="2380942"/>
              <a:ext cx="2209800" cy="1657350"/>
            </a:xfrm>
            <a:prstGeom prst="rect">
              <a:avLst/>
            </a:prstGeom>
          </p:spPr>
        </p:pic>
        <p:pic>
          <p:nvPicPr>
            <p:cNvPr id="9" name="Picture 8">
              <a:extLst>
                <a:ext uri="{FF2B5EF4-FFF2-40B4-BE49-F238E27FC236}">
                  <a16:creationId xmlns:a16="http://schemas.microsoft.com/office/drawing/2014/main" id="{DF8A15A9-F23B-184F-B675-80E1B7453C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2812" y="2362200"/>
              <a:ext cx="2232194" cy="1672908"/>
            </a:xfrm>
            <a:prstGeom prst="rect">
              <a:avLst/>
            </a:prstGeom>
          </p:spPr>
        </p:pic>
        <p:pic>
          <p:nvPicPr>
            <p:cNvPr id="10" name="Picture 9">
              <a:extLst>
                <a:ext uri="{FF2B5EF4-FFF2-40B4-BE49-F238E27FC236}">
                  <a16:creationId xmlns:a16="http://schemas.microsoft.com/office/drawing/2014/main" id="{D33695F9-C629-8345-9DB6-7CE54AA32858}"/>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4111688" y="2380942"/>
              <a:ext cx="2212848" cy="1655064"/>
            </a:xfrm>
            <a:prstGeom prst="rect">
              <a:avLst/>
            </a:prstGeom>
          </p:spPr>
        </p:pic>
      </p:gr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977EDB99-15BC-4479-BAC5-1E502E66917A}" type="datetime1">
              <a:rPr lang="en-US"/>
              <a:t>9/6/18</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p>
            <a:r>
              <a:rPr lang="en-US"/>
              <a:t>Click to edit Master title style</a:t>
            </a:r>
            <a:endParaRPr/>
          </a:p>
        </p:txBody>
      </p:sp>
      <p:sp>
        <p:nvSpPr>
          <p:cNvPr id="3" name="Content Placeholder 2"/>
          <p:cNvSpPr>
            <a:spLocks noGrp="1"/>
          </p:cNvSpPr>
          <p:nvPr>
            <p:ph sz="half" idx="1"/>
          </p:nvPr>
        </p:nvSpPr>
        <p:spPr>
          <a:xfrm>
            <a:off x="1141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4067C2A3-CD19-48AB-9F64-ECCF75182EDD}" type="datetime1">
              <a:rPr lang="en-US"/>
              <a:t>9/6/18</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41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41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94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Add a footer</a:t>
            </a:r>
          </a:p>
        </p:txBody>
      </p:sp>
      <p:sp>
        <p:nvSpPr>
          <p:cNvPr id="7" name="Date Placeholder 6"/>
          <p:cNvSpPr>
            <a:spLocks noGrp="1"/>
          </p:cNvSpPr>
          <p:nvPr>
            <p:ph type="dt" sz="half" idx="10"/>
          </p:nvPr>
        </p:nvSpPr>
        <p:spPr/>
        <p:txBody>
          <a:bodyPr/>
          <a:lstStyle/>
          <a:p>
            <a:fld id="{0363E8C1-7C87-4705-AB97-8CD17D208E3F}" type="datetime1">
              <a:rPr lang="en-US"/>
              <a:t>9/6/18</a:t>
            </a:fld>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a:t>Add a footer</a:t>
            </a:r>
          </a:p>
        </p:txBody>
      </p:sp>
      <p:sp>
        <p:nvSpPr>
          <p:cNvPr id="3" name="Date Placeholder 2"/>
          <p:cNvSpPr>
            <a:spLocks noGrp="1"/>
          </p:cNvSpPr>
          <p:nvPr>
            <p:ph type="dt" sz="half" idx="10"/>
          </p:nvPr>
        </p:nvSpPr>
        <p:spPr/>
        <p:txBody>
          <a:bodyPr/>
          <a:lstStyle/>
          <a:p>
            <a:fld id="{E20C624E-DF92-4841-B9B9-DD11AA239B85}" type="datetime1">
              <a:rPr lang="en-US"/>
              <a:t>9/6/18</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3" name="Footer Placeholder 2"/>
          <p:cNvSpPr>
            <a:spLocks noGrp="1"/>
          </p:cNvSpPr>
          <p:nvPr>
            <p:ph type="ftr" sz="quarter" idx="11"/>
          </p:nvPr>
        </p:nvSpPr>
        <p:spPr/>
        <p:txBody>
          <a:bodyPr/>
          <a:lstStyle/>
          <a:p>
            <a:r>
              <a:rPr lang="en-US"/>
              <a:t>Add a footer</a:t>
            </a:r>
          </a:p>
        </p:txBody>
      </p:sp>
      <p:sp>
        <p:nvSpPr>
          <p:cNvPr id="2" name="Date Placeholder 1"/>
          <p:cNvSpPr>
            <a:spLocks noGrp="1"/>
          </p:cNvSpPr>
          <p:nvPr>
            <p:ph type="dt" sz="half" idx="10"/>
          </p:nvPr>
        </p:nvSpPr>
        <p:spPr/>
        <p:txBody>
          <a:bodyPr/>
          <a:lstStyle/>
          <a:p>
            <a:fld id="{FBDA3AE1-4360-4D5B-BDBC-656B872DD533}" type="datetime1">
              <a:rPr lang="en-US"/>
              <a:t>9/6/18</a:t>
            </a:fld>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20990708-46A4-4851-883E-8DFB8939107E}" type="datetime1">
              <a:rPr lang="en-US"/>
              <a:t>9/6/18</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AE88EFFC-86AE-4294-A319-CAFC2651994B}" type="datetime1">
              <a:rPr lang="en-US"/>
              <a:t>9/6/18</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r>
              <a:rPr lang="en-US"/>
              <a:t>Add a footer</a:t>
            </a: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9/6/18</a:t>
            </a:fld>
            <a:endParaRPr/>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www.ers.usda.gov/data-products/food-availability-(per-capita)-data-system/.aspx" TargetMode="External"/><Relationship Id="rId2" Type="http://schemas.openxmlformats.org/officeDocument/2006/relationships/hyperlink" Target="http://factfinder.census.gov/faces/nav/jsf/pages/index.x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factfinder.census.gov/faces/nav/jsf/pages/index.x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ers.usda.gov/data-products/food-availability-(per-capita)-data-system/.aspx"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1.bin"/><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ps.gov/grca/learn/management/statistics.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irma.nps.gov/Stats/Reports/Park/GRC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21.emf"/></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ers.usda.gov/data-products/fruit-and-vegetable-prices.asp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www.ers.usda.gov/data-products/quarterly-food-away-from-home-prices.aspx" TargetMode="External"/><Relationship Id="rId5" Type="http://schemas.openxmlformats.org/officeDocument/2006/relationships/hyperlink" Target="http://www.ers.usda.gov/data-products/organic-prices.aspx" TargetMode="External"/><Relationship Id="rId4" Type="http://schemas.openxmlformats.org/officeDocument/2006/relationships/hyperlink" Target="http://www.ers.usda.gov/data-products/meat-price-spreads.aspx"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s://extension.arizona.edu/" TargetMode="External"/><Relationship Id="rId3" Type="http://schemas.openxmlformats.org/officeDocument/2006/relationships/hyperlink" Target="http://www.ers.usda.gov/data-products/food-availability-(per-capita)-data-system/.aspx" TargetMode="External"/><Relationship Id="rId7" Type="http://schemas.openxmlformats.org/officeDocument/2006/relationships/hyperlink" Target="https://www.unce.unr.edu/" TargetMode="External"/><Relationship Id="rId12" Type="http://schemas.openxmlformats.org/officeDocument/2006/relationships/hyperlink" Target="https://agplan.umn.edu/" TargetMode="External"/><Relationship Id="rId2" Type="http://schemas.openxmlformats.org/officeDocument/2006/relationships/hyperlink" Target="http://factfinder.census.gov/faces/nav/jsf/pages/index.xhtml" TargetMode="External"/><Relationship Id="rId1" Type="http://schemas.openxmlformats.org/officeDocument/2006/relationships/slideLayout" Target="../slideLayouts/slideLayout2.xml"/><Relationship Id="rId6" Type="http://schemas.openxmlformats.org/officeDocument/2006/relationships/hyperlink" Target="https://extension.usu.edu/" TargetMode="External"/><Relationship Id="rId11" Type="http://schemas.openxmlformats.org/officeDocument/2006/relationships/hyperlink" Target="https://attra.ncat.org/index.php" TargetMode="External"/><Relationship Id="rId5" Type="http://schemas.openxmlformats.org/officeDocument/2006/relationships/hyperlink" Target="http://diverseag.org/htm/farm-and-food-tourism" TargetMode="External"/><Relationship Id="rId10" Type="http://schemas.openxmlformats.org/officeDocument/2006/relationships/hyperlink" Target="https://www.sba.gov/tools/local-assistance/sbdc" TargetMode="External"/><Relationship Id="rId4" Type="http://schemas.openxmlformats.org/officeDocument/2006/relationships/hyperlink" Target="http://valueaddedag.org/" TargetMode="External"/><Relationship Id="rId9" Type="http://schemas.openxmlformats.org/officeDocument/2006/relationships/hyperlink" Target="http://extension.oregonstate.edu/"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96658" y="1066800"/>
            <a:ext cx="10515600" cy="1219200"/>
          </a:xfrm>
        </p:spPr>
        <p:txBody>
          <a:bodyPr>
            <a:noAutofit/>
          </a:bodyPr>
          <a:lstStyle/>
          <a:p>
            <a:r>
              <a:rPr lang="en-US" sz="5400" dirty="0"/>
              <a:t>Market and Pricing Strategies</a:t>
            </a:r>
          </a:p>
        </p:txBody>
      </p:sp>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Record of communication &amp; responses</a:t>
            </a:r>
            <a:endParaRPr lang="en-US" dirty="0"/>
          </a:p>
        </p:txBody>
      </p:sp>
      <p:sp>
        <p:nvSpPr>
          <p:cNvPr id="3" name="Content Placeholder 2"/>
          <p:cNvSpPr>
            <a:spLocks noGrp="1"/>
          </p:cNvSpPr>
          <p:nvPr>
            <p:ph idx="1"/>
          </p:nvPr>
        </p:nvSpPr>
        <p:spPr/>
        <p:txBody>
          <a:bodyPr/>
          <a:lstStyle/>
          <a:p>
            <a:r>
              <a:rPr lang="en-US"/>
              <a:t>Effectiveness of different types of communication</a:t>
            </a:r>
          </a:p>
          <a:p>
            <a:pPr lvl="1"/>
            <a:r>
              <a:rPr lang="en-US"/>
              <a:t>One method may encourage sales more than others</a:t>
            </a:r>
          </a:p>
          <a:p>
            <a:r>
              <a:rPr lang="en-US"/>
              <a:t>Customer preferred communication style/type</a:t>
            </a:r>
          </a:p>
          <a:p>
            <a:pPr lvl="1"/>
            <a:r>
              <a:rPr lang="en-US"/>
              <a:t>Email, phone, etc.</a:t>
            </a:r>
          </a:p>
          <a:p>
            <a:r>
              <a:rPr lang="en-US"/>
              <a:t>Track communications so that spaced appropriately</a:t>
            </a:r>
          </a:p>
          <a:p>
            <a:pPr lvl="1"/>
            <a:r>
              <a:rPr lang="en-US"/>
              <a:t>Not overwhelming, or too many</a:t>
            </a:r>
          </a:p>
          <a:p>
            <a:pPr lvl="1"/>
            <a:endParaRPr lang="en-US"/>
          </a:p>
          <a:p>
            <a:pPr lvl="1"/>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74428"/>
            <a:ext cx="2076251" cy="1467650"/>
          </a:xfrm>
          <a:prstGeom prst="rect">
            <a:avLst/>
          </a:prstGeom>
        </p:spPr>
      </p:pic>
    </p:spTree>
    <p:extLst>
      <p:ext uri="{BB962C8B-B14F-4D97-AF65-F5344CB8AC3E}">
        <p14:creationId xmlns:p14="http://schemas.microsoft.com/office/powerpoint/2010/main" val="194528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Demographic profile</a:t>
            </a:r>
            <a:endParaRPr lang="en-US" dirty="0"/>
          </a:p>
        </p:txBody>
      </p:sp>
      <p:sp>
        <p:nvSpPr>
          <p:cNvPr id="3" name="Content Placeholder 2"/>
          <p:cNvSpPr>
            <a:spLocks noGrp="1"/>
          </p:cNvSpPr>
          <p:nvPr>
            <p:ph idx="1"/>
          </p:nvPr>
        </p:nvSpPr>
        <p:spPr>
          <a:xfrm>
            <a:off x="1218883" y="1600200"/>
            <a:ext cx="9218929" cy="4572000"/>
          </a:xfrm>
        </p:spPr>
        <p:txBody>
          <a:bodyPr/>
          <a:lstStyle/>
          <a:p>
            <a:r>
              <a:rPr lang="en-US" altLang="en-US" dirty="0"/>
              <a:t>Age, location (state, county, etc.), gender, education level, income, children, martial status, etc.</a:t>
            </a:r>
          </a:p>
          <a:p>
            <a:pPr lvl="1"/>
            <a:r>
              <a:rPr lang="en-US" altLang="en-US" dirty="0"/>
              <a:t>Birthdays and anniversaries</a:t>
            </a:r>
          </a:p>
          <a:p>
            <a:pPr lvl="2"/>
            <a:r>
              <a:rPr lang="en-US" altLang="en-US" dirty="0"/>
              <a:t>Email/send birthday/anniversary card with promotion (% discount, coupon, etc.)</a:t>
            </a:r>
          </a:p>
          <a:p>
            <a:pPr lvl="2"/>
            <a:r>
              <a:rPr lang="en-US" altLang="en-US" dirty="0"/>
              <a:t>Personal touch and customer feels valued, reminds them of your company/products</a:t>
            </a:r>
          </a:p>
          <a:p>
            <a:r>
              <a:rPr lang="en-US" dirty="0"/>
              <a:t>Harder to obtain</a:t>
            </a:r>
          </a:p>
          <a:p>
            <a:r>
              <a:rPr lang="en-US" dirty="0"/>
              <a:t>Provides an improved description of your target market</a:t>
            </a:r>
          </a:p>
          <a:p>
            <a:pPr lvl="1"/>
            <a:r>
              <a:rPr lang="en-US" dirty="0"/>
              <a:t>Type of customer you should cater to, expand market</a:t>
            </a:r>
          </a:p>
          <a:p>
            <a:pPr lvl="1"/>
            <a:endParaRPr lang="en-US" dirty="0"/>
          </a:p>
        </p:txBody>
      </p:sp>
    </p:spTree>
    <p:extLst>
      <p:ext uri="{BB962C8B-B14F-4D97-AF65-F5344CB8AC3E}">
        <p14:creationId xmlns:p14="http://schemas.microsoft.com/office/powerpoint/2010/main" val="341320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Psychographic profile</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a:t>Interests, hobbies, etc.</a:t>
            </a:r>
          </a:p>
          <a:p>
            <a:r>
              <a:rPr lang="en-US" altLang="en-US"/>
              <a:t>Concerns regarding health, food safety, environment, etc.</a:t>
            </a:r>
          </a:p>
          <a:p>
            <a:r>
              <a:rPr lang="en-US"/>
              <a:t>Difficult to obtain</a:t>
            </a:r>
          </a:p>
          <a:p>
            <a:r>
              <a:rPr lang="en-US"/>
              <a:t>Use to select effective promotional channels</a:t>
            </a:r>
          </a:p>
          <a:p>
            <a:pPr lvl="1"/>
            <a:r>
              <a:rPr lang="en-US"/>
              <a:t>Magazines or publications of interest, social media, etc.</a:t>
            </a:r>
          </a:p>
          <a:p>
            <a:r>
              <a:rPr lang="en-US"/>
              <a:t>Use to inform special labeling, packaging, certification</a:t>
            </a:r>
          </a:p>
          <a:p>
            <a:pPr lvl="1"/>
            <a:r>
              <a:rPr lang="en-US"/>
              <a:t>Organic, recyclable, low whatever….</a:t>
            </a:r>
          </a:p>
          <a:p>
            <a:r>
              <a:rPr lang="en-US"/>
              <a:t>Use to inform corporate responsibility initiatives</a:t>
            </a:r>
          </a:p>
          <a:p>
            <a:pPr lvl="1"/>
            <a:r>
              <a:rPr lang="en-US"/>
              <a:t>Concerns of interests of customers</a:t>
            </a:r>
          </a:p>
          <a:p>
            <a:pPr lvl="2"/>
            <a:r>
              <a:rPr lang="en-US"/>
              <a:t>Sustainability, fair trade, worker health, etc.</a:t>
            </a:r>
          </a:p>
          <a:p>
            <a:endParaRPr lang="en-US"/>
          </a:p>
          <a:p>
            <a:endParaRPr lang="en-US"/>
          </a:p>
          <a:p>
            <a:endParaRPr lang="en-US"/>
          </a:p>
          <a:p>
            <a:endParaRPr lang="en-US"/>
          </a:p>
          <a:p>
            <a:endParaRPr lang="en-US" dirty="0"/>
          </a:p>
        </p:txBody>
      </p:sp>
    </p:spTree>
    <p:extLst>
      <p:ext uri="{BB962C8B-B14F-4D97-AF65-F5344CB8AC3E}">
        <p14:creationId xmlns:p14="http://schemas.microsoft.com/office/powerpoint/2010/main" val="51801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Spending Habits</a:t>
            </a:r>
            <a:endParaRPr lang="en-US" dirty="0"/>
          </a:p>
        </p:txBody>
      </p:sp>
      <p:sp>
        <p:nvSpPr>
          <p:cNvPr id="3" name="Content Placeholder 2"/>
          <p:cNvSpPr>
            <a:spLocks noGrp="1"/>
          </p:cNvSpPr>
          <p:nvPr>
            <p:ph idx="1"/>
          </p:nvPr>
        </p:nvSpPr>
        <p:spPr/>
        <p:txBody>
          <a:bodyPr/>
          <a:lstStyle/>
          <a:p>
            <a:r>
              <a:rPr lang="en-US"/>
              <a:t>How do your customers shop?</a:t>
            </a:r>
          </a:p>
          <a:p>
            <a:pPr lvl="1"/>
            <a:r>
              <a:rPr lang="en-US"/>
              <a:t>Thoughtful purchasing, impulse buys, or comparison (price) shopping</a:t>
            </a:r>
          </a:p>
          <a:p>
            <a:r>
              <a:rPr lang="en-US"/>
              <a:t>Display products and structure pricing around habits</a:t>
            </a:r>
          </a:p>
          <a:p>
            <a:pPr lvl="1"/>
            <a:r>
              <a:rPr lang="en-US"/>
              <a:t>Grocery stores place candy and magazines near checkout for impulse buys</a:t>
            </a:r>
          </a:p>
          <a:p>
            <a:r>
              <a:rPr lang="en-US"/>
              <a:t>Difficult to assess</a:t>
            </a:r>
          </a:p>
          <a:p>
            <a:pPr lvl="1"/>
            <a:r>
              <a:rPr lang="en-US"/>
              <a:t>Structured surveys, try different strategies to see which work, professional assistance from marketing agency</a:t>
            </a:r>
          </a:p>
          <a:p>
            <a:pPr lvl="1"/>
            <a:endParaRPr lang="en-US" dirty="0"/>
          </a:p>
        </p:txBody>
      </p:sp>
    </p:spTree>
    <p:extLst>
      <p:ext uri="{BB962C8B-B14F-4D97-AF65-F5344CB8AC3E}">
        <p14:creationId xmlns:p14="http://schemas.microsoft.com/office/powerpoint/2010/main" val="253073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Outside Data</a:t>
            </a:r>
            <a:endParaRPr lang="en-US" dirty="0"/>
          </a:p>
        </p:txBody>
      </p:sp>
      <p:sp>
        <p:nvSpPr>
          <p:cNvPr id="7171" name="Rectangle 3"/>
          <p:cNvSpPr>
            <a:spLocks noGrp="1" noChangeArrowheads="1"/>
          </p:cNvSpPr>
          <p:nvPr>
            <p:ph idx="1"/>
          </p:nvPr>
        </p:nvSpPr>
        <p:spPr/>
        <p:txBody>
          <a:bodyPr/>
          <a:lstStyle/>
          <a:p>
            <a:r>
              <a:rPr lang="en-US"/>
              <a:t>Existing research and statistics</a:t>
            </a:r>
          </a:p>
          <a:p>
            <a:pPr lvl="1"/>
            <a:r>
              <a:rPr lang="en-US"/>
              <a:t>Government stats and reports </a:t>
            </a:r>
          </a:p>
          <a:p>
            <a:pPr lvl="1"/>
            <a:r>
              <a:rPr lang="en-US"/>
              <a:t>Expenditures, investments, consumption</a:t>
            </a:r>
          </a:p>
          <a:p>
            <a:r>
              <a:rPr lang="en-US"/>
              <a:t>Published reports</a:t>
            </a:r>
          </a:p>
          <a:p>
            <a:pPr lvl="1"/>
            <a:r>
              <a:rPr lang="en-US"/>
              <a:t>Trade associations, banks, government</a:t>
            </a:r>
          </a:p>
          <a:p>
            <a:r>
              <a:rPr lang="en-US"/>
              <a:t>Market research organizations</a:t>
            </a:r>
          </a:p>
          <a:p>
            <a:pPr lvl="1"/>
            <a:r>
              <a:rPr lang="en-US"/>
              <a:t>Consumer panels, retail audits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5695" y="1981200"/>
            <a:ext cx="2024289" cy="2133600"/>
          </a:xfrm>
          <a:prstGeom prst="rect">
            <a:avLst/>
          </a:prstGeom>
        </p:spPr>
      </p:pic>
      <p:pic>
        <p:nvPicPr>
          <p:cNvPr id="3" name="Picture 2"/>
          <p:cNvPicPr>
            <a:picLocks noChangeAspect="1"/>
          </p:cNvPicPr>
          <p:nvPr/>
        </p:nvPicPr>
        <p:blipFill>
          <a:blip r:embed="rId4"/>
          <a:stretch>
            <a:fillRect/>
          </a:stretch>
        </p:blipFill>
        <p:spPr>
          <a:xfrm>
            <a:off x="7618412" y="3353447"/>
            <a:ext cx="1788939" cy="2284705"/>
          </a:xfrm>
          <a:prstGeom prst="rect">
            <a:avLst/>
          </a:prstGeom>
        </p:spPr>
      </p:pic>
    </p:spTree>
    <p:extLst>
      <p:ext uri="{BB962C8B-B14F-4D97-AF65-F5344CB8AC3E}">
        <p14:creationId xmlns:p14="http://schemas.microsoft.com/office/powerpoint/2010/main" val="173271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examples - Government</a:t>
            </a:r>
            <a:endParaRPr lang="en-US" dirty="0"/>
          </a:p>
        </p:txBody>
      </p:sp>
      <p:sp>
        <p:nvSpPr>
          <p:cNvPr id="3" name="Content Placeholder 2"/>
          <p:cNvSpPr>
            <a:spLocks noGrp="1"/>
          </p:cNvSpPr>
          <p:nvPr>
            <p:ph idx="1"/>
          </p:nvPr>
        </p:nvSpPr>
        <p:spPr>
          <a:xfrm>
            <a:off x="1218883" y="1600200"/>
            <a:ext cx="9142729" cy="4572000"/>
          </a:xfrm>
        </p:spPr>
        <p:txBody>
          <a:bodyPr>
            <a:normAutofit fontScale="92500" lnSpcReduction="10000"/>
          </a:bodyPr>
          <a:lstStyle/>
          <a:p>
            <a:r>
              <a:rPr lang="en-US" dirty="0"/>
              <a:t>Demographics from the most recent U.S. Census can be searched online by state and by zip code  </a:t>
            </a:r>
            <a:r>
              <a:rPr lang="en-US" dirty="0">
                <a:hlinkClick r:id="rId2"/>
              </a:rPr>
              <a:t>http://factfinder.census.gov/faces/nav/jsf/pages/index.xhtml</a:t>
            </a:r>
            <a:endParaRPr lang="en-US" dirty="0"/>
          </a:p>
          <a:p>
            <a:pPr lvl="1"/>
            <a:r>
              <a:rPr lang="en-US" dirty="0"/>
              <a:t>Ages, household and family size, income, ethnicity, etc.</a:t>
            </a:r>
          </a:p>
          <a:p>
            <a:pPr lvl="1"/>
            <a:r>
              <a:rPr lang="en-US" dirty="0"/>
              <a:t>All of which can provide information as to the characteristics of potential customers in the surrounding area </a:t>
            </a:r>
          </a:p>
          <a:p>
            <a:r>
              <a:rPr lang="en-US" dirty="0"/>
              <a:t>Average annual consumption levels for hundreds of foods in the US can be found on USDA’s Economic Research Service (USDA-ERS) website  </a:t>
            </a:r>
            <a:r>
              <a:rPr lang="en-US" dirty="0">
                <a:hlinkClick r:id="rId3"/>
              </a:rPr>
              <a:t>http://www.ers.usda.gov/data-products/food-availability-(per-capita)-data-system/.aspx</a:t>
            </a:r>
            <a:endParaRPr lang="en-US" dirty="0"/>
          </a:p>
          <a:p>
            <a:pPr lvl="1"/>
            <a:r>
              <a:rPr lang="en-US" dirty="0"/>
              <a:t>ERS data is for standard, conventional products only</a:t>
            </a:r>
          </a:p>
          <a:p>
            <a:pPr lvl="1"/>
            <a:endParaRPr lang="en-US" dirty="0"/>
          </a:p>
        </p:txBody>
      </p:sp>
    </p:spTree>
    <p:extLst>
      <p:ext uri="{BB962C8B-B14F-4D97-AF65-F5344CB8AC3E}">
        <p14:creationId xmlns:p14="http://schemas.microsoft.com/office/powerpoint/2010/main" val="8657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Customer or Market Assessment Surveys</a:t>
            </a:r>
            <a:endParaRPr lang="en-US" altLang="en-US" dirty="0"/>
          </a:p>
        </p:txBody>
      </p:sp>
      <p:sp>
        <p:nvSpPr>
          <p:cNvPr id="8195" name="Rectangle 3"/>
          <p:cNvSpPr>
            <a:spLocks noGrp="1" noChangeArrowheads="1"/>
          </p:cNvSpPr>
          <p:nvPr>
            <p:ph idx="1"/>
          </p:nvPr>
        </p:nvSpPr>
        <p:spPr/>
        <p:txBody>
          <a:bodyPr/>
          <a:lstStyle/>
          <a:p>
            <a:r>
              <a:rPr lang="en-US" altLang="en-US"/>
              <a:t>Surveys are the most popular method for collecting data</a:t>
            </a:r>
          </a:p>
          <a:p>
            <a:r>
              <a:rPr lang="en-US" altLang="en-US"/>
              <a:t>Variety of methods including</a:t>
            </a:r>
          </a:p>
          <a:p>
            <a:pPr lvl="1"/>
            <a:r>
              <a:rPr lang="en-US" altLang="en-US"/>
              <a:t>Telephone survey</a:t>
            </a:r>
          </a:p>
          <a:p>
            <a:pPr lvl="1"/>
            <a:r>
              <a:rPr lang="en-US" altLang="en-US"/>
              <a:t>Face-to-face (in-person) survey</a:t>
            </a:r>
          </a:p>
          <a:p>
            <a:pPr lvl="1"/>
            <a:r>
              <a:rPr lang="en-US" altLang="en-US"/>
              <a:t>Internet survey</a:t>
            </a:r>
          </a:p>
          <a:p>
            <a:pPr lvl="1"/>
            <a:r>
              <a:rPr lang="en-US" altLang="en-US"/>
              <a:t>Dot survey</a:t>
            </a:r>
          </a:p>
          <a:p>
            <a:pPr lvl="1"/>
            <a:r>
              <a:rPr lang="en-US" altLang="en-US"/>
              <a:t>Observation</a:t>
            </a:r>
          </a:p>
          <a:p>
            <a:pPr lvl="1"/>
            <a:r>
              <a:rPr lang="en-US" altLang="en-US"/>
              <a:t>Informal interview</a:t>
            </a:r>
            <a:endParaRPr lang="en-US"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1612" y="4912929"/>
            <a:ext cx="2965520" cy="1975778"/>
          </a:xfrm>
          <a:prstGeom prst="rect">
            <a:avLst/>
          </a:prstGeom>
        </p:spPr>
      </p:pic>
    </p:spTree>
    <p:extLst>
      <p:ext uri="{BB962C8B-B14F-4D97-AF65-F5344CB8AC3E}">
        <p14:creationId xmlns:p14="http://schemas.microsoft.com/office/powerpoint/2010/main" val="176088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Telephone surveys</a:t>
            </a:r>
            <a:endParaRPr lang="en-US" altLang="en-US" dirty="0"/>
          </a:p>
        </p:txBody>
      </p:sp>
      <p:sp>
        <p:nvSpPr>
          <p:cNvPr id="12291" name="Rectangle 3"/>
          <p:cNvSpPr>
            <a:spLocks noGrp="1" noChangeArrowheads="1"/>
          </p:cNvSpPr>
          <p:nvPr>
            <p:ph idx="1"/>
          </p:nvPr>
        </p:nvSpPr>
        <p:spPr>
          <a:xfrm>
            <a:off x="1218883" y="1600200"/>
            <a:ext cx="9218929" cy="4572000"/>
          </a:xfrm>
        </p:spPr>
        <p:txBody>
          <a:bodyPr>
            <a:normAutofit fontScale="92500" lnSpcReduction="10000"/>
          </a:bodyPr>
          <a:lstStyle/>
          <a:p>
            <a:r>
              <a:rPr lang="en-US" altLang="en-US" dirty="0"/>
              <a:t>Telephone surveys are conducted by calling individuals and having them answer questions over the phone</a:t>
            </a:r>
          </a:p>
          <a:p>
            <a:r>
              <a:rPr lang="en-US" altLang="en-US" dirty="0"/>
              <a:t>Advantages of telephone surveys</a:t>
            </a:r>
          </a:p>
          <a:p>
            <a:pPr lvl="1"/>
            <a:r>
              <a:rPr lang="en-US" altLang="en-US" dirty="0"/>
              <a:t>Interviewer can encourage respondent to answer all the questions</a:t>
            </a:r>
          </a:p>
          <a:p>
            <a:pPr lvl="1"/>
            <a:r>
              <a:rPr lang="en-US" altLang="en-US" dirty="0"/>
              <a:t>Responses can be analyzed immediately</a:t>
            </a:r>
          </a:p>
          <a:p>
            <a:r>
              <a:rPr lang="en-US" altLang="en-US" dirty="0"/>
              <a:t>Disadvantages of telephone surveys</a:t>
            </a:r>
          </a:p>
          <a:p>
            <a:pPr lvl="1"/>
            <a:r>
              <a:rPr lang="en-US" altLang="en-US" dirty="0"/>
              <a:t>Expensive to pay telephone interviewers</a:t>
            </a:r>
          </a:p>
          <a:p>
            <a:pPr lvl="1"/>
            <a:r>
              <a:rPr lang="en-US" altLang="en-US" dirty="0"/>
              <a:t>As with mail surveys, random sampling is best, but call list can be put together from phone book if necessary</a:t>
            </a:r>
          </a:p>
          <a:p>
            <a:pPr lvl="1"/>
            <a:r>
              <a:rPr lang="en-US" altLang="en-US" dirty="0"/>
              <a:t>Many residents now only have cell numbers, unlisted numbers</a:t>
            </a:r>
          </a:p>
        </p:txBody>
      </p:sp>
    </p:spTree>
    <p:extLst>
      <p:ext uri="{BB962C8B-B14F-4D97-AF65-F5344CB8AC3E}">
        <p14:creationId xmlns:p14="http://schemas.microsoft.com/office/powerpoint/2010/main" val="63361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In-Person Interviews</a:t>
            </a:r>
            <a:endParaRPr lang="en-US" altLang="en-US" dirty="0"/>
          </a:p>
        </p:txBody>
      </p:sp>
      <p:sp>
        <p:nvSpPr>
          <p:cNvPr id="13315" name="Rectangle 3"/>
          <p:cNvSpPr>
            <a:spLocks noGrp="1" noChangeArrowheads="1"/>
          </p:cNvSpPr>
          <p:nvPr>
            <p:ph idx="1"/>
          </p:nvPr>
        </p:nvSpPr>
        <p:spPr/>
        <p:txBody>
          <a:bodyPr>
            <a:normAutofit fontScale="92500" lnSpcReduction="20000"/>
          </a:bodyPr>
          <a:lstStyle/>
          <a:p>
            <a:r>
              <a:rPr lang="en-US" altLang="en-US"/>
              <a:t>An in-person interview is a survey administered face-to-face</a:t>
            </a:r>
          </a:p>
          <a:p>
            <a:r>
              <a:rPr lang="en-US" altLang="en-US"/>
              <a:t>Advantages of in-person interviews</a:t>
            </a:r>
          </a:p>
          <a:p>
            <a:pPr lvl="1"/>
            <a:r>
              <a:rPr lang="en-US" altLang="en-US"/>
              <a:t>Interviewer can encourage respondents to fully complete survey</a:t>
            </a:r>
          </a:p>
          <a:p>
            <a:pPr lvl="1"/>
            <a:r>
              <a:rPr lang="en-US" altLang="en-US"/>
              <a:t>Results can be analyzed immediately</a:t>
            </a:r>
          </a:p>
          <a:p>
            <a:pPr lvl="1"/>
            <a:r>
              <a:rPr lang="en-US" altLang="en-US"/>
              <a:t>Specific populations can be targeted</a:t>
            </a:r>
          </a:p>
          <a:p>
            <a:pPr lvl="2"/>
            <a:r>
              <a:rPr lang="en-US" altLang="en-US"/>
              <a:t>Farmers’ markets, grocery stores, etc.</a:t>
            </a:r>
          </a:p>
          <a:p>
            <a:r>
              <a:rPr lang="en-US" altLang="en-US"/>
              <a:t>Disadvantages of in-person interviews</a:t>
            </a:r>
          </a:p>
          <a:p>
            <a:pPr lvl="1"/>
            <a:r>
              <a:rPr lang="en-US" altLang="en-US"/>
              <a:t>Costly to pay interviewers</a:t>
            </a:r>
          </a:p>
          <a:p>
            <a:pPr lvl="1"/>
            <a:r>
              <a:rPr lang="en-US" altLang="en-US"/>
              <a:t>Some respondents may not be unwilling to reveal information about themselves to a stranger</a:t>
            </a:r>
          </a:p>
          <a:p>
            <a:pPr lvl="1"/>
            <a:r>
              <a:rPr lang="en-US" altLang="en-US"/>
              <a:t>Must have permission to conduct these interviews in a public place</a:t>
            </a:r>
            <a:endParaRPr lang="en-US" altLang="en-US" dirty="0"/>
          </a:p>
        </p:txBody>
      </p:sp>
    </p:spTree>
    <p:extLst>
      <p:ext uri="{BB962C8B-B14F-4D97-AF65-F5344CB8AC3E}">
        <p14:creationId xmlns:p14="http://schemas.microsoft.com/office/powerpoint/2010/main" val="141102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Internet Survey</a:t>
            </a:r>
            <a:endParaRPr lang="en-US" altLang="en-US" dirty="0"/>
          </a:p>
        </p:txBody>
      </p:sp>
      <p:sp>
        <p:nvSpPr>
          <p:cNvPr id="14339" name="Rectangle 3"/>
          <p:cNvSpPr>
            <a:spLocks noGrp="1" noChangeArrowheads="1"/>
          </p:cNvSpPr>
          <p:nvPr>
            <p:ph idx="1"/>
          </p:nvPr>
        </p:nvSpPr>
        <p:spPr>
          <a:xfrm>
            <a:off x="1218883" y="1600200"/>
            <a:ext cx="9142729" cy="4572000"/>
          </a:xfrm>
        </p:spPr>
        <p:txBody>
          <a:bodyPr>
            <a:normAutofit fontScale="92500" lnSpcReduction="10000"/>
          </a:bodyPr>
          <a:lstStyle/>
          <a:p>
            <a:r>
              <a:rPr lang="en-US" altLang="en-US" dirty="0"/>
              <a:t>An web-based survey is conducted via software online </a:t>
            </a:r>
          </a:p>
          <a:p>
            <a:pPr lvl="1"/>
            <a:r>
              <a:rPr lang="en-US" altLang="en-US" dirty="0"/>
              <a:t>A letter, post card, or email is sent out inviting respondents to take the survey</a:t>
            </a:r>
          </a:p>
          <a:p>
            <a:r>
              <a:rPr lang="en-US" altLang="en-US" dirty="0"/>
              <a:t>Advantages of internet surveys</a:t>
            </a:r>
          </a:p>
          <a:p>
            <a:pPr lvl="1"/>
            <a:r>
              <a:rPr lang="en-US" altLang="en-US" dirty="0"/>
              <a:t>May be completed faster than other survey types</a:t>
            </a:r>
          </a:p>
          <a:p>
            <a:pPr lvl="1"/>
            <a:r>
              <a:rPr lang="en-US" altLang="en-US" dirty="0"/>
              <a:t>May be less expensive to conduct than other survey types</a:t>
            </a:r>
          </a:p>
          <a:p>
            <a:pPr lvl="1"/>
            <a:r>
              <a:rPr lang="en-US" altLang="en-US" dirty="0"/>
              <a:t>Some software ensures that respondents have to answer all the questions</a:t>
            </a:r>
          </a:p>
          <a:p>
            <a:pPr lvl="1"/>
            <a:r>
              <a:rPr lang="en-US" altLang="en-US" dirty="0"/>
              <a:t>Results can be analyzed immediately </a:t>
            </a:r>
          </a:p>
          <a:p>
            <a:pPr lvl="1"/>
            <a:r>
              <a:rPr lang="en-US" altLang="en-US" dirty="0"/>
              <a:t>Some online survey providers can supply email listings of target audience</a:t>
            </a:r>
          </a:p>
        </p:txBody>
      </p:sp>
    </p:spTree>
    <p:extLst>
      <p:ext uri="{BB962C8B-B14F-4D97-AF65-F5344CB8AC3E}">
        <p14:creationId xmlns:p14="http://schemas.microsoft.com/office/powerpoint/2010/main" val="284189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r>
              <a:rPr lang="en-US"/>
              <a:t>Market Assessment Process</a:t>
            </a:r>
            <a:endParaRPr lang="en-US" dirty="0"/>
          </a:p>
        </p:txBody>
      </p:sp>
      <p:sp>
        <p:nvSpPr>
          <p:cNvPr id="11267" name="Rectangle 5"/>
          <p:cNvSpPr>
            <a:spLocks noGrp="1" noChangeArrowheads="1"/>
          </p:cNvSpPr>
          <p:nvPr>
            <p:ph idx="1"/>
          </p:nvPr>
        </p:nvSpPr>
        <p:spPr/>
        <p:txBody>
          <a:bodyPr/>
          <a:lstStyle/>
          <a:p>
            <a:r>
              <a:rPr lang="en-US"/>
              <a:t>Define target market(s) for the product or service</a:t>
            </a:r>
          </a:p>
          <a:p>
            <a:pPr lvl="1"/>
            <a:r>
              <a:rPr lang="en-US"/>
              <a:t>Consumers who have a need for the product or service and are willing to pay a profitable price for it</a:t>
            </a:r>
          </a:p>
          <a:p>
            <a:r>
              <a:rPr lang="en-US"/>
              <a:t>Market assessment steps</a:t>
            </a:r>
          </a:p>
          <a:p>
            <a:pPr lvl="1"/>
            <a:r>
              <a:rPr lang="en-US"/>
              <a:t>Estimate market size</a:t>
            </a:r>
          </a:p>
          <a:p>
            <a:pPr lvl="2"/>
            <a:r>
              <a:rPr lang="en-US"/>
              <a:t>Available customer base and purchase amounts</a:t>
            </a:r>
          </a:p>
          <a:p>
            <a:pPr lvl="1"/>
            <a:r>
              <a:rPr lang="en-US"/>
              <a:t>Estimate a feasible range of prices</a:t>
            </a:r>
          </a:p>
          <a:p>
            <a:pPr lvl="2"/>
            <a:r>
              <a:rPr lang="en-US"/>
              <a:t>To cover production costs</a:t>
            </a:r>
          </a:p>
          <a:p>
            <a:pPr lvl="1"/>
            <a:r>
              <a:rPr lang="en-US"/>
              <a:t>Assess consumer sensitivity to pricing</a:t>
            </a:r>
          </a:p>
          <a:p>
            <a:endParaRPr lang="en-US"/>
          </a:p>
          <a:p>
            <a:pPr lvl="1"/>
            <a:endParaRPr lang="en-US" dirty="0"/>
          </a:p>
        </p:txBody>
      </p:sp>
    </p:spTree>
    <p:extLst>
      <p:ext uri="{BB962C8B-B14F-4D97-AF65-F5344CB8AC3E}">
        <p14:creationId xmlns:p14="http://schemas.microsoft.com/office/powerpoint/2010/main" val="31298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Internet Survey, cont.</a:t>
            </a:r>
            <a:endParaRPr lang="en-US" altLang="en-US" dirty="0"/>
          </a:p>
        </p:txBody>
      </p:sp>
      <p:sp>
        <p:nvSpPr>
          <p:cNvPr id="15363" name="Rectangle 3"/>
          <p:cNvSpPr>
            <a:spLocks noGrp="1" noChangeArrowheads="1"/>
          </p:cNvSpPr>
          <p:nvPr>
            <p:ph idx="1"/>
          </p:nvPr>
        </p:nvSpPr>
        <p:spPr>
          <a:xfrm>
            <a:off x="1218883" y="1600200"/>
            <a:ext cx="9227302" cy="4572000"/>
          </a:xfrm>
        </p:spPr>
        <p:txBody>
          <a:bodyPr/>
          <a:lstStyle/>
          <a:p>
            <a:r>
              <a:rPr lang="en-US" altLang="en-US" dirty="0"/>
              <a:t>Disadvantages of Internet surveys</a:t>
            </a:r>
          </a:p>
          <a:p>
            <a:pPr lvl="1"/>
            <a:r>
              <a:rPr lang="en-US" altLang="en-US" dirty="0"/>
              <a:t>Population of interest must have Internet access</a:t>
            </a:r>
          </a:p>
          <a:p>
            <a:pPr lvl="2"/>
            <a:r>
              <a:rPr lang="en-US" altLang="en-US" dirty="0"/>
              <a:t>Contacting the population of interest may be more difficult than with other methods</a:t>
            </a:r>
          </a:p>
          <a:p>
            <a:pPr lvl="1"/>
            <a:r>
              <a:rPr lang="en-US" altLang="en-US" dirty="0"/>
              <a:t>Some individuals may be uncomfortable providing sensitive information (such as household income) over the Internet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64" y="5424697"/>
            <a:ext cx="2548094" cy="1433303"/>
          </a:xfrm>
          <a:prstGeom prst="rect">
            <a:avLst/>
          </a:prstGeom>
        </p:spPr>
      </p:pic>
    </p:spTree>
    <p:extLst>
      <p:ext uri="{BB962C8B-B14F-4D97-AF65-F5344CB8AC3E}">
        <p14:creationId xmlns:p14="http://schemas.microsoft.com/office/powerpoint/2010/main" val="156839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Dot Survey</a:t>
            </a:r>
            <a:endParaRPr lang="en-US" altLang="en-US" dirty="0"/>
          </a:p>
        </p:txBody>
      </p:sp>
      <p:sp>
        <p:nvSpPr>
          <p:cNvPr id="17411" name="Rectangle 3"/>
          <p:cNvSpPr>
            <a:spLocks noGrp="1" noChangeArrowheads="1"/>
          </p:cNvSpPr>
          <p:nvPr>
            <p:ph idx="1"/>
          </p:nvPr>
        </p:nvSpPr>
        <p:spPr>
          <a:xfrm>
            <a:off x="1218883" y="1524000"/>
            <a:ext cx="5866129" cy="5029200"/>
          </a:xfrm>
        </p:spPr>
        <p:txBody>
          <a:bodyPr>
            <a:normAutofit lnSpcReduction="10000"/>
          </a:bodyPr>
          <a:lstStyle/>
          <a:p>
            <a:r>
              <a:rPr lang="en-US" altLang="en-US" dirty="0"/>
              <a:t>Dot surveys or posters are used to focus on just a few important questions</a:t>
            </a:r>
          </a:p>
          <a:p>
            <a:r>
              <a:rPr lang="en-US" altLang="en-US" dirty="0"/>
              <a:t>Technique involves usually no more than four questions displayed on an easel </a:t>
            </a:r>
          </a:p>
          <a:p>
            <a:r>
              <a:rPr lang="en-US" altLang="en-US" dirty="0"/>
              <a:t>Response categories are listed as well</a:t>
            </a:r>
          </a:p>
          <a:p>
            <a:r>
              <a:rPr lang="en-US" altLang="en-US" dirty="0"/>
              <a:t>Respondents place stickers or “dots” in the proper category to indicate their response</a:t>
            </a:r>
          </a:p>
          <a:p>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0442" y="2057400"/>
            <a:ext cx="3565050" cy="2743200"/>
          </a:xfrm>
          <a:prstGeom prst="rect">
            <a:avLst/>
          </a:prstGeom>
        </p:spPr>
      </p:pic>
    </p:spTree>
    <p:extLst>
      <p:ext uri="{BB962C8B-B14F-4D97-AF65-F5344CB8AC3E}">
        <p14:creationId xmlns:p14="http://schemas.microsoft.com/office/powerpoint/2010/main" val="383437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Dot Survey, cont.</a:t>
            </a:r>
            <a:endParaRPr lang="en-US" altLang="en-US" dirty="0"/>
          </a:p>
        </p:txBody>
      </p:sp>
      <p:sp>
        <p:nvSpPr>
          <p:cNvPr id="18435" name="Rectangle 3"/>
          <p:cNvSpPr>
            <a:spLocks noGrp="1" noChangeArrowheads="1"/>
          </p:cNvSpPr>
          <p:nvPr>
            <p:ph idx="1"/>
          </p:nvPr>
        </p:nvSpPr>
        <p:spPr>
          <a:xfrm>
            <a:off x="1218883" y="1600200"/>
            <a:ext cx="9066529" cy="4572000"/>
          </a:xfrm>
        </p:spPr>
        <p:txBody>
          <a:bodyPr/>
          <a:lstStyle/>
          <a:p>
            <a:r>
              <a:rPr lang="en-US" altLang="en-US" dirty="0"/>
              <a:t>Advantages of dot surveys</a:t>
            </a:r>
          </a:p>
          <a:p>
            <a:pPr lvl="1"/>
            <a:r>
              <a:rPr lang="en-US" altLang="en-US" dirty="0"/>
              <a:t>Offer an alternative to written and oral surveys</a:t>
            </a:r>
          </a:p>
          <a:p>
            <a:pPr lvl="1"/>
            <a:r>
              <a:rPr lang="en-US" altLang="en-US" dirty="0"/>
              <a:t>Simple to complete-has been found to increase response rates over other survey types</a:t>
            </a:r>
          </a:p>
          <a:p>
            <a:r>
              <a:rPr lang="en-US" altLang="en-US" dirty="0"/>
              <a:t>Disadvantages of dot surveys</a:t>
            </a:r>
          </a:p>
          <a:p>
            <a:pPr lvl="1"/>
            <a:r>
              <a:rPr lang="en-US" altLang="en-US" dirty="0"/>
              <a:t>Can only ask a few questions</a:t>
            </a:r>
          </a:p>
          <a:p>
            <a:pPr lvl="1"/>
            <a:r>
              <a:rPr lang="en-US" altLang="en-US" dirty="0"/>
              <a:t>Respondents can see responses from other respondents-may be swayed by what they see</a:t>
            </a:r>
          </a:p>
          <a:p>
            <a:pPr lvl="2"/>
            <a:r>
              <a:rPr lang="en-US" altLang="en-US" dirty="0"/>
              <a:t>Argument that this effect is similar to real-world activity, such as fad items and impulse buying</a:t>
            </a:r>
          </a:p>
          <a:p>
            <a:pPr lvl="2"/>
            <a:endParaRPr lang="en-US" altLang="en-US" dirty="0"/>
          </a:p>
          <a:p>
            <a:pPr lvl="2"/>
            <a:endParaRPr lang="en-US" altLang="en-US" dirty="0"/>
          </a:p>
        </p:txBody>
      </p:sp>
    </p:spTree>
    <p:extLst>
      <p:ext uri="{BB962C8B-B14F-4D97-AF65-F5344CB8AC3E}">
        <p14:creationId xmlns:p14="http://schemas.microsoft.com/office/powerpoint/2010/main" val="279096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Interviews &amp; Observation</a:t>
            </a:r>
            <a:endParaRPr lang="en-US" altLang="en-US" dirty="0"/>
          </a:p>
        </p:txBody>
      </p:sp>
      <p:sp>
        <p:nvSpPr>
          <p:cNvPr id="19459" name="Rectangle 3"/>
          <p:cNvSpPr>
            <a:spLocks noGrp="1" noChangeArrowheads="1"/>
          </p:cNvSpPr>
          <p:nvPr>
            <p:ph idx="1"/>
          </p:nvPr>
        </p:nvSpPr>
        <p:spPr>
          <a:xfrm>
            <a:off x="1218883" y="1600200"/>
            <a:ext cx="9218929" cy="4572000"/>
          </a:xfrm>
        </p:spPr>
        <p:txBody>
          <a:bodyPr>
            <a:normAutofit fontScale="92500" lnSpcReduction="20000"/>
          </a:bodyPr>
          <a:lstStyle/>
          <a:p>
            <a:r>
              <a:rPr lang="en-US" altLang="en-US" dirty="0"/>
              <a:t>Used to understand behavior, evaluate reactions</a:t>
            </a:r>
          </a:p>
          <a:p>
            <a:pPr lvl="1"/>
            <a:r>
              <a:rPr lang="en-US" altLang="en-US" dirty="0"/>
              <a:t>Focuses on image, product usage, and associations with name</a:t>
            </a:r>
          </a:p>
          <a:p>
            <a:r>
              <a:rPr lang="en-US" altLang="en-US" dirty="0"/>
              <a:t>May be focus groups in which a group of target customers is asked a lengthy set of questions </a:t>
            </a:r>
          </a:p>
          <a:p>
            <a:r>
              <a:rPr lang="en-US" altLang="en-US" dirty="0"/>
              <a:t>Informal interviews consist of asking the same simple, but specific questions of many people </a:t>
            </a:r>
          </a:p>
          <a:p>
            <a:r>
              <a:rPr lang="en-US" altLang="en-US" dirty="0"/>
              <a:t>Observation consists of observing consumers and taking note of their behavior, perhaps reaction to trying a new product or flavor</a:t>
            </a:r>
          </a:p>
          <a:p>
            <a:r>
              <a:rPr lang="en-US" altLang="en-US" dirty="0"/>
              <a:t>Providing samples, comment cards, recording impressions/behaviors at sales venues, customer appreciation events, etc.</a:t>
            </a:r>
          </a:p>
        </p:txBody>
      </p:sp>
    </p:spTree>
    <p:extLst>
      <p:ext uri="{BB962C8B-B14F-4D97-AF65-F5344CB8AC3E}">
        <p14:creationId xmlns:p14="http://schemas.microsoft.com/office/powerpoint/2010/main" val="254573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2DC196-3B7E-F840-9D9A-08831E531272}"/>
              </a:ext>
            </a:extLst>
          </p:cNvPr>
          <p:cNvSpPr>
            <a:spLocks noGrp="1"/>
          </p:cNvSpPr>
          <p:nvPr>
            <p:ph type="ctrTitle"/>
          </p:nvPr>
        </p:nvSpPr>
        <p:spPr/>
        <p:txBody>
          <a:bodyPr/>
          <a:lstStyle/>
          <a:p>
            <a:r>
              <a:rPr lang="en-US" dirty="0"/>
              <a:t>Estimating Market Size</a:t>
            </a:r>
          </a:p>
        </p:txBody>
      </p:sp>
      <p:sp>
        <p:nvSpPr>
          <p:cNvPr id="5" name="Subtitle 4">
            <a:extLst>
              <a:ext uri="{FF2B5EF4-FFF2-40B4-BE49-F238E27FC236}">
                <a16:creationId xmlns:a16="http://schemas.microsoft.com/office/drawing/2014/main" id="{1CF428EB-A95A-B34C-BD1A-04E448525F5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908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Estimating Market Size </a:t>
            </a:r>
            <a:r>
              <a:rPr lang="mr-IN" altLang="en-US"/>
              <a:t>–</a:t>
            </a:r>
            <a:r>
              <a:rPr lang="en-US" altLang="en-US"/>
              <a:t> </a:t>
            </a:r>
            <a:br>
              <a:rPr lang="en-US" altLang="en-US"/>
            </a:br>
            <a:r>
              <a:rPr lang="en-US" altLang="en-US"/>
              <a:t>Farm Tourism Examples</a:t>
            </a:r>
            <a:endParaRPr lang="en-US" dirty="0"/>
          </a:p>
        </p:txBody>
      </p:sp>
      <p:sp>
        <p:nvSpPr>
          <p:cNvPr id="3" name="Content Placeholder 2"/>
          <p:cNvSpPr>
            <a:spLocks noGrp="1"/>
          </p:cNvSpPr>
          <p:nvPr>
            <p:ph idx="1"/>
          </p:nvPr>
        </p:nvSpPr>
        <p:spPr>
          <a:xfrm>
            <a:off x="1218883" y="1600200"/>
            <a:ext cx="9218929" cy="4572000"/>
          </a:xfrm>
        </p:spPr>
        <p:txBody>
          <a:bodyPr/>
          <a:lstStyle/>
          <a:p>
            <a:r>
              <a:rPr lang="en-US" dirty="0"/>
              <a:t>Local Tourists</a:t>
            </a:r>
          </a:p>
          <a:p>
            <a:pPr lvl="1"/>
            <a:r>
              <a:rPr lang="en-US" dirty="0"/>
              <a:t>Local customers traveling for a day or weekend outing, such as in-state or less than 100 miles away</a:t>
            </a:r>
          </a:p>
          <a:p>
            <a:pPr lvl="1"/>
            <a:r>
              <a:rPr lang="en-US" dirty="0"/>
              <a:t>U-pick strawberry operation example</a:t>
            </a:r>
          </a:p>
          <a:p>
            <a:r>
              <a:rPr lang="en-US" dirty="0"/>
              <a:t>Destination Tourists</a:t>
            </a:r>
          </a:p>
          <a:p>
            <a:pPr lvl="1"/>
            <a:r>
              <a:rPr lang="en-US" dirty="0"/>
              <a:t>Visitors on a long vacation to specific destinations</a:t>
            </a:r>
          </a:p>
          <a:p>
            <a:pPr lvl="2"/>
            <a:r>
              <a:rPr lang="en-US" dirty="0"/>
              <a:t>National and state parks, heritage sites, etc.</a:t>
            </a:r>
          </a:p>
          <a:p>
            <a:pPr lvl="1"/>
            <a:r>
              <a:rPr lang="en-US" dirty="0"/>
              <a:t>Farm tourism venture example</a:t>
            </a:r>
          </a:p>
        </p:txBody>
      </p:sp>
    </p:spTree>
    <p:extLst>
      <p:ext uri="{BB962C8B-B14F-4D97-AF65-F5344CB8AC3E}">
        <p14:creationId xmlns:p14="http://schemas.microsoft.com/office/powerpoint/2010/main" val="314501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ltLang="en-US"/>
              <a:t>Local Tourists</a:t>
            </a:r>
            <a:endParaRPr lang="en-US" dirty="0"/>
          </a:p>
        </p:txBody>
      </p:sp>
      <p:sp>
        <p:nvSpPr>
          <p:cNvPr id="3" name="Content Placeholder 2"/>
          <p:cNvSpPr>
            <a:spLocks noGrp="1"/>
          </p:cNvSpPr>
          <p:nvPr>
            <p:ph idx="1"/>
          </p:nvPr>
        </p:nvSpPr>
        <p:spPr>
          <a:xfrm>
            <a:off x="1218883" y="1600200"/>
            <a:ext cx="9142729" cy="4572000"/>
          </a:xfrm>
        </p:spPr>
        <p:txBody>
          <a:bodyPr/>
          <a:lstStyle/>
          <a:p>
            <a:r>
              <a:rPr lang="en-US" altLang="en-US" dirty="0"/>
              <a:t>If selling items directly from farm/ranch</a:t>
            </a:r>
          </a:p>
          <a:p>
            <a:pPr lvl="1"/>
            <a:r>
              <a:rPr lang="en-US" altLang="en-US" dirty="0"/>
              <a:t>Consider how far you can expect customers to travel</a:t>
            </a:r>
          </a:p>
          <a:p>
            <a:r>
              <a:rPr lang="en-US" altLang="en-US" dirty="0"/>
              <a:t>The USDA Forest Service's National Survey on Recreation found the average distance traveled to visit a farm in 2000 was 80 miles</a:t>
            </a:r>
          </a:p>
          <a:p>
            <a:r>
              <a:rPr lang="en-US" altLang="en-US" dirty="0"/>
              <a:t>Western operators find their consumers travel over 75 miles to participate in U-picks, farm festivals, and related farm activities</a:t>
            </a:r>
          </a:p>
          <a:p>
            <a:pPr lvl="1"/>
            <a:r>
              <a:rPr lang="en-US" altLang="en-US" dirty="0"/>
              <a:t>No alternatives exist in their metro area </a:t>
            </a:r>
          </a:p>
          <a:p>
            <a:endParaRPr lang="en-US" dirty="0"/>
          </a:p>
        </p:txBody>
      </p:sp>
    </p:spTree>
    <p:extLst>
      <p:ext uri="{BB962C8B-B14F-4D97-AF65-F5344CB8AC3E}">
        <p14:creationId xmlns:p14="http://schemas.microsoft.com/office/powerpoint/2010/main" val="150080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Local Tourists</a:t>
            </a:r>
            <a:endParaRPr lang="en-US" dirty="0"/>
          </a:p>
        </p:txBody>
      </p:sp>
      <p:sp>
        <p:nvSpPr>
          <p:cNvPr id="9" name="Content Placeholder 8">
            <a:extLst>
              <a:ext uri="{FF2B5EF4-FFF2-40B4-BE49-F238E27FC236}">
                <a16:creationId xmlns:a16="http://schemas.microsoft.com/office/drawing/2014/main" id="{AF1CE307-E519-BF43-A4F2-B5C9F5F40F75}"/>
              </a:ext>
            </a:extLst>
          </p:cNvPr>
          <p:cNvSpPr>
            <a:spLocks noGrp="1"/>
          </p:cNvSpPr>
          <p:nvPr>
            <p:ph idx="1"/>
          </p:nvPr>
        </p:nvSpPr>
        <p:spPr>
          <a:xfrm>
            <a:off x="1218883" y="1600200"/>
            <a:ext cx="9142729" cy="4572000"/>
          </a:xfrm>
        </p:spPr>
        <p:txBody>
          <a:bodyPr>
            <a:normAutofit fontScale="85000" lnSpcReduction="10000"/>
          </a:bodyPr>
          <a:lstStyle/>
          <a:p>
            <a:r>
              <a:rPr lang="en-US" altLang="en-US" dirty="0"/>
              <a:t>Potential number of customers</a:t>
            </a:r>
          </a:p>
          <a:p>
            <a:pPr lvl="1"/>
            <a:r>
              <a:rPr lang="en-US" altLang="en-US" dirty="0"/>
              <a:t>Demographics and population size in the area are important for estimating demand</a:t>
            </a:r>
          </a:p>
          <a:p>
            <a:pPr lvl="2"/>
            <a:r>
              <a:rPr lang="en-US" altLang="en-US" dirty="0"/>
              <a:t>Demographics from the most recent U.S. Census can be searched online by state and ZIP code - </a:t>
            </a:r>
            <a:r>
              <a:rPr lang="en-US" altLang="en-US" dirty="0">
                <a:hlinkClick r:id="rId3"/>
              </a:rPr>
              <a:t>http://factfinder.census.gov/faces/nav/jsf/pages/index.xhtml</a:t>
            </a:r>
            <a:endParaRPr lang="en-US" altLang="en-US" dirty="0"/>
          </a:p>
          <a:p>
            <a:pPr lvl="3"/>
            <a:r>
              <a:rPr lang="en-US" altLang="en-US" dirty="0"/>
              <a:t>Ages, household and family size, income, ethnicity, etc.</a:t>
            </a:r>
          </a:p>
          <a:p>
            <a:pPr lvl="3"/>
            <a:r>
              <a:rPr lang="en-US" altLang="en-US" dirty="0"/>
              <a:t>All of which can provide information as to the characteristics of potential customers in the surrounding area </a:t>
            </a:r>
          </a:p>
          <a:p>
            <a:r>
              <a:rPr lang="en-US" altLang="en-US" dirty="0"/>
              <a:t>Potential purchase size</a:t>
            </a:r>
          </a:p>
          <a:p>
            <a:pPr lvl="1"/>
            <a:r>
              <a:rPr lang="en-US" altLang="en-US" dirty="0"/>
              <a:t>Examining current and historical consumption patterns can be helpful</a:t>
            </a:r>
          </a:p>
          <a:p>
            <a:pPr lvl="2"/>
            <a:r>
              <a:rPr lang="en-US" altLang="en-US" dirty="0"/>
              <a:t>Average annual consumption levels for hundreds of foods can be found on the USDA’s Economic Research Service (USDA-ERS) website - </a:t>
            </a:r>
            <a:r>
              <a:rPr lang="en-US" altLang="en-US" dirty="0">
                <a:hlinkClick r:id="rId4"/>
              </a:rPr>
              <a:t>http://www.ers.usda.gov/data-products/food-availability-(per-capita)-data-system/.aspx</a:t>
            </a:r>
            <a:endParaRPr lang="en-US" altLang="en-US" dirty="0"/>
          </a:p>
          <a:p>
            <a:pPr lvl="2"/>
            <a:r>
              <a:rPr lang="en-US" altLang="en-US" dirty="0"/>
              <a:t>ERS data is for standard, conventional products only</a:t>
            </a:r>
          </a:p>
          <a:p>
            <a:endParaRPr lang="en-US" dirty="0"/>
          </a:p>
        </p:txBody>
      </p:sp>
    </p:spTree>
    <p:extLst>
      <p:ext uri="{BB962C8B-B14F-4D97-AF65-F5344CB8AC3E}">
        <p14:creationId xmlns:p14="http://schemas.microsoft.com/office/powerpoint/2010/main" val="278113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a:t>U-Pick Example</a:t>
            </a:r>
            <a:endParaRPr lang="en-US" dirty="0"/>
          </a:p>
        </p:txBody>
      </p:sp>
      <p:sp>
        <p:nvSpPr>
          <p:cNvPr id="126979" name="Rectangle 3"/>
          <p:cNvSpPr>
            <a:spLocks noGrp="1" noChangeArrowheads="1"/>
          </p:cNvSpPr>
          <p:nvPr>
            <p:ph idx="1"/>
          </p:nvPr>
        </p:nvSpPr>
        <p:spPr>
          <a:xfrm>
            <a:off x="1218883" y="1600200"/>
            <a:ext cx="9142729" cy="4572000"/>
          </a:xfrm>
        </p:spPr>
        <p:txBody>
          <a:bodyPr>
            <a:normAutofit fontScale="62500" lnSpcReduction="20000"/>
          </a:bodyPr>
          <a:lstStyle/>
          <a:p>
            <a:r>
              <a:rPr lang="en-US" altLang="en-US" dirty="0"/>
              <a:t>A strawberry producer is considering turning one acre of the operation into a U-pick</a:t>
            </a:r>
          </a:p>
          <a:p>
            <a:r>
              <a:rPr lang="en-US" altLang="en-US" dirty="0"/>
              <a:t>Estimates that each acre will yield 10,000 pounds</a:t>
            </a:r>
          </a:p>
          <a:p>
            <a:r>
              <a:rPr lang="en-US" altLang="en-US" dirty="0"/>
              <a:t>The average annual consumption of strawberries per person is 8 pounds (ERS, 2014)</a:t>
            </a:r>
          </a:p>
          <a:p>
            <a:r>
              <a:rPr lang="en-US" altLang="en-US" dirty="0"/>
              <a:t>Use the following equation to determine the appropriate market size when selling one week’s consumption of strawberries</a:t>
            </a:r>
          </a:p>
          <a:p>
            <a:endParaRPr lang="en-US" altLang="en-US" dirty="0"/>
          </a:p>
          <a:p>
            <a:endParaRPr lang="en-US" altLang="en-US" dirty="0"/>
          </a:p>
          <a:p>
            <a:endParaRPr lang="en-US" altLang="en-US" dirty="0"/>
          </a:p>
          <a:p>
            <a:endParaRPr lang="en-US" altLang="en-US" dirty="0"/>
          </a:p>
          <a:p>
            <a:r>
              <a:rPr lang="en-US" altLang="en-US" dirty="0"/>
              <a:t>The producer will need a market size of 64,935 consumers/visits annually to sell all output</a:t>
            </a:r>
          </a:p>
        </p:txBody>
      </p:sp>
      <p:pic>
        <p:nvPicPr>
          <p:cNvPr id="12698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7212" y="3566224"/>
            <a:ext cx="6503421" cy="642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076796832"/>
              </p:ext>
            </p:extLst>
          </p:nvPr>
        </p:nvGraphicFramePr>
        <p:xfrm>
          <a:off x="2589212" y="4360849"/>
          <a:ext cx="2905125" cy="642938"/>
        </p:xfrm>
        <a:graphic>
          <a:graphicData uri="http://schemas.openxmlformats.org/presentationml/2006/ole">
            <mc:AlternateContent xmlns:mc="http://schemas.openxmlformats.org/markup-compatibility/2006">
              <mc:Choice xmlns:v="urn:schemas-microsoft-com:vml" Requires="v">
                <p:oleObj spid="_x0000_s1040" name="Equation" r:id="rId5" imgW="1777680" imgH="393480" progId="Equation.DSMT4">
                  <p:embed/>
                </p:oleObj>
              </mc:Choice>
              <mc:Fallback>
                <p:oleObj name="Equation" r:id="rId5" imgW="1777680" imgH="393480" progId="Equation.DSMT4">
                  <p:embed/>
                  <p:pic>
                    <p:nvPicPr>
                      <p:cNvPr id="2" name="Object 1"/>
                      <p:cNvPicPr/>
                      <p:nvPr/>
                    </p:nvPicPr>
                    <p:blipFill>
                      <a:blip r:embed="rId6"/>
                      <a:stretch>
                        <a:fillRect/>
                      </a:stretch>
                    </p:blipFill>
                    <p:spPr>
                      <a:xfrm>
                        <a:off x="2589212" y="4360849"/>
                        <a:ext cx="2905125" cy="642938"/>
                      </a:xfrm>
                      <a:prstGeom prst="rect">
                        <a:avLst/>
                      </a:prstGeom>
                    </p:spPr>
                  </p:pic>
                </p:oleObj>
              </mc:Fallback>
            </mc:AlternateContent>
          </a:graphicData>
        </a:graphic>
      </p:graphicFrame>
    </p:spTree>
    <p:extLst>
      <p:ext uri="{BB962C8B-B14F-4D97-AF65-F5344CB8AC3E}">
        <p14:creationId xmlns:p14="http://schemas.microsoft.com/office/powerpoint/2010/main" val="216818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a:t>U-Pick Example</a:t>
            </a:r>
            <a:endParaRPr lang="en-US" dirty="0"/>
          </a:p>
        </p:txBody>
      </p:sp>
      <p:sp>
        <p:nvSpPr>
          <p:cNvPr id="2" name="Content Placeholder 1"/>
          <p:cNvSpPr>
            <a:spLocks noGrp="1"/>
          </p:cNvSpPr>
          <p:nvPr>
            <p:ph idx="1"/>
          </p:nvPr>
        </p:nvSpPr>
        <p:spPr>
          <a:xfrm>
            <a:off x="1218883" y="1600200"/>
            <a:ext cx="9295129" cy="4572000"/>
          </a:xfrm>
        </p:spPr>
        <p:txBody>
          <a:bodyPr/>
          <a:lstStyle/>
          <a:p>
            <a:r>
              <a:rPr lang="en-US" altLang="en-US" dirty="0"/>
              <a:t>For the U-pick strawberry operation, the producer may be interested in targeting families.</a:t>
            </a:r>
          </a:p>
          <a:p>
            <a:pPr lvl="1"/>
            <a:r>
              <a:rPr lang="en-US" altLang="en-US" dirty="0"/>
              <a:t>Helpful to know if nearby communities have enough families to make up a portion of the 65,000 consumers needed to make the U-pick operation feasible. </a:t>
            </a:r>
          </a:p>
          <a:p>
            <a:r>
              <a:rPr lang="en-US" dirty="0"/>
              <a:t>Bend/Redmond, OR (less than 75 miles from Warm Springs Indian Reservation)</a:t>
            </a:r>
          </a:p>
          <a:p>
            <a:pPr lvl="1"/>
            <a:r>
              <a:rPr lang="en-US" dirty="0"/>
              <a:t>26,073 families, average of 3.5 persons (2010 Census)</a:t>
            </a:r>
          </a:p>
          <a:p>
            <a:pPr lvl="1"/>
            <a:r>
              <a:rPr lang="en-US" dirty="0"/>
              <a:t>91,255 potential customers</a:t>
            </a:r>
          </a:p>
        </p:txBody>
      </p:sp>
    </p:spTree>
    <p:extLst>
      <p:ext uri="{BB962C8B-B14F-4D97-AF65-F5344CB8AC3E}">
        <p14:creationId xmlns:p14="http://schemas.microsoft.com/office/powerpoint/2010/main" val="240042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Define your target market</a:t>
            </a:r>
            <a:endParaRPr lang="en-US" dirty="0"/>
          </a:p>
        </p:txBody>
      </p:sp>
      <p:sp>
        <p:nvSpPr>
          <p:cNvPr id="5" name="Content Placeholder 4"/>
          <p:cNvSpPr>
            <a:spLocks noGrp="1"/>
          </p:cNvSpPr>
          <p:nvPr>
            <p:ph idx="1"/>
          </p:nvPr>
        </p:nvSpPr>
        <p:spPr/>
        <p:txBody>
          <a:bodyPr/>
          <a:lstStyle/>
          <a:p>
            <a:r>
              <a:rPr lang="en-US"/>
              <a:t>Detailed picture of your target market allows you to:</a:t>
            </a:r>
          </a:p>
          <a:p>
            <a:pPr lvl="1"/>
            <a:r>
              <a:rPr lang="en-US"/>
              <a:t>Implement effective and targeted promotion</a:t>
            </a:r>
          </a:p>
          <a:p>
            <a:pPr lvl="1"/>
            <a:r>
              <a:rPr lang="en-US"/>
              <a:t>Cater to most valuable customers</a:t>
            </a:r>
          </a:p>
          <a:p>
            <a:pPr lvl="1"/>
            <a:r>
              <a:rPr lang="en-US"/>
              <a:t>Design of new products which serve customer needs</a:t>
            </a:r>
          </a:p>
          <a:p>
            <a:pPr lvl="1"/>
            <a:r>
              <a:rPr lang="en-US"/>
              <a:t>Select appropriate outlets for your products(s)</a:t>
            </a:r>
          </a:p>
          <a:p>
            <a:pPr lvl="1"/>
            <a:r>
              <a:rPr lang="en-US"/>
              <a:t>Provide services and support your market needs/demands</a:t>
            </a:r>
          </a:p>
          <a:p>
            <a:pPr lvl="1"/>
            <a:endParaRPr lang="en-US"/>
          </a:p>
          <a:p>
            <a:pPr lvl="1"/>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212" y="4724400"/>
            <a:ext cx="1733342" cy="1733342"/>
          </a:xfrm>
          <a:prstGeom prst="rect">
            <a:avLst/>
          </a:prstGeom>
        </p:spPr>
      </p:pic>
    </p:spTree>
    <p:extLst>
      <p:ext uri="{BB962C8B-B14F-4D97-AF65-F5344CB8AC3E}">
        <p14:creationId xmlns:p14="http://schemas.microsoft.com/office/powerpoint/2010/main" val="80764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a:t>U-Pick Example</a:t>
            </a:r>
            <a:endParaRPr lang="en-US" dirty="0"/>
          </a:p>
        </p:txBody>
      </p:sp>
      <p:sp>
        <p:nvSpPr>
          <p:cNvPr id="2" name="Content Placeholder 1"/>
          <p:cNvSpPr>
            <a:spLocks noGrp="1"/>
          </p:cNvSpPr>
          <p:nvPr>
            <p:ph idx="1"/>
          </p:nvPr>
        </p:nvSpPr>
        <p:spPr/>
        <p:txBody>
          <a:bodyPr/>
          <a:lstStyle/>
          <a:p>
            <a:r>
              <a:rPr lang="en-US"/>
              <a:t>What percentage might visit the u-pick?</a:t>
            </a:r>
          </a:p>
          <a:p>
            <a:pPr lvl="1"/>
            <a:r>
              <a:rPr lang="en-US"/>
              <a:t>If 40%, then 36,502 customers</a:t>
            </a:r>
          </a:p>
          <a:p>
            <a:pPr lvl="2"/>
            <a:r>
              <a:rPr lang="en-US" altLang="en-US"/>
              <a:t>Almost 30% of the U.S. population visited farms one or more times (2000)</a:t>
            </a:r>
          </a:p>
          <a:p>
            <a:pPr lvl="3"/>
            <a:r>
              <a:rPr lang="en-US" altLang="en-US"/>
              <a:t>But, agritourism has been growing at a rate of 6% annually </a:t>
            </a:r>
            <a:endParaRPr lang="en-US"/>
          </a:p>
          <a:p>
            <a:r>
              <a:rPr lang="en-US"/>
              <a:t>If customers purchase 16 pounds annually for freezing/canning</a:t>
            </a:r>
          </a:p>
          <a:p>
            <a:pPr lvl="1"/>
            <a:r>
              <a:rPr lang="en-US"/>
              <a:t>Only need 32,467 customers/visits annually</a:t>
            </a:r>
          </a:p>
          <a:p>
            <a:pPr lvl="2"/>
            <a:endParaRPr lang="en-US"/>
          </a:p>
          <a:p>
            <a:pPr lvl="1"/>
            <a:endParaRPr lang="en-US" dirty="0"/>
          </a:p>
        </p:txBody>
      </p:sp>
    </p:spTree>
    <p:extLst>
      <p:ext uri="{BB962C8B-B14F-4D97-AF65-F5344CB8AC3E}">
        <p14:creationId xmlns:p14="http://schemas.microsoft.com/office/powerpoint/2010/main" val="315389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en-US"/>
              <a:t>Destination Tourists</a:t>
            </a:r>
            <a:endParaRPr lang="en-US" altLang="en-US" dirty="0"/>
          </a:p>
        </p:txBody>
      </p:sp>
      <p:sp>
        <p:nvSpPr>
          <p:cNvPr id="147459" name="Rectangle 3"/>
          <p:cNvSpPr>
            <a:spLocks noGrp="1" noChangeArrowheads="1"/>
          </p:cNvSpPr>
          <p:nvPr>
            <p:ph idx="1"/>
          </p:nvPr>
        </p:nvSpPr>
        <p:spPr/>
        <p:txBody>
          <a:bodyPr/>
          <a:lstStyle/>
          <a:p>
            <a:r>
              <a:rPr lang="en-US" altLang="en-US"/>
              <a:t>Many rural areas in the West are located between a major urban center and national/state parks, ski resorts, etc. </a:t>
            </a:r>
          </a:p>
          <a:p>
            <a:pPr lvl="1"/>
            <a:r>
              <a:rPr lang="en-US" altLang="en-US"/>
              <a:t>Vacation destinations for many foreign and out-of-state visitors</a:t>
            </a:r>
          </a:p>
          <a:p>
            <a:r>
              <a:rPr lang="en-US" altLang="en-US"/>
              <a:t>Estimating the potential size of these markets requires information on</a:t>
            </a:r>
          </a:p>
          <a:p>
            <a:pPr lvl="1"/>
            <a:r>
              <a:rPr lang="en-US" altLang="en-US"/>
              <a:t>Where visitors are coming from</a:t>
            </a:r>
          </a:p>
          <a:p>
            <a:pPr lvl="1"/>
            <a:r>
              <a:rPr lang="en-US" altLang="en-US"/>
              <a:t>Where visitors are returning to</a:t>
            </a:r>
            <a:endParaRPr lang="en-US" altLang="en-US" dirty="0"/>
          </a:p>
        </p:txBody>
      </p:sp>
    </p:spTree>
    <p:extLst>
      <p:ext uri="{BB962C8B-B14F-4D97-AF65-F5344CB8AC3E}">
        <p14:creationId xmlns:p14="http://schemas.microsoft.com/office/powerpoint/2010/main" val="58165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ltLang="en-US"/>
              <a:t>Grand Canyon National Park Example</a:t>
            </a:r>
            <a:endParaRPr lang="en-US" altLang="en-US" dirty="0"/>
          </a:p>
        </p:txBody>
      </p:sp>
      <p:sp>
        <p:nvSpPr>
          <p:cNvPr id="150531" name="Rectangle 3"/>
          <p:cNvSpPr>
            <a:spLocks noGrp="1" noChangeArrowheads="1"/>
          </p:cNvSpPr>
          <p:nvPr>
            <p:ph idx="1"/>
          </p:nvPr>
        </p:nvSpPr>
        <p:spPr>
          <a:xfrm>
            <a:off x="1218883" y="1600200"/>
            <a:ext cx="9218929" cy="4572000"/>
          </a:xfrm>
        </p:spPr>
        <p:txBody>
          <a:bodyPr>
            <a:normAutofit fontScale="92500" lnSpcReduction="10000"/>
          </a:bodyPr>
          <a:lstStyle/>
          <a:p>
            <a:r>
              <a:rPr lang="en-US" altLang="en-US" dirty="0"/>
              <a:t>Consider Grand Canyon National Park (GCNP)</a:t>
            </a:r>
          </a:p>
          <a:p>
            <a:pPr lvl="1"/>
            <a:r>
              <a:rPr lang="en-US" altLang="en-US" dirty="0"/>
              <a:t>Attracts around 4.4 million visitors annually</a:t>
            </a:r>
          </a:p>
          <a:p>
            <a:pPr lvl="2"/>
            <a:r>
              <a:rPr lang="en-US" altLang="en-US" dirty="0"/>
              <a:t>GCNP Statistics at </a:t>
            </a:r>
            <a:r>
              <a:rPr lang="en-US" altLang="en-US" dirty="0">
                <a:hlinkClick r:id="rId3"/>
              </a:rPr>
              <a:t>http://www.nps.gov/grca/learn/management/statistics.htm</a:t>
            </a:r>
            <a:endParaRPr lang="en-US" altLang="en-US" dirty="0"/>
          </a:p>
          <a:p>
            <a:r>
              <a:rPr lang="en-US" altLang="en-US" dirty="0"/>
              <a:t>Seasonal visitation is another important item to consider</a:t>
            </a:r>
          </a:p>
          <a:p>
            <a:pPr lvl="1"/>
            <a:r>
              <a:rPr lang="en-US" altLang="en-US" dirty="0"/>
              <a:t>Annual visits to the GCNP by season  </a:t>
            </a:r>
          </a:p>
          <a:p>
            <a:pPr lvl="2"/>
            <a:r>
              <a:rPr lang="en-US" altLang="en-US" dirty="0"/>
              <a:t>Winter: 11% of total visits</a:t>
            </a:r>
          </a:p>
          <a:p>
            <a:pPr lvl="2"/>
            <a:r>
              <a:rPr lang="en-US" altLang="en-US" dirty="0"/>
              <a:t>Spring: 27% of total visits </a:t>
            </a:r>
          </a:p>
          <a:p>
            <a:pPr lvl="2"/>
            <a:r>
              <a:rPr lang="en-US" altLang="en-US" dirty="0"/>
              <a:t>Summer: 39% of total visits</a:t>
            </a:r>
          </a:p>
          <a:p>
            <a:pPr lvl="2"/>
            <a:r>
              <a:rPr lang="en-US" altLang="en-US" dirty="0"/>
              <a:t>Fall: 23% of total visits</a:t>
            </a:r>
          </a:p>
          <a:p>
            <a:pPr lvl="1"/>
            <a:r>
              <a:rPr lang="en-US" altLang="en-US" dirty="0"/>
              <a:t>Visitation by month at </a:t>
            </a:r>
            <a:r>
              <a:rPr lang="en-US" altLang="en-US" dirty="0">
                <a:hlinkClick r:id="rId4"/>
              </a:rPr>
              <a:t>https://irma.nps.gov/Stats/Reports/Park/GRCA</a:t>
            </a:r>
            <a:endParaRPr lang="en-US" altLang="en-US" dirty="0"/>
          </a:p>
          <a:p>
            <a:pPr lvl="1"/>
            <a:endParaRPr lang="en-US" altLang="en-US" dirty="0"/>
          </a:p>
        </p:txBody>
      </p:sp>
    </p:spTree>
    <p:extLst>
      <p:ext uri="{BB962C8B-B14F-4D97-AF65-F5344CB8AC3E}">
        <p14:creationId xmlns:p14="http://schemas.microsoft.com/office/powerpoint/2010/main" val="132880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ltLang="en-US"/>
              <a:t>Grand Canyon National Park Example</a:t>
            </a:r>
            <a:endParaRPr lang="en-US" altLang="en-US" dirty="0"/>
          </a:p>
        </p:txBody>
      </p:sp>
      <p:sp>
        <p:nvSpPr>
          <p:cNvPr id="152579" name="Rectangle 3"/>
          <p:cNvSpPr>
            <a:spLocks noGrp="1" noChangeArrowheads="1"/>
          </p:cNvSpPr>
          <p:nvPr>
            <p:ph idx="1"/>
          </p:nvPr>
        </p:nvSpPr>
        <p:spPr>
          <a:xfrm>
            <a:off x="1218883" y="1600200"/>
            <a:ext cx="9066529" cy="4572000"/>
          </a:xfrm>
        </p:spPr>
        <p:txBody>
          <a:bodyPr/>
          <a:lstStyle/>
          <a:p>
            <a:r>
              <a:rPr lang="en-US" altLang="en-US" dirty="0"/>
              <a:t>Where visitors to Grand Canyon National Park stayed before and after visiting the park</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pic>
        <p:nvPicPr>
          <p:cNvPr id="152580"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94549" y="2895600"/>
            <a:ext cx="8005763" cy="2362200"/>
          </a:xfrm>
          <a:prstGeom prst="rect">
            <a:avLst/>
          </a:prstGeom>
          <a:solidFill>
            <a:schemeClr val="bg1"/>
          </a:solidFill>
          <a:ln>
            <a:noFill/>
          </a:ln>
          <a:effectLst/>
          <a:extLst/>
        </p:spPr>
      </p:pic>
    </p:spTree>
    <p:extLst>
      <p:ext uri="{BB962C8B-B14F-4D97-AF65-F5344CB8AC3E}">
        <p14:creationId xmlns:p14="http://schemas.microsoft.com/office/powerpoint/2010/main" val="158926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ltLang="en-US"/>
              <a:t>Grand Canyon National Park Example</a:t>
            </a:r>
            <a:endParaRPr lang="en-US" altLang="en-US" dirty="0"/>
          </a:p>
        </p:txBody>
      </p:sp>
      <p:sp>
        <p:nvSpPr>
          <p:cNvPr id="154627" name="Rectangle 3"/>
          <p:cNvSpPr>
            <a:spLocks noGrp="1" noChangeArrowheads="1"/>
          </p:cNvSpPr>
          <p:nvPr>
            <p:ph idx="1"/>
          </p:nvPr>
        </p:nvSpPr>
        <p:spPr>
          <a:xfrm>
            <a:off x="1218883" y="1600200"/>
            <a:ext cx="9218929" cy="4572000"/>
          </a:xfrm>
        </p:spPr>
        <p:txBody>
          <a:bodyPr>
            <a:normAutofit fontScale="92500" lnSpcReduction="20000"/>
          </a:bodyPr>
          <a:lstStyle/>
          <a:p>
            <a:r>
              <a:rPr lang="en-US" altLang="en-US" dirty="0"/>
              <a:t>Consider a business located between Page, AZ, and GCNP</a:t>
            </a:r>
          </a:p>
          <a:p>
            <a:pPr lvl="2"/>
            <a:r>
              <a:rPr lang="en-US" altLang="en-US" dirty="0"/>
              <a:t>3.4% of visitors stayed in Page prior to visiting GCNP</a:t>
            </a:r>
          </a:p>
          <a:p>
            <a:pPr lvl="2"/>
            <a:r>
              <a:rPr lang="en-US" altLang="en-US" dirty="0"/>
              <a:t>4.0% of visitors stayed in Page after visiting GCNP</a:t>
            </a:r>
          </a:p>
          <a:p>
            <a:r>
              <a:rPr lang="en-US" altLang="en-US" dirty="0"/>
              <a:t>The average number of visitors who would pass by this business location can be found with the following equation:</a:t>
            </a:r>
          </a:p>
          <a:p>
            <a:pPr lvl="1"/>
            <a:endParaRPr lang="en-US" altLang="en-US" dirty="0"/>
          </a:p>
          <a:p>
            <a:pPr lvl="1"/>
            <a:endParaRPr lang="en-US" altLang="en-US" dirty="0"/>
          </a:p>
          <a:p>
            <a:endParaRPr lang="en-US" altLang="en-US" dirty="0"/>
          </a:p>
          <a:p>
            <a:r>
              <a:rPr lang="en-US" altLang="en-US" dirty="0"/>
              <a:t>The number of GCNP visitors that would pass by the business location each month averages 13,567</a:t>
            </a:r>
          </a:p>
          <a:p>
            <a:pPr lvl="2"/>
            <a:r>
              <a:rPr lang="en-US" altLang="en-US" dirty="0"/>
              <a:t>With a low of around 5,970 visitors during the winter months (11% of total)</a:t>
            </a:r>
          </a:p>
          <a:p>
            <a:pPr lvl="2"/>
            <a:r>
              <a:rPr lang="en-US" altLang="en-US" dirty="0"/>
              <a:t>And a high of 21,164 visitors during the summer months (39% of total)</a:t>
            </a:r>
          </a:p>
        </p:txBody>
      </p:sp>
      <p:pic>
        <p:nvPicPr>
          <p:cNvPr id="1546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17813" y="3516312"/>
            <a:ext cx="6528365" cy="598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nvPr>
        </p:nvGraphicFramePr>
        <p:xfrm>
          <a:off x="2813050" y="4243388"/>
          <a:ext cx="4851400" cy="557212"/>
        </p:xfrm>
        <a:graphic>
          <a:graphicData uri="http://schemas.openxmlformats.org/presentationml/2006/ole">
            <mc:AlternateContent xmlns:mc="http://schemas.openxmlformats.org/markup-compatibility/2006">
              <mc:Choice xmlns:v="urn:schemas-microsoft-com:vml" Requires="v">
                <p:oleObj spid="_x0000_s2056" name="Equation" r:id="rId5" imgW="3429000" imgH="393480" progId="Equation.DSMT4">
                  <p:embed/>
                </p:oleObj>
              </mc:Choice>
              <mc:Fallback>
                <p:oleObj name="Equation" r:id="rId5" imgW="3429000" imgH="393480" progId="Equation.DSMT4">
                  <p:embed/>
                  <p:pic>
                    <p:nvPicPr>
                      <p:cNvPr id="2" name="Object 1"/>
                      <p:cNvPicPr/>
                      <p:nvPr/>
                    </p:nvPicPr>
                    <p:blipFill>
                      <a:blip r:embed="rId6"/>
                      <a:stretch>
                        <a:fillRect/>
                      </a:stretch>
                    </p:blipFill>
                    <p:spPr>
                      <a:xfrm>
                        <a:off x="2813050" y="4243388"/>
                        <a:ext cx="4851400" cy="557212"/>
                      </a:xfrm>
                      <a:prstGeom prst="rect">
                        <a:avLst/>
                      </a:prstGeom>
                    </p:spPr>
                  </p:pic>
                </p:oleObj>
              </mc:Fallback>
            </mc:AlternateContent>
          </a:graphicData>
        </a:graphic>
      </p:graphicFrame>
    </p:spTree>
    <p:extLst>
      <p:ext uri="{BB962C8B-B14F-4D97-AF65-F5344CB8AC3E}">
        <p14:creationId xmlns:p14="http://schemas.microsoft.com/office/powerpoint/2010/main" val="390749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ltLang="en-US"/>
              <a:t>Grand Canyon National Park Example</a:t>
            </a:r>
            <a:endParaRPr lang="en-US" altLang="en-US" dirty="0"/>
          </a:p>
        </p:txBody>
      </p:sp>
      <p:sp>
        <p:nvSpPr>
          <p:cNvPr id="156675" name="Rectangle 3"/>
          <p:cNvSpPr>
            <a:spLocks noGrp="1" noChangeArrowheads="1"/>
          </p:cNvSpPr>
          <p:nvPr>
            <p:ph idx="1"/>
          </p:nvPr>
        </p:nvSpPr>
        <p:spPr>
          <a:xfrm>
            <a:off x="1218883" y="1600200"/>
            <a:ext cx="9218929" cy="4572000"/>
          </a:xfrm>
        </p:spPr>
        <p:txBody>
          <a:bodyPr/>
          <a:lstStyle/>
          <a:p>
            <a:r>
              <a:rPr lang="en-US" altLang="en-US" dirty="0"/>
              <a:t>The Page, AZ, business is a farm tourism venture (hay rides, farm stays, etc.)</a:t>
            </a:r>
          </a:p>
          <a:p>
            <a:pPr lvl="1"/>
            <a:r>
              <a:rPr lang="en-US" altLang="en-US" dirty="0"/>
              <a:t>Assume venture needs to earn an average of $10,000 in sales monthly to be viable</a:t>
            </a:r>
          </a:p>
          <a:p>
            <a:pPr lvl="1"/>
            <a:r>
              <a:rPr lang="en-US" altLang="en-US" dirty="0"/>
              <a:t>Expects average purchase of $25/person</a:t>
            </a:r>
          </a:p>
          <a:p>
            <a:r>
              <a:rPr lang="en-US" altLang="en-US" dirty="0"/>
              <a:t>Calculate the percentage of total visitors to GCNP the venture needs to attract</a:t>
            </a:r>
          </a:p>
          <a:p>
            <a:endParaRPr lang="en-US" altLang="en-US" dirty="0"/>
          </a:p>
          <a:p>
            <a:endParaRPr lang="en-US" altLang="en-US" dirty="0"/>
          </a:p>
          <a:p>
            <a:endParaRPr lang="en-US" altLang="en-US" dirty="0"/>
          </a:p>
          <a:p>
            <a:endParaRPr lang="en-US" altLang="en-US" dirty="0"/>
          </a:p>
        </p:txBody>
      </p:sp>
      <p:pic>
        <p:nvPicPr>
          <p:cNvPr id="15667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6812" y="5096828"/>
            <a:ext cx="6752112" cy="633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6679"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6612" y="5908358"/>
            <a:ext cx="2108200" cy="695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13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tLang="en-US"/>
              <a:t>Grand Canyon National Park Example</a:t>
            </a:r>
            <a:endParaRPr lang="en-US" altLang="en-US" dirty="0"/>
          </a:p>
        </p:txBody>
      </p:sp>
      <p:sp>
        <p:nvSpPr>
          <p:cNvPr id="158723" name="Rectangle 3"/>
          <p:cNvSpPr>
            <a:spLocks noGrp="1" noChangeArrowheads="1"/>
          </p:cNvSpPr>
          <p:nvPr>
            <p:ph idx="1"/>
          </p:nvPr>
        </p:nvSpPr>
        <p:spPr/>
        <p:txBody>
          <a:bodyPr/>
          <a:lstStyle/>
          <a:p>
            <a:r>
              <a:rPr lang="en-US" altLang="en-US"/>
              <a:t>The venture would need to attract 2.9%, on average, of the monthly GCNP visitors</a:t>
            </a:r>
          </a:p>
          <a:p>
            <a:pPr lvl="1"/>
            <a:r>
              <a:rPr lang="en-US" altLang="en-US"/>
              <a:t>6.7% of winter visits</a:t>
            </a:r>
          </a:p>
          <a:p>
            <a:pPr lvl="1"/>
            <a:r>
              <a:rPr lang="en-US" altLang="en-US"/>
              <a:t>1.9% of summer visits</a:t>
            </a:r>
          </a:p>
          <a:p>
            <a:r>
              <a:rPr lang="en-US" altLang="en-US"/>
              <a:t>This is a fairly high percentage of total visitors</a:t>
            </a:r>
          </a:p>
          <a:p>
            <a:r>
              <a:rPr lang="en-US" altLang="en-US"/>
              <a:t>For the business plan to work, the venture may try </a:t>
            </a:r>
          </a:p>
          <a:p>
            <a:pPr lvl="1"/>
            <a:r>
              <a:rPr lang="en-US" altLang="en-US"/>
              <a:t>Starting the venture on a smaller scale</a:t>
            </a:r>
          </a:p>
          <a:p>
            <a:pPr lvl="1"/>
            <a:r>
              <a:rPr lang="en-US" altLang="en-US"/>
              <a:t>Attracting more of the heavy summer traffic</a:t>
            </a:r>
          </a:p>
          <a:p>
            <a:endParaRPr lang="en-US" altLang="en-US" dirty="0"/>
          </a:p>
        </p:txBody>
      </p:sp>
    </p:spTree>
    <p:extLst>
      <p:ext uri="{BB962C8B-B14F-4D97-AF65-F5344CB8AC3E}">
        <p14:creationId xmlns:p14="http://schemas.microsoft.com/office/powerpoint/2010/main" val="349143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8D7D-0A42-DE44-8125-586835C850D3}"/>
              </a:ext>
            </a:extLst>
          </p:cNvPr>
          <p:cNvSpPr>
            <a:spLocks noGrp="1"/>
          </p:cNvSpPr>
          <p:nvPr>
            <p:ph type="ctrTitle"/>
          </p:nvPr>
        </p:nvSpPr>
        <p:spPr/>
        <p:txBody>
          <a:bodyPr/>
          <a:lstStyle/>
          <a:p>
            <a:r>
              <a:rPr lang="en-US"/>
              <a:t>Product Pricing</a:t>
            </a:r>
            <a:endParaRPr lang="en-US" dirty="0"/>
          </a:p>
        </p:txBody>
      </p:sp>
      <p:sp>
        <p:nvSpPr>
          <p:cNvPr id="7" name="Subtitle 6">
            <a:extLst>
              <a:ext uri="{FF2B5EF4-FFF2-40B4-BE49-F238E27FC236}">
                <a16:creationId xmlns:a16="http://schemas.microsoft.com/office/drawing/2014/main" id="{706C1695-F694-FC40-BADC-BD9EA41CD6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137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Estimating Product Price </a:t>
            </a:r>
            <a:endParaRPr lang="en-US" dirty="0"/>
          </a:p>
        </p:txBody>
      </p:sp>
      <p:sp>
        <p:nvSpPr>
          <p:cNvPr id="15363" name="Rectangle 3"/>
          <p:cNvSpPr>
            <a:spLocks noGrp="1" noChangeArrowheads="1"/>
          </p:cNvSpPr>
          <p:nvPr>
            <p:ph idx="1"/>
          </p:nvPr>
        </p:nvSpPr>
        <p:spPr/>
        <p:txBody>
          <a:bodyPr/>
          <a:lstStyle/>
          <a:p>
            <a:r>
              <a:rPr lang="en-US"/>
              <a:t>Major pricing approaches</a:t>
            </a:r>
          </a:p>
          <a:p>
            <a:pPr lvl="1"/>
            <a:r>
              <a:rPr lang="en-US"/>
              <a:t>Cost-based</a:t>
            </a:r>
          </a:p>
          <a:p>
            <a:pPr lvl="1"/>
            <a:r>
              <a:rPr lang="en-US"/>
              <a:t>Demand-oriented</a:t>
            </a:r>
          </a:p>
          <a:p>
            <a:pPr lvl="1"/>
            <a:r>
              <a:rPr lang="en-US"/>
              <a:t>Competition-oriented</a:t>
            </a:r>
          </a:p>
          <a:p>
            <a:pPr lvl="2"/>
            <a:r>
              <a:rPr lang="en-US"/>
              <a:t>Not normally used independently</a:t>
            </a:r>
          </a:p>
          <a:p>
            <a:endParaRPr lang="en-US" dirty="0"/>
          </a:p>
        </p:txBody>
      </p:sp>
    </p:spTree>
    <p:extLst>
      <p:ext uri="{BB962C8B-B14F-4D97-AF65-F5344CB8AC3E}">
        <p14:creationId xmlns:p14="http://schemas.microsoft.com/office/powerpoint/2010/main" val="241580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Cost-Based Pricing</a:t>
            </a:r>
            <a:endParaRPr lang="en-US" dirty="0"/>
          </a:p>
        </p:txBody>
      </p:sp>
      <p:sp>
        <p:nvSpPr>
          <p:cNvPr id="16387" name="Rectangle 3"/>
          <p:cNvSpPr>
            <a:spLocks noGrp="1" noChangeArrowheads="1"/>
          </p:cNvSpPr>
          <p:nvPr>
            <p:ph idx="1"/>
          </p:nvPr>
        </p:nvSpPr>
        <p:spPr/>
        <p:txBody>
          <a:bodyPr>
            <a:normAutofit fontScale="85000" lnSpcReduction="20000"/>
          </a:bodyPr>
          <a:lstStyle/>
          <a:p>
            <a:r>
              <a:rPr lang="en-US"/>
              <a:t>Cost-plus pricing</a:t>
            </a:r>
          </a:p>
          <a:p>
            <a:pPr lvl="1"/>
            <a:r>
              <a:rPr lang="en-US"/>
              <a:t>Price equals total costs divided by number of units</a:t>
            </a:r>
          </a:p>
          <a:p>
            <a:pPr lvl="1"/>
            <a:r>
              <a:rPr lang="en-US"/>
              <a:t>Shortcomings</a:t>
            </a:r>
          </a:p>
          <a:p>
            <a:pPr lvl="2"/>
            <a:r>
              <a:rPr lang="en-US"/>
              <a:t>Not tied to consumer demand</a:t>
            </a:r>
          </a:p>
          <a:p>
            <a:pPr lvl="2"/>
            <a:r>
              <a:rPr lang="en-US"/>
              <a:t>No incentive to reduce costs</a:t>
            </a:r>
          </a:p>
          <a:p>
            <a:pPr lvl="2"/>
            <a:r>
              <a:rPr lang="en-US"/>
              <a:t>Adjustments for rising costs poor</a:t>
            </a:r>
          </a:p>
          <a:p>
            <a:r>
              <a:rPr lang="en-US"/>
              <a:t>Mark-up pricing</a:t>
            </a:r>
          </a:p>
          <a:p>
            <a:pPr lvl="1"/>
            <a:r>
              <a:rPr lang="en-US"/>
              <a:t>Add a percentage to the cost of product (mark-up)</a:t>
            </a:r>
          </a:p>
          <a:p>
            <a:pPr lvl="1"/>
            <a:r>
              <a:rPr lang="en-US"/>
              <a:t>Very popular for retailers and wholesales</a:t>
            </a:r>
          </a:p>
          <a:p>
            <a:pPr lvl="2"/>
            <a:r>
              <a:rPr lang="en-US"/>
              <a:t>Easy, too many products to estimate demand</a:t>
            </a:r>
          </a:p>
          <a:p>
            <a:pPr lvl="1"/>
            <a:r>
              <a:rPr lang="en-US"/>
              <a:t>Shortcomings</a:t>
            </a:r>
          </a:p>
          <a:p>
            <a:pPr lvl="2"/>
            <a:r>
              <a:rPr lang="en-US"/>
              <a:t>Not tied to demand</a:t>
            </a:r>
          </a:p>
          <a:p>
            <a:pPr lvl="2"/>
            <a:r>
              <a:rPr lang="en-US"/>
              <a:t>Profit biased by pricing</a:t>
            </a:r>
            <a:endParaRPr lang="en-US" dirty="0"/>
          </a:p>
        </p:txBody>
      </p:sp>
    </p:spTree>
    <p:extLst>
      <p:ext uri="{BB962C8B-B14F-4D97-AF65-F5344CB8AC3E}">
        <p14:creationId xmlns:p14="http://schemas.microsoft.com/office/powerpoint/2010/main" val="216191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r>
              <a:rPr lang="en-AU"/>
              <a:t>How is a target market defined?</a:t>
            </a:r>
            <a:endParaRPr lang="en-US" dirty="0"/>
          </a:p>
        </p:txBody>
      </p:sp>
      <p:sp>
        <p:nvSpPr>
          <p:cNvPr id="8" name="Content Placeholder 7"/>
          <p:cNvSpPr>
            <a:spLocks noGrp="1"/>
          </p:cNvSpPr>
          <p:nvPr>
            <p:ph idx="1"/>
          </p:nvPr>
        </p:nvSpPr>
        <p:spPr>
          <a:xfrm>
            <a:off x="1218883" y="1600200"/>
            <a:ext cx="9142729" cy="4572000"/>
          </a:xfrm>
        </p:spPr>
        <p:txBody>
          <a:bodyPr/>
          <a:lstStyle/>
          <a:p>
            <a:r>
              <a:rPr lang="en-US" altLang="en-US" dirty="0"/>
              <a:t>Demographics</a:t>
            </a:r>
          </a:p>
          <a:p>
            <a:pPr lvl="1"/>
            <a:r>
              <a:rPr lang="en-US" altLang="en-US" dirty="0"/>
              <a:t>Age, location (state, county, etc.), gender, education level, income, children, martial status, etc.</a:t>
            </a:r>
          </a:p>
          <a:p>
            <a:r>
              <a:rPr lang="en-US" altLang="en-US" dirty="0"/>
              <a:t>Psychographics</a:t>
            </a:r>
          </a:p>
          <a:p>
            <a:pPr lvl="1"/>
            <a:r>
              <a:rPr lang="en-US" altLang="en-US" dirty="0"/>
              <a:t>Interests, hobbies, or concerns regarding health, food safety, environmental, etc.</a:t>
            </a:r>
          </a:p>
          <a:p>
            <a:r>
              <a:rPr lang="en-US" altLang="en-US" dirty="0"/>
              <a:t>Product/Service needs or preferences </a:t>
            </a:r>
          </a:p>
          <a:p>
            <a:pPr lvl="1"/>
            <a:r>
              <a:rPr lang="en-US" altLang="en-US" dirty="0"/>
              <a:t>Product or product characteristics (options, variety, location, package size, etc.) they require </a:t>
            </a:r>
          </a:p>
          <a:p>
            <a:endParaRPr lang="en-US" dirty="0"/>
          </a:p>
        </p:txBody>
      </p:sp>
      <p:sp>
        <p:nvSpPr>
          <p:cNvPr id="5" name="Content Placeholder 2"/>
          <p:cNvSpPr txBox="1">
            <a:spLocks/>
          </p:cNvSpPr>
          <p:nvPr/>
        </p:nvSpPr>
        <p:spPr>
          <a:xfrm>
            <a:off x="2894012" y="2164884"/>
            <a:ext cx="6286500" cy="360045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spcBef>
                <a:spcPts val="900"/>
              </a:spcBef>
            </a:pPr>
            <a:endParaRPr lang="en-AU" sz="2400" dirty="0"/>
          </a:p>
        </p:txBody>
      </p:sp>
    </p:spTree>
    <p:extLst>
      <p:ext uri="{BB962C8B-B14F-4D97-AF65-F5344CB8AC3E}">
        <p14:creationId xmlns:p14="http://schemas.microsoft.com/office/powerpoint/2010/main" val="332662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Retail Distribution Example</a:t>
            </a:r>
            <a:endParaRPr lang="en-US" dirty="0"/>
          </a:p>
        </p:txBody>
      </p:sp>
      <p:sp>
        <p:nvSpPr>
          <p:cNvPr id="3" name="Content Placeholder 2"/>
          <p:cNvSpPr>
            <a:spLocks noGrp="1"/>
          </p:cNvSpPr>
          <p:nvPr>
            <p:ph idx="1"/>
          </p:nvPr>
        </p:nvSpPr>
        <p:spPr/>
        <p:txBody>
          <a:bodyPr>
            <a:normAutofit fontScale="85000" lnSpcReduction="20000"/>
          </a:bodyPr>
          <a:lstStyle/>
          <a:p>
            <a:r>
              <a:rPr lang="en-US"/>
              <a:t>Plan to sell product retail (local tourist shop)</a:t>
            </a:r>
          </a:p>
          <a:p>
            <a:r>
              <a:rPr lang="en-US"/>
              <a:t>Set pricing at retail level and then evaluate demand</a:t>
            </a:r>
          </a:p>
          <a:p>
            <a:pPr lvl="1"/>
            <a:r>
              <a:rPr lang="en-US"/>
              <a:t>Ask wholesales and retailers what margin they require</a:t>
            </a:r>
          </a:p>
          <a:p>
            <a:r>
              <a:rPr lang="en-US"/>
              <a:t>Example</a:t>
            </a:r>
          </a:p>
          <a:p>
            <a:pPr lvl="1"/>
            <a:r>
              <a:rPr lang="en-US"/>
              <a:t>$5.00 cost of production</a:t>
            </a:r>
          </a:p>
          <a:p>
            <a:pPr lvl="2"/>
            <a:r>
              <a:rPr lang="en-US"/>
              <a:t>Multiply by 1.25 for wholesale price (Average 20-30%)</a:t>
            </a:r>
          </a:p>
          <a:p>
            <a:pPr lvl="1"/>
            <a:r>
              <a:rPr lang="en-US"/>
              <a:t>$6.25 wholesale</a:t>
            </a:r>
          </a:p>
          <a:p>
            <a:pPr lvl="2"/>
            <a:r>
              <a:rPr lang="en-US"/>
              <a:t>Multiply by 1.40 for retail price (Average 30-50%)</a:t>
            </a:r>
          </a:p>
          <a:p>
            <a:pPr lvl="1"/>
            <a:r>
              <a:rPr lang="en-US"/>
              <a:t>$8.75 retail </a:t>
            </a:r>
          </a:p>
          <a:p>
            <a:r>
              <a:rPr lang="en-US"/>
              <a:t>Will consumers pay $8.75?</a:t>
            </a:r>
          </a:p>
          <a:p>
            <a:r>
              <a:rPr lang="en-US"/>
              <a:t>Need to use this price at all outlets</a:t>
            </a:r>
            <a:endParaRPr lang="en-US" dirty="0"/>
          </a:p>
        </p:txBody>
      </p:sp>
    </p:spTree>
    <p:extLst>
      <p:ext uri="{BB962C8B-B14F-4D97-AF65-F5344CB8AC3E}">
        <p14:creationId xmlns:p14="http://schemas.microsoft.com/office/powerpoint/2010/main" val="227132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Demand-Oriented Pricing</a:t>
            </a:r>
            <a:endParaRPr lang="en-US" dirty="0"/>
          </a:p>
        </p:txBody>
      </p:sp>
      <p:sp>
        <p:nvSpPr>
          <p:cNvPr id="17411" name="Rectangle 3"/>
          <p:cNvSpPr>
            <a:spLocks noGrp="1" noChangeArrowheads="1"/>
          </p:cNvSpPr>
          <p:nvPr>
            <p:ph idx="1"/>
          </p:nvPr>
        </p:nvSpPr>
        <p:spPr/>
        <p:txBody>
          <a:bodyPr>
            <a:normAutofit fontScale="92500"/>
          </a:bodyPr>
          <a:lstStyle/>
          <a:p>
            <a:r>
              <a:rPr lang="en-US"/>
              <a:t>Price at customer value (willingness to pay)</a:t>
            </a:r>
          </a:p>
          <a:p>
            <a:r>
              <a:rPr lang="en-US"/>
              <a:t>Price skimming</a:t>
            </a:r>
          </a:p>
          <a:p>
            <a:pPr lvl="1"/>
            <a:r>
              <a:rPr lang="en-US"/>
              <a:t>Charge high price at first to pick up consumers willing to pay more</a:t>
            </a:r>
          </a:p>
          <a:p>
            <a:pPr lvl="1"/>
            <a:r>
              <a:rPr lang="en-US"/>
              <a:t>Gradually reduce price to pick up consumers who are more price sensitive</a:t>
            </a:r>
          </a:p>
          <a:p>
            <a:r>
              <a:rPr lang="en-US"/>
              <a:t>Penetration pricing</a:t>
            </a:r>
          </a:p>
          <a:p>
            <a:pPr lvl="1"/>
            <a:r>
              <a:rPr lang="en-US"/>
              <a:t>Initial low price to capture market share</a:t>
            </a:r>
          </a:p>
          <a:p>
            <a:pPr lvl="1"/>
            <a:r>
              <a:rPr lang="en-US"/>
              <a:t>Discourages competition</a:t>
            </a:r>
          </a:p>
          <a:p>
            <a:pPr lvl="1"/>
            <a:r>
              <a:rPr lang="en-US"/>
              <a:t>Price is increased later when consumers are hooked</a:t>
            </a:r>
          </a:p>
          <a:p>
            <a:pPr lvl="1"/>
            <a:r>
              <a:rPr lang="en-US"/>
              <a:t>Common in new food products</a:t>
            </a:r>
            <a:endParaRPr lang="en-US" dirty="0"/>
          </a:p>
        </p:txBody>
      </p:sp>
    </p:spTree>
    <p:extLst>
      <p:ext uri="{BB962C8B-B14F-4D97-AF65-F5344CB8AC3E}">
        <p14:creationId xmlns:p14="http://schemas.microsoft.com/office/powerpoint/2010/main" val="244757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Competition-Oriented Pricing</a:t>
            </a:r>
            <a:endParaRPr lang="en-US" dirty="0"/>
          </a:p>
        </p:txBody>
      </p:sp>
      <p:sp>
        <p:nvSpPr>
          <p:cNvPr id="19459" name="Rectangle 3"/>
          <p:cNvSpPr>
            <a:spLocks noGrp="1" noChangeArrowheads="1"/>
          </p:cNvSpPr>
          <p:nvPr>
            <p:ph idx="1"/>
          </p:nvPr>
        </p:nvSpPr>
        <p:spPr/>
        <p:txBody>
          <a:bodyPr>
            <a:normAutofit fontScale="92500" lnSpcReduction="20000"/>
          </a:bodyPr>
          <a:lstStyle/>
          <a:p>
            <a:r>
              <a:rPr lang="en-US"/>
              <a:t>Simple form of pricing</a:t>
            </a:r>
          </a:p>
          <a:p>
            <a:r>
              <a:rPr lang="en-US"/>
              <a:t>Ideal when similar products exist</a:t>
            </a:r>
          </a:p>
          <a:p>
            <a:r>
              <a:rPr lang="en-US"/>
              <a:t>Penetration pricing</a:t>
            </a:r>
          </a:p>
          <a:p>
            <a:pPr lvl="1"/>
            <a:r>
              <a:rPr lang="en-US"/>
              <a:t>Lower than competition price  </a:t>
            </a:r>
          </a:p>
          <a:p>
            <a:pPr lvl="1"/>
            <a:r>
              <a:rPr lang="en-US"/>
              <a:t>Creates demand</a:t>
            </a:r>
          </a:p>
          <a:p>
            <a:r>
              <a:rPr lang="en-US"/>
              <a:t>Parity pricing</a:t>
            </a:r>
          </a:p>
          <a:p>
            <a:pPr lvl="1"/>
            <a:r>
              <a:rPr lang="en-US"/>
              <a:t>Equal to competition price</a:t>
            </a:r>
          </a:p>
          <a:p>
            <a:r>
              <a:rPr lang="en-US"/>
              <a:t>Premium pricing</a:t>
            </a:r>
          </a:p>
          <a:p>
            <a:pPr lvl="1"/>
            <a:r>
              <a:rPr lang="en-US"/>
              <a:t>Higher than competition price</a:t>
            </a:r>
          </a:p>
          <a:p>
            <a:pPr lvl="1"/>
            <a:r>
              <a:rPr lang="en-US"/>
              <a:t>Signals higher quality</a:t>
            </a:r>
            <a:endParaRPr lang="en-US" dirty="0"/>
          </a:p>
        </p:txBody>
      </p:sp>
    </p:spTree>
    <p:extLst>
      <p:ext uri="{BB962C8B-B14F-4D97-AF65-F5344CB8AC3E}">
        <p14:creationId xmlns:p14="http://schemas.microsoft.com/office/powerpoint/2010/main" val="384253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r>
              <a:rPr lang="en-US"/>
              <a:t>Competitive Analysis</a:t>
            </a:r>
            <a:endParaRPr lang="en-US" dirty="0"/>
          </a:p>
        </p:txBody>
      </p:sp>
      <p:sp>
        <p:nvSpPr>
          <p:cNvPr id="9219" name="Rectangle 5"/>
          <p:cNvSpPr>
            <a:spLocks noGrp="1" noChangeArrowheads="1"/>
          </p:cNvSpPr>
          <p:nvPr>
            <p:ph idx="1"/>
          </p:nvPr>
        </p:nvSpPr>
        <p:spPr/>
        <p:txBody>
          <a:bodyPr/>
          <a:lstStyle/>
          <a:p>
            <a:r>
              <a:rPr lang="en-US"/>
              <a:t>How many competitors operate in the market?</a:t>
            </a:r>
          </a:p>
          <a:p>
            <a:r>
              <a:rPr lang="en-US"/>
              <a:t>Are competitors large or small?  Near or far?</a:t>
            </a:r>
          </a:p>
          <a:p>
            <a:r>
              <a:rPr lang="en-US"/>
              <a:t>What types and numbers of products do they sell?</a:t>
            </a:r>
          </a:p>
          <a:p>
            <a:r>
              <a:rPr lang="en-US"/>
              <a:t>What pricing methods do they use?</a:t>
            </a:r>
          </a:p>
          <a:p>
            <a:endParaRPr lang="en-US" dirty="0"/>
          </a:p>
        </p:txBody>
      </p:sp>
    </p:spTree>
    <p:extLst>
      <p:ext uri="{BB962C8B-B14F-4D97-AF65-F5344CB8AC3E}">
        <p14:creationId xmlns:p14="http://schemas.microsoft.com/office/powerpoint/2010/main" val="239466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r>
              <a:rPr lang="en-US"/>
              <a:t>Consider External Factors In Pricing</a:t>
            </a:r>
            <a:endParaRPr lang="en-US" dirty="0"/>
          </a:p>
        </p:txBody>
      </p:sp>
      <p:sp>
        <p:nvSpPr>
          <p:cNvPr id="8195" name="Rectangle 5"/>
          <p:cNvSpPr>
            <a:spLocks noGrp="1" noChangeArrowheads="1"/>
          </p:cNvSpPr>
          <p:nvPr>
            <p:ph idx="1"/>
          </p:nvPr>
        </p:nvSpPr>
        <p:spPr/>
        <p:txBody>
          <a:bodyPr/>
          <a:lstStyle/>
          <a:p>
            <a:r>
              <a:rPr lang="en-US"/>
              <a:t>Distribution </a:t>
            </a:r>
          </a:p>
          <a:p>
            <a:pPr lvl="1"/>
            <a:r>
              <a:rPr lang="en-US"/>
              <a:t>Wholesale and retail margins</a:t>
            </a:r>
          </a:p>
          <a:p>
            <a:pPr lvl="1"/>
            <a:r>
              <a:rPr lang="en-US"/>
              <a:t>Transportation and packaging costs</a:t>
            </a:r>
          </a:p>
          <a:p>
            <a:r>
              <a:rPr lang="en-US"/>
              <a:t>Environmental factors</a:t>
            </a:r>
          </a:p>
          <a:p>
            <a:pPr lvl="1"/>
            <a:r>
              <a:rPr lang="en-US"/>
              <a:t>Taxes, weather events, fad diets, energy policy</a:t>
            </a:r>
          </a:p>
          <a:p>
            <a:r>
              <a:rPr lang="en-US"/>
              <a:t>Legal/regulatory factors</a:t>
            </a:r>
          </a:p>
          <a:p>
            <a:pPr lvl="1"/>
            <a:r>
              <a:rPr lang="en-US"/>
              <a:t>Labeling, certification, permits, safety</a:t>
            </a:r>
          </a:p>
          <a:p>
            <a:pPr lvl="1"/>
            <a:endParaRPr lang="en-US" dirty="0"/>
          </a:p>
        </p:txBody>
      </p:sp>
    </p:spTree>
    <p:extLst>
      <p:ext uri="{BB962C8B-B14F-4D97-AF65-F5344CB8AC3E}">
        <p14:creationId xmlns:p14="http://schemas.microsoft.com/office/powerpoint/2010/main" val="193879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Pomegranate Juice Pricing Example</a:t>
            </a:r>
            <a:endParaRPr lang="en-US" dirty="0"/>
          </a:p>
        </p:txBody>
      </p:sp>
      <p:sp>
        <p:nvSpPr>
          <p:cNvPr id="3" name="Content Placeholder 2"/>
          <p:cNvSpPr>
            <a:spLocks noGrp="1"/>
          </p:cNvSpPr>
          <p:nvPr>
            <p:ph idx="1"/>
          </p:nvPr>
        </p:nvSpPr>
        <p:spPr>
          <a:xfrm>
            <a:off x="1218883" y="1600200"/>
            <a:ext cx="9142729" cy="4572000"/>
          </a:xfrm>
        </p:spPr>
        <p:txBody>
          <a:bodyPr>
            <a:normAutofit fontScale="85000" lnSpcReduction="10000"/>
          </a:bodyPr>
          <a:lstStyle/>
          <a:p>
            <a:r>
              <a:rPr lang="en-US" dirty="0"/>
              <a:t>Produce and sell juice at specialty/health stores</a:t>
            </a:r>
          </a:p>
          <a:p>
            <a:r>
              <a:rPr lang="en-US" dirty="0"/>
              <a:t>Cost of production is $0.80 per 8 oz. juice</a:t>
            </a:r>
          </a:p>
          <a:p>
            <a:pPr lvl="1"/>
            <a:r>
              <a:rPr lang="en-US" dirty="0"/>
              <a:t>$0.80 cost of production (multiply by 1.20)</a:t>
            </a:r>
          </a:p>
          <a:p>
            <a:pPr lvl="1"/>
            <a:r>
              <a:rPr lang="en-US" dirty="0"/>
              <a:t>$0.96 cost with profit (multiply by 1.25)</a:t>
            </a:r>
          </a:p>
          <a:p>
            <a:pPr lvl="1"/>
            <a:r>
              <a:rPr lang="en-US" dirty="0"/>
              <a:t>$1.20 wholesale price (multiply by 1.40)</a:t>
            </a:r>
          </a:p>
          <a:p>
            <a:pPr lvl="1"/>
            <a:r>
              <a:rPr lang="en-US" dirty="0"/>
              <a:t>$1.68 minimum retail price required </a:t>
            </a:r>
          </a:p>
          <a:p>
            <a:r>
              <a:rPr lang="en-US" dirty="0"/>
              <a:t>$1.47 per 8 oz. retail price (ERS, 2013)</a:t>
            </a:r>
          </a:p>
          <a:p>
            <a:pPr lvl="1"/>
            <a:r>
              <a:rPr lang="en-US" dirty="0"/>
              <a:t>Pricing data is U.S. average, specialty retail price may be much higher </a:t>
            </a:r>
          </a:p>
          <a:p>
            <a:pPr lvl="1"/>
            <a:r>
              <a:rPr lang="en-US" dirty="0"/>
              <a:t>Target market may be willing to pay more (health benefits, families with children, seniors, etc.)</a:t>
            </a:r>
          </a:p>
          <a:p>
            <a:pPr lvl="1"/>
            <a:r>
              <a:rPr lang="en-US" dirty="0"/>
              <a:t>What packaging, labeling, etc. may differentiate the product? </a:t>
            </a:r>
          </a:p>
          <a:p>
            <a:pPr lvl="1"/>
            <a:endParaRPr lang="en-US" dirty="0"/>
          </a:p>
        </p:txBody>
      </p:sp>
    </p:spTree>
    <p:extLst>
      <p:ext uri="{BB962C8B-B14F-4D97-AF65-F5344CB8AC3E}">
        <p14:creationId xmlns:p14="http://schemas.microsoft.com/office/powerpoint/2010/main" val="94687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U-Pick Pricing Example </a:t>
            </a:r>
            <a:endParaRPr lang="en-US" dirty="0"/>
          </a:p>
        </p:txBody>
      </p:sp>
      <p:sp>
        <p:nvSpPr>
          <p:cNvPr id="3" name="Content Placeholder 2"/>
          <p:cNvSpPr>
            <a:spLocks noGrp="1"/>
          </p:cNvSpPr>
          <p:nvPr>
            <p:ph idx="1"/>
          </p:nvPr>
        </p:nvSpPr>
        <p:spPr/>
        <p:txBody>
          <a:bodyPr/>
          <a:lstStyle/>
          <a:p>
            <a:r>
              <a:rPr lang="en-US"/>
              <a:t>Strawberry U-pick operation</a:t>
            </a:r>
          </a:p>
          <a:p>
            <a:pPr lvl="1"/>
            <a:r>
              <a:rPr lang="en-US"/>
              <a:t>10,000 pounds per acre</a:t>
            </a:r>
          </a:p>
          <a:p>
            <a:pPr lvl="1"/>
            <a:r>
              <a:rPr lang="en-US"/>
              <a:t>$23,600 in revenue per acre</a:t>
            </a:r>
          </a:p>
          <a:p>
            <a:pPr lvl="2"/>
            <a:r>
              <a:rPr lang="en-US"/>
              <a:t>$2.36 per pound retail price (ERS, U.S. average 2013)</a:t>
            </a:r>
          </a:p>
          <a:p>
            <a:pPr lvl="1"/>
            <a:r>
              <a:rPr lang="en-US"/>
              <a:t>$18.88 in revenue per person </a:t>
            </a:r>
          </a:p>
          <a:p>
            <a:pPr lvl="2"/>
            <a:r>
              <a:rPr lang="en-US"/>
              <a:t>Average consumption is 8 pounds/year (ERS, 2014)</a:t>
            </a:r>
          </a:p>
          <a:p>
            <a:r>
              <a:rPr lang="en-US"/>
              <a:t>Need to know the cost of production (including visitor services, permits, etc.)</a:t>
            </a:r>
          </a:p>
          <a:p>
            <a:endParaRPr lang="en-US" dirty="0"/>
          </a:p>
        </p:txBody>
      </p:sp>
    </p:spTree>
    <p:extLst>
      <p:ext uri="{BB962C8B-B14F-4D97-AF65-F5344CB8AC3E}">
        <p14:creationId xmlns:p14="http://schemas.microsoft.com/office/powerpoint/2010/main" val="368459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U-Pick Pricing Example</a:t>
            </a:r>
            <a:endParaRPr lang="en-US" dirty="0"/>
          </a:p>
        </p:txBody>
      </p:sp>
      <p:sp>
        <p:nvSpPr>
          <p:cNvPr id="3" name="Content Placeholder 2"/>
          <p:cNvSpPr>
            <a:spLocks noGrp="1"/>
          </p:cNvSpPr>
          <p:nvPr>
            <p:ph idx="1"/>
          </p:nvPr>
        </p:nvSpPr>
        <p:spPr>
          <a:xfrm>
            <a:off x="1218883" y="1600200"/>
            <a:ext cx="9218929" cy="4572000"/>
          </a:xfrm>
        </p:spPr>
        <p:txBody>
          <a:bodyPr>
            <a:normAutofit fontScale="92500" lnSpcReduction="20000"/>
          </a:bodyPr>
          <a:lstStyle/>
          <a:p>
            <a:r>
              <a:rPr lang="en-US" dirty="0"/>
              <a:t>Considerations</a:t>
            </a:r>
          </a:p>
          <a:p>
            <a:r>
              <a:rPr lang="en-US" dirty="0"/>
              <a:t>Visitors may purchase much more than 8 pounds annually (processing, events, etc.) </a:t>
            </a:r>
          </a:p>
          <a:p>
            <a:r>
              <a:rPr lang="en-US" dirty="0"/>
              <a:t>Visitors may be willing to pay more or less than retail depending on…</a:t>
            </a:r>
          </a:p>
          <a:p>
            <a:pPr lvl="1"/>
            <a:r>
              <a:rPr lang="en-US" dirty="0"/>
              <a:t>Experience</a:t>
            </a:r>
          </a:p>
          <a:p>
            <a:pPr lvl="2"/>
            <a:r>
              <a:rPr lang="en-US" dirty="0"/>
              <a:t>Family outings, may pay much more per pound for the farm experience</a:t>
            </a:r>
          </a:p>
          <a:p>
            <a:pPr lvl="1"/>
            <a:r>
              <a:rPr lang="en-US" dirty="0"/>
              <a:t>Amount purchased</a:t>
            </a:r>
          </a:p>
          <a:p>
            <a:pPr lvl="2"/>
            <a:r>
              <a:rPr lang="en-US" dirty="0"/>
              <a:t>Bulk purchases for canning, freezing, etc., may pay less per pound</a:t>
            </a:r>
          </a:p>
          <a:p>
            <a:pPr lvl="1"/>
            <a:r>
              <a:rPr lang="en-US" dirty="0"/>
              <a:t>Specialty item</a:t>
            </a:r>
          </a:p>
          <a:p>
            <a:pPr lvl="2"/>
            <a:r>
              <a:rPr lang="en-US" dirty="0"/>
              <a:t>For organic, and other specialty labels or designations may pay more per pound</a:t>
            </a:r>
          </a:p>
          <a:p>
            <a:pPr lvl="2"/>
            <a:r>
              <a:rPr lang="en-US" dirty="0"/>
              <a:t>$3.48 organic wholesale price per pound (ERS, San Fran 2013)</a:t>
            </a:r>
          </a:p>
          <a:p>
            <a:endParaRPr lang="en-US" dirty="0"/>
          </a:p>
        </p:txBody>
      </p:sp>
    </p:spTree>
    <p:extLst>
      <p:ext uri="{BB962C8B-B14F-4D97-AF65-F5344CB8AC3E}">
        <p14:creationId xmlns:p14="http://schemas.microsoft.com/office/powerpoint/2010/main" val="9715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Product Pricing Resources</a:t>
            </a:r>
          </a:p>
        </p:txBody>
      </p:sp>
      <p:sp>
        <p:nvSpPr>
          <p:cNvPr id="3" name="Content Placeholder 2"/>
          <p:cNvSpPr>
            <a:spLocks noGrp="1"/>
          </p:cNvSpPr>
          <p:nvPr>
            <p:ph idx="1"/>
          </p:nvPr>
        </p:nvSpPr>
        <p:spPr/>
        <p:txBody>
          <a:bodyPr>
            <a:normAutofit lnSpcReduction="10000"/>
          </a:bodyPr>
          <a:lstStyle/>
          <a:p>
            <a:r>
              <a:rPr lang="en-US"/>
              <a:t>Fresh and processed fruits and vegetables </a:t>
            </a:r>
          </a:p>
          <a:p>
            <a:pPr lvl="1"/>
            <a:r>
              <a:rPr lang="en-US">
                <a:hlinkClick r:id="rId3"/>
              </a:rPr>
              <a:t>http://www.ers.usda.gov/data-products/fruit-and-vegetable-prices.aspx</a:t>
            </a:r>
            <a:endParaRPr lang="en-US"/>
          </a:p>
          <a:p>
            <a:r>
              <a:rPr lang="en-US"/>
              <a:t>Meats and poultry</a:t>
            </a:r>
          </a:p>
          <a:p>
            <a:pPr lvl="1"/>
            <a:r>
              <a:rPr lang="en-US">
                <a:hlinkClick r:id="rId4"/>
              </a:rPr>
              <a:t>http://www.ers.usda.gov/data-products/meat-price-spreads.aspx</a:t>
            </a:r>
            <a:endParaRPr lang="en-US"/>
          </a:p>
          <a:p>
            <a:r>
              <a:rPr lang="en-US"/>
              <a:t>Organic foods</a:t>
            </a:r>
          </a:p>
          <a:p>
            <a:pPr lvl="1"/>
            <a:r>
              <a:rPr lang="en-US">
                <a:hlinkClick r:id="rId5"/>
              </a:rPr>
              <a:t>http://www.ers.usda.gov/data-products/organic-prices.aspx</a:t>
            </a:r>
            <a:endParaRPr lang="en-US"/>
          </a:p>
          <a:p>
            <a:r>
              <a:rPr lang="en-US"/>
              <a:t>Drinks and meals away from home</a:t>
            </a:r>
          </a:p>
          <a:p>
            <a:pPr lvl="1"/>
            <a:r>
              <a:rPr lang="en-US">
                <a:hlinkClick r:id="rId6"/>
              </a:rPr>
              <a:t>http://www.ers.usda.gov/data-products/quarterly-food-away-from-home-prices.aspx</a:t>
            </a:r>
            <a:endParaRPr lang="en-US"/>
          </a:p>
          <a:p>
            <a:pPr lvl="1"/>
            <a:endParaRPr lang="en-US" dirty="0"/>
          </a:p>
        </p:txBody>
      </p:sp>
    </p:spTree>
    <p:extLst>
      <p:ext uri="{BB962C8B-B14F-4D97-AF65-F5344CB8AC3E}">
        <p14:creationId xmlns:p14="http://schemas.microsoft.com/office/powerpoint/2010/main" val="396015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Assessing Consumer Sensitivity to Pricing</a:t>
            </a:r>
            <a:endParaRPr lang="en-US" dirty="0"/>
          </a:p>
        </p:txBody>
      </p:sp>
      <p:sp>
        <p:nvSpPr>
          <p:cNvPr id="5" name="Content Placeholder 4">
            <a:extLst>
              <a:ext uri="{FF2B5EF4-FFF2-40B4-BE49-F238E27FC236}">
                <a16:creationId xmlns:a16="http://schemas.microsoft.com/office/drawing/2014/main" id="{C7924130-C5B0-3A45-8819-64D33376E687}"/>
              </a:ext>
            </a:extLst>
          </p:cNvPr>
          <p:cNvSpPr>
            <a:spLocks noGrp="1"/>
          </p:cNvSpPr>
          <p:nvPr>
            <p:ph idx="1"/>
          </p:nvPr>
        </p:nvSpPr>
        <p:spPr/>
        <p:txBody>
          <a:bodyPr>
            <a:normAutofit/>
          </a:bodyPr>
          <a:lstStyle/>
          <a:p>
            <a:r>
              <a:rPr lang="en-US" dirty="0"/>
              <a:t>Nine primary effects influence consumer price sensitivity</a:t>
            </a:r>
          </a:p>
          <a:p>
            <a:pPr lvl="1"/>
            <a:r>
              <a:rPr lang="en-US" dirty="0"/>
              <a:t>Perceived substitute effect</a:t>
            </a:r>
          </a:p>
          <a:p>
            <a:pPr lvl="2"/>
            <a:r>
              <a:rPr lang="en-US" dirty="0"/>
              <a:t>How many substitutes exist? If many, consumers will be more price sensitive</a:t>
            </a:r>
          </a:p>
          <a:p>
            <a:pPr lvl="1"/>
            <a:r>
              <a:rPr lang="en-US" dirty="0"/>
              <a:t>Unique value effect</a:t>
            </a:r>
          </a:p>
          <a:p>
            <a:pPr lvl="2"/>
            <a:r>
              <a:rPr lang="en-US" dirty="0"/>
              <a:t>Consumers less price sensitive if the product is “unique” </a:t>
            </a:r>
          </a:p>
          <a:p>
            <a:pPr lvl="2"/>
            <a:r>
              <a:rPr lang="en-US" dirty="0"/>
              <a:t>Increase market share through differentiation</a:t>
            </a:r>
          </a:p>
          <a:p>
            <a:pPr lvl="1"/>
            <a:r>
              <a:rPr lang="en-US" dirty="0"/>
              <a:t>Switching cost effect</a:t>
            </a:r>
          </a:p>
          <a:p>
            <a:pPr lvl="2"/>
            <a:r>
              <a:rPr lang="en-US" dirty="0"/>
              <a:t>Cost of changing from one product to another</a:t>
            </a:r>
          </a:p>
          <a:p>
            <a:pPr lvl="2"/>
            <a:r>
              <a:rPr lang="en-US" dirty="0"/>
              <a:t>People are reluctant to change and seek out new information</a:t>
            </a:r>
          </a:p>
          <a:p>
            <a:pPr lvl="2"/>
            <a:r>
              <a:rPr lang="en-US" dirty="0"/>
              <a:t>Consumers less price sensitive given large switching costs</a:t>
            </a:r>
          </a:p>
          <a:p>
            <a:pPr lvl="1"/>
            <a:endParaRPr lang="en-US" dirty="0"/>
          </a:p>
          <a:p>
            <a:endParaRPr lang="en-US" dirty="0"/>
          </a:p>
        </p:txBody>
      </p:sp>
    </p:spTree>
    <p:extLst>
      <p:ext uri="{BB962C8B-B14F-4D97-AF65-F5344CB8AC3E}">
        <p14:creationId xmlns:p14="http://schemas.microsoft.com/office/powerpoint/2010/main" val="29802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r>
              <a:rPr lang="en-US" dirty="0"/>
              <a:t>Consumer Data Collection Methods</a:t>
            </a:r>
          </a:p>
        </p:txBody>
      </p:sp>
      <p:sp>
        <p:nvSpPr>
          <p:cNvPr id="4" name="Content Placeholder 2"/>
          <p:cNvSpPr>
            <a:spLocks noGrp="1"/>
          </p:cNvSpPr>
          <p:nvPr>
            <p:ph idx="1"/>
          </p:nvPr>
        </p:nvSpPr>
        <p:spPr/>
        <p:txBody>
          <a:bodyPr/>
          <a:lstStyle/>
          <a:p>
            <a:r>
              <a:rPr lang="en-US" dirty="0"/>
              <a:t>Survey existing or potential customers</a:t>
            </a:r>
          </a:p>
          <a:p>
            <a:r>
              <a:rPr lang="en-US" dirty="0"/>
              <a:t>General market assessment surveys</a:t>
            </a:r>
          </a:p>
          <a:p>
            <a:r>
              <a:rPr lang="en-US" dirty="0"/>
              <a:t>Conduct product/pricing trials </a:t>
            </a:r>
          </a:p>
          <a:p>
            <a:r>
              <a:rPr lang="en-US" dirty="0"/>
              <a:t>Ask fellow providers (competitors)</a:t>
            </a:r>
          </a:p>
          <a:p>
            <a:r>
              <a:rPr lang="en-US" dirty="0"/>
              <a:t>Use secondary data resources</a:t>
            </a:r>
          </a:p>
          <a:p>
            <a:pPr lvl="1"/>
            <a:r>
              <a:rPr lang="en-US" dirty="0"/>
              <a:t>USDA, marketing firms, Extension, other online resources  </a:t>
            </a:r>
          </a:p>
          <a:p>
            <a:endParaRPr lang="en-AU" dirty="0"/>
          </a:p>
        </p:txBody>
      </p:sp>
    </p:spTree>
    <p:extLst>
      <p:ext uri="{BB962C8B-B14F-4D97-AF65-F5344CB8AC3E}">
        <p14:creationId xmlns:p14="http://schemas.microsoft.com/office/powerpoint/2010/main" val="317869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Assessing Consumer Sensitivity to Pricing</a:t>
            </a:r>
            <a:endParaRPr lang="en-US" dirty="0"/>
          </a:p>
        </p:txBody>
      </p:sp>
      <p:sp>
        <p:nvSpPr>
          <p:cNvPr id="5" name="Rectangle 3"/>
          <p:cNvSpPr>
            <a:spLocks noGrp="1" noChangeArrowheads="1"/>
          </p:cNvSpPr>
          <p:nvPr>
            <p:ph idx="1"/>
          </p:nvPr>
        </p:nvSpPr>
        <p:spPr>
          <a:xfrm>
            <a:off x="1218883" y="1600200"/>
            <a:ext cx="9142729" cy="4572000"/>
          </a:xfrm>
        </p:spPr>
        <p:txBody>
          <a:bodyPr/>
          <a:lstStyle/>
          <a:p>
            <a:r>
              <a:rPr lang="en-US" dirty="0"/>
              <a:t>Difficult comparison effect</a:t>
            </a:r>
          </a:p>
          <a:p>
            <a:pPr lvl="1"/>
            <a:r>
              <a:rPr lang="en-US" dirty="0"/>
              <a:t>If products/services are hard to compare, consumers are less price sensitive</a:t>
            </a:r>
          </a:p>
          <a:p>
            <a:r>
              <a:rPr lang="en-US" dirty="0"/>
              <a:t>Price-quality effect</a:t>
            </a:r>
          </a:p>
          <a:p>
            <a:pPr lvl="1"/>
            <a:r>
              <a:rPr lang="en-US" dirty="0"/>
              <a:t>Often associate a higher price with higher quality</a:t>
            </a:r>
          </a:p>
          <a:p>
            <a:r>
              <a:rPr lang="en-US" dirty="0"/>
              <a:t>Expenditure effect</a:t>
            </a:r>
          </a:p>
          <a:p>
            <a:pPr lvl="1"/>
            <a:r>
              <a:rPr lang="en-US" dirty="0"/>
              <a:t>More sensitive to price changes on large, expensive items than small, inexpensive ones</a:t>
            </a:r>
          </a:p>
          <a:p>
            <a:pPr lvl="2"/>
            <a:r>
              <a:rPr lang="en-US" dirty="0"/>
              <a:t>Price changes on meat compared to salt</a:t>
            </a:r>
          </a:p>
        </p:txBody>
      </p:sp>
    </p:spTree>
    <p:extLst>
      <p:ext uri="{BB962C8B-B14F-4D97-AF65-F5344CB8AC3E}">
        <p14:creationId xmlns:p14="http://schemas.microsoft.com/office/powerpoint/2010/main" val="287960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Assessing Consumer Sensitivity to Pricing</a:t>
            </a:r>
            <a:endParaRPr lang="en-US" dirty="0"/>
          </a:p>
        </p:txBody>
      </p:sp>
      <p:sp>
        <p:nvSpPr>
          <p:cNvPr id="5" name="Rectangle 3"/>
          <p:cNvSpPr>
            <a:spLocks noGrp="1" noChangeArrowheads="1"/>
          </p:cNvSpPr>
          <p:nvPr>
            <p:ph idx="1"/>
          </p:nvPr>
        </p:nvSpPr>
        <p:spPr>
          <a:xfrm>
            <a:off x="1218883" y="1600200"/>
            <a:ext cx="9218929" cy="4572000"/>
          </a:xfrm>
        </p:spPr>
        <p:txBody>
          <a:bodyPr/>
          <a:lstStyle/>
          <a:p>
            <a:r>
              <a:rPr lang="en-US" dirty="0"/>
              <a:t>Fairness effect</a:t>
            </a:r>
          </a:p>
          <a:p>
            <a:pPr lvl="1"/>
            <a:r>
              <a:rPr lang="en-US" dirty="0"/>
              <a:t>Impacted by what they consider fair (sense of value-added)</a:t>
            </a:r>
          </a:p>
          <a:p>
            <a:r>
              <a:rPr lang="en-US" dirty="0"/>
              <a:t>Inventory effect</a:t>
            </a:r>
          </a:p>
          <a:p>
            <a:pPr lvl="1"/>
            <a:r>
              <a:rPr lang="en-US" dirty="0"/>
              <a:t>Seasonality affects price sensitivity</a:t>
            </a:r>
          </a:p>
          <a:p>
            <a:pPr lvl="2"/>
            <a:r>
              <a:rPr lang="en-US" dirty="0"/>
              <a:t>Higher demand for steak in summer due to outdoor grilling</a:t>
            </a:r>
          </a:p>
          <a:p>
            <a:r>
              <a:rPr lang="en-US" dirty="0"/>
              <a:t>End-benefit effect</a:t>
            </a:r>
          </a:p>
          <a:p>
            <a:pPr lvl="1"/>
            <a:r>
              <a:rPr lang="en-US" dirty="0"/>
              <a:t>Some consumers willing to pay more for products that protect the environment, preserve open space, support family farms, etc.</a:t>
            </a:r>
          </a:p>
        </p:txBody>
      </p:sp>
    </p:spTree>
    <p:extLst>
      <p:ext uri="{BB962C8B-B14F-4D97-AF65-F5344CB8AC3E}">
        <p14:creationId xmlns:p14="http://schemas.microsoft.com/office/powerpoint/2010/main" val="252409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p:txBody>
          <a:bodyPr/>
          <a:lstStyle/>
          <a:p>
            <a:r>
              <a:rPr lang="en-US"/>
              <a:t>Market Assessment Process</a:t>
            </a:r>
            <a:endParaRPr lang="en-US" dirty="0"/>
          </a:p>
        </p:txBody>
      </p:sp>
      <p:sp>
        <p:nvSpPr>
          <p:cNvPr id="5" name="Rectangle 5"/>
          <p:cNvSpPr>
            <a:spLocks noGrp="1" noChangeArrowheads="1"/>
          </p:cNvSpPr>
          <p:nvPr>
            <p:ph idx="1"/>
          </p:nvPr>
        </p:nvSpPr>
        <p:spPr/>
        <p:txBody>
          <a:bodyPr/>
          <a:lstStyle/>
          <a:p>
            <a:r>
              <a:rPr lang="en-US"/>
              <a:t>Define target market(s) for the product or service</a:t>
            </a:r>
          </a:p>
          <a:p>
            <a:pPr lvl="1"/>
            <a:r>
              <a:rPr lang="en-US"/>
              <a:t>Consumers who have a need for the product or service and are willing to pay a profitable price for it</a:t>
            </a:r>
          </a:p>
          <a:p>
            <a:r>
              <a:rPr lang="en-US"/>
              <a:t>Market assessment steps</a:t>
            </a:r>
          </a:p>
          <a:p>
            <a:pPr lvl="1"/>
            <a:r>
              <a:rPr lang="en-US"/>
              <a:t>Estimate market size</a:t>
            </a:r>
          </a:p>
          <a:p>
            <a:pPr lvl="2"/>
            <a:r>
              <a:rPr lang="en-US"/>
              <a:t>Available customer base and purchase amounts</a:t>
            </a:r>
          </a:p>
          <a:p>
            <a:pPr lvl="1"/>
            <a:r>
              <a:rPr lang="en-US"/>
              <a:t>Estimate a feasible range of prices</a:t>
            </a:r>
          </a:p>
          <a:p>
            <a:pPr lvl="2"/>
            <a:r>
              <a:rPr lang="en-US"/>
              <a:t>To cover production costs</a:t>
            </a:r>
          </a:p>
          <a:p>
            <a:pPr lvl="1"/>
            <a:r>
              <a:rPr lang="en-US"/>
              <a:t>Assess consumer sensitivity to pricing</a:t>
            </a:r>
            <a:endParaRPr lang="en-US" dirty="0"/>
          </a:p>
        </p:txBody>
      </p:sp>
    </p:spTree>
    <p:extLst>
      <p:ext uri="{BB962C8B-B14F-4D97-AF65-F5344CB8AC3E}">
        <p14:creationId xmlns:p14="http://schemas.microsoft.com/office/powerpoint/2010/main" val="239498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Resources</a:t>
            </a:r>
            <a:endParaRPr lang="en-US" dirty="0"/>
          </a:p>
        </p:txBody>
      </p:sp>
      <p:sp>
        <p:nvSpPr>
          <p:cNvPr id="4" name="Content Placeholder 2"/>
          <p:cNvSpPr>
            <a:spLocks noGrp="1"/>
          </p:cNvSpPr>
          <p:nvPr>
            <p:ph idx="1"/>
          </p:nvPr>
        </p:nvSpPr>
        <p:spPr>
          <a:xfrm>
            <a:off x="1218883" y="1600200"/>
            <a:ext cx="9218929" cy="5105400"/>
          </a:xfrm>
        </p:spPr>
        <p:txBody>
          <a:bodyPr>
            <a:normAutofit fontScale="55000" lnSpcReduction="20000"/>
          </a:bodyPr>
          <a:lstStyle/>
          <a:p>
            <a:r>
              <a:rPr lang="en-AU" dirty="0"/>
              <a:t>U.S. Census demographic data - </a:t>
            </a:r>
            <a:r>
              <a:rPr lang="en-AU" dirty="0">
                <a:hlinkClick r:id="rId2"/>
              </a:rPr>
              <a:t>http://factfinder.census.gov/faces/nav/jsf/pages/index.xhtml</a:t>
            </a:r>
            <a:endParaRPr lang="en-AU" dirty="0"/>
          </a:p>
          <a:p>
            <a:r>
              <a:rPr lang="en-AU" dirty="0"/>
              <a:t>USDA’s Economic Research Service (USDA-ERS) consumption data - </a:t>
            </a:r>
            <a:r>
              <a:rPr lang="en-AU" dirty="0">
                <a:hlinkClick r:id="rId3"/>
              </a:rPr>
              <a:t>http://www.ers.usda.gov/data-products/food-availability-(per-capita)-data-system/.aspx</a:t>
            </a:r>
            <a:endParaRPr lang="en-AU" dirty="0"/>
          </a:p>
          <a:p>
            <a:r>
              <a:rPr lang="en-AU" dirty="0"/>
              <a:t>Target marketing tools and guides from the Western Extension Marketing Committee - </a:t>
            </a:r>
            <a:r>
              <a:rPr lang="en-AU" dirty="0">
                <a:hlinkClick r:id="rId4"/>
              </a:rPr>
              <a:t>http://valueaddedag.org/</a:t>
            </a:r>
            <a:endParaRPr lang="en-AU" dirty="0"/>
          </a:p>
          <a:p>
            <a:r>
              <a:rPr lang="en-AU" dirty="0"/>
              <a:t>Agritourism and food tourism product development and marketing - </a:t>
            </a:r>
            <a:r>
              <a:rPr lang="en-AU" dirty="0">
                <a:hlinkClick r:id="rId5"/>
              </a:rPr>
              <a:t>http://diverseag.org/htm/farm-and-food-tourism</a:t>
            </a:r>
            <a:endParaRPr lang="en-AU" dirty="0"/>
          </a:p>
          <a:p>
            <a:r>
              <a:rPr lang="en-AU" dirty="0"/>
              <a:t>Cooperative Extension Service, available in each state – Utah State University (</a:t>
            </a:r>
            <a:r>
              <a:rPr lang="en-AU" dirty="0">
                <a:hlinkClick r:id="rId6"/>
              </a:rPr>
              <a:t>https://extension.usu.edu/</a:t>
            </a:r>
            <a:r>
              <a:rPr lang="en-AU" dirty="0"/>
              <a:t>), University of Nevada, Reno (</a:t>
            </a:r>
            <a:r>
              <a:rPr lang="en-AU" dirty="0">
                <a:hlinkClick r:id="rId7"/>
              </a:rPr>
              <a:t>https://www.unce.unr.edu/</a:t>
            </a:r>
            <a:r>
              <a:rPr lang="en-AU" dirty="0"/>
              <a:t>), University of Arizona (</a:t>
            </a:r>
            <a:r>
              <a:rPr lang="en-AU" dirty="0">
                <a:hlinkClick r:id="rId8"/>
              </a:rPr>
              <a:t>https://extension.arizona.edu/</a:t>
            </a:r>
            <a:r>
              <a:rPr lang="en-AU" dirty="0"/>
              <a:t>), and Oregon State University (</a:t>
            </a:r>
            <a:r>
              <a:rPr lang="en-AU" dirty="0">
                <a:hlinkClick r:id="rId9"/>
              </a:rPr>
              <a:t>http://extension.oregonstate.edu/</a:t>
            </a:r>
            <a:r>
              <a:rPr lang="en-AU" dirty="0"/>
              <a:t>) </a:t>
            </a:r>
          </a:p>
          <a:p>
            <a:r>
              <a:rPr lang="en-AU" dirty="0"/>
              <a:t>Small Business Development </a:t>
            </a:r>
            <a:r>
              <a:rPr lang="en-AU" dirty="0" err="1"/>
              <a:t>Centers</a:t>
            </a:r>
            <a:r>
              <a:rPr lang="en-AU" dirty="0"/>
              <a:t> (SBDC), available in each state - </a:t>
            </a:r>
            <a:r>
              <a:rPr lang="en-AU" dirty="0">
                <a:hlinkClick r:id="rId10"/>
              </a:rPr>
              <a:t>https://www.sba.gov/tools/local-assistance/sbdc</a:t>
            </a:r>
            <a:endParaRPr lang="en-AU" dirty="0"/>
          </a:p>
          <a:p>
            <a:r>
              <a:rPr lang="en-AU" dirty="0"/>
              <a:t>National Sustainable Agriculture Assistance Program (ATTRA) - </a:t>
            </a:r>
            <a:r>
              <a:rPr lang="en-AU" dirty="0">
                <a:hlinkClick r:id="rId11"/>
              </a:rPr>
              <a:t>https://attra.ncat.org/index.php</a:t>
            </a:r>
            <a:endParaRPr lang="en-AU" dirty="0"/>
          </a:p>
          <a:p>
            <a:r>
              <a:rPr lang="en-AU" dirty="0" err="1"/>
              <a:t>AgPlan</a:t>
            </a:r>
            <a:r>
              <a:rPr lang="en-AU" dirty="0"/>
              <a:t> - </a:t>
            </a:r>
            <a:r>
              <a:rPr lang="en-AU" dirty="0">
                <a:hlinkClick r:id="rId12"/>
              </a:rPr>
              <a:t>https://agplan.umn.edu/</a:t>
            </a:r>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376264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Worksheets</a:t>
            </a:r>
            <a:endParaRPr lang="en-US" dirty="0"/>
          </a:p>
        </p:txBody>
      </p:sp>
      <p:sp>
        <p:nvSpPr>
          <p:cNvPr id="4" name="Content Placeholder 2"/>
          <p:cNvSpPr>
            <a:spLocks noGrp="1"/>
          </p:cNvSpPr>
          <p:nvPr>
            <p:ph idx="1"/>
          </p:nvPr>
        </p:nvSpPr>
        <p:spPr/>
        <p:txBody>
          <a:bodyPr/>
          <a:lstStyle/>
          <a:p>
            <a:r>
              <a:rPr lang="en-US"/>
              <a:t>The following worksheets may be used to develop your marketing plan</a:t>
            </a:r>
          </a:p>
          <a:p>
            <a:pPr lvl="1"/>
            <a:r>
              <a:rPr lang="en-US"/>
              <a:t>Product/service description</a:t>
            </a:r>
          </a:p>
          <a:p>
            <a:pPr lvl="1"/>
            <a:r>
              <a:rPr lang="en-US"/>
              <a:t>Target market(s) description</a:t>
            </a:r>
          </a:p>
          <a:p>
            <a:pPr lvl="1"/>
            <a:r>
              <a:rPr lang="en-US"/>
              <a:t>Sales volume estimation</a:t>
            </a:r>
          </a:p>
          <a:p>
            <a:pPr lvl="1"/>
            <a:r>
              <a:rPr lang="en-US"/>
              <a:t>Competition overview</a:t>
            </a:r>
          </a:p>
          <a:p>
            <a:pPr lvl="1"/>
            <a:r>
              <a:rPr lang="en-US"/>
              <a:t>Pricing strategies</a:t>
            </a:r>
          </a:p>
          <a:p>
            <a:pPr lvl="1"/>
            <a:r>
              <a:rPr lang="en-US"/>
              <a:t>Promotion plan</a:t>
            </a:r>
            <a:endParaRPr lang="en-US" dirty="0"/>
          </a:p>
        </p:txBody>
      </p:sp>
    </p:spTree>
    <p:extLst>
      <p:ext uri="{BB962C8B-B14F-4D97-AF65-F5344CB8AC3E}">
        <p14:creationId xmlns:p14="http://schemas.microsoft.com/office/powerpoint/2010/main" val="66384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Text Placeholder 2"/>
          <p:cNvSpPr>
            <a:spLocks noGrp="1"/>
          </p:cNvSpPr>
          <p:nvPr>
            <p:ph type="subTitle" idx="1"/>
          </p:nvPr>
        </p:nvSpPr>
        <p:spPr/>
        <p:txBody>
          <a:bodyPr>
            <a:normAutofit fontScale="55000" lnSpcReduction="20000"/>
          </a:bodyPr>
          <a:lstStyle/>
          <a:p>
            <a:r>
              <a:rPr lang="en-US" b="1" dirty="0">
                <a:solidFill>
                  <a:schemeClr val="tx1"/>
                </a:solidFill>
              </a:rPr>
              <a:t>This material is based upon work supported by USDA/NIFA under Award Number 2015-49200-24225.</a:t>
            </a:r>
          </a:p>
          <a:p>
            <a:br>
              <a:rPr lang="en-US" dirty="0"/>
            </a:br>
            <a:endParaRPr lang="en-US" dirty="0"/>
          </a:p>
        </p:txBody>
      </p:sp>
    </p:spTree>
    <p:extLst>
      <p:ext uri="{BB962C8B-B14F-4D97-AF65-F5344CB8AC3E}">
        <p14:creationId xmlns:p14="http://schemas.microsoft.com/office/powerpoint/2010/main" val="203309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Existing Customers</a:t>
            </a:r>
            <a:endParaRPr lang="en-US" dirty="0"/>
          </a:p>
        </p:txBody>
      </p:sp>
      <p:sp>
        <p:nvSpPr>
          <p:cNvPr id="3" name="Content Placeholder 2"/>
          <p:cNvSpPr>
            <a:spLocks noGrp="1"/>
          </p:cNvSpPr>
          <p:nvPr>
            <p:ph idx="1"/>
          </p:nvPr>
        </p:nvSpPr>
        <p:spPr/>
        <p:txBody>
          <a:bodyPr>
            <a:normAutofit fontScale="92500" lnSpcReduction="20000"/>
          </a:bodyPr>
          <a:lstStyle/>
          <a:p>
            <a:r>
              <a:rPr lang="en-US"/>
              <a:t>Past transactions, orders, and communications</a:t>
            </a:r>
          </a:p>
          <a:p>
            <a:r>
              <a:rPr lang="en-US"/>
              <a:t>Online orders</a:t>
            </a:r>
          </a:p>
          <a:p>
            <a:pPr lvl="1"/>
            <a:r>
              <a:rPr lang="en-US"/>
              <a:t>Name and contact info is provided, spending habits, user preferences, etc.</a:t>
            </a:r>
          </a:p>
          <a:p>
            <a:r>
              <a:rPr lang="en-US"/>
              <a:t>Surveys</a:t>
            </a:r>
          </a:p>
          <a:p>
            <a:pPr lvl="1"/>
            <a:r>
              <a:rPr lang="en-US"/>
              <a:t>At purchase, online, at events…</a:t>
            </a:r>
          </a:p>
          <a:p>
            <a:r>
              <a:rPr lang="en-US"/>
              <a:t>Customer appreciation events, “disguised focus groups”</a:t>
            </a:r>
          </a:p>
          <a:p>
            <a:pPr lvl="1"/>
            <a:r>
              <a:rPr lang="en-US"/>
              <a:t>Conduct surveys, provide samples for feedback, make observations</a:t>
            </a:r>
          </a:p>
          <a:p>
            <a:r>
              <a:rPr lang="en-US"/>
              <a:t>Competitions</a:t>
            </a:r>
          </a:p>
          <a:p>
            <a:pPr lvl="1"/>
            <a:r>
              <a:rPr lang="en-US"/>
              <a:t>“To win” must provide contact info and a few other details may be demographic or interests…</a:t>
            </a:r>
          </a:p>
          <a:p>
            <a:pPr lvl="1"/>
            <a:endParaRPr lang="en-US" dirty="0"/>
          </a:p>
        </p:txBody>
      </p:sp>
    </p:spTree>
    <p:extLst>
      <p:ext uri="{BB962C8B-B14F-4D97-AF65-F5344CB8AC3E}">
        <p14:creationId xmlns:p14="http://schemas.microsoft.com/office/powerpoint/2010/main" val="131109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customer data to collect?</a:t>
            </a:r>
            <a:endParaRPr lang="en-US" dirty="0"/>
          </a:p>
        </p:txBody>
      </p:sp>
      <p:sp>
        <p:nvSpPr>
          <p:cNvPr id="3" name="Content Placeholder 2"/>
          <p:cNvSpPr>
            <a:spLocks noGrp="1"/>
          </p:cNvSpPr>
          <p:nvPr>
            <p:ph idx="1"/>
          </p:nvPr>
        </p:nvSpPr>
        <p:spPr/>
        <p:txBody>
          <a:bodyPr/>
          <a:lstStyle/>
          <a:p>
            <a:r>
              <a:rPr lang="en-US"/>
              <a:t>Name and contact information</a:t>
            </a:r>
          </a:p>
          <a:p>
            <a:r>
              <a:rPr lang="en-US"/>
              <a:t>Transaction history</a:t>
            </a:r>
          </a:p>
          <a:p>
            <a:r>
              <a:rPr lang="en-US"/>
              <a:t>Record of communication and responses</a:t>
            </a:r>
          </a:p>
          <a:p>
            <a:r>
              <a:rPr lang="en-US"/>
              <a:t>Demographic profile (age, gender, profession, etc.)</a:t>
            </a:r>
          </a:p>
          <a:p>
            <a:pPr lvl="1"/>
            <a:r>
              <a:rPr lang="en-US"/>
              <a:t>Birthdays and anniversaries</a:t>
            </a:r>
          </a:p>
          <a:p>
            <a:r>
              <a:rPr lang="en-US"/>
              <a:t>Psychographic profile (hobbies, interests, etc.)</a:t>
            </a:r>
          </a:p>
          <a:p>
            <a:r>
              <a:rPr lang="en-US"/>
              <a:t>Spending habits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6212" y="5511549"/>
            <a:ext cx="3352800" cy="1321301"/>
          </a:xfrm>
          <a:prstGeom prst="rect">
            <a:avLst/>
          </a:prstGeom>
        </p:spPr>
      </p:pic>
    </p:spTree>
    <p:extLst>
      <p:ext uri="{BB962C8B-B14F-4D97-AF65-F5344CB8AC3E}">
        <p14:creationId xmlns:p14="http://schemas.microsoft.com/office/powerpoint/2010/main" val="36478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Name &amp; contact information</a:t>
            </a:r>
            <a:endParaRPr lang="en-US" dirty="0"/>
          </a:p>
        </p:txBody>
      </p:sp>
      <p:sp>
        <p:nvSpPr>
          <p:cNvPr id="3" name="Content Placeholder 2"/>
          <p:cNvSpPr>
            <a:spLocks noGrp="1"/>
          </p:cNvSpPr>
          <p:nvPr>
            <p:ph idx="1"/>
          </p:nvPr>
        </p:nvSpPr>
        <p:spPr/>
        <p:txBody>
          <a:bodyPr/>
          <a:lstStyle/>
          <a:p>
            <a:r>
              <a:rPr lang="en-US"/>
              <a:t>Market directly to the customer</a:t>
            </a:r>
          </a:p>
          <a:p>
            <a:r>
              <a:rPr lang="en-US"/>
              <a:t>Customize/personalize communications</a:t>
            </a:r>
          </a:p>
          <a:p>
            <a:r>
              <a:rPr lang="en-US"/>
              <a:t>Communicate about upcoming sales, new products, new flavors/varieties, etc.</a:t>
            </a:r>
          </a:p>
          <a:p>
            <a:r>
              <a:rPr lang="en-US"/>
              <a:t>Communicate about late or out of stock items</a:t>
            </a:r>
          </a:p>
          <a:p>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12863"/>
            <a:ext cx="2587451" cy="1940588"/>
          </a:xfrm>
          <a:prstGeom prst="rect">
            <a:avLst/>
          </a:prstGeom>
        </p:spPr>
      </p:pic>
    </p:spTree>
    <p:extLst>
      <p:ext uri="{BB962C8B-B14F-4D97-AF65-F5344CB8AC3E}">
        <p14:creationId xmlns:p14="http://schemas.microsoft.com/office/powerpoint/2010/main" val="27322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Transaction history</a:t>
            </a:r>
            <a:endParaRPr lang="en-US" dirty="0"/>
          </a:p>
        </p:txBody>
      </p:sp>
      <p:sp>
        <p:nvSpPr>
          <p:cNvPr id="3" name="Content Placeholder 2"/>
          <p:cNvSpPr>
            <a:spLocks noGrp="1"/>
          </p:cNvSpPr>
          <p:nvPr>
            <p:ph idx="1"/>
          </p:nvPr>
        </p:nvSpPr>
        <p:spPr/>
        <p:txBody>
          <a:bodyPr>
            <a:normAutofit lnSpcReduction="10000"/>
          </a:bodyPr>
          <a:lstStyle/>
          <a:p>
            <a:r>
              <a:rPr lang="en-US"/>
              <a:t>Basic preferences, which products they purchase and when/how</a:t>
            </a:r>
          </a:p>
          <a:p>
            <a:pPr lvl="1"/>
            <a:r>
              <a:rPr lang="en-US"/>
              <a:t>What products are most important to them</a:t>
            </a:r>
          </a:p>
          <a:p>
            <a:pPr lvl="1"/>
            <a:r>
              <a:rPr lang="en-US"/>
              <a:t>Where do they shop or purchase the product</a:t>
            </a:r>
          </a:p>
          <a:p>
            <a:pPr lvl="1"/>
            <a:r>
              <a:rPr lang="en-US"/>
              <a:t>Amount of the product (size, frequency, etc.)</a:t>
            </a:r>
          </a:p>
          <a:p>
            <a:r>
              <a:rPr lang="en-US"/>
              <a:t>Amount they spend with your company on an annual, monthly, weekly, basis  </a:t>
            </a:r>
          </a:p>
          <a:p>
            <a:pPr lvl="1"/>
            <a:r>
              <a:rPr lang="en-US"/>
              <a:t>How valuable are they</a:t>
            </a:r>
          </a:p>
          <a:p>
            <a:pPr lvl="1"/>
            <a:r>
              <a:rPr lang="en-US"/>
              <a:t>What specials or customer appreciation items/events you should offer to them</a:t>
            </a:r>
          </a:p>
          <a:p>
            <a:endParaRPr lang="en-US" dirty="0"/>
          </a:p>
        </p:txBody>
      </p:sp>
    </p:spTree>
    <p:extLst>
      <p:ext uri="{BB962C8B-B14F-4D97-AF65-F5344CB8AC3E}">
        <p14:creationId xmlns:p14="http://schemas.microsoft.com/office/powerpoint/2010/main" val="404660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700CCB-20BA-4760-AB9F-AC3B63ED32E0}">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40262f94-9f35-4ac3-9a90-690165a166b7"/>
    <ds:schemaRef ds:uri="a4f35948-e619-41b3-aa29-22878b09cfd2"/>
    <ds:schemaRef ds:uri="http://www.w3.org/XML/1998/namespace"/>
    <ds:schemaRef ds:uri="http://purl.org/dc/dcmitype/"/>
  </ds:schemaRefs>
</ds:datastoreItem>
</file>

<file path=customXml/itemProps3.xml><?xml version="1.0" encoding="utf-8"?>
<ds:datastoreItem xmlns:ds="http://schemas.openxmlformats.org/officeDocument/2006/customXml" ds:itemID="{308942AA-0721-4324-BC2C-A3CB43F24E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1180</TotalTime>
  <Words>3863</Words>
  <Application>Microsoft Macintosh PowerPoint</Application>
  <PresentationFormat>Custom</PresentationFormat>
  <Paragraphs>510</Paragraphs>
  <Slides>55</Slides>
  <Notes>41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1" baseType="lpstr">
      <vt:lpstr>Arial</vt:lpstr>
      <vt:lpstr>Constantia</vt:lpstr>
      <vt:lpstr>Mangal</vt:lpstr>
      <vt:lpstr>Verdana</vt:lpstr>
      <vt:lpstr>Cooking 16x9</vt:lpstr>
      <vt:lpstr>Equation</vt:lpstr>
      <vt:lpstr>PowerPoint Presentation</vt:lpstr>
      <vt:lpstr>Market Assessment Process</vt:lpstr>
      <vt:lpstr>Define your target market</vt:lpstr>
      <vt:lpstr>How is a target market defined?</vt:lpstr>
      <vt:lpstr>Consumer Data Collection Methods</vt:lpstr>
      <vt:lpstr>Existing Customers</vt:lpstr>
      <vt:lpstr>What customer data to collect?</vt:lpstr>
      <vt:lpstr>Name &amp; contact information</vt:lpstr>
      <vt:lpstr>Transaction history</vt:lpstr>
      <vt:lpstr>Record of communication &amp; responses</vt:lpstr>
      <vt:lpstr>Demographic profile</vt:lpstr>
      <vt:lpstr>Psychographic profile</vt:lpstr>
      <vt:lpstr>Spending Habits</vt:lpstr>
      <vt:lpstr>Outside Data</vt:lpstr>
      <vt:lpstr>Data examples - Government</vt:lpstr>
      <vt:lpstr>Customer or Market Assessment Surveys</vt:lpstr>
      <vt:lpstr>Telephone surveys</vt:lpstr>
      <vt:lpstr>In-Person Interviews</vt:lpstr>
      <vt:lpstr>Internet Survey</vt:lpstr>
      <vt:lpstr>Internet Survey, cont.</vt:lpstr>
      <vt:lpstr>Dot Survey</vt:lpstr>
      <vt:lpstr>Dot Survey, cont.</vt:lpstr>
      <vt:lpstr>Interviews &amp; Observation</vt:lpstr>
      <vt:lpstr>Estimating Market Size</vt:lpstr>
      <vt:lpstr>Estimating Market Size –  Farm Tourism Examples</vt:lpstr>
      <vt:lpstr>Local Tourists</vt:lpstr>
      <vt:lpstr>Local Tourists</vt:lpstr>
      <vt:lpstr>U-Pick Example</vt:lpstr>
      <vt:lpstr>U-Pick Example</vt:lpstr>
      <vt:lpstr>U-Pick Example</vt:lpstr>
      <vt:lpstr>Destination Tourists</vt:lpstr>
      <vt:lpstr>Grand Canyon National Park Example</vt:lpstr>
      <vt:lpstr>Grand Canyon National Park Example</vt:lpstr>
      <vt:lpstr>Grand Canyon National Park Example</vt:lpstr>
      <vt:lpstr>Grand Canyon National Park Example</vt:lpstr>
      <vt:lpstr>Grand Canyon National Park Example</vt:lpstr>
      <vt:lpstr>Product Pricing</vt:lpstr>
      <vt:lpstr>Estimating Product Price </vt:lpstr>
      <vt:lpstr>Cost-Based Pricing</vt:lpstr>
      <vt:lpstr>Retail Distribution Example</vt:lpstr>
      <vt:lpstr>Demand-Oriented Pricing</vt:lpstr>
      <vt:lpstr>Competition-Oriented Pricing</vt:lpstr>
      <vt:lpstr>Competitive Analysis</vt:lpstr>
      <vt:lpstr>Consider External Factors In Pricing</vt:lpstr>
      <vt:lpstr>Pomegranate Juice Pricing Example</vt:lpstr>
      <vt:lpstr>U-Pick Pricing Example </vt:lpstr>
      <vt:lpstr>U-Pick Pricing Example</vt:lpstr>
      <vt:lpstr>Food Product Pricing Resources</vt:lpstr>
      <vt:lpstr>Assessing Consumer Sensitivity to Pricing</vt:lpstr>
      <vt:lpstr>Assessing Consumer Sensitivity to Pricing</vt:lpstr>
      <vt:lpstr>Assessing Consumer Sensitivity to Pricing</vt:lpstr>
      <vt:lpstr>Market Assessment Process</vt:lpstr>
      <vt:lpstr>Additional Resources</vt:lpstr>
      <vt:lpstr>Worksheets</vt:lpstr>
      <vt:lpstr>Thank You</vt:lpstr>
    </vt:vector>
  </TitlesOfParts>
  <Company>Utah State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 Produce Price Comparisons Among Direct and Traditional Market:</dc:title>
  <dc:creator>Karli Salisbury</dc:creator>
  <cp:lastModifiedBy>Kynda Curtis</cp:lastModifiedBy>
  <cp:revision>134</cp:revision>
  <cp:lastPrinted>2018-08-30T15:09:25Z</cp:lastPrinted>
  <dcterms:created xsi:type="dcterms:W3CDTF">2017-10-12T21:55:05Z</dcterms:created>
  <dcterms:modified xsi:type="dcterms:W3CDTF">2018-09-06T18:20:41Z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