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272" r:id="rId3"/>
    <p:sldId id="308" r:id="rId4"/>
    <p:sldId id="309" r:id="rId5"/>
    <p:sldId id="284" r:id="rId6"/>
    <p:sldId id="307" r:id="rId7"/>
    <p:sldId id="279" r:id="rId8"/>
    <p:sldId id="285" r:id="rId9"/>
    <p:sldId id="280" r:id="rId10"/>
    <p:sldId id="281" r:id="rId11"/>
    <p:sldId id="282" r:id="rId12"/>
    <p:sldId id="306" r:id="rId13"/>
    <p:sldId id="283" r:id="rId14"/>
    <p:sldId id="287" r:id="rId15"/>
    <p:sldId id="286" r:id="rId16"/>
    <p:sldId id="288" r:id="rId17"/>
    <p:sldId id="310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11" r:id="rId32"/>
    <p:sldId id="303" r:id="rId33"/>
    <p:sldId id="304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943" autoAdjust="0"/>
  </p:normalViewPr>
  <p:slideViewPr>
    <p:cSldViewPr snapToGrid="0" snapToObjects="1">
      <p:cViewPr varScale="1">
        <p:scale>
          <a:sx n="63" d="100"/>
          <a:sy n="63" d="100"/>
        </p:scale>
        <p:origin x="-19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8F7D-7D2A-4A92-9781-F4BDC14B71A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0CF4-019C-43ED-93AF-E3D51C5B0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2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4D1F2-6D63-41A3-97C7-B9DE29BBCB2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464035-8A69-481D-9A4D-3A86D68D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8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9.16.1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413875" cy="68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99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9" name="Picture 8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6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3 at 9.36.3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9" y="0"/>
            <a:ext cx="9129911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10" name="Picture 9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2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" y="0"/>
            <a:ext cx="9143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380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61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3 at 9.37.21 PM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SARE_Western_CMYK.t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8" name="Picture 7" descr="Extension_Main_Tow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1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Governor"/>
          <a:ea typeface="+mj-ea"/>
          <a:cs typeface="Governo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2: Farm and Food Tourism Considerations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200" y="325438"/>
            <a:ext cx="3316799" cy="225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39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&amp; Labor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</a:t>
            </a:r>
            <a:r>
              <a:rPr lang="en-US" dirty="0"/>
              <a:t>your financial </a:t>
            </a:r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you have the cash you need to begin your venture or </a:t>
            </a:r>
            <a:r>
              <a:rPr lang="en-US" dirty="0" smtClean="0"/>
              <a:t>will you </a:t>
            </a:r>
            <a:r>
              <a:rPr lang="en-US" dirty="0"/>
              <a:t>need to get a loan? </a:t>
            </a:r>
            <a:endParaRPr lang="en-US" dirty="0" smtClean="0"/>
          </a:p>
          <a:p>
            <a:pPr lvl="1"/>
            <a:r>
              <a:rPr lang="en-US" dirty="0" smtClean="0"/>
              <a:t>Are you willing </a:t>
            </a:r>
            <a:r>
              <a:rPr lang="en-US" dirty="0"/>
              <a:t>to borrow the money?</a:t>
            </a:r>
          </a:p>
          <a:p>
            <a:r>
              <a:rPr lang="en-US" dirty="0"/>
              <a:t>Estimate your time and labor </a:t>
            </a:r>
            <a:r>
              <a:rPr lang="en-US" dirty="0" smtClean="0"/>
              <a:t>needs –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time and </a:t>
            </a:r>
            <a:r>
              <a:rPr lang="en-US" dirty="0" smtClean="0"/>
              <a:t>energy </a:t>
            </a:r>
            <a:r>
              <a:rPr lang="en-US" dirty="0"/>
              <a:t>needed to run </a:t>
            </a:r>
            <a:r>
              <a:rPr lang="en-US" dirty="0" smtClean="0"/>
              <a:t>an operation </a:t>
            </a:r>
            <a:r>
              <a:rPr lang="en-US" dirty="0"/>
              <a:t>will </a:t>
            </a:r>
            <a:r>
              <a:rPr lang="en-US" dirty="0" smtClean="0"/>
              <a:t>require work </a:t>
            </a:r>
            <a:r>
              <a:rPr lang="en-US" dirty="0"/>
              <a:t>and support from the whole </a:t>
            </a:r>
            <a:r>
              <a:rPr lang="en-US" dirty="0" smtClean="0"/>
              <a:t>family </a:t>
            </a:r>
          </a:p>
          <a:p>
            <a:r>
              <a:rPr lang="en-US" dirty="0" smtClean="0"/>
              <a:t>Lots of </a:t>
            </a:r>
            <a:r>
              <a:rPr lang="en-US" dirty="0"/>
              <a:t>multi-tasking and learning of new skills will </a:t>
            </a:r>
            <a:r>
              <a:rPr lang="en-US" dirty="0" smtClean="0"/>
              <a:t>be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&amp; Liability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Seek legal assistance - As the owner it is your responsibility to see that your visitors are safe and protected, but accidents happen</a:t>
            </a:r>
          </a:p>
          <a:p>
            <a:pPr lvl="1"/>
            <a:r>
              <a:rPr lang="en-US" dirty="0" smtClean="0"/>
              <a:t>Consider becoming a limited liability company (LLC)</a:t>
            </a:r>
          </a:p>
          <a:p>
            <a:r>
              <a:rPr lang="en-US" dirty="0" smtClean="0"/>
              <a:t>Explore insurance options</a:t>
            </a:r>
          </a:p>
          <a:p>
            <a:r>
              <a:rPr lang="en-US" dirty="0" smtClean="0"/>
              <a:t>Develop a business and marketing plan</a:t>
            </a:r>
          </a:p>
        </p:txBody>
      </p:sp>
    </p:spTree>
    <p:extLst>
      <p:ext uri="{BB962C8B-B14F-4D97-AF65-F5344CB8AC3E}">
        <p14:creationId xmlns:p14="http://schemas.microsoft.com/office/powerpoint/2010/main" xmlns="" val="26161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Health</a:t>
            </a:r>
            <a:r>
              <a:rPr lang="en-US" dirty="0"/>
              <a:t>, </a:t>
            </a:r>
            <a:r>
              <a:rPr lang="en-US" dirty="0" smtClean="0"/>
              <a:t>Zoning</a:t>
            </a:r>
            <a:r>
              <a:rPr lang="en-US" dirty="0"/>
              <a:t>, </a:t>
            </a:r>
            <a:r>
              <a:rPr lang="en-US" dirty="0" smtClean="0"/>
              <a:t>&amp; Environmental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</a:t>
            </a:r>
            <a:r>
              <a:rPr lang="en-US" dirty="0"/>
              <a:t>tourism requires sufficient capacity (staff and infrastructure) to provide basic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Parking</a:t>
            </a:r>
            <a:r>
              <a:rPr lang="en-US" dirty="0"/>
              <a:t>, transportation, signage, customer assistance, and </a:t>
            </a:r>
            <a:r>
              <a:rPr lang="en-US" dirty="0" smtClean="0"/>
              <a:t>restrooms </a:t>
            </a:r>
            <a:endParaRPr lang="en-US" dirty="0"/>
          </a:p>
          <a:p>
            <a:pPr lvl="1"/>
            <a:r>
              <a:rPr lang="en-US" dirty="0"/>
              <a:t>Property and facilities should be well maintained and in compliance </a:t>
            </a:r>
            <a:r>
              <a:rPr lang="en-US" dirty="0" smtClean="0"/>
              <a:t>regulations </a:t>
            </a:r>
            <a:endParaRPr lang="en-US" dirty="0"/>
          </a:p>
          <a:p>
            <a:r>
              <a:rPr lang="en-US" dirty="0"/>
              <a:t>Keep up with food safety regulations and follow a food safety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934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Are you ready for visitors ? </a:t>
            </a:r>
          </a:p>
          <a:p>
            <a:r>
              <a:rPr lang="en-US" dirty="0" smtClean="0"/>
              <a:t>Is your facility handicapped accessible? </a:t>
            </a:r>
          </a:p>
          <a:p>
            <a:r>
              <a:rPr lang="en-US" dirty="0" smtClean="0"/>
              <a:t>Are there plenty of restrooms?</a:t>
            </a:r>
          </a:p>
          <a:p>
            <a:r>
              <a:rPr lang="en-US" dirty="0" smtClean="0"/>
              <a:t>Are ponds or other dangerous areas fenced off? </a:t>
            </a:r>
          </a:p>
          <a:p>
            <a:r>
              <a:rPr lang="en-US" dirty="0" smtClean="0"/>
              <a:t>If your mode of on farm transportation is wagons, what safety features do they have? Do they have high rails to keep children in? </a:t>
            </a:r>
          </a:p>
          <a:p>
            <a:r>
              <a:rPr lang="en-US" dirty="0" smtClean="0"/>
              <a:t>Are there safety barriers to prevent accidents? </a:t>
            </a:r>
          </a:p>
          <a:p>
            <a:r>
              <a:rPr lang="en-US" dirty="0" smtClean="0"/>
              <a:t>Are people in place to assist visitors who might have difficulty? </a:t>
            </a:r>
          </a:p>
          <a:p>
            <a:r>
              <a:rPr lang="en-US" dirty="0" smtClean="0"/>
              <a:t>Is there a plan in place to care for someone who has an accident? </a:t>
            </a:r>
          </a:p>
        </p:txBody>
      </p:sp>
    </p:spTree>
    <p:extLst>
      <p:ext uri="{BB962C8B-B14F-4D97-AF65-F5344CB8AC3E}">
        <p14:creationId xmlns:p14="http://schemas.microsoft.com/office/powerpoint/2010/main" xmlns="" val="4571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Food-Based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Vending at existing fairs/festivals/events</a:t>
            </a:r>
          </a:p>
          <a:p>
            <a:pPr lvl="1"/>
            <a:r>
              <a:rPr lang="en-US" dirty="0" smtClean="0"/>
              <a:t>Convince the organizers that you should vend food at their event</a:t>
            </a:r>
          </a:p>
          <a:p>
            <a:pPr lvl="1"/>
            <a:r>
              <a:rPr lang="en-US" dirty="0" smtClean="0"/>
              <a:t>Pick your food carefully</a:t>
            </a:r>
          </a:p>
          <a:p>
            <a:pPr lvl="2"/>
            <a:r>
              <a:rPr lang="en-US" dirty="0" smtClean="0"/>
              <a:t>Aim for a large target audience</a:t>
            </a:r>
          </a:p>
          <a:p>
            <a:pPr lvl="2"/>
            <a:r>
              <a:rPr lang="en-US" dirty="0" smtClean="0"/>
              <a:t>Organizers want something that will stand out from the rest</a:t>
            </a:r>
          </a:p>
          <a:p>
            <a:pPr lvl="1"/>
            <a:r>
              <a:rPr lang="en-US" dirty="0" smtClean="0"/>
              <a:t>Know what paperwork/licensing you will need.</a:t>
            </a:r>
          </a:p>
          <a:p>
            <a:pPr lvl="2"/>
            <a:r>
              <a:rPr lang="en-US" dirty="0" smtClean="0"/>
              <a:t>You may need to get a license from a local authority which may include a fee</a:t>
            </a:r>
          </a:p>
          <a:p>
            <a:pPr lvl="1"/>
            <a:r>
              <a:rPr lang="en-US" dirty="0" smtClean="0"/>
              <a:t>Find out about insurance requirements</a:t>
            </a:r>
          </a:p>
          <a:p>
            <a:pPr lvl="1"/>
            <a:r>
              <a:rPr lang="en-US" dirty="0" smtClean="0"/>
              <a:t>Find references that articulate your ability to provide large-scale food production in an outdoor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Food-Based </a:t>
            </a:r>
            <a:r>
              <a:rPr lang="en-US" dirty="0"/>
              <a:t>Attractions </a:t>
            </a:r>
            <a:r>
              <a:rPr lang="en-US" dirty="0" smtClean="0"/>
              <a:t>– Food/Drink Festivals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635191" cy="47027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Establish a theme that enhances your destination image</a:t>
            </a:r>
          </a:p>
          <a:p>
            <a:r>
              <a:rPr lang="en-US" dirty="0" smtClean="0"/>
              <a:t>If a similar program already exists, avoid duplication</a:t>
            </a:r>
          </a:p>
          <a:p>
            <a:r>
              <a:rPr lang="en-US" dirty="0" smtClean="0"/>
              <a:t>Gain buy-in where you want to hold the event</a:t>
            </a:r>
          </a:p>
          <a:p>
            <a:r>
              <a:rPr lang="en-US" dirty="0" smtClean="0"/>
              <a:t>Vary the programming for a general audience event</a:t>
            </a:r>
          </a:p>
          <a:p>
            <a:r>
              <a:rPr lang="en-US" dirty="0" smtClean="0"/>
              <a:t>Make sure the space can accommodate the crowds</a:t>
            </a:r>
          </a:p>
          <a:p>
            <a:r>
              <a:rPr lang="en-US" dirty="0" smtClean="0"/>
              <a:t>Make sure vendors can handle attendee volumes</a:t>
            </a:r>
          </a:p>
          <a:p>
            <a:r>
              <a:rPr lang="en-US" dirty="0" smtClean="0"/>
              <a:t>Create a budget and get bids from reputable companies</a:t>
            </a:r>
          </a:p>
          <a:p>
            <a:r>
              <a:rPr lang="en-US" dirty="0" smtClean="0"/>
              <a:t>If this is your first time planning the event, hire an outside festival vendor</a:t>
            </a:r>
          </a:p>
          <a:p>
            <a:r>
              <a:rPr lang="en-US" dirty="0" smtClean="0"/>
              <a:t>Market through traditional tourism channels, partnering with area businesses and tourist destinations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5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Sourcing Locally?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promotion of local sources of food through enhanced local menu items</a:t>
            </a:r>
          </a:p>
          <a:p>
            <a:r>
              <a:rPr lang="en-US" dirty="0" smtClean="0"/>
              <a:t>The inclusion of locally grown food items in the hospitality (restaurants, hotels, conference centers, etc.) supply chain</a:t>
            </a:r>
          </a:p>
          <a:p>
            <a:pPr lvl="1"/>
            <a:r>
              <a:rPr lang="en-US" dirty="0" smtClean="0"/>
              <a:t>Local produce and livestock </a:t>
            </a:r>
          </a:p>
          <a:p>
            <a:pPr lvl="1"/>
            <a:r>
              <a:rPr lang="en-US" dirty="0" smtClean="0"/>
              <a:t>Local foods</a:t>
            </a:r>
          </a:p>
          <a:p>
            <a:pPr lvl="1"/>
            <a:r>
              <a:rPr lang="en-US" dirty="0" smtClean="0"/>
              <a:t>Local recipes</a:t>
            </a:r>
          </a:p>
          <a:p>
            <a:pPr lvl="1"/>
            <a:r>
              <a:rPr lang="en-US" dirty="0" smtClean="0"/>
              <a:t>New/exotic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Food Demand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The National Restaurant Association's 2013 “Restaurant Industry Forecast” reported that 7 of 10 consumers were more likely to visit a restaurant offering locally produced </a:t>
            </a:r>
            <a:r>
              <a:rPr lang="en-US" dirty="0" smtClean="0"/>
              <a:t>items</a:t>
            </a:r>
            <a:endParaRPr lang="en-US" dirty="0"/>
          </a:p>
          <a:p>
            <a:pPr lvl="0"/>
            <a:r>
              <a:rPr lang="en-US" dirty="0"/>
              <a:t>The National Restaurant Association’s 2014 “Top Ten Trends across the Nation,” included locally sourced meats and seafood and locally grown produce as the top 2 </a:t>
            </a:r>
            <a:r>
              <a:rPr lang="en-US" dirty="0" smtClean="0"/>
              <a:t>trends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90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Sourcing Locally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Involves sourcing restaurants, hotels,  conference centers, and meetings</a:t>
            </a:r>
          </a:p>
          <a:p>
            <a:r>
              <a:rPr lang="en-US" dirty="0" smtClean="0"/>
              <a:t>Check with major distributors, such as Cisco or </a:t>
            </a:r>
            <a:r>
              <a:rPr lang="en-US" dirty="0" err="1" smtClean="0"/>
              <a:t>Avendara</a:t>
            </a:r>
            <a:r>
              <a:rPr lang="en-US" dirty="0" smtClean="0"/>
              <a:t>, as they have programs for the provision of local food</a:t>
            </a:r>
          </a:p>
          <a:p>
            <a:pPr lvl="1"/>
            <a:r>
              <a:rPr lang="en-US" dirty="0" smtClean="0"/>
              <a:t>These may be expensive or bureaucratic</a:t>
            </a:r>
          </a:p>
          <a:p>
            <a:r>
              <a:rPr lang="en-US" dirty="0" smtClean="0"/>
              <a:t>Consistency and reliability are the most important feature to food service establishments</a:t>
            </a:r>
          </a:p>
          <a:p>
            <a:pPr lvl="1"/>
            <a:r>
              <a:rPr lang="en-US" dirty="0" smtClean="0"/>
              <a:t>Are there central drop-off locations (food hubs) to reduce time and travel requirements?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Sourcing Local - 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High-end or fine dining category - $100 couple</a:t>
            </a:r>
          </a:p>
          <a:p>
            <a:r>
              <a:rPr lang="en-US" smtClean="0"/>
              <a:t>Locally-produced, in-season, and specialty products in demand</a:t>
            </a:r>
          </a:p>
          <a:p>
            <a:pPr lvl="1"/>
            <a:r>
              <a:rPr lang="en-US" smtClean="0"/>
              <a:t>Perceived higher quality and freshness</a:t>
            </a:r>
          </a:p>
          <a:p>
            <a:pPr lvl="1"/>
            <a:r>
              <a:rPr lang="en-US" smtClean="0"/>
              <a:t>Restaurant customers request local products</a:t>
            </a:r>
          </a:p>
          <a:p>
            <a:pPr lvl="1"/>
            <a:r>
              <a:rPr lang="en-US" smtClean="0"/>
              <a:t>Chefs seek innovative or unique items</a:t>
            </a:r>
          </a:p>
          <a:p>
            <a:r>
              <a:rPr lang="en-US" smtClean="0"/>
              <a:t>Why Restaurants?</a:t>
            </a:r>
          </a:p>
          <a:p>
            <a:pPr lvl="1"/>
            <a:r>
              <a:rPr lang="en-US" smtClean="0"/>
              <a:t>Pricing higher than wholesale</a:t>
            </a:r>
          </a:p>
          <a:p>
            <a:pPr lvl="1"/>
            <a:r>
              <a:rPr lang="en-US" smtClean="0"/>
              <a:t>Reliable customer base</a:t>
            </a:r>
          </a:p>
          <a:p>
            <a:pPr lvl="1"/>
            <a:r>
              <a:rPr lang="en-US" smtClean="0"/>
              <a:t>Opportunity to build relationship with customer/local business</a:t>
            </a:r>
          </a:p>
          <a:p>
            <a:pPr lvl="1"/>
            <a:r>
              <a:rPr lang="en-US" smtClean="0"/>
              <a:t>Opportunity to grow special or new products and varieties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7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647067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Evaluate the type of farm and food </a:t>
            </a:r>
            <a:r>
              <a:rPr lang="en-US" smtClean="0"/>
              <a:t>tourism enterprises </a:t>
            </a:r>
            <a:r>
              <a:rPr lang="en-US" dirty="0" smtClean="0"/>
              <a:t>best suited to the existing business </a:t>
            </a:r>
          </a:p>
          <a:p>
            <a:pPr lvl="0"/>
            <a:r>
              <a:rPr lang="en-US" dirty="0" smtClean="0"/>
              <a:t>Understand the management and resource requirements of farm and food tourism enterprises</a:t>
            </a:r>
          </a:p>
          <a:p>
            <a:r>
              <a:rPr lang="en-US" dirty="0" smtClean="0"/>
              <a:t>Examine the requirements and challenges of sourcing locally to restaurants, hotels, and conference centers</a:t>
            </a:r>
          </a:p>
          <a:p>
            <a:r>
              <a:rPr lang="en-US" dirty="0" smtClean="0"/>
              <a:t>Understand the benefits of building community partnerships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8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665621" cy="4525963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Delivery, availability, and variety requirements </a:t>
            </a:r>
          </a:p>
          <a:p>
            <a:pPr lvl="1"/>
            <a:r>
              <a:rPr lang="en-US" dirty="0" smtClean="0"/>
              <a:t>Limited seasonal availability</a:t>
            </a:r>
          </a:p>
          <a:p>
            <a:pPr lvl="1"/>
            <a:r>
              <a:rPr lang="en-US" dirty="0" smtClean="0"/>
              <a:t>Low volume frequent sales</a:t>
            </a:r>
          </a:p>
          <a:p>
            <a:pPr lvl="1"/>
            <a:r>
              <a:rPr lang="en-US" dirty="0" smtClean="0"/>
              <a:t>High turnover – chefs move, restaurant’s close</a:t>
            </a:r>
          </a:p>
          <a:p>
            <a:pPr lvl="1"/>
            <a:r>
              <a:rPr lang="en-US" dirty="0" smtClean="0"/>
              <a:t>Product packaging, labeling, processing to meet food safety regulations</a:t>
            </a:r>
          </a:p>
          <a:p>
            <a:endParaRPr lang="en-US" dirty="0"/>
          </a:p>
        </p:txBody>
      </p:sp>
      <p:pic>
        <p:nvPicPr>
          <p:cNvPr id="4" name="Picture 4" descr="http://www.columbiapike.org/imgs/local%20food%20local%20chef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0850"/>
            <a:ext cx="1885949" cy="171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10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Contact the chef or person in charge of purchasing – never contact during meal service</a:t>
            </a:r>
          </a:p>
          <a:p>
            <a:r>
              <a:rPr lang="en-US" dirty="0" smtClean="0"/>
              <a:t>Research the menu, clientele, food philosophy</a:t>
            </a:r>
          </a:p>
          <a:p>
            <a:r>
              <a:rPr lang="en-US" dirty="0" smtClean="0"/>
              <a:t>Understand the key personnel – chefs, owners, managers</a:t>
            </a:r>
          </a:p>
          <a:p>
            <a:r>
              <a:rPr lang="en-US" dirty="0" smtClean="0"/>
              <a:t>Find out how they wish to be contacted and when (day/time)</a:t>
            </a:r>
          </a:p>
          <a:p>
            <a:r>
              <a:rPr lang="en-US" dirty="0" smtClean="0"/>
              <a:t>Invite the chef or buyer to your farm</a:t>
            </a:r>
          </a:p>
          <a:p>
            <a:r>
              <a:rPr lang="en-US" dirty="0" smtClean="0"/>
              <a:t>Bring samples of produce to share with the chef/buyer</a:t>
            </a:r>
          </a:p>
          <a:p>
            <a:r>
              <a:rPr lang="en-US" dirty="0" smtClean="0"/>
              <a:t>Schedule a winter visit for product planning/seed selection</a:t>
            </a:r>
          </a:p>
          <a:p>
            <a:r>
              <a:rPr lang="en-US" dirty="0" smtClean="0"/>
              <a:t>Prepare a “story” for your farm</a:t>
            </a:r>
          </a:p>
          <a:p>
            <a:r>
              <a:rPr lang="en-US" dirty="0" smtClean="0"/>
              <a:t>Provide overview of your products, volume, packaging, availability (season)</a:t>
            </a:r>
          </a:p>
          <a:p>
            <a:r>
              <a:rPr lang="en-US" dirty="0" smtClean="0"/>
              <a:t>Update chefs on availability regularly</a:t>
            </a:r>
          </a:p>
          <a:p>
            <a:r>
              <a:rPr lang="en-US" dirty="0" smtClean="0"/>
              <a:t>Grow unique items, select the best product for chefs</a:t>
            </a:r>
          </a:p>
          <a:p>
            <a:r>
              <a:rPr lang="en-US" dirty="0" smtClean="0"/>
              <a:t>Make weekly contact at agreed time, provide deliveries on time</a:t>
            </a:r>
          </a:p>
          <a:p>
            <a:r>
              <a:rPr lang="en-US" dirty="0" smtClean="0"/>
              <a:t>Immediately notify chef of potential shortages and/or change in delivery</a:t>
            </a:r>
          </a:p>
        </p:txBody>
      </p:sp>
    </p:spTree>
    <p:extLst>
      <p:ext uri="{BB962C8B-B14F-4D97-AF65-F5344CB8AC3E}">
        <p14:creationId xmlns:p14="http://schemas.microsoft.com/office/powerpoint/2010/main" xmlns="" val="41204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Sourcing Local - Hotels/Conference Centers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Hotels need the largest supply during peak summer seasons when farmers are busiest</a:t>
            </a:r>
          </a:p>
          <a:p>
            <a:r>
              <a:rPr lang="en-US" dirty="0" smtClean="0"/>
              <a:t>Conference centers need the largest supply in the winter (off season)</a:t>
            </a:r>
          </a:p>
          <a:p>
            <a:pPr lvl="1"/>
            <a:r>
              <a:rPr lang="en-US" dirty="0" smtClean="0"/>
              <a:t>Consider season extension or value-added foods</a:t>
            </a:r>
          </a:p>
          <a:p>
            <a:r>
              <a:rPr lang="en-US" dirty="0" smtClean="0"/>
              <a:t>Supply chains are a complex issue for global hotel companies as suppliers extend across numerous countries in which they purchase food and beverage,  heavy equipment,  linens and pillows,  personal soap and shampoo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7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Sourcing Hotels/Conference Centers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70644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menu choices made by hotels/conference organizers are driven largely by cost-consciousness and risk aversion</a:t>
            </a:r>
          </a:p>
          <a:p>
            <a:r>
              <a:rPr lang="en-US" dirty="0" smtClean="0"/>
              <a:t>Sourcing options for most hotels/conference centers are constrained by national sourcing contracts with major distributors</a:t>
            </a:r>
          </a:p>
          <a:p>
            <a:r>
              <a:rPr lang="en-US" dirty="0" smtClean="0"/>
              <a:t>Farmers may have difficulty competing with large-scale producers with large-scale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31095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Sourcing Hotels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Hotel food service establishments operate similarly to restaurants, but have some differences</a:t>
            </a:r>
          </a:p>
          <a:p>
            <a:pPr lvl="1"/>
            <a:r>
              <a:rPr lang="en-US" dirty="0" smtClean="0"/>
              <a:t>The Food and Beverage Manager should be your first contact</a:t>
            </a:r>
          </a:p>
          <a:p>
            <a:pPr lvl="1"/>
            <a:r>
              <a:rPr lang="en-US" dirty="0" smtClean="0"/>
              <a:t>Invite the F&amp;B Manager to your farm</a:t>
            </a:r>
          </a:p>
          <a:p>
            <a:pPr lvl="1"/>
            <a:r>
              <a:rPr lang="en-US" dirty="0" smtClean="0"/>
              <a:t>Hotels usually need staple items (fresh meat, vegetables, fruits) rather than specialty/unique items (They do not offer “daily specials”)</a:t>
            </a:r>
          </a:p>
          <a:p>
            <a:pPr lvl="1"/>
            <a:r>
              <a:rPr lang="en-US" dirty="0" smtClean="0"/>
              <a:t>Hotels usually need the same items in the same amounts each week (unless it is a conference center as well)</a:t>
            </a:r>
          </a:p>
          <a:p>
            <a:pPr lvl="1"/>
            <a:r>
              <a:rPr lang="en-US" dirty="0" smtClean="0"/>
              <a:t>Bring samples of produce to share with the chef/buyer</a:t>
            </a:r>
          </a:p>
          <a:p>
            <a:pPr lvl="1"/>
            <a:r>
              <a:rPr lang="en-US" dirty="0" smtClean="0"/>
              <a:t>Provide deliveries on time</a:t>
            </a:r>
          </a:p>
          <a:p>
            <a:pPr lvl="1"/>
            <a:r>
              <a:rPr lang="en-US" dirty="0" smtClean="0"/>
              <a:t>Immediately notify F&amp;B manager of potential shortages and/or change in delivery</a:t>
            </a:r>
          </a:p>
          <a:p>
            <a:pPr lvl="1"/>
            <a:r>
              <a:rPr lang="en-US" dirty="0" smtClean="0"/>
              <a:t>Provide 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6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r>
              <a:rPr lang="en-US" dirty="0" smtClean="0"/>
              <a:t>Sourcing Local - Conferences/Meetings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Often meeting planners are the best contact</a:t>
            </a:r>
          </a:p>
          <a:p>
            <a:r>
              <a:rPr lang="en-US" smtClean="0"/>
              <a:t>Find meeting planners that specialize in “green meetings”</a:t>
            </a:r>
          </a:p>
          <a:p>
            <a:r>
              <a:rPr lang="en-US" smtClean="0"/>
              <a:t>Meeting planners may only need products occasionally, but in large quantities</a:t>
            </a:r>
          </a:p>
          <a:p>
            <a:r>
              <a:rPr lang="en-US" smtClean="0"/>
              <a:t>Know where planners source their food (in-house food and beverage, caterers, self bought,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9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Sourcing Conferences/Meetings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Partner with other local farms to ensure quantity</a:t>
            </a:r>
          </a:p>
          <a:p>
            <a:r>
              <a:rPr lang="en-US" smtClean="0"/>
              <a:t>Think of the “whole” package – coffee, pastries, snacks, meat, vegetables, dairy, juice, bread</a:t>
            </a:r>
          </a:p>
          <a:p>
            <a:r>
              <a:rPr lang="en-US" smtClean="0"/>
              <a:t>Snack foods provide an option for value-added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7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Sourcing Conferences/Meetings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an accurate list of produce in season each month</a:t>
            </a:r>
          </a:p>
          <a:p>
            <a:r>
              <a:rPr lang="en-US" dirty="0" smtClean="0"/>
              <a:t>Promote your strengths</a:t>
            </a:r>
          </a:p>
          <a:p>
            <a:pPr lvl="1"/>
            <a:r>
              <a:rPr lang="en-US" dirty="0" smtClean="0"/>
              <a:t>Fresh, healthy food allows participants to sit longer and concentrate (no sugar high/crash)</a:t>
            </a:r>
          </a:p>
          <a:p>
            <a:pPr lvl="1"/>
            <a:r>
              <a:rPr lang="en-US" dirty="0" smtClean="0"/>
              <a:t>Tell your region’s story (promote cultural and environmental sustainability)</a:t>
            </a:r>
          </a:p>
          <a:p>
            <a:pPr lvl="1"/>
            <a:r>
              <a:rPr lang="en-US" dirty="0" smtClean="0"/>
              <a:t>Provide printed fliers to promote your involvement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2029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73019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Work in partnership</a:t>
            </a:r>
          </a:p>
          <a:p>
            <a:pPr lvl="1"/>
            <a:r>
              <a:rPr lang="en-US" dirty="0" smtClean="0"/>
              <a:t>Coordinating to serve a common market is mutually beneficial</a:t>
            </a:r>
          </a:p>
          <a:p>
            <a:pPr lvl="1"/>
            <a:r>
              <a:rPr lang="en-US" dirty="0" smtClean="0"/>
              <a:t>Agricultural, tourism, marketing associations, community food system organizations, chambers of commerce, or business districts will help develop the destination image</a:t>
            </a:r>
          </a:p>
          <a:p>
            <a:pPr lvl="1"/>
            <a:r>
              <a:rPr lang="en-US" dirty="0" smtClean="0"/>
              <a:t>Coordinate with other tourism attractions nearby</a:t>
            </a:r>
          </a:p>
          <a:p>
            <a:pPr lvl="1"/>
            <a:r>
              <a:rPr lang="en-US" dirty="0" smtClean="0"/>
              <a:t>Actively participate in regional food and drink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667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4385" y="129571"/>
            <a:ext cx="8597734" cy="7017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Tips for Building Community Partnerships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5367505"/>
              </p:ext>
            </p:extLst>
          </p:nvPr>
        </p:nvGraphicFramePr>
        <p:xfrm>
          <a:off x="128337" y="930459"/>
          <a:ext cx="9015663" cy="574347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307212"/>
                <a:gridCol w="5708451"/>
              </a:tblGrid>
              <a:tr h="254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Goals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</a:tr>
              <a:tr h="8363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Talk about your proposed project and share your </a:t>
                      </a:r>
                      <a:r>
                        <a:rPr lang="en-US" sz="1600" b="0" dirty="0" smtClean="0">
                          <a:effectLst/>
                        </a:rPr>
                        <a:t>ideas at clubs and meetings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Listen to their concerns and feedback. Address any potential problems early in the project’s development.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236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Develop a comfortable style of public </a:t>
                      </a:r>
                      <a:r>
                        <a:rPr lang="en-US" sz="1600" b="0" dirty="0" smtClean="0">
                          <a:effectLst/>
                        </a:rPr>
                        <a:t>presentation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Create a </a:t>
                      </a:r>
                      <a:r>
                        <a:rPr lang="en-US" sz="1600" dirty="0">
                          <a:effectLst/>
                        </a:rPr>
                        <a:t>clear picture of your mission and expected outcomes. </a:t>
                      </a:r>
                      <a:r>
                        <a:rPr lang="en-US" sz="1600" dirty="0" smtClean="0">
                          <a:effectLst/>
                        </a:rPr>
                        <a:t> Join </a:t>
                      </a:r>
                      <a:r>
                        <a:rPr lang="en-US" sz="1600" dirty="0">
                          <a:effectLst/>
                        </a:rPr>
                        <a:t>the local chamber of commerce. Offer to write a regular column for your local newspaper if you have time and the ability.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</a:tr>
              <a:tr h="8140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See any shortcomings as potential for future </a:t>
                      </a:r>
                      <a:r>
                        <a:rPr lang="en-US" sz="1600" b="0" dirty="0" smtClean="0">
                          <a:effectLst/>
                        </a:rPr>
                        <a:t>partnerships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Inventory your community, seeking out those who have what you need in order to accomplish your goals. Develop mutually supportive relationships.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91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Identify those with whom you share potential </a:t>
                      </a:r>
                      <a:r>
                        <a:rPr lang="en-US" sz="1600" b="0" dirty="0" smtClean="0">
                          <a:effectLst/>
                        </a:rPr>
                        <a:t>customers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 joint promotions and possibly joint marketing opportunities to track the source of your leads. Be innovative.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</a:tr>
              <a:tr h="5591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Engage </a:t>
                      </a:r>
                      <a:r>
                        <a:rPr lang="en-US" sz="1600" b="0" dirty="0" smtClean="0">
                          <a:effectLst/>
                        </a:rPr>
                        <a:t>adversaries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Most people simply want to be heard or are afraid of unknown impacts. Sit down with them, listen, and address their concerns.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427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Make your business and marketing plans </a:t>
                      </a:r>
                      <a:r>
                        <a:rPr lang="en-US" sz="1600" b="0" dirty="0" smtClean="0">
                          <a:effectLst/>
                        </a:rPr>
                        <a:t>available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Engage community members to work with you. Use your plans to support your actions and efforts.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</a:tr>
              <a:tr h="5427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Manage the physical expansion of your </a:t>
                      </a:r>
                      <a:r>
                        <a:rPr lang="en-US" sz="1600" b="0" dirty="0" smtClean="0">
                          <a:effectLst/>
                        </a:rPr>
                        <a:t>operation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Ensure a satisfactory quality of life for everyone affected.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299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Work with other </a:t>
                      </a:r>
                      <a:r>
                        <a:rPr lang="en-US" sz="1600" b="0" dirty="0" smtClean="0">
                          <a:effectLst/>
                        </a:rPr>
                        <a:t>businesses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Encourage support for locally owned businesses in general.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</a:tr>
              <a:tr h="3415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Build on resource-based </a:t>
                      </a:r>
                      <a:r>
                        <a:rPr lang="en-US" sz="1600" b="0" dirty="0" smtClean="0">
                          <a:effectLst/>
                        </a:rPr>
                        <a:t>assets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Maintain and enhance historic structures in your locality.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3978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Source: Jolly (2006)</a:t>
                      </a:r>
                      <a:endParaRPr lang="en-US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93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Determine what you will </a:t>
            </a:r>
            <a:r>
              <a:rPr lang="en-US" dirty="0" smtClean="0"/>
              <a:t>offer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some activities that seem </a:t>
            </a:r>
            <a:r>
              <a:rPr lang="en-US" dirty="0" smtClean="0"/>
              <a:t>doable</a:t>
            </a:r>
          </a:p>
          <a:p>
            <a:pPr lvl="2"/>
            <a:r>
              <a:rPr lang="en-US" dirty="0" smtClean="0"/>
              <a:t>Fit </a:t>
            </a:r>
            <a:r>
              <a:rPr lang="en-US" dirty="0"/>
              <a:t>with your goals and your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List </a:t>
            </a:r>
            <a:r>
              <a:rPr lang="en-US" dirty="0"/>
              <a:t>all the tasks or steps </a:t>
            </a:r>
            <a:r>
              <a:rPr lang="en-US" dirty="0" smtClean="0"/>
              <a:t>required to start</a:t>
            </a:r>
          </a:p>
          <a:p>
            <a:r>
              <a:rPr lang="en-US" dirty="0" smtClean="0"/>
              <a:t>Make </a:t>
            </a:r>
            <a:r>
              <a:rPr lang="en-US" dirty="0"/>
              <a:t>sure your ideas are good </a:t>
            </a:r>
            <a:r>
              <a:rPr lang="en-US" dirty="0" smtClean="0"/>
              <a:t>ones</a:t>
            </a:r>
          </a:p>
          <a:p>
            <a:pPr lvl="1"/>
            <a:r>
              <a:rPr lang="en-US" dirty="0"/>
              <a:t>Call the extension or tourism office for input, or enlist the help of a business counselor or event </a:t>
            </a:r>
            <a:r>
              <a:rPr lang="en-US" dirty="0" smtClean="0"/>
              <a:t>planner 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may sound good to you may not sound good to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 smtClean="0"/>
              <a:t>Know you customers</a:t>
            </a:r>
          </a:p>
          <a:p>
            <a:pPr lvl="1"/>
            <a:r>
              <a:rPr lang="en-US" dirty="0"/>
              <a:t>Knowing where your customers are from and what their preferences and lifestyle choices are will help you tailor your </a:t>
            </a:r>
            <a:r>
              <a:rPr lang="en-US" dirty="0" smtClean="0"/>
              <a:t>offerings, pricing, and promotional activities</a:t>
            </a:r>
            <a:endParaRPr lang="en-US" dirty="0"/>
          </a:p>
          <a:p>
            <a:pPr lvl="1"/>
            <a:r>
              <a:rPr lang="en-US" dirty="0"/>
              <a:t>Collecting email information may allow you to maintain regular contact with customers through e-marketing campaigns or social </a:t>
            </a:r>
            <a:r>
              <a:rPr lang="en-US" dirty="0" smtClean="0"/>
              <a:t>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90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10817"/>
            <a:ext cx="7086600" cy="118859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Tourism Contacts/Resources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1022296"/>
              </p:ext>
            </p:extLst>
          </p:nvPr>
        </p:nvGraphicFramePr>
        <p:xfrm>
          <a:off x="190005" y="1046617"/>
          <a:ext cx="9144000" cy="53844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15628"/>
                <a:gridCol w="2993157"/>
                <a:gridCol w="5035215"/>
              </a:tblGrid>
              <a:tr h="272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Contact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</a:tr>
              <a:tr h="4065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Idaho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Idaho Wine Commission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http://www.idahowines.org/default.aspx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</a:tr>
              <a:tr h="43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Visit Idaho Events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http://www.visitidaho.org/events/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University of </a:t>
                      </a:r>
                      <a:r>
                        <a:rPr lang="en-US" sz="1600" dirty="0" smtClean="0">
                          <a:effectLst/>
                        </a:rPr>
                        <a:t>Idaho </a:t>
                      </a:r>
                      <a:r>
                        <a:rPr lang="en-US" sz="1600" dirty="0">
                          <a:effectLst/>
                        </a:rPr>
                        <a:t>Cooperative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http://www.uidaho.edu/extension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</a:tr>
              <a:tr h="43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Idaho Department of Agriculture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http://www.agri.idaho.gov/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0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Idaho State </a:t>
                      </a:r>
                      <a:r>
                        <a:rPr lang="en-US" sz="1600" dirty="0" err="1">
                          <a:effectLst/>
                        </a:rPr>
                        <a:t>Agritourism</a:t>
                      </a:r>
                      <a:r>
                        <a:rPr lang="en-US" sz="1600" dirty="0">
                          <a:effectLst/>
                        </a:rPr>
                        <a:t> Statutes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http://nationalaglawcenter.org/wp-content/uploads/assets/agritourism/idaho.pdf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</a:tr>
              <a:tr h="8167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Montana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Conserve Montana </a:t>
                      </a:r>
                      <a:r>
                        <a:rPr lang="en-US" sz="1600" dirty="0" smtClean="0">
                          <a:effectLst/>
                        </a:rPr>
                        <a:t>– </a:t>
                      </a:r>
                      <a:r>
                        <a:rPr lang="en-US" sz="1600" dirty="0" err="1">
                          <a:effectLst/>
                        </a:rPr>
                        <a:t>Agritourism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http://www.conservemontana.org/content/aeros-abundant-montana-directory-to-highlight-agritourism/cnm2D018228EE07BBF8A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Montana Department of Tourism – Agriculture Tours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http://visitmt.com/experiences/food_and_beverage/farmers_markets/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Montana State </a:t>
                      </a:r>
                      <a:r>
                        <a:rPr lang="en-US" sz="1600" dirty="0" smtClean="0">
                          <a:effectLst/>
                        </a:rPr>
                        <a:t>University </a:t>
                      </a:r>
                      <a:r>
                        <a:rPr lang="en-US" sz="1600" dirty="0">
                          <a:effectLst/>
                        </a:rPr>
                        <a:t>Cooperative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http://www.msuextension.org/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Montana Department of Agriculture	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http://agr.mt.gov/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70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10817"/>
            <a:ext cx="7086600" cy="12123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Tourism Contacts/Resources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869749"/>
              </p:ext>
            </p:extLst>
          </p:nvPr>
        </p:nvGraphicFramePr>
        <p:xfrm>
          <a:off x="201881" y="1058494"/>
          <a:ext cx="9096498" cy="56527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90399"/>
                <a:gridCol w="3838336"/>
                <a:gridCol w="4367763"/>
              </a:tblGrid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Contact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386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Nevada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Local Sourcing Restaurant List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http://buynevada.org/businesses/restaurants/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Local Sourcing Distributors List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http://buynevada.org/businesses/distributors/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University of </a:t>
                      </a:r>
                      <a:r>
                        <a:rPr lang="en-US" sz="1600" dirty="0" smtClean="0">
                          <a:effectLst/>
                        </a:rPr>
                        <a:t>Nevada </a:t>
                      </a:r>
                      <a:r>
                        <a:rPr lang="en-US" sz="1600" dirty="0">
                          <a:effectLst/>
                        </a:rPr>
                        <a:t>Cooperative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http://www.unce.unr.edu/publications/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Nevada Department of Agriculture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http://agri.nv.gov/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Utah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Devour Utah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http://www.cityweekly.net/utah/devour-utah/Section?oid=2539715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Visit Utah Events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http://www.visitutah.com/things-to-do/events/festivals/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Utah State </a:t>
                      </a:r>
                      <a:r>
                        <a:rPr lang="en-US" sz="1600" dirty="0" smtClean="0">
                          <a:effectLst/>
                        </a:rPr>
                        <a:t>University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http://extension.usu.edu/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Utah State </a:t>
                      </a:r>
                      <a:r>
                        <a:rPr lang="en-US" sz="1600" dirty="0" err="1">
                          <a:effectLst/>
                        </a:rPr>
                        <a:t>Agritourism</a:t>
                      </a:r>
                      <a:r>
                        <a:rPr lang="en-US" sz="1600" dirty="0">
                          <a:effectLst/>
                        </a:rPr>
                        <a:t> Statutes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http://nationalaglawcenter.org/wp-content/uploads/assets/agritourism/utah.pdf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National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Advertised prices </a:t>
                      </a:r>
                      <a:r>
                        <a:rPr lang="en-US" sz="1600" dirty="0" smtClean="0">
                          <a:effectLst/>
                        </a:rPr>
                        <a:t>nationwide </a:t>
                      </a:r>
                      <a:r>
                        <a:rPr lang="en-US" sz="1600" dirty="0">
                          <a:effectLst/>
                        </a:rPr>
                        <a:t>and by region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http://www.marketnews.usda.gov/portal/fv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Chefs Collaborative network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http://www.chefscollaborative.org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Lookup prices (</a:t>
                      </a:r>
                      <a:r>
                        <a:rPr lang="en-US" sz="1600" dirty="0" smtClean="0">
                          <a:effectLst/>
                        </a:rPr>
                        <a:t>PLUs) list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http://www.plucodes.com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ATTRA Publications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http://www.attra.ncat.org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Dude Ranchers Association of America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http://www.duderanch,org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 Farm Stay Association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http://www.farmstayus.com/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35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Worksheet 2.1: Resource Needs</a:t>
            </a:r>
          </a:p>
          <a:p>
            <a:pPr lvl="1"/>
            <a:r>
              <a:rPr lang="en-US" dirty="0" smtClean="0"/>
              <a:t>List resource needs for a food tourism enterprise or product</a:t>
            </a:r>
          </a:p>
          <a:p>
            <a:pPr lvl="1"/>
            <a:r>
              <a:rPr lang="en-US" dirty="0" smtClean="0"/>
              <a:t>What resources do you have already?</a:t>
            </a:r>
          </a:p>
          <a:p>
            <a:pPr lvl="1"/>
            <a:r>
              <a:rPr lang="en-US" dirty="0" smtClean="0"/>
              <a:t>How will you acquire those you don’t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1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small</a:t>
            </a:r>
          </a:p>
          <a:p>
            <a:pPr lvl="1"/>
            <a:r>
              <a:rPr lang="en-US" dirty="0"/>
              <a:t>Develop a launch date for the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List the </a:t>
            </a:r>
            <a:r>
              <a:rPr lang="en-US" dirty="0"/>
              <a:t>resources </a:t>
            </a:r>
            <a:r>
              <a:rPr lang="en-US" dirty="0" smtClean="0"/>
              <a:t>needed </a:t>
            </a:r>
          </a:p>
          <a:p>
            <a:pPr lvl="1"/>
            <a:r>
              <a:rPr lang="en-US" dirty="0" smtClean="0"/>
              <a:t>List all tasks to </a:t>
            </a:r>
            <a:r>
              <a:rPr lang="en-US" dirty="0"/>
              <a:t>be </a:t>
            </a:r>
            <a:r>
              <a:rPr lang="en-US" dirty="0" smtClean="0"/>
              <a:t>completed </a:t>
            </a:r>
            <a:endParaRPr lang="en-US" dirty="0"/>
          </a:p>
          <a:p>
            <a:r>
              <a:rPr lang="en-US" dirty="0"/>
              <a:t>Protect yourself and your customers</a:t>
            </a:r>
          </a:p>
          <a:p>
            <a:pPr lvl="1"/>
            <a:r>
              <a:rPr lang="en-US" dirty="0"/>
              <a:t>Make sure you understand the regulatory and legal aspects of your new enterprise</a:t>
            </a:r>
          </a:p>
          <a:p>
            <a:pPr lvl="1"/>
            <a:r>
              <a:rPr lang="en-US" dirty="0"/>
              <a:t>Develop a risk assessment plan</a:t>
            </a:r>
          </a:p>
          <a:p>
            <a:r>
              <a:rPr lang="en-US" dirty="0"/>
              <a:t>Get the word </a:t>
            </a:r>
            <a:r>
              <a:rPr lang="en-US" dirty="0" smtClean="0"/>
              <a:t>out</a:t>
            </a:r>
          </a:p>
          <a:p>
            <a:pPr lvl="1"/>
            <a:r>
              <a:rPr lang="en-US" dirty="0"/>
              <a:t>Make sure publicity </a:t>
            </a:r>
            <a:r>
              <a:rPr lang="en-US" dirty="0" smtClean="0"/>
              <a:t>is integral in your plans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takes a lot of promotion to get the attention you will need for launching a new </a:t>
            </a:r>
            <a:r>
              <a:rPr lang="en-US" dirty="0" smtClean="0"/>
              <a:t>enterprise </a:t>
            </a:r>
            <a:endParaRPr lang="en-US" dirty="0"/>
          </a:p>
          <a:p>
            <a:pPr lvl="1"/>
            <a:r>
              <a:rPr lang="en-US" dirty="0" smtClean="0"/>
              <a:t>Word </a:t>
            </a:r>
            <a:r>
              <a:rPr lang="en-US" dirty="0"/>
              <a:t>of mouth is </a:t>
            </a:r>
            <a:r>
              <a:rPr lang="en-US" dirty="0" smtClean="0"/>
              <a:t>key to building business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0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soft opening</a:t>
            </a:r>
          </a:p>
          <a:p>
            <a:pPr lvl="1"/>
            <a:r>
              <a:rPr lang="en-US" dirty="0"/>
              <a:t>Start with a small activity targeted at a select group to test your ideas</a:t>
            </a:r>
          </a:p>
          <a:p>
            <a:pPr lvl="2"/>
            <a:r>
              <a:rPr lang="en-US" dirty="0"/>
              <a:t>Understanding how you are perceived by visitors is essential to improving your “first impression”</a:t>
            </a:r>
          </a:p>
          <a:p>
            <a:pPr lvl="1"/>
            <a:r>
              <a:rPr lang="en-US" dirty="0"/>
              <a:t>Good first impressions involve trained staff who interact well with customers to ensure a safe and high quality experience</a:t>
            </a:r>
          </a:p>
          <a:p>
            <a:r>
              <a:rPr lang="en-US" dirty="0"/>
              <a:t>Take it slow</a:t>
            </a:r>
          </a:p>
          <a:p>
            <a:pPr lvl="1"/>
            <a:r>
              <a:rPr lang="en-US" dirty="0"/>
              <a:t>Take time to get feedback from customers about what else they might like to see, do, learn or buy</a:t>
            </a:r>
          </a:p>
          <a:p>
            <a:pPr lvl="1"/>
            <a:r>
              <a:rPr lang="en-US" dirty="0"/>
              <a:t>Each year, add in another attraction or product</a:t>
            </a:r>
          </a:p>
        </p:txBody>
      </p:sp>
    </p:spTree>
    <p:extLst>
      <p:ext uri="{BB962C8B-B14F-4D97-AF65-F5344CB8AC3E}">
        <p14:creationId xmlns:p14="http://schemas.microsoft.com/office/powerpoint/2010/main" xmlns="" val="6197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by Enterprise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Farm-based activities</a:t>
            </a:r>
          </a:p>
          <a:p>
            <a:r>
              <a:rPr lang="en-US" dirty="0" smtClean="0"/>
              <a:t>Food-based attractions</a:t>
            </a:r>
          </a:p>
          <a:p>
            <a:r>
              <a:rPr lang="en-US" dirty="0" smtClean="0"/>
              <a:t>Sourcing locally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Hotels/conference centers</a:t>
            </a:r>
          </a:p>
          <a:p>
            <a:pPr lvl="1"/>
            <a:r>
              <a:rPr lang="en-US" dirty="0" smtClean="0"/>
              <a:t>Conferences/meetings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95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Farm-Based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Assess your personality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</a:t>
            </a:r>
            <a:r>
              <a:rPr lang="en-US" dirty="0" smtClean="0"/>
              <a:t>enjoy people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Are you good with children?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you a good communicator? </a:t>
            </a:r>
            <a:endParaRPr lang="en-US" dirty="0" smtClean="0"/>
          </a:p>
          <a:p>
            <a:pPr lvl="1"/>
            <a:r>
              <a:rPr lang="en-US" dirty="0" smtClean="0"/>
              <a:t>Are you patient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you organized? </a:t>
            </a:r>
            <a:endParaRPr lang="en-US" dirty="0" smtClean="0"/>
          </a:p>
          <a:p>
            <a:pPr lvl="1"/>
            <a:r>
              <a:rPr lang="en-US" dirty="0" smtClean="0"/>
              <a:t>Do you enjoy learning new things?</a:t>
            </a:r>
          </a:p>
          <a:p>
            <a:pPr lvl="1"/>
            <a:r>
              <a:rPr lang="en-US" dirty="0" smtClean="0"/>
              <a:t>Can you </a:t>
            </a:r>
            <a:r>
              <a:rPr lang="en-US" dirty="0"/>
              <a:t>adapt to change? </a:t>
            </a:r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answer </a:t>
            </a:r>
            <a:r>
              <a:rPr lang="en-US" dirty="0"/>
              <a:t>to the majority of </a:t>
            </a:r>
            <a:r>
              <a:rPr lang="en-US" dirty="0" smtClean="0"/>
              <a:t>these questions </a:t>
            </a:r>
            <a:r>
              <a:rPr lang="en-US" dirty="0"/>
              <a:t>was yes, then you are a good candidate </a:t>
            </a:r>
            <a:r>
              <a:rPr lang="en-US" dirty="0" smtClean="0"/>
              <a:t>for farm tourism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6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“Destination”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Offering an experience that customers are willing to pay for without sacrificing the uniqueness of the place</a:t>
            </a:r>
          </a:p>
          <a:p>
            <a:r>
              <a:rPr lang="en-US" smtClean="0"/>
              <a:t>May require coordinating with neighboring businesses or communities to develop more weekend itineraries that encourage overnight stays</a:t>
            </a:r>
          </a:p>
          <a:p>
            <a:r>
              <a:rPr lang="en-US" smtClean="0"/>
              <a:t>Work together with local lodging, food service, and agricultural enterprises to create a network of services for guests </a:t>
            </a:r>
          </a:p>
          <a:p>
            <a:r>
              <a:rPr lang="en-US" smtClean="0"/>
              <a:t>What are visitors going to do while they’re here?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9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&amp; Equipment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</a:t>
            </a:r>
            <a:r>
              <a:rPr lang="en-US" dirty="0"/>
              <a:t>you have sufficient </a:t>
            </a:r>
            <a:r>
              <a:rPr lang="en-US" dirty="0" smtClean="0"/>
              <a:t>property resources </a:t>
            </a:r>
            <a:r>
              <a:rPr lang="en-US" dirty="0"/>
              <a:t>for the venture </a:t>
            </a:r>
            <a:r>
              <a:rPr lang="en-US" dirty="0" smtClean="0"/>
              <a:t>and parking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your venture located near the </a:t>
            </a:r>
            <a:r>
              <a:rPr lang="en-US" dirty="0" smtClean="0"/>
              <a:t>market </a:t>
            </a:r>
            <a:r>
              <a:rPr lang="en-US" dirty="0"/>
              <a:t>you hope to attract?</a:t>
            </a:r>
          </a:p>
          <a:p>
            <a:r>
              <a:rPr lang="en-US" dirty="0"/>
              <a:t>Are directions to </a:t>
            </a:r>
            <a:r>
              <a:rPr lang="en-US" dirty="0" smtClean="0"/>
              <a:t>your location </a:t>
            </a:r>
            <a:r>
              <a:rPr lang="en-US" dirty="0"/>
              <a:t>easy to give?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will you have </a:t>
            </a:r>
            <a:r>
              <a:rPr lang="en-US" dirty="0" smtClean="0"/>
              <a:t>to change </a:t>
            </a:r>
            <a:r>
              <a:rPr lang="en-US" dirty="0"/>
              <a:t>about your property to accommodate </a:t>
            </a:r>
            <a:r>
              <a:rPr lang="en-US" dirty="0" smtClean="0"/>
              <a:t>your new </a:t>
            </a:r>
            <a:r>
              <a:rPr lang="en-US" dirty="0"/>
              <a:t>venture?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</a:t>
            </a:r>
            <a:r>
              <a:rPr lang="en-US" dirty="0" smtClean="0"/>
              <a:t>possible </a:t>
            </a:r>
            <a:r>
              <a:rPr lang="en-US" dirty="0"/>
              <a:t>to </a:t>
            </a:r>
            <a:r>
              <a:rPr lang="en-US" dirty="0" smtClean="0"/>
              <a:t>start the business without making </a:t>
            </a:r>
            <a:r>
              <a:rPr lang="en-US" dirty="0"/>
              <a:t>any major changes or investments? </a:t>
            </a:r>
          </a:p>
        </p:txBody>
      </p:sp>
    </p:spTree>
    <p:extLst>
      <p:ext uri="{BB962C8B-B14F-4D97-AF65-F5344CB8AC3E}">
        <p14:creationId xmlns:p14="http://schemas.microsoft.com/office/powerpoint/2010/main" xmlns="" val="35372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455</TotalTime>
  <Words>2280</Words>
  <Application>Microsoft Office PowerPoint</Application>
  <PresentationFormat>On-screen Show (4:3)</PresentationFormat>
  <Paragraphs>304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template</vt:lpstr>
      <vt:lpstr>Module 2: Farm and Food Tourism Considerations</vt:lpstr>
      <vt:lpstr>Overview</vt:lpstr>
      <vt:lpstr>Getting Started</vt:lpstr>
      <vt:lpstr>Getting Started</vt:lpstr>
      <vt:lpstr>Getting Started</vt:lpstr>
      <vt:lpstr>Considerations by Enterprise </vt:lpstr>
      <vt:lpstr>Farm-Based Activities</vt:lpstr>
      <vt:lpstr>Create a “Destination”</vt:lpstr>
      <vt:lpstr>Land &amp; Equipment Resources</vt:lpstr>
      <vt:lpstr>Financial &amp; Labor Resources</vt:lpstr>
      <vt:lpstr>Legal &amp; Liability Options</vt:lpstr>
      <vt:lpstr>Health, Zoning, &amp; Environmental Regulations</vt:lpstr>
      <vt:lpstr>Safety Issues</vt:lpstr>
      <vt:lpstr>Food-Based Attractions</vt:lpstr>
      <vt:lpstr>Food-Based Attractions – Food/Drink Festivals</vt:lpstr>
      <vt:lpstr>What is Sourcing Locally?</vt:lpstr>
      <vt:lpstr>Local Food Demand </vt:lpstr>
      <vt:lpstr>Sourcing Locally </vt:lpstr>
      <vt:lpstr>Sourcing Local - Restaurants</vt:lpstr>
      <vt:lpstr>Sourcing Restaurants</vt:lpstr>
      <vt:lpstr>Sourcing Restaurants</vt:lpstr>
      <vt:lpstr>Sourcing Local - Hotels/Conference Centers</vt:lpstr>
      <vt:lpstr>Sourcing Hotels/Conference Centers</vt:lpstr>
      <vt:lpstr>Sourcing Hotels</vt:lpstr>
      <vt:lpstr>Sourcing Local - Conferences/Meetings</vt:lpstr>
      <vt:lpstr>Sourcing Conferences/Meetings</vt:lpstr>
      <vt:lpstr>Sourcing Conferences/Meetings</vt:lpstr>
      <vt:lpstr>More Considerations</vt:lpstr>
      <vt:lpstr>Tips for Building Community Partnerships</vt:lpstr>
      <vt:lpstr>Tourism Contacts/Resources</vt:lpstr>
      <vt:lpstr>Tourism Contacts/Resources</vt:lpstr>
      <vt:lpstr>Activity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Edit1</cp:lastModifiedBy>
  <cp:revision>63</cp:revision>
  <cp:lastPrinted>2015-06-04T22:30:22Z</cp:lastPrinted>
  <dcterms:created xsi:type="dcterms:W3CDTF">2015-02-13T20:40:21Z</dcterms:created>
  <dcterms:modified xsi:type="dcterms:W3CDTF">2015-12-02T04:15:18Z</dcterms:modified>
</cp:coreProperties>
</file>