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Default Extension="tiff" ContentType="image/tif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71" r:id="rId2"/>
    <p:sldId id="272" r:id="rId3"/>
    <p:sldId id="273" r:id="rId4"/>
    <p:sldId id="274" r:id="rId5"/>
    <p:sldId id="303" r:id="rId6"/>
    <p:sldId id="304" r:id="rId7"/>
    <p:sldId id="305" r:id="rId8"/>
    <p:sldId id="306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285" r:id="rId18"/>
    <p:sldId id="302" r:id="rId19"/>
    <p:sldId id="287" r:id="rId20"/>
    <p:sldId id="286" r:id="rId21"/>
    <p:sldId id="288" r:id="rId22"/>
    <p:sldId id="289" r:id="rId23"/>
    <p:sldId id="328" r:id="rId24"/>
    <p:sldId id="315" r:id="rId25"/>
    <p:sldId id="316" r:id="rId26"/>
    <p:sldId id="317" r:id="rId27"/>
    <p:sldId id="318" r:id="rId28"/>
    <p:sldId id="319" r:id="rId29"/>
    <p:sldId id="320" r:id="rId30"/>
    <p:sldId id="321" r:id="rId31"/>
    <p:sldId id="322" r:id="rId32"/>
    <p:sldId id="323" r:id="rId33"/>
    <p:sldId id="325" r:id="rId34"/>
    <p:sldId id="326" r:id="rId35"/>
    <p:sldId id="327" r:id="rId36"/>
    <p:sldId id="324" r:id="rId37"/>
    <p:sldId id="300" r:id="rId38"/>
    <p:sldId id="301" r:id="rId39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7" autoAdjust="0"/>
    <p:restoredTop sz="86421" autoAdjust="0"/>
  </p:normalViewPr>
  <p:slideViewPr>
    <p:cSldViewPr snapToGrid="0" snapToObjects="1">
      <p:cViewPr varScale="1">
        <p:scale>
          <a:sx n="64" d="100"/>
          <a:sy n="64" d="100"/>
        </p:scale>
        <p:origin x="-10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12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72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CBC9F2-D2DD-450B-B1CE-BAB0DAF15C16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82493-D137-46F7-8CEA-311BF94FBD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942166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F84D1F2-6D63-41A3-97C7-B9DE29BBCB28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9464035-8A69-481D-9A4D-3A86D68D72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5822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199674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DE2817-0C5A-45C7-910E-5A6A1AE63AED}" type="slidenum">
              <a:rPr lang="en-US"/>
              <a:pPr/>
              <a:t>22</a:t>
            </a:fld>
            <a:endParaRPr lang="en-US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17499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923977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2230831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0869618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8794103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2214576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4514202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4380988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4E90FA-2948-4063-84DC-238FB2EC2A68}" type="slidenum">
              <a:rPr lang="en-US"/>
              <a:pPr/>
              <a:t>21</a:t>
            </a:fld>
            <a:endParaRPr lang="en-US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38056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5-06-03 at 9.16.15 P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9413875" cy="68643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4131" y="2718390"/>
            <a:ext cx="7086600" cy="1470025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  <a:latin typeface="Governor"/>
                <a:cs typeface="Governor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0997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8" name="Picture 7" descr="SARE_Western_CMYK.t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12125" y="5983472"/>
            <a:ext cx="685641" cy="632729"/>
          </a:xfrm>
          <a:prstGeom prst="rect">
            <a:avLst/>
          </a:prstGeom>
        </p:spPr>
      </p:pic>
      <p:pic>
        <p:nvPicPr>
          <p:cNvPr id="9" name="Picture 8" descr="Extension_Main_Tower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027" y="6089008"/>
            <a:ext cx="1952624" cy="55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08667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Shot 2015-06-03 at 9.36.31 P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89" y="0"/>
            <a:ext cx="9129911" cy="6858000"/>
          </a:xfrm>
          <a:prstGeom prst="rect">
            <a:avLst/>
          </a:prstGeom>
        </p:spPr>
      </p:pic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2306651" y="721338"/>
            <a:ext cx="649111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2195685" y="1830387"/>
            <a:ext cx="660208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SARE_Western_CMYK.t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12125" y="5983472"/>
            <a:ext cx="685641" cy="632729"/>
          </a:xfrm>
          <a:prstGeom prst="rect">
            <a:avLst/>
          </a:prstGeom>
        </p:spPr>
      </p:pic>
      <p:pic>
        <p:nvPicPr>
          <p:cNvPr id="10" name="Picture 9" descr="Extension_Main_Tower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027" y="6089008"/>
            <a:ext cx="1952624" cy="55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54855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06928" y="1864338"/>
            <a:ext cx="649083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67217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ron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6" y="0"/>
            <a:ext cx="914326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9380" y="2718390"/>
            <a:ext cx="7086600" cy="1470025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  <a:latin typeface="Governor"/>
                <a:cs typeface="Governor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78613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58696" y="1864338"/>
            <a:ext cx="318005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48356" y="1864338"/>
            <a:ext cx="324940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74959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tif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 Shot 2015-06-03 at 9.37.21 PM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06651" y="721338"/>
            <a:ext cx="649111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5685" y="1830387"/>
            <a:ext cx="660208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 descr="SARE_Western_CMYK.tif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12125" y="5983472"/>
            <a:ext cx="685641" cy="632729"/>
          </a:xfrm>
          <a:prstGeom prst="rect">
            <a:avLst/>
          </a:prstGeom>
        </p:spPr>
      </p:pic>
      <p:pic>
        <p:nvPicPr>
          <p:cNvPr id="8" name="Picture 7" descr="Extension_Main_Tower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027" y="6089008"/>
            <a:ext cx="1952624" cy="55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89181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7" r:id="rId5"/>
  </p:sldLayoutIdLst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rgbClr val="FFFFFF"/>
          </a:solidFill>
          <a:latin typeface="Governor"/>
          <a:ea typeface="+mj-ea"/>
          <a:cs typeface="Governor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ps.gov/grca/learn/management/statistics.ht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irma.nps.gov/Stats/Reports/Park/GRCA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Relationship Id="rId4" Type="http://schemas.openxmlformats.org/officeDocument/2006/relationships/image" Target="../media/image18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rs.usda.gov/data-products/meat-price-spreads.aspx" TargetMode="External"/><Relationship Id="rId2" Type="http://schemas.openxmlformats.org/officeDocument/2006/relationships/hyperlink" Target="http://www.ers.usda.gov/data-products/fruit-and-vegetable-prices.aspx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ers.usda.gov/data-products/quarterly-food-away-from-home-prices.aspx" TargetMode="External"/><Relationship Id="rId4" Type="http://schemas.openxmlformats.org/officeDocument/2006/relationships/hyperlink" Target="http://www.ers.usda.gov/data-products/organic-prices.aspx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rs.usda.gov/data-products/food-availability-(per-capita)-data-system/.aspx" TargetMode="External"/><Relationship Id="rId2" Type="http://schemas.openxmlformats.org/officeDocument/2006/relationships/hyperlink" Target="http://factfinder.census.gov/faces/nav/jsf/pages/index.xhtml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Module 5: Assessing Enterprise Feasibility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07529" y="198910"/>
            <a:ext cx="2294908" cy="2294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70324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U-Pick Example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percentage might visit the u-pick?</a:t>
            </a:r>
          </a:p>
          <a:p>
            <a:pPr lvl="1"/>
            <a:r>
              <a:rPr lang="en-US" dirty="0" smtClean="0"/>
              <a:t>If 40%, then 36,502 customers</a:t>
            </a:r>
          </a:p>
          <a:p>
            <a:pPr lvl="2"/>
            <a:r>
              <a:rPr lang="en-US" altLang="en-US" dirty="0" smtClean="0"/>
              <a:t>Almost 30% of the US population visited farms one or more times (2000)</a:t>
            </a:r>
          </a:p>
          <a:p>
            <a:pPr lvl="3"/>
            <a:r>
              <a:rPr lang="en-US" altLang="en-US" dirty="0" smtClean="0"/>
              <a:t>But, </a:t>
            </a:r>
            <a:r>
              <a:rPr lang="en-US" altLang="en-US" dirty="0" err="1" smtClean="0"/>
              <a:t>agritourism</a:t>
            </a:r>
            <a:r>
              <a:rPr lang="en-US" altLang="en-US" dirty="0" smtClean="0"/>
              <a:t> has been growing at a rate of 6% annually </a:t>
            </a:r>
            <a:endParaRPr lang="en-US" dirty="0" smtClean="0"/>
          </a:p>
          <a:p>
            <a:r>
              <a:rPr lang="en-US" dirty="0" smtClean="0"/>
              <a:t>If customers purchase 16 pounds/pp for freezing/canning</a:t>
            </a:r>
          </a:p>
          <a:p>
            <a:pPr lvl="1"/>
            <a:r>
              <a:rPr lang="en-US" dirty="0" smtClean="0"/>
              <a:t>Only need 32,467 customers/visits annually</a:t>
            </a:r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061641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Destination Tourists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Many rural areas in the West are located between a major urban center and national/state parks, ski resorts, etc. </a:t>
            </a:r>
          </a:p>
          <a:p>
            <a:pPr lvl="1"/>
            <a:r>
              <a:rPr lang="en-US" altLang="en-US" dirty="0" smtClean="0"/>
              <a:t>Vacation destinations for many foreign and out-of-state visitors</a:t>
            </a:r>
          </a:p>
          <a:p>
            <a:r>
              <a:rPr lang="en-US" altLang="en-US" dirty="0" smtClean="0"/>
              <a:t>Estimating the potential size of these markets requires information on</a:t>
            </a:r>
          </a:p>
          <a:p>
            <a:pPr lvl="1"/>
            <a:r>
              <a:rPr lang="en-US" altLang="en-US" dirty="0" smtClean="0"/>
              <a:t>Where visitors are coming from</a:t>
            </a:r>
          </a:p>
          <a:p>
            <a:pPr lvl="1"/>
            <a:r>
              <a:rPr lang="en-US" altLang="en-US" dirty="0" smtClean="0"/>
              <a:t>Where visitors are returning to</a:t>
            </a:r>
          </a:p>
        </p:txBody>
      </p:sp>
    </p:spTree>
    <p:extLst>
      <p:ext uri="{BB962C8B-B14F-4D97-AF65-F5344CB8AC3E}">
        <p14:creationId xmlns:p14="http://schemas.microsoft.com/office/powerpoint/2010/main" xmlns="" val="26852266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Grand Canyon National Park Example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altLang="en-US" dirty="0" smtClean="0"/>
              <a:t>Consider Grand Canyon National Park (GCNP)</a:t>
            </a:r>
          </a:p>
          <a:p>
            <a:pPr lvl="1"/>
            <a:r>
              <a:rPr lang="en-US" altLang="en-US" dirty="0" smtClean="0"/>
              <a:t>Attracts around 4.4 million visitors annually</a:t>
            </a:r>
          </a:p>
          <a:p>
            <a:pPr lvl="2"/>
            <a:r>
              <a:rPr lang="en-US" altLang="en-US" dirty="0" smtClean="0"/>
              <a:t>GCNP Statistics at </a:t>
            </a:r>
            <a:r>
              <a:rPr lang="en-US" altLang="en-US" dirty="0" smtClean="0">
                <a:hlinkClick r:id="rId3"/>
              </a:rPr>
              <a:t>http://www.nps.gov/grca/learn/management/statistics.htm</a:t>
            </a:r>
            <a:endParaRPr lang="en-US" altLang="en-US" dirty="0" smtClean="0"/>
          </a:p>
          <a:p>
            <a:r>
              <a:rPr lang="en-US" altLang="en-US" dirty="0" smtClean="0"/>
              <a:t>Seasonal visitation is another important item to consider</a:t>
            </a:r>
          </a:p>
          <a:p>
            <a:pPr lvl="1"/>
            <a:r>
              <a:rPr lang="en-US" altLang="en-US" dirty="0" smtClean="0"/>
              <a:t>Annual visits to the GCNP by season  </a:t>
            </a:r>
          </a:p>
          <a:p>
            <a:pPr lvl="2"/>
            <a:r>
              <a:rPr lang="en-US" altLang="en-US" dirty="0" smtClean="0"/>
              <a:t>Winter: 11% of total visits</a:t>
            </a:r>
          </a:p>
          <a:p>
            <a:pPr lvl="2"/>
            <a:r>
              <a:rPr lang="en-US" altLang="en-US" dirty="0" smtClean="0"/>
              <a:t>Spring: 27% of total visits </a:t>
            </a:r>
          </a:p>
          <a:p>
            <a:pPr lvl="2"/>
            <a:r>
              <a:rPr lang="en-US" altLang="en-US" dirty="0" smtClean="0"/>
              <a:t>Summer: 39% of total visits</a:t>
            </a:r>
          </a:p>
          <a:p>
            <a:pPr lvl="2"/>
            <a:r>
              <a:rPr lang="en-US" altLang="en-US" dirty="0" smtClean="0"/>
              <a:t>Fall: 23% of total visits</a:t>
            </a:r>
          </a:p>
          <a:p>
            <a:pPr lvl="1"/>
            <a:r>
              <a:rPr lang="en-US" altLang="en-US" dirty="0" smtClean="0"/>
              <a:t>Visitation by month at </a:t>
            </a:r>
            <a:r>
              <a:rPr lang="en-US" altLang="en-US" dirty="0" smtClean="0">
                <a:hlinkClick r:id="rId4"/>
              </a:rPr>
              <a:t>https://irma.nps.gov/Stats/Reports/Park/GRCA</a:t>
            </a:r>
            <a:endParaRPr lang="en-US" altLang="en-US" dirty="0" smtClean="0"/>
          </a:p>
          <a:p>
            <a:pPr lvl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0241469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Grand Canyon National Park Example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en-US" dirty="0" smtClean="0"/>
              <a:t>Where visitors to Grand Canyon National Park stayed before and after visiting the park</a:t>
            </a:r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/>
          </a:p>
        </p:txBody>
      </p:sp>
      <p:pic>
        <p:nvPicPr>
          <p:cNvPr id="15258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3352800"/>
            <a:ext cx="8005763" cy="2362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xmlns="" val="22164508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Grand Canyon National Park Example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altLang="en-US" dirty="0" smtClean="0"/>
              <a:t>Consider a business located between Page, AZ and GCNP</a:t>
            </a:r>
          </a:p>
          <a:p>
            <a:pPr lvl="1"/>
            <a:r>
              <a:rPr lang="en-US" altLang="en-US" dirty="0" smtClean="0"/>
              <a:t>3.4% of visitors stayed in Page prior to visiting GCNP</a:t>
            </a:r>
          </a:p>
          <a:p>
            <a:pPr lvl="1"/>
            <a:r>
              <a:rPr lang="en-US" altLang="en-US" dirty="0" smtClean="0"/>
              <a:t>4.0% of visitors stayed in Page after visiting GCNP</a:t>
            </a:r>
          </a:p>
          <a:p>
            <a:r>
              <a:rPr lang="en-US" altLang="en-US" dirty="0" smtClean="0"/>
              <a:t>The average number of visitors who would pass by this business location can be found with the following equation:</a:t>
            </a:r>
          </a:p>
          <a:p>
            <a:pPr lvl="1"/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r>
              <a:rPr lang="en-US" altLang="en-US" dirty="0" smtClean="0"/>
              <a:t>The number of GCNP visitors that would pass by the business location each month averages 13,567</a:t>
            </a:r>
          </a:p>
          <a:p>
            <a:pPr lvl="1"/>
            <a:r>
              <a:rPr lang="en-US" altLang="en-US" dirty="0" smtClean="0"/>
              <a:t>With a low of around 5,970 visitors during the winter months (11% of total)</a:t>
            </a:r>
          </a:p>
          <a:p>
            <a:pPr lvl="1"/>
            <a:r>
              <a:rPr lang="en-US" altLang="en-US" dirty="0" smtClean="0"/>
              <a:t>And a high of 21,164 visitors during the summer months (39% of total)</a:t>
            </a:r>
          </a:p>
        </p:txBody>
      </p:sp>
      <p:pic>
        <p:nvPicPr>
          <p:cNvPr id="1546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9350" y="3590926"/>
            <a:ext cx="6528365" cy="598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165460762"/>
              </p:ext>
            </p:extLst>
          </p:nvPr>
        </p:nvGraphicFramePr>
        <p:xfrm>
          <a:off x="2747963" y="4127319"/>
          <a:ext cx="4851400" cy="557212"/>
        </p:xfrm>
        <a:graphic>
          <a:graphicData uri="http://schemas.openxmlformats.org/presentationml/2006/ole">
            <p:oleObj spid="_x0000_s3078" name="Equation" r:id="rId5" imgW="3429000" imgH="393480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2382667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Grand Canyon National Park Example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The Page, AZ business is a farm tourism venture (hay rides, farm stays, etc.)</a:t>
            </a:r>
          </a:p>
          <a:p>
            <a:pPr lvl="1"/>
            <a:r>
              <a:rPr lang="en-US" altLang="en-US" dirty="0" smtClean="0"/>
              <a:t>Assume venture needs to earn an average of $10,000 in sales monthly to be viable</a:t>
            </a:r>
          </a:p>
          <a:p>
            <a:pPr lvl="1"/>
            <a:r>
              <a:rPr lang="en-US" altLang="en-US" dirty="0" smtClean="0"/>
              <a:t>Expects average purchase of $25/person</a:t>
            </a:r>
          </a:p>
          <a:p>
            <a:r>
              <a:rPr lang="en-US" altLang="en-US" dirty="0" smtClean="0"/>
              <a:t>Calculate the percentage of total visitors to GCNP the venture needs to attract</a:t>
            </a:r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pic>
        <p:nvPicPr>
          <p:cNvPr id="1566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45654" y="5061563"/>
            <a:ext cx="6752112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66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69681" y="5762624"/>
            <a:ext cx="21082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580331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Grand Canyon National Park Example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 smtClean="0"/>
              <a:t>The venture would need to attract 2.9%, on average, of the monthly GCNP visitors</a:t>
            </a:r>
          </a:p>
          <a:p>
            <a:pPr lvl="1"/>
            <a:r>
              <a:rPr lang="en-US" altLang="en-US" dirty="0" smtClean="0"/>
              <a:t>6.7% of winter visits</a:t>
            </a:r>
          </a:p>
          <a:p>
            <a:pPr lvl="1"/>
            <a:r>
              <a:rPr lang="en-US" altLang="en-US" dirty="0" smtClean="0"/>
              <a:t>1.9% of summer visits</a:t>
            </a:r>
          </a:p>
          <a:p>
            <a:r>
              <a:rPr lang="en-US" altLang="en-US" dirty="0" smtClean="0"/>
              <a:t>This is a fairly high percentage of total visitors</a:t>
            </a:r>
          </a:p>
          <a:p>
            <a:r>
              <a:rPr lang="en-US" altLang="en-US" dirty="0" smtClean="0"/>
              <a:t>For the business plan to work, the venture may try </a:t>
            </a:r>
          </a:p>
          <a:p>
            <a:pPr lvl="1"/>
            <a:r>
              <a:rPr lang="en-US" altLang="en-US" dirty="0" smtClean="0"/>
              <a:t>Starting the venture on a smaller scale</a:t>
            </a:r>
          </a:p>
          <a:p>
            <a:pPr lvl="1"/>
            <a:r>
              <a:rPr lang="en-US" altLang="en-US" dirty="0" smtClean="0"/>
              <a:t>Attracting more of the heavy summer traffic</a:t>
            </a:r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243111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Estimate Cost of Production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2306928" y="1864338"/>
            <a:ext cx="6730194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Create enterprise budget, by service/product or product groups</a:t>
            </a:r>
          </a:p>
          <a:p>
            <a:r>
              <a:rPr lang="en-US" dirty="0" smtClean="0"/>
              <a:t>Estimate operating costs</a:t>
            </a:r>
          </a:p>
          <a:p>
            <a:pPr lvl="1"/>
            <a:r>
              <a:rPr lang="en-US" dirty="0" smtClean="0"/>
              <a:t>Costs that vary with quantity produced </a:t>
            </a:r>
          </a:p>
          <a:p>
            <a:pPr lvl="2"/>
            <a:r>
              <a:rPr lang="en-US" dirty="0" smtClean="0"/>
              <a:t>Seed, fertilizer, packaging, etc.</a:t>
            </a:r>
          </a:p>
          <a:p>
            <a:r>
              <a:rPr lang="en-US" dirty="0" smtClean="0"/>
              <a:t>Estimate fixed costs</a:t>
            </a:r>
          </a:p>
          <a:p>
            <a:pPr lvl="1"/>
            <a:r>
              <a:rPr lang="en-US" dirty="0" smtClean="0"/>
              <a:t>Costs incurred regardless of production</a:t>
            </a:r>
          </a:p>
          <a:p>
            <a:pPr lvl="2"/>
            <a:r>
              <a:rPr lang="en-US" dirty="0" smtClean="0"/>
              <a:t>Land payments, equipment, etc. </a:t>
            </a:r>
          </a:p>
          <a:p>
            <a:r>
              <a:rPr lang="en-US" dirty="0" smtClean="0"/>
              <a:t>Calculate break-even cost per unit</a:t>
            </a:r>
          </a:p>
          <a:p>
            <a:pPr lvl="1"/>
            <a:r>
              <a:rPr lang="en-US" dirty="0" smtClean="0"/>
              <a:t>Provides lower limit for pricing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99591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6651" y="721338"/>
            <a:ext cx="6837349" cy="1143000"/>
          </a:xfrm>
        </p:spPr>
        <p:txBody>
          <a:bodyPr/>
          <a:lstStyle/>
          <a:p>
            <a:pPr algn="r"/>
            <a:r>
              <a:rPr lang="en-US" dirty="0" smtClean="0"/>
              <a:t>Production Costs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2"/>
          </p:nvPr>
        </p:nvSpPr>
        <p:spPr>
          <a:xfrm>
            <a:off x="5973287" y="1864338"/>
            <a:ext cx="308758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5-acres of vegetable production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890" y="415637"/>
            <a:ext cx="5742894" cy="63559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xmlns="" val="8834554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Investment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564" y="1565024"/>
            <a:ext cx="8887683" cy="50851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62059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Overview</a:t>
            </a:r>
            <a:endParaRPr lang="en-US" dirty="0"/>
          </a:p>
        </p:txBody>
      </p:sp>
      <p:sp>
        <p:nvSpPr>
          <p:cNvPr id="3085" name="Rectangle 13"/>
          <p:cNvSpPr>
            <a:spLocks noGrp="1" noChangeArrowheads="1"/>
          </p:cNvSpPr>
          <p:nvPr>
            <p:ph sz="half" idx="2"/>
          </p:nvPr>
        </p:nvSpPr>
        <p:spPr>
          <a:xfrm>
            <a:off x="2306928" y="1864338"/>
            <a:ext cx="6837072" cy="4525963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Understand the elements of economic feasibility analysis</a:t>
            </a:r>
          </a:p>
          <a:p>
            <a:pPr lvl="0"/>
            <a:r>
              <a:rPr lang="en-US" dirty="0" smtClean="0"/>
              <a:t>Evaluate market size and estimate volume</a:t>
            </a:r>
          </a:p>
          <a:p>
            <a:pPr lvl="0"/>
            <a:r>
              <a:rPr lang="en-US" dirty="0" smtClean="0"/>
              <a:t>Calculate cost of production or service</a:t>
            </a:r>
          </a:p>
          <a:p>
            <a:pPr lvl="0"/>
            <a:r>
              <a:rPr lang="en-US" dirty="0" smtClean="0"/>
              <a:t>Use break-even analysis to identify minimum required pricing and volumes</a:t>
            </a:r>
          </a:p>
          <a:p>
            <a:pPr lvl="0"/>
            <a:r>
              <a:rPr lang="en-US" dirty="0" smtClean="0"/>
              <a:t>Compare pricing approaches and select appropriate pricing 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8265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Enterprise Budget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783285" y="2054431"/>
            <a:ext cx="3206336" cy="3314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5-acres of vegetable production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766" y="113042"/>
            <a:ext cx="5291065" cy="674495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xmlns="" val="2517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Break-Even Analysis</a:t>
            </a:r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smtClean="0"/>
              <a:t>Break-even analysis answers the questions </a:t>
            </a:r>
          </a:p>
          <a:p>
            <a:pPr lvl="1"/>
            <a:r>
              <a:rPr lang="en-US" smtClean="0"/>
              <a:t>How much needs to be sold to break even?”</a:t>
            </a:r>
          </a:p>
          <a:p>
            <a:pPr lvl="2"/>
            <a:r>
              <a:rPr lang="en-US" smtClean="0"/>
              <a:t>If this quantity fits within potential demand, it may be feasible</a:t>
            </a:r>
          </a:p>
          <a:p>
            <a:pPr lvl="2"/>
            <a:r>
              <a:rPr lang="en-US" smtClean="0"/>
              <a:t>Calculate break-even quantity/volume across a range of prices</a:t>
            </a:r>
          </a:p>
          <a:p>
            <a:pPr lvl="1"/>
            <a:r>
              <a:rPr lang="en-US" smtClean="0"/>
              <a:t>Or</a:t>
            </a:r>
          </a:p>
          <a:p>
            <a:pPr lvl="1"/>
            <a:r>
              <a:rPr lang="en-US" smtClean="0"/>
              <a:t>What would the price need to be to break even?  </a:t>
            </a:r>
          </a:p>
          <a:p>
            <a:pPr lvl="2"/>
            <a:r>
              <a:rPr lang="en-US" smtClean="0"/>
              <a:t>If the price that would need to be charged is unrealistic, then the idea is not feasible  </a:t>
            </a:r>
          </a:p>
          <a:p>
            <a:pPr lvl="2"/>
            <a:r>
              <a:rPr lang="en-US" smtClean="0"/>
              <a:t>Calculate break-even prices across a range of possible volumes</a:t>
            </a:r>
            <a:endParaRPr lang="en-US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41306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Break-Even Example</a:t>
            </a:r>
            <a:endParaRPr lang="en-US" dirty="0"/>
          </a:p>
        </p:txBody>
      </p:sp>
      <p:sp>
        <p:nvSpPr>
          <p:cNvPr id="44036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1852551" y="1864338"/>
            <a:ext cx="3486201" cy="4525963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Initial quantity of 20,000 </a:t>
            </a:r>
            <a:r>
              <a:rPr lang="en-US" sz="2400" dirty="0" err="1" smtClean="0"/>
              <a:t>lbs</a:t>
            </a:r>
            <a:r>
              <a:rPr lang="en-US" sz="2400" dirty="0" smtClean="0"/>
              <a:t> at a price of $.24/</a:t>
            </a:r>
            <a:r>
              <a:rPr lang="en-US" sz="2400" dirty="0" err="1" smtClean="0"/>
              <a:t>lb</a:t>
            </a:r>
            <a:r>
              <a:rPr lang="en-US" sz="2400" dirty="0" smtClean="0"/>
              <a:t>, or $4,800 in revenue</a:t>
            </a:r>
          </a:p>
          <a:p>
            <a:r>
              <a:rPr lang="en-US" sz="2400" dirty="0" smtClean="0"/>
              <a:t>Profit is $1,635</a:t>
            </a:r>
          </a:p>
          <a:p>
            <a:r>
              <a:rPr lang="en-US" sz="2400" dirty="0" smtClean="0"/>
              <a:t>Break-even price is total expenses/number of units (20,000) or $.16/</a:t>
            </a:r>
            <a:r>
              <a:rPr lang="en-US" sz="2400" dirty="0" err="1" smtClean="0"/>
              <a:t>lb</a:t>
            </a:r>
            <a:endParaRPr lang="en-US" sz="2400" dirty="0" smtClean="0"/>
          </a:p>
          <a:p>
            <a:r>
              <a:rPr lang="en-US" sz="2400" dirty="0" smtClean="0"/>
              <a:t>Break-even quantity is total expenses/price ($.24/</a:t>
            </a:r>
            <a:r>
              <a:rPr lang="en-US" sz="2400" dirty="0" err="1" smtClean="0"/>
              <a:t>lb</a:t>
            </a:r>
            <a:r>
              <a:rPr lang="en-US" sz="2400" dirty="0" smtClean="0"/>
              <a:t>) or 13,187 </a:t>
            </a:r>
            <a:r>
              <a:rPr lang="en-US" sz="2400" dirty="0" err="1" smtClean="0"/>
              <a:t>lbs</a:t>
            </a:r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4403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8752" y="1864338"/>
            <a:ext cx="3710795" cy="407323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0" y="2209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427640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Estimating Product Price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Major pricing approaches</a:t>
            </a:r>
          </a:p>
          <a:p>
            <a:pPr lvl="1"/>
            <a:r>
              <a:rPr lang="en-US" dirty="0" smtClean="0"/>
              <a:t>Cost-based</a:t>
            </a:r>
          </a:p>
          <a:p>
            <a:pPr lvl="1"/>
            <a:r>
              <a:rPr lang="en-US" dirty="0" smtClean="0"/>
              <a:t>Demand-oriented</a:t>
            </a:r>
          </a:p>
          <a:p>
            <a:pPr lvl="1"/>
            <a:r>
              <a:rPr lang="en-US" dirty="0" smtClean="0"/>
              <a:t>Competition-oriented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Not normally used independently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421354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Cost-Based Pricing</a:t>
            </a:r>
            <a:endParaRPr lang="en-US" dirty="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Cost-plus pricing</a:t>
            </a:r>
          </a:p>
          <a:p>
            <a:pPr lvl="1"/>
            <a:r>
              <a:rPr lang="en-US" dirty="0" smtClean="0"/>
              <a:t>Price equals total costs divided by number of units</a:t>
            </a:r>
          </a:p>
          <a:p>
            <a:pPr lvl="1"/>
            <a:r>
              <a:rPr lang="en-US" dirty="0" smtClean="0"/>
              <a:t>Shortcomings</a:t>
            </a:r>
          </a:p>
          <a:p>
            <a:pPr lvl="2"/>
            <a:r>
              <a:rPr lang="en-US" dirty="0" smtClean="0"/>
              <a:t>Not tied to consumer demand</a:t>
            </a:r>
          </a:p>
          <a:p>
            <a:pPr lvl="2"/>
            <a:r>
              <a:rPr lang="en-US" dirty="0" smtClean="0"/>
              <a:t>No incentive to reduce costs</a:t>
            </a:r>
          </a:p>
          <a:p>
            <a:pPr lvl="2"/>
            <a:r>
              <a:rPr lang="en-US" dirty="0" smtClean="0"/>
              <a:t>Adjustments for rising costs poor</a:t>
            </a:r>
          </a:p>
          <a:p>
            <a:r>
              <a:rPr lang="en-US" dirty="0" smtClean="0"/>
              <a:t>Mark-up pricing</a:t>
            </a:r>
          </a:p>
          <a:p>
            <a:pPr lvl="1"/>
            <a:r>
              <a:rPr lang="en-US" dirty="0" smtClean="0"/>
              <a:t>Add a percentage to the cost of product (mark-up)</a:t>
            </a:r>
          </a:p>
          <a:p>
            <a:pPr lvl="1"/>
            <a:r>
              <a:rPr lang="en-US" dirty="0" smtClean="0"/>
              <a:t>Very popular for retailers and wholesales</a:t>
            </a:r>
          </a:p>
          <a:p>
            <a:pPr lvl="2"/>
            <a:r>
              <a:rPr lang="en-US" dirty="0" smtClean="0"/>
              <a:t>Easy, too many products to estimate demand</a:t>
            </a:r>
          </a:p>
          <a:p>
            <a:pPr lvl="1"/>
            <a:r>
              <a:rPr lang="en-US" dirty="0" smtClean="0"/>
              <a:t>Shortcomings</a:t>
            </a:r>
          </a:p>
          <a:p>
            <a:pPr lvl="2"/>
            <a:r>
              <a:rPr lang="en-US" dirty="0" smtClean="0"/>
              <a:t>Not tied to demand</a:t>
            </a:r>
          </a:p>
          <a:p>
            <a:pPr lvl="2"/>
            <a:r>
              <a:rPr lang="en-US" dirty="0" smtClean="0"/>
              <a:t>Profit biased by pricing</a:t>
            </a:r>
          </a:p>
        </p:txBody>
      </p:sp>
    </p:spTree>
    <p:extLst>
      <p:ext uri="{BB962C8B-B14F-4D97-AF65-F5344CB8AC3E}">
        <p14:creationId xmlns:p14="http://schemas.microsoft.com/office/powerpoint/2010/main" xmlns="" val="182901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Retail Distribution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Plan to sell product retail (local tourist shop)</a:t>
            </a:r>
          </a:p>
          <a:p>
            <a:r>
              <a:rPr lang="en-US" dirty="0" smtClean="0"/>
              <a:t>Set pricing at retail level and then evaluate demand</a:t>
            </a:r>
          </a:p>
          <a:p>
            <a:pPr lvl="1"/>
            <a:r>
              <a:rPr lang="en-US" dirty="0" smtClean="0"/>
              <a:t>Ask wholesales and retailers what margin they require</a:t>
            </a:r>
          </a:p>
          <a:p>
            <a:r>
              <a:rPr lang="en-US" dirty="0" smtClean="0"/>
              <a:t>Example</a:t>
            </a:r>
          </a:p>
          <a:p>
            <a:pPr lvl="1"/>
            <a:r>
              <a:rPr lang="en-US" dirty="0" smtClean="0"/>
              <a:t>$5.00 cost of production</a:t>
            </a:r>
          </a:p>
          <a:p>
            <a:pPr lvl="2"/>
            <a:r>
              <a:rPr lang="en-US" dirty="0" smtClean="0"/>
              <a:t>Multiply by 1.25 for wholesale price (Average 20-30%)</a:t>
            </a:r>
          </a:p>
          <a:p>
            <a:pPr lvl="1"/>
            <a:r>
              <a:rPr lang="en-US" dirty="0" smtClean="0"/>
              <a:t>$6.25 wholesale</a:t>
            </a:r>
          </a:p>
          <a:p>
            <a:pPr lvl="2"/>
            <a:r>
              <a:rPr lang="en-US" dirty="0" smtClean="0"/>
              <a:t>Multiply by 1.40 for retail price (Average 30-50%)</a:t>
            </a:r>
          </a:p>
          <a:p>
            <a:pPr lvl="1"/>
            <a:r>
              <a:rPr lang="en-US" dirty="0" smtClean="0"/>
              <a:t>$8.75 retail </a:t>
            </a:r>
          </a:p>
          <a:p>
            <a:r>
              <a:rPr lang="en-US" dirty="0" smtClean="0"/>
              <a:t>Will consumers pay $8.75?</a:t>
            </a:r>
          </a:p>
          <a:p>
            <a:r>
              <a:rPr lang="en-US" dirty="0" smtClean="0"/>
              <a:t>Need to use this price at all outlets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875846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Demand-Oriented Pricing</a:t>
            </a:r>
            <a:endParaRPr lang="en-US" dirty="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Price at customer value (willingness to pay)</a:t>
            </a:r>
          </a:p>
          <a:p>
            <a:r>
              <a:rPr lang="en-US" dirty="0" smtClean="0"/>
              <a:t>Price skimming</a:t>
            </a:r>
          </a:p>
          <a:p>
            <a:pPr lvl="1"/>
            <a:r>
              <a:rPr lang="en-US" dirty="0" smtClean="0"/>
              <a:t>Charge high price at first to pick up consumers willing to pay more</a:t>
            </a:r>
          </a:p>
          <a:p>
            <a:pPr lvl="1"/>
            <a:r>
              <a:rPr lang="en-US" dirty="0" smtClean="0"/>
              <a:t>Gradually reduce price to pick up consumers who are more price sensitive</a:t>
            </a:r>
          </a:p>
          <a:p>
            <a:r>
              <a:rPr lang="en-US" dirty="0" smtClean="0"/>
              <a:t>Penetration pricing</a:t>
            </a:r>
          </a:p>
          <a:p>
            <a:pPr lvl="1"/>
            <a:r>
              <a:rPr lang="en-US" dirty="0" smtClean="0"/>
              <a:t>Initial low price to capture market share</a:t>
            </a:r>
          </a:p>
          <a:p>
            <a:pPr lvl="1"/>
            <a:r>
              <a:rPr lang="en-US" dirty="0" smtClean="0"/>
              <a:t>Discourages competition</a:t>
            </a:r>
          </a:p>
          <a:p>
            <a:pPr lvl="1"/>
            <a:r>
              <a:rPr lang="en-US" dirty="0" smtClean="0"/>
              <a:t>Price is increased later when consumers are hooked</a:t>
            </a:r>
          </a:p>
          <a:p>
            <a:pPr lvl="1"/>
            <a:r>
              <a:rPr lang="en-US" dirty="0" smtClean="0"/>
              <a:t>Common in new food products</a:t>
            </a:r>
          </a:p>
        </p:txBody>
      </p:sp>
    </p:spTree>
    <p:extLst>
      <p:ext uri="{BB962C8B-B14F-4D97-AF65-F5344CB8AC3E}">
        <p14:creationId xmlns:p14="http://schemas.microsoft.com/office/powerpoint/2010/main" xmlns="" val="11360473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Determinants of Consumer Price Sensitivity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Perceived substitute effect</a:t>
            </a:r>
          </a:p>
          <a:p>
            <a:pPr lvl="1"/>
            <a:r>
              <a:rPr lang="en-US" dirty="0" smtClean="0"/>
              <a:t>How many substitutes exist?</a:t>
            </a:r>
          </a:p>
          <a:p>
            <a:pPr lvl="1"/>
            <a:r>
              <a:rPr lang="en-US" dirty="0" smtClean="0"/>
              <a:t>If many, then consumers more price sensitive</a:t>
            </a:r>
          </a:p>
          <a:p>
            <a:r>
              <a:rPr lang="en-US" dirty="0" smtClean="0"/>
              <a:t>Unique value effect</a:t>
            </a:r>
          </a:p>
          <a:p>
            <a:pPr lvl="1"/>
            <a:r>
              <a:rPr lang="en-US" dirty="0" smtClean="0"/>
              <a:t>Increase market share through differentiation</a:t>
            </a:r>
          </a:p>
          <a:p>
            <a:pPr lvl="1"/>
            <a:r>
              <a:rPr lang="en-US" dirty="0" smtClean="0"/>
              <a:t>Consumers less price sensitive if “unique” product/service </a:t>
            </a:r>
          </a:p>
          <a:p>
            <a:r>
              <a:rPr lang="en-US" dirty="0" smtClean="0"/>
              <a:t>Switching cost effect</a:t>
            </a:r>
          </a:p>
          <a:p>
            <a:pPr lvl="1"/>
            <a:r>
              <a:rPr lang="en-US" dirty="0" smtClean="0"/>
              <a:t>Cost of changing from one product to another</a:t>
            </a:r>
          </a:p>
          <a:p>
            <a:pPr lvl="1"/>
            <a:r>
              <a:rPr lang="en-US" dirty="0" smtClean="0"/>
              <a:t>People are reluctant to change and seek out new information</a:t>
            </a:r>
          </a:p>
          <a:p>
            <a:pPr lvl="1"/>
            <a:r>
              <a:rPr lang="en-US" dirty="0" smtClean="0"/>
              <a:t>Consumers less price sensitive if large switching costs</a:t>
            </a:r>
          </a:p>
        </p:txBody>
      </p:sp>
    </p:spTree>
    <p:extLst>
      <p:ext uri="{BB962C8B-B14F-4D97-AF65-F5344CB8AC3E}">
        <p14:creationId xmlns:p14="http://schemas.microsoft.com/office/powerpoint/2010/main" xmlns="" val="6263277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Determinants of Price Sensitivity</a:t>
            </a:r>
            <a:endParaRPr lang="en-US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Difficult comparison effect</a:t>
            </a:r>
          </a:p>
          <a:p>
            <a:pPr lvl="1"/>
            <a:r>
              <a:rPr lang="en-US" dirty="0" smtClean="0"/>
              <a:t>Hard to compare products/services, then consumers less price sensitive</a:t>
            </a:r>
          </a:p>
          <a:p>
            <a:r>
              <a:rPr lang="en-US" dirty="0" smtClean="0"/>
              <a:t>Price-quality effect</a:t>
            </a:r>
          </a:p>
          <a:p>
            <a:pPr lvl="1"/>
            <a:r>
              <a:rPr lang="en-US" dirty="0" smtClean="0"/>
              <a:t>Often associate a higher price with higher quality</a:t>
            </a:r>
          </a:p>
          <a:p>
            <a:r>
              <a:rPr lang="en-US" dirty="0" smtClean="0"/>
              <a:t>Expenditure effect</a:t>
            </a:r>
          </a:p>
          <a:p>
            <a:pPr lvl="1"/>
            <a:r>
              <a:rPr lang="en-US" dirty="0" smtClean="0"/>
              <a:t>Consumers more sensitive to price changes on large, expensive products than small, inexpensive ones</a:t>
            </a:r>
          </a:p>
          <a:p>
            <a:pPr lvl="2"/>
            <a:r>
              <a:rPr lang="en-US" dirty="0" smtClean="0"/>
              <a:t>Price changes on meat compared to salt</a:t>
            </a:r>
          </a:p>
        </p:txBody>
      </p:sp>
    </p:spTree>
    <p:extLst>
      <p:ext uri="{BB962C8B-B14F-4D97-AF65-F5344CB8AC3E}">
        <p14:creationId xmlns:p14="http://schemas.microsoft.com/office/powerpoint/2010/main" xmlns="" val="20443701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Determinants of Price Sensitivity</a:t>
            </a:r>
            <a:endParaRPr lang="en-US" dirty="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Fairness effect</a:t>
            </a:r>
          </a:p>
          <a:p>
            <a:pPr lvl="1"/>
            <a:r>
              <a:rPr lang="en-US" dirty="0" smtClean="0"/>
              <a:t>Impacted by what they consider fair - (sense of value-added)</a:t>
            </a:r>
          </a:p>
          <a:p>
            <a:r>
              <a:rPr lang="en-US" dirty="0" smtClean="0"/>
              <a:t>Inventory effect</a:t>
            </a:r>
          </a:p>
          <a:p>
            <a:pPr lvl="1"/>
            <a:r>
              <a:rPr lang="en-US" dirty="0" smtClean="0"/>
              <a:t>Seasonality affects price sensitivity</a:t>
            </a:r>
          </a:p>
          <a:p>
            <a:pPr lvl="2"/>
            <a:r>
              <a:rPr lang="en-US" dirty="0" smtClean="0"/>
              <a:t>Higher demand for steak in summer due to outside grilling</a:t>
            </a:r>
          </a:p>
          <a:p>
            <a:r>
              <a:rPr lang="en-US" dirty="0" smtClean="0"/>
              <a:t>End-benefit effect</a:t>
            </a:r>
          </a:p>
          <a:p>
            <a:pPr lvl="1"/>
            <a:r>
              <a:rPr lang="en-US" dirty="0" smtClean="0"/>
              <a:t>May be willing to pay more for products that protect the environment, preserve open space, support family farms, etc.</a:t>
            </a:r>
          </a:p>
        </p:txBody>
      </p:sp>
    </p:spTree>
    <p:extLst>
      <p:ext uri="{BB962C8B-B14F-4D97-AF65-F5344CB8AC3E}">
        <p14:creationId xmlns:p14="http://schemas.microsoft.com/office/powerpoint/2010/main" xmlns="" val="1222894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Steps in Economic Feasibility Analysis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Assess potential demand (volume and pricing)</a:t>
            </a:r>
          </a:p>
          <a:p>
            <a:r>
              <a:rPr lang="en-US" dirty="0" smtClean="0"/>
              <a:t>Estimate cost of production </a:t>
            </a:r>
          </a:p>
          <a:p>
            <a:r>
              <a:rPr lang="en-US" dirty="0" smtClean="0"/>
              <a:t>Examine break-even volume and pricing</a:t>
            </a:r>
          </a:p>
          <a:p>
            <a:r>
              <a:rPr lang="en-US" dirty="0" smtClean="0"/>
              <a:t>Choose a pricing approach</a:t>
            </a:r>
          </a:p>
        </p:txBody>
      </p:sp>
    </p:spTree>
    <p:extLst>
      <p:ext uri="{BB962C8B-B14F-4D97-AF65-F5344CB8AC3E}">
        <p14:creationId xmlns:p14="http://schemas.microsoft.com/office/powerpoint/2010/main" xmlns="" val="262435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Competition-Oriented Pricing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Simple form of pricing</a:t>
            </a:r>
          </a:p>
          <a:p>
            <a:r>
              <a:rPr lang="en-US" smtClean="0"/>
              <a:t>Ideal when similar products exist</a:t>
            </a:r>
          </a:p>
          <a:p>
            <a:r>
              <a:rPr lang="en-US" smtClean="0"/>
              <a:t>Penetration pricing</a:t>
            </a:r>
          </a:p>
          <a:p>
            <a:pPr lvl="1"/>
            <a:r>
              <a:rPr lang="en-US" smtClean="0"/>
              <a:t>Lower than competition pricing  </a:t>
            </a:r>
          </a:p>
          <a:p>
            <a:pPr lvl="1"/>
            <a:r>
              <a:rPr lang="en-US" smtClean="0"/>
              <a:t>Stimulate demand</a:t>
            </a:r>
          </a:p>
          <a:p>
            <a:r>
              <a:rPr lang="en-US" smtClean="0"/>
              <a:t>Parity pricing</a:t>
            </a:r>
          </a:p>
          <a:p>
            <a:pPr lvl="1"/>
            <a:r>
              <a:rPr lang="en-US" smtClean="0"/>
              <a:t>Equals competition pricing</a:t>
            </a:r>
          </a:p>
          <a:p>
            <a:r>
              <a:rPr lang="en-US" smtClean="0"/>
              <a:t>Premium pricing</a:t>
            </a:r>
          </a:p>
          <a:p>
            <a:pPr lvl="1"/>
            <a:r>
              <a:rPr lang="en-US" smtClean="0"/>
              <a:t>Higher than competition pricing</a:t>
            </a:r>
          </a:p>
          <a:p>
            <a:pPr lvl="1"/>
            <a:r>
              <a:rPr lang="en-US" smtClean="0"/>
              <a:t>Signal quality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9517740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Competitive Analysis</a:t>
            </a:r>
          </a:p>
        </p:txBody>
      </p:sp>
      <p:sp>
        <p:nvSpPr>
          <p:cNvPr id="9219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How many competitors operate in the market?</a:t>
            </a:r>
          </a:p>
          <a:p>
            <a:r>
              <a:rPr lang="en-US" dirty="0" smtClean="0"/>
              <a:t>Are competitors large or small?  Near or far?</a:t>
            </a:r>
          </a:p>
          <a:p>
            <a:r>
              <a:rPr lang="en-US" dirty="0" smtClean="0"/>
              <a:t>What types and numbers of products do they sell?</a:t>
            </a:r>
          </a:p>
          <a:p>
            <a:r>
              <a:rPr lang="en-US" dirty="0" smtClean="0"/>
              <a:t>What pricing methods do they use?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8096995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 External Factors</a:t>
            </a:r>
          </a:p>
        </p:txBody>
      </p:sp>
      <p:sp>
        <p:nvSpPr>
          <p:cNvPr id="8195" name="Rectangle 5"/>
          <p:cNvSpPr>
            <a:spLocks noGrp="1" noChangeArrowheads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Distribution </a:t>
            </a:r>
          </a:p>
          <a:p>
            <a:pPr lvl="1"/>
            <a:r>
              <a:rPr lang="en-US" dirty="0" smtClean="0"/>
              <a:t>Wholesale and retail margins</a:t>
            </a:r>
          </a:p>
          <a:p>
            <a:pPr lvl="1"/>
            <a:r>
              <a:rPr lang="en-US" dirty="0" smtClean="0"/>
              <a:t>Transportation and packaging costs</a:t>
            </a:r>
          </a:p>
          <a:p>
            <a:r>
              <a:rPr lang="en-US" dirty="0" smtClean="0"/>
              <a:t>Environmental factors</a:t>
            </a:r>
          </a:p>
          <a:p>
            <a:pPr lvl="1"/>
            <a:r>
              <a:rPr lang="en-US" dirty="0" smtClean="0"/>
              <a:t>Taxes, weather events, fad diets, energy policy</a:t>
            </a:r>
          </a:p>
          <a:p>
            <a:r>
              <a:rPr lang="en-US" dirty="0" smtClean="0"/>
              <a:t>Legal/regulatory factors</a:t>
            </a:r>
          </a:p>
          <a:p>
            <a:pPr lvl="1"/>
            <a:r>
              <a:rPr lang="en-US" dirty="0" smtClean="0"/>
              <a:t>Labeling, certification, permits, safety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9123462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Pomegranate Juice Pricing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Produce and sell juice at specialty/health stores</a:t>
            </a:r>
          </a:p>
          <a:p>
            <a:r>
              <a:rPr lang="en-US" dirty="0" smtClean="0"/>
              <a:t>Cost of production is $.80 per 8 oz. juice</a:t>
            </a:r>
          </a:p>
          <a:p>
            <a:pPr lvl="1"/>
            <a:r>
              <a:rPr lang="en-US" dirty="0" smtClean="0"/>
              <a:t>$.80 </a:t>
            </a:r>
            <a:r>
              <a:rPr lang="en-US" dirty="0"/>
              <a:t>cost of production (multiply by </a:t>
            </a:r>
            <a:r>
              <a:rPr lang="en-US" dirty="0" smtClean="0"/>
              <a:t>1.20)</a:t>
            </a:r>
          </a:p>
          <a:p>
            <a:pPr lvl="1"/>
            <a:r>
              <a:rPr lang="en-US" dirty="0" smtClean="0"/>
              <a:t>$.96 cost with profit (</a:t>
            </a:r>
            <a:r>
              <a:rPr lang="en-US" dirty="0"/>
              <a:t>multiply by </a:t>
            </a:r>
            <a:r>
              <a:rPr lang="en-US" dirty="0" smtClean="0"/>
              <a:t>1.25)</a:t>
            </a:r>
            <a:endParaRPr lang="en-US" dirty="0"/>
          </a:p>
          <a:p>
            <a:pPr lvl="1"/>
            <a:r>
              <a:rPr lang="en-US" dirty="0" smtClean="0"/>
              <a:t>$1.20 </a:t>
            </a:r>
            <a:r>
              <a:rPr lang="en-US" dirty="0"/>
              <a:t>wholesale </a:t>
            </a:r>
            <a:r>
              <a:rPr lang="en-US" dirty="0" smtClean="0"/>
              <a:t>price (multiply </a:t>
            </a:r>
            <a:r>
              <a:rPr lang="en-US" dirty="0"/>
              <a:t>by </a:t>
            </a:r>
            <a:r>
              <a:rPr lang="en-US" dirty="0" smtClean="0"/>
              <a:t>1.40)</a:t>
            </a:r>
            <a:endParaRPr lang="en-US" dirty="0"/>
          </a:p>
          <a:p>
            <a:pPr lvl="1"/>
            <a:r>
              <a:rPr lang="en-US" dirty="0" smtClean="0"/>
              <a:t>$1.68 minimum retail price required </a:t>
            </a:r>
            <a:endParaRPr lang="en-US" dirty="0"/>
          </a:p>
          <a:p>
            <a:r>
              <a:rPr lang="en-US" dirty="0" smtClean="0"/>
              <a:t>$1.47 per 8 oz. retail price (ERS, 2013)</a:t>
            </a:r>
          </a:p>
          <a:p>
            <a:pPr lvl="1"/>
            <a:r>
              <a:rPr lang="en-US" dirty="0" smtClean="0"/>
              <a:t>Pricing data is US average, specialty retail price may be much higher </a:t>
            </a:r>
          </a:p>
          <a:p>
            <a:pPr lvl="1"/>
            <a:r>
              <a:rPr lang="en-US" dirty="0" smtClean="0"/>
              <a:t>Target market may be willing to pay more (health benefits, families with children, seniors, etc.)</a:t>
            </a:r>
          </a:p>
          <a:p>
            <a:pPr lvl="1"/>
            <a:r>
              <a:rPr lang="en-US" dirty="0" smtClean="0"/>
              <a:t>What packaging, labeling, etc. may differentiate the product? 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0918993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U-Pick Pricing Example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Strawberry u-pick operation</a:t>
            </a:r>
          </a:p>
          <a:p>
            <a:pPr lvl="1"/>
            <a:r>
              <a:rPr lang="en-US" dirty="0" smtClean="0"/>
              <a:t>10,000 pounds per acre</a:t>
            </a:r>
          </a:p>
          <a:p>
            <a:pPr lvl="1"/>
            <a:r>
              <a:rPr lang="en-US" dirty="0" smtClean="0"/>
              <a:t>$23,600 in revenue per acre</a:t>
            </a:r>
          </a:p>
          <a:p>
            <a:pPr lvl="2"/>
            <a:r>
              <a:rPr lang="en-US" dirty="0"/>
              <a:t>$2.36 per pound retail price (</a:t>
            </a:r>
            <a:r>
              <a:rPr lang="en-US" dirty="0" smtClean="0"/>
              <a:t>ERS, US Average </a:t>
            </a:r>
            <a:r>
              <a:rPr lang="en-US" dirty="0"/>
              <a:t>2013)</a:t>
            </a:r>
          </a:p>
          <a:p>
            <a:pPr lvl="1"/>
            <a:r>
              <a:rPr lang="en-US" dirty="0" smtClean="0"/>
              <a:t>$18.88 in revenue per person </a:t>
            </a:r>
          </a:p>
          <a:p>
            <a:pPr lvl="2"/>
            <a:r>
              <a:rPr lang="en-US" dirty="0"/>
              <a:t>Average consumption is 8 </a:t>
            </a:r>
            <a:r>
              <a:rPr lang="en-US" dirty="0" smtClean="0"/>
              <a:t>pounds/year </a:t>
            </a:r>
            <a:r>
              <a:rPr lang="en-US" dirty="0"/>
              <a:t>(ERS, 2014)</a:t>
            </a:r>
          </a:p>
          <a:p>
            <a:r>
              <a:rPr lang="en-US" dirty="0" smtClean="0"/>
              <a:t>Need to know the cost of production (including visitor services, permits, etc.)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055951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U-Pick Pricing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Considerations</a:t>
            </a:r>
          </a:p>
          <a:p>
            <a:pPr lvl="1"/>
            <a:r>
              <a:rPr lang="en-US" dirty="0"/>
              <a:t>Visitors may purchase much more than 8 pounds (processing, events, etc.) </a:t>
            </a:r>
          </a:p>
          <a:p>
            <a:pPr lvl="1"/>
            <a:r>
              <a:rPr lang="en-US" dirty="0"/>
              <a:t>Visitors may be willing to pay more or less than retail depending on…</a:t>
            </a:r>
          </a:p>
          <a:p>
            <a:pPr lvl="2"/>
            <a:r>
              <a:rPr lang="en-US" dirty="0"/>
              <a:t>Experience</a:t>
            </a:r>
          </a:p>
          <a:p>
            <a:pPr lvl="3"/>
            <a:r>
              <a:rPr lang="en-US" dirty="0"/>
              <a:t>Family outings, may pay much more per pound for the </a:t>
            </a:r>
            <a:r>
              <a:rPr lang="en-US" dirty="0" smtClean="0"/>
              <a:t>farm experience</a:t>
            </a:r>
            <a:endParaRPr lang="en-US" dirty="0"/>
          </a:p>
          <a:p>
            <a:pPr lvl="2"/>
            <a:r>
              <a:rPr lang="en-US" dirty="0"/>
              <a:t>Amount purchased</a:t>
            </a:r>
          </a:p>
          <a:p>
            <a:pPr lvl="3"/>
            <a:r>
              <a:rPr lang="en-US" dirty="0"/>
              <a:t>Bulk purchases for canning, freezing, etc., may pay less per pound</a:t>
            </a:r>
          </a:p>
          <a:p>
            <a:pPr lvl="2"/>
            <a:r>
              <a:rPr lang="en-US" dirty="0"/>
              <a:t>Specialty item</a:t>
            </a:r>
          </a:p>
          <a:p>
            <a:pPr lvl="3"/>
            <a:r>
              <a:rPr lang="en-US" dirty="0"/>
              <a:t>For organic, and other specialty labels or designations may pay more per pound</a:t>
            </a:r>
          </a:p>
          <a:p>
            <a:pPr lvl="3"/>
            <a:r>
              <a:rPr lang="en-US" dirty="0" smtClean="0"/>
              <a:t>$3.48 </a:t>
            </a:r>
            <a:r>
              <a:rPr lang="en-US" dirty="0"/>
              <a:t>organic </a:t>
            </a:r>
            <a:r>
              <a:rPr lang="en-US" dirty="0" smtClean="0"/>
              <a:t>wholesale </a:t>
            </a:r>
            <a:r>
              <a:rPr lang="en-US" dirty="0"/>
              <a:t>price per pound (ERS, </a:t>
            </a:r>
            <a:r>
              <a:rPr lang="en-US" dirty="0" smtClean="0"/>
              <a:t>San Fran 2013)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196753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Pricing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Fresh and processed fruits and vegetables </a:t>
            </a:r>
          </a:p>
          <a:p>
            <a:pPr lvl="1"/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www.ers.usda.gov/data-products/fruit-and-vegetable-prices.aspx</a:t>
            </a:r>
            <a:endParaRPr lang="en-US" dirty="0" smtClean="0"/>
          </a:p>
          <a:p>
            <a:r>
              <a:rPr lang="en-US" dirty="0" smtClean="0"/>
              <a:t>Meats and poultry</a:t>
            </a:r>
          </a:p>
          <a:p>
            <a:pPr lvl="1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www.ers.usda.gov/data-products/meat-price-spreads.aspx</a:t>
            </a:r>
            <a:endParaRPr lang="en-US" dirty="0" smtClean="0"/>
          </a:p>
          <a:p>
            <a:r>
              <a:rPr lang="en-US" dirty="0" smtClean="0"/>
              <a:t>Organic foods</a:t>
            </a:r>
          </a:p>
          <a:p>
            <a:pPr lvl="1"/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www.ers.usda.gov/data-products/organic-prices.aspx</a:t>
            </a:r>
            <a:endParaRPr lang="en-US" dirty="0" smtClean="0"/>
          </a:p>
          <a:p>
            <a:r>
              <a:rPr lang="en-US" dirty="0" smtClean="0"/>
              <a:t>Drinks and meals away from home</a:t>
            </a:r>
          </a:p>
          <a:p>
            <a:pPr lvl="1"/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www.ers.usda.gov/data-products/quarterly-food-away-from-home-prices.aspx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518208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Worksheet 5.1: Potential Volume</a:t>
            </a:r>
          </a:p>
          <a:p>
            <a:pPr lvl="1"/>
            <a:r>
              <a:rPr lang="en-US" dirty="0" smtClean="0"/>
              <a:t>Identify 1-2 target consumer groups</a:t>
            </a:r>
          </a:p>
          <a:p>
            <a:pPr lvl="1"/>
            <a:r>
              <a:rPr lang="en-US" dirty="0" smtClean="0"/>
              <a:t>Where are they coming from? </a:t>
            </a:r>
          </a:p>
          <a:p>
            <a:pPr lvl="1"/>
            <a:r>
              <a:rPr lang="en-US" dirty="0" smtClean="0"/>
              <a:t>Where are they headed?</a:t>
            </a:r>
          </a:p>
          <a:p>
            <a:pPr lvl="1"/>
            <a:r>
              <a:rPr lang="en-US" dirty="0" smtClean="0"/>
              <a:t>How many do you estimate?</a:t>
            </a:r>
          </a:p>
          <a:p>
            <a:pPr lvl="1"/>
            <a:r>
              <a:rPr lang="en-US" dirty="0" smtClean="0"/>
              <a:t>What quantities will they use/buy?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7308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0605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 Potential Demand</a:t>
            </a:r>
          </a:p>
        </p:txBody>
      </p:sp>
      <p:sp>
        <p:nvSpPr>
          <p:cNvPr id="11267" name="Rectangle 5"/>
          <p:cNvSpPr>
            <a:spLocks noGrp="1" noChangeArrowheads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Target consumers who have a need for the product/service</a:t>
            </a:r>
          </a:p>
          <a:p>
            <a:r>
              <a:rPr lang="en-US" dirty="0"/>
              <a:t>Conduct market research</a:t>
            </a:r>
          </a:p>
          <a:p>
            <a:pPr lvl="1"/>
            <a:r>
              <a:rPr lang="en-US" dirty="0"/>
              <a:t>Estimate available customer base and purchase amount</a:t>
            </a:r>
          </a:p>
          <a:p>
            <a:pPr lvl="1"/>
            <a:r>
              <a:rPr lang="en-US" dirty="0"/>
              <a:t>Estimate feasible range of prices (cover production costs)</a:t>
            </a:r>
          </a:p>
          <a:p>
            <a:pPr lvl="1"/>
            <a:r>
              <a:rPr lang="en-US" dirty="0"/>
              <a:t>Assess consumer sensitivity to pricing</a:t>
            </a:r>
          </a:p>
          <a:p>
            <a:r>
              <a:rPr lang="en-US" dirty="0"/>
              <a:t>Market research methods</a:t>
            </a:r>
          </a:p>
          <a:p>
            <a:pPr lvl="1"/>
            <a:r>
              <a:rPr lang="en-US" dirty="0"/>
              <a:t>Survey existing customers</a:t>
            </a:r>
          </a:p>
          <a:p>
            <a:pPr lvl="1"/>
            <a:r>
              <a:rPr lang="en-US" dirty="0"/>
              <a:t>Conduct product/pricing trials </a:t>
            </a:r>
          </a:p>
          <a:p>
            <a:pPr lvl="1"/>
            <a:r>
              <a:rPr lang="en-US" dirty="0"/>
              <a:t>Ask fellow providers – competitors</a:t>
            </a:r>
          </a:p>
          <a:p>
            <a:pPr lvl="1"/>
            <a:r>
              <a:rPr lang="en-US" dirty="0"/>
              <a:t>Use secondary data resources</a:t>
            </a:r>
          </a:p>
          <a:p>
            <a:pPr lvl="2"/>
            <a:r>
              <a:rPr lang="en-US" dirty="0"/>
              <a:t>USDA, marketing firms, Extension  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523066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Estimating Market Size - Farm Tourism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Local Farm Tourism</a:t>
            </a:r>
          </a:p>
          <a:p>
            <a:pPr lvl="1"/>
            <a:r>
              <a:rPr lang="en-US" dirty="0" smtClean="0"/>
              <a:t>Local customers traveling for a day or weekend outing, such as in-state or less than 100 miles away</a:t>
            </a:r>
          </a:p>
          <a:p>
            <a:pPr lvl="1"/>
            <a:r>
              <a:rPr lang="en-US" dirty="0" smtClean="0"/>
              <a:t>U-pick strawberry operation example</a:t>
            </a:r>
          </a:p>
          <a:p>
            <a:r>
              <a:rPr lang="en-US" dirty="0" smtClean="0"/>
              <a:t>Destination Tourists</a:t>
            </a:r>
          </a:p>
          <a:p>
            <a:pPr lvl="1"/>
            <a:r>
              <a:rPr lang="en-US" dirty="0" smtClean="0"/>
              <a:t>Visitors on a long vacation to specific destinations</a:t>
            </a:r>
          </a:p>
          <a:p>
            <a:pPr lvl="2"/>
            <a:r>
              <a:rPr lang="en-US" dirty="0" smtClean="0"/>
              <a:t>National and state parks, heritage sites, etc.</a:t>
            </a:r>
          </a:p>
          <a:p>
            <a:pPr lvl="1"/>
            <a:r>
              <a:rPr lang="en-US" dirty="0" smtClean="0"/>
              <a:t>Farm tourism venture 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93692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Local Tourists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n-US" dirty="0" smtClean="0"/>
              <a:t>If selling items directly from farm/ranch</a:t>
            </a:r>
          </a:p>
          <a:p>
            <a:pPr lvl="1"/>
            <a:r>
              <a:rPr lang="en-US" altLang="en-US" dirty="0" smtClean="0"/>
              <a:t>Consider how far you can expect customers to travel</a:t>
            </a:r>
          </a:p>
          <a:p>
            <a:r>
              <a:rPr lang="en-US" altLang="en-US" dirty="0" smtClean="0"/>
              <a:t>The USDA Forest Service's National Survey on Recreation found the average distance traveled to visit a farm in 2000 was 80 miles</a:t>
            </a:r>
          </a:p>
          <a:p>
            <a:r>
              <a:rPr lang="en-US" altLang="en-US" dirty="0" smtClean="0"/>
              <a:t>Western operators find their consumers travel over 75 miles to participate in U-picks, farm festivals, and related farm activities</a:t>
            </a:r>
          </a:p>
          <a:p>
            <a:pPr lvl="1"/>
            <a:r>
              <a:rPr lang="en-US" altLang="en-US" dirty="0" smtClean="0"/>
              <a:t>No other alternatives exist in their metro area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06756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Tourists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en-US" dirty="0" smtClean="0"/>
              <a:t>Potential number of customers</a:t>
            </a:r>
          </a:p>
          <a:p>
            <a:pPr lvl="1"/>
            <a:r>
              <a:rPr lang="en-US" altLang="en-US" dirty="0" smtClean="0"/>
              <a:t>Demographics and population size in the area is an important part of estimating demand</a:t>
            </a:r>
          </a:p>
          <a:p>
            <a:pPr lvl="2"/>
            <a:r>
              <a:rPr lang="en-US" altLang="en-US" dirty="0" smtClean="0"/>
              <a:t>Demographics from the most recent U.S. Census can be searched online by state and by zip code - </a:t>
            </a:r>
            <a:r>
              <a:rPr lang="en-US" altLang="en-US" dirty="0" smtClean="0">
                <a:hlinkClick r:id="rId2"/>
              </a:rPr>
              <a:t>http://factfinder.census.gov/faces/nav/jsf/pages/index.xhtml</a:t>
            </a:r>
            <a:endParaRPr lang="en-US" altLang="en-US" dirty="0" smtClean="0"/>
          </a:p>
          <a:p>
            <a:pPr lvl="3"/>
            <a:r>
              <a:rPr lang="en-US" altLang="en-US" dirty="0" smtClean="0"/>
              <a:t>Ages, household and family size, income, ethnicity, etc.</a:t>
            </a:r>
          </a:p>
          <a:p>
            <a:pPr lvl="3"/>
            <a:r>
              <a:rPr lang="en-US" altLang="en-US" dirty="0" smtClean="0"/>
              <a:t>All of which can provide information as to the characteristics of potential customers in the surrounding area </a:t>
            </a:r>
          </a:p>
          <a:p>
            <a:r>
              <a:rPr lang="en-US" altLang="en-US" dirty="0" smtClean="0"/>
              <a:t>Potential purchase size</a:t>
            </a:r>
          </a:p>
          <a:p>
            <a:pPr lvl="1"/>
            <a:r>
              <a:rPr lang="en-US" altLang="en-US" dirty="0" smtClean="0"/>
              <a:t>Examining current and historical consumption patterns can be helpful</a:t>
            </a:r>
          </a:p>
          <a:p>
            <a:pPr lvl="2"/>
            <a:r>
              <a:rPr lang="en-US" altLang="en-US" dirty="0" smtClean="0"/>
              <a:t>Average annual consumption levels for hundreds of foods in the US can be found on USDA’s Economic Research Service (USDA-ERS) website - </a:t>
            </a:r>
            <a:r>
              <a:rPr lang="en-US" altLang="en-US" dirty="0" smtClean="0">
                <a:hlinkClick r:id="rId3"/>
              </a:rPr>
              <a:t>http://www.ers.usda.gov/data-products/food-availability-(per-capita)-data-system/.aspx</a:t>
            </a:r>
            <a:endParaRPr lang="en-US" altLang="en-US" dirty="0" smtClean="0"/>
          </a:p>
          <a:p>
            <a:pPr lvl="2"/>
            <a:r>
              <a:rPr lang="en-US" altLang="en-US" dirty="0" smtClean="0"/>
              <a:t>ERS data is for standard, conventional products only</a:t>
            </a:r>
          </a:p>
          <a:p>
            <a:pPr lvl="1"/>
            <a:endParaRPr lang="en-US" alt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43095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U-Pick Example</a:t>
            </a:r>
            <a:endParaRPr lang="en-US" dirty="0"/>
          </a:p>
        </p:txBody>
      </p:sp>
      <p:sp>
        <p:nvSpPr>
          <p:cNvPr id="126979" name="Rectangle 3"/>
          <p:cNvSpPr>
            <a:spLocks noGrp="1" noChangeArrowheads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en-US" dirty="0" smtClean="0"/>
              <a:t>A strawberry producer is considering turning one acre of the operation into a U-pick</a:t>
            </a:r>
          </a:p>
          <a:p>
            <a:r>
              <a:rPr lang="en-US" altLang="en-US" dirty="0" smtClean="0"/>
              <a:t>Estimates that each acre will yield 10,000 pounds</a:t>
            </a:r>
          </a:p>
          <a:p>
            <a:r>
              <a:rPr lang="en-US" altLang="en-US" dirty="0" smtClean="0"/>
              <a:t>The average annual consumption of strawberries per person is 8 pounds (ERS, 2014)</a:t>
            </a:r>
          </a:p>
          <a:p>
            <a:r>
              <a:rPr lang="en-US" altLang="en-US" dirty="0" smtClean="0"/>
              <a:t>Use the following equation to determine the appropriate market size</a:t>
            </a:r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r>
              <a:rPr lang="en-US" altLang="en-US" dirty="0" smtClean="0"/>
              <a:t>The producer will need a market size of 64,935 consumers/visits annually to sell all output</a:t>
            </a:r>
          </a:p>
        </p:txBody>
      </p:sp>
      <p:pic>
        <p:nvPicPr>
          <p:cNvPr id="12698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72776" y="4111006"/>
            <a:ext cx="6503421" cy="64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972148843"/>
              </p:ext>
            </p:extLst>
          </p:nvPr>
        </p:nvGraphicFramePr>
        <p:xfrm>
          <a:off x="2519362" y="4876312"/>
          <a:ext cx="2905125" cy="642938"/>
        </p:xfrm>
        <a:graphic>
          <a:graphicData uri="http://schemas.openxmlformats.org/presentationml/2006/ole">
            <p:oleObj spid="_x0000_s2054" name="Equation" r:id="rId5" imgW="1777680" imgH="393480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956600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U-Pick Example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altLang="en-US" dirty="0" smtClean="0"/>
              <a:t>For the U-pick strawberry operation, the producer may be interested in targeting families</a:t>
            </a:r>
          </a:p>
          <a:p>
            <a:pPr lvl="1"/>
            <a:r>
              <a:rPr lang="en-US" altLang="en-US" dirty="0" smtClean="0"/>
              <a:t>Would be helpful to know if nearby communities have  enough families to make up a portion of the 65,000 consumers needed to make the U-pick operation feasible </a:t>
            </a:r>
          </a:p>
          <a:p>
            <a:r>
              <a:rPr lang="en-US" dirty="0" smtClean="0"/>
              <a:t>Bend/Redmond, OR </a:t>
            </a:r>
          </a:p>
          <a:p>
            <a:pPr lvl="1"/>
            <a:r>
              <a:rPr lang="en-US" dirty="0" smtClean="0"/>
              <a:t>26,073 families, average of 3.5 persons (2010 Census)</a:t>
            </a:r>
          </a:p>
          <a:p>
            <a:pPr lvl="1"/>
            <a:r>
              <a:rPr lang="en-US" dirty="0" smtClean="0"/>
              <a:t>91,255 potential customers</a:t>
            </a:r>
          </a:p>
        </p:txBody>
      </p:sp>
    </p:spTree>
    <p:extLst>
      <p:ext uri="{BB962C8B-B14F-4D97-AF65-F5344CB8AC3E}">
        <p14:creationId xmlns:p14="http://schemas.microsoft.com/office/powerpoint/2010/main" xmlns="" val="355368234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412</TotalTime>
  <Words>1964</Words>
  <Application>Microsoft Office PowerPoint</Application>
  <PresentationFormat>On-screen Show (4:3)</PresentationFormat>
  <Paragraphs>295</Paragraphs>
  <Slides>38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0" baseType="lpstr">
      <vt:lpstr>template</vt:lpstr>
      <vt:lpstr>Equation</vt:lpstr>
      <vt:lpstr>Module 5: Assessing Enterprise Feasibility</vt:lpstr>
      <vt:lpstr>Overview</vt:lpstr>
      <vt:lpstr>Steps in Economic Feasibility Analysis</vt:lpstr>
      <vt:lpstr>Assess Potential Demand</vt:lpstr>
      <vt:lpstr>Estimating Market Size - Farm Tourism Examples</vt:lpstr>
      <vt:lpstr>Local Tourists</vt:lpstr>
      <vt:lpstr>Local Tourists</vt:lpstr>
      <vt:lpstr>U-Pick Example</vt:lpstr>
      <vt:lpstr>U-Pick Example</vt:lpstr>
      <vt:lpstr>U-Pick Example</vt:lpstr>
      <vt:lpstr>Destination Tourists</vt:lpstr>
      <vt:lpstr>Grand Canyon National Park Example</vt:lpstr>
      <vt:lpstr>Grand Canyon National Park Example</vt:lpstr>
      <vt:lpstr>Grand Canyon National Park Example</vt:lpstr>
      <vt:lpstr>Grand Canyon National Park Example</vt:lpstr>
      <vt:lpstr>Grand Canyon National Park Example</vt:lpstr>
      <vt:lpstr>Estimate Cost of Production</vt:lpstr>
      <vt:lpstr>Production Costs</vt:lpstr>
      <vt:lpstr>Investment Summary</vt:lpstr>
      <vt:lpstr>Enterprise Budget</vt:lpstr>
      <vt:lpstr>Break-Even Analysis</vt:lpstr>
      <vt:lpstr>Break-Even Example</vt:lpstr>
      <vt:lpstr>Estimating Product Price </vt:lpstr>
      <vt:lpstr>Cost-Based Pricing</vt:lpstr>
      <vt:lpstr>Retail Distribution Example</vt:lpstr>
      <vt:lpstr>Demand-Oriented Pricing</vt:lpstr>
      <vt:lpstr>Determinants of Consumer Price Sensitivity</vt:lpstr>
      <vt:lpstr>Determinants of Price Sensitivity</vt:lpstr>
      <vt:lpstr>Determinants of Price Sensitivity</vt:lpstr>
      <vt:lpstr>Competition-Oriented Pricing</vt:lpstr>
      <vt:lpstr>Competitive Analysis</vt:lpstr>
      <vt:lpstr>Consider External Factors</vt:lpstr>
      <vt:lpstr>Pomegranate Juice Pricing Example</vt:lpstr>
      <vt:lpstr>U-Pick Pricing Example </vt:lpstr>
      <vt:lpstr>U-Pick Pricing Example</vt:lpstr>
      <vt:lpstr>Pricing Resources</vt:lpstr>
      <vt:lpstr>Activity</vt:lpstr>
      <vt:lpstr>Thank you!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Kynda Curtis</dc:creator>
  <cp:lastModifiedBy>Edit1</cp:lastModifiedBy>
  <cp:revision>47</cp:revision>
  <cp:lastPrinted>2015-06-09T16:44:26Z</cp:lastPrinted>
  <dcterms:created xsi:type="dcterms:W3CDTF">2015-02-13T20:40:21Z</dcterms:created>
  <dcterms:modified xsi:type="dcterms:W3CDTF">2015-12-02T04:18:49Z</dcterms:modified>
</cp:coreProperties>
</file>