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97" r:id="rId4"/>
    <p:sldId id="307" r:id="rId5"/>
    <p:sldId id="298" r:id="rId6"/>
    <p:sldId id="299" r:id="rId7"/>
    <p:sldId id="300" r:id="rId8"/>
    <p:sldId id="277" r:id="rId9"/>
    <p:sldId id="309" r:id="rId10"/>
    <p:sldId id="278" r:id="rId11"/>
    <p:sldId id="279" r:id="rId12"/>
    <p:sldId id="280" r:id="rId13"/>
    <p:sldId id="304" r:id="rId14"/>
    <p:sldId id="281" r:id="rId15"/>
    <p:sldId id="305" r:id="rId16"/>
    <p:sldId id="306" r:id="rId17"/>
    <p:sldId id="308" r:id="rId18"/>
    <p:sldId id="282" r:id="rId19"/>
    <p:sldId id="283" r:id="rId20"/>
    <p:sldId id="284" r:id="rId21"/>
    <p:sldId id="286" r:id="rId22"/>
    <p:sldId id="287" r:id="rId23"/>
    <p:sldId id="288" r:id="rId24"/>
    <p:sldId id="290" r:id="rId25"/>
    <p:sldId id="291" r:id="rId26"/>
    <p:sldId id="292" r:id="rId27"/>
    <p:sldId id="302" r:id="rId28"/>
    <p:sldId id="293" r:id="rId29"/>
    <p:sldId id="294" r:id="rId30"/>
    <p:sldId id="295" r:id="rId31"/>
    <p:sldId id="310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5943" autoAdjust="0"/>
  </p:normalViewPr>
  <p:slideViewPr>
    <p:cSldViewPr snapToGrid="0" snapToObjects="1">
      <p:cViewPr>
        <p:scale>
          <a:sx n="80" d="100"/>
          <a:sy n="80" d="100"/>
        </p:scale>
        <p:origin x="-1452" y="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3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84D1F2-6D63-41A3-97C7-B9DE29BBCB2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64035-8A69-481D-9A4D-3A86D68D7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5822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13AD-1D6A-4E18-A656-099C9B7E3B7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7015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F13AD-1D6A-4E18-A656-099C9B7E3B7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2348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5-06-03 at 9.16.15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9413875" cy="6864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4131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0997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9" name="Picture 8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8667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5-06-03 at 9.36.3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9" y="0"/>
            <a:ext cx="9129911" cy="6858000"/>
          </a:xfrm>
          <a:prstGeom prst="rect">
            <a:avLst/>
          </a:prstGeom>
        </p:spPr>
      </p:pic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SARE_Western_CMYK.t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10" name="Picture 9" descr="Extension_Main_Tower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485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4908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67217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ro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6" y="0"/>
            <a:ext cx="914326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89380" y="2718390"/>
            <a:ext cx="7086600" cy="147002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Governor"/>
                <a:cs typeface="Governo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78613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fld id="{A4C5272D-A287-47BC-B565-A98338CB0C80}" type="datetimeFigureOut">
              <a:rPr lang="en-US" smtClean="0"/>
              <a:pPr/>
              <a:t>12/1/2015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191F4C87-DF33-4E52-9165-8469A5E76A0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873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5-06-03 at 9.37.21 PM.pn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4911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5685" y="1830387"/>
            <a:ext cx="6602081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 descr="SARE_Western_CMYK.tif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2125" y="5983472"/>
            <a:ext cx="685641" cy="632729"/>
          </a:xfrm>
          <a:prstGeom prst="rect">
            <a:avLst/>
          </a:prstGeom>
        </p:spPr>
      </p:pic>
      <p:pic>
        <p:nvPicPr>
          <p:cNvPr id="8" name="Picture 7" descr="Extension_Main_Tower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027" y="6089008"/>
            <a:ext cx="1952624" cy="55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9181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FFFFFF"/>
          </a:solidFill>
          <a:latin typeface="Governor"/>
          <a:ea typeface="+mj-ea"/>
          <a:cs typeface="Governo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Module 1: Why Farm and Food Tourism?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9653" y="105819"/>
            <a:ext cx="1617729" cy="2186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531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desire to experience a particular type of food or the products of a specific region…</a:t>
            </a:r>
          </a:p>
          <a:p>
            <a:pPr lvl="1"/>
            <a:r>
              <a:rPr lang="en-US" dirty="0" smtClean="0"/>
              <a:t>A form of regional development that helps strengthen local food and beverage production through backward linkages in tourism supply-chain partnerships</a:t>
            </a:r>
          </a:p>
          <a:p>
            <a:pPr lvl="1"/>
            <a:r>
              <a:rPr lang="en-US" dirty="0" smtClean="0"/>
              <a:t>Provides new opportunities to promote and distribute local products while providing an enhanced visitor experience through the expression of community identity and cultural distinctiveness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399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 expression of culture</a:t>
            </a:r>
          </a:p>
          <a:p>
            <a:r>
              <a:rPr lang="en-US" dirty="0" smtClean="0"/>
              <a:t>A form of regional heritage</a:t>
            </a:r>
          </a:p>
          <a:p>
            <a:r>
              <a:rPr lang="en-US" dirty="0" smtClean="0"/>
              <a:t>Supports the enhancement of the tourist experience</a:t>
            </a:r>
          </a:p>
          <a:p>
            <a:r>
              <a:rPr lang="en-US" dirty="0" smtClean="0"/>
              <a:t>Creates backward linkages in the food supply chain</a:t>
            </a:r>
          </a:p>
          <a:p>
            <a:r>
              <a:rPr lang="en-US" dirty="0" smtClean="0"/>
              <a:t>Supports socio-economic growth in rural regions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410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Agritourism/Farm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Agritourism is a subsector of food tourism that specializes in the incorporation of visits to farms for the purposes of on-site retail purchases, enjoyment, and education</a:t>
            </a:r>
          </a:p>
          <a:p>
            <a:pPr lvl="1"/>
            <a:r>
              <a:rPr lang="en-US" smtClean="0"/>
              <a:t>Pick your own</a:t>
            </a:r>
          </a:p>
          <a:p>
            <a:pPr lvl="1"/>
            <a:r>
              <a:rPr lang="en-US" smtClean="0"/>
              <a:t>Farm-stays</a:t>
            </a:r>
          </a:p>
          <a:p>
            <a:pPr lvl="1"/>
            <a:r>
              <a:rPr lang="en-US" smtClean="0"/>
              <a:t>Corn mazes</a:t>
            </a:r>
          </a:p>
          <a:p>
            <a:pPr lvl="1"/>
            <a:r>
              <a:rPr lang="en-US" smtClean="0"/>
              <a:t>Farm tours </a:t>
            </a:r>
          </a:p>
          <a:p>
            <a:pPr lvl="1"/>
            <a:r>
              <a:rPr lang="en-US" smtClean="0"/>
              <a:t>Farm shops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1388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 Tourism Examples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929740" y="1892364"/>
            <a:ext cx="3657600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Farm/ranch vacations </a:t>
            </a:r>
          </a:p>
          <a:p>
            <a:r>
              <a:rPr lang="en-US" dirty="0"/>
              <a:t>Garden/nursery tours </a:t>
            </a:r>
          </a:p>
          <a:p>
            <a:r>
              <a:rPr lang="en-US" dirty="0"/>
              <a:t>Fee fishing </a:t>
            </a:r>
          </a:p>
          <a:p>
            <a:r>
              <a:rPr lang="en-US" dirty="0"/>
              <a:t>Fee hunting </a:t>
            </a:r>
          </a:p>
          <a:p>
            <a:r>
              <a:rPr lang="en-US" dirty="0"/>
              <a:t>Horseback riding </a:t>
            </a:r>
          </a:p>
          <a:p>
            <a:r>
              <a:rPr lang="en-US" dirty="0"/>
              <a:t>Petting zoo </a:t>
            </a:r>
          </a:p>
          <a:p>
            <a:r>
              <a:rPr lang="en-US" dirty="0"/>
              <a:t>Camping/picnicking </a:t>
            </a:r>
          </a:p>
          <a:p>
            <a:r>
              <a:rPr lang="en-US" dirty="0"/>
              <a:t>Wagon rides </a:t>
            </a:r>
          </a:p>
          <a:p>
            <a:r>
              <a:rPr lang="en-US" dirty="0"/>
              <a:t>Bed and breakfast</a:t>
            </a:r>
          </a:p>
          <a:p>
            <a:r>
              <a:rPr lang="en-US" dirty="0"/>
              <a:t>Agricultural exhibits </a:t>
            </a:r>
          </a:p>
          <a:p>
            <a:r>
              <a:rPr lang="en-US" dirty="0"/>
              <a:t>Skeet shooting </a:t>
            </a:r>
          </a:p>
          <a:p>
            <a:r>
              <a:rPr lang="en-US" dirty="0"/>
              <a:t>Exotic farm animals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274623" y="1892364"/>
            <a:ext cx="3657600" cy="459028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School tours </a:t>
            </a:r>
          </a:p>
          <a:p>
            <a:r>
              <a:rPr lang="en-US" dirty="0"/>
              <a:t>U-pick operations</a:t>
            </a:r>
          </a:p>
          <a:p>
            <a:r>
              <a:rPr lang="en-US" dirty="0"/>
              <a:t>Game preserve </a:t>
            </a:r>
          </a:p>
          <a:p>
            <a:r>
              <a:rPr lang="en-US" dirty="0"/>
              <a:t>Christmas tree farms</a:t>
            </a:r>
          </a:p>
          <a:p>
            <a:r>
              <a:rPr lang="en-US" dirty="0"/>
              <a:t>Wagon rides </a:t>
            </a:r>
          </a:p>
          <a:p>
            <a:r>
              <a:rPr lang="en-US" dirty="0"/>
              <a:t>Pony rides</a:t>
            </a:r>
          </a:p>
          <a:p>
            <a:r>
              <a:rPr lang="en-US" dirty="0"/>
              <a:t>Pumpkin patch </a:t>
            </a:r>
          </a:p>
          <a:p>
            <a:r>
              <a:rPr lang="en-US" dirty="0"/>
              <a:t>Farm shops/stands</a:t>
            </a:r>
          </a:p>
          <a:p>
            <a:r>
              <a:rPr lang="en-US" dirty="0"/>
              <a:t>Bird watching</a:t>
            </a:r>
          </a:p>
          <a:p>
            <a:r>
              <a:rPr lang="en-US" dirty="0"/>
              <a:t>Corn maze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136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Culinary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practice of exploratory eating, especially those instances in which eating unfamiliar food or participating in new food customs as a way of encountering, learning, or understanding other places and cultures</a:t>
            </a:r>
          </a:p>
          <a:p>
            <a:pPr lvl="1"/>
            <a:r>
              <a:rPr lang="en-US" dirty="0" smtClean="0"/>
              <a:t>Food/wine trails</a:t>
            </a:r>
          </a:p>
          <a:p>
            <a:pPr lvl="1"/>
            <a:r>
              <a:rPr lang="en-US" dirty="0" smtClean="0"/>
              <a:t>Cooking schools </a:t>
            </a:r>
          </a:p>
          <a:p>
            <a:pPr lvl="1"/>
            <a:r>
              <a:rPr lang="en-US" dirty="0" smtClean="0"/>
              <a:t>Farm shop visits</a:t>
            </a:r>
          </a:p>
          <a:p>
            <a:pPr lvl="1"/>
            <a:r>
              <a:rPr lang="en-US" dirty="0" smtClean="0"/>
              <a:t>Restaurant experiences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14903" y="4595751"/>
            <a:ext cx="1079464" cy="2152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51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Culinary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Occurs when visitors seek to experience cuisine and culture together</a:t>
            </a:r>
          </a:p>
          <a:p>
            <a:r>
              <a:rPr lang="en-US" dirty="0" smtClean="0"/>
              <a:t>Focus on authentic and unique experiences that take advantage of the unique heritage, charm, hospitality, and sense of place that already exists in the community</a:t>
            </a:r>
          </a:p>
          <a:p>
            <a:pPr lvl="1"/>
            <a:r>
              <a:rPr lang="en-US" dirty="0" smtClean="0"/>
              <a:t>Wine tourism in California</a:t>
            </a:r>
          </a:p>
          <a:p>
            <a:pPr lvl="1"/>
            <a:r>
              <a:rPr lang="en-US" dirty="0" smtClean="0"/>
              <a:t>Cheese sampling in Wisconsin</a:t>
            </a:r>
          </a:p>
          <a:p>
            <a:pPr lvl="1"/>
            <a:r>
              <a:rPr lang="en-US" dirty="0" smtClean="0"/>
              <a:t>Maple syrup tasting in Vermont</a:t>
            </a:r>
          </a:p>
          <a:p>
            <a:pPr lvl="1"/>
            <a:r>
              <a:rPr lang="en-US" dirty="0" smtClean="0"/>
              <a:t>Cajun food experiences in Louisiana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5313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Food-Based Attractions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Include special events surrounding food and drink</a:t>
            </a:r>
          </a:p>
          <a:p>
            <a:pPr lvl="1"/>
            <a:r>
              <a:rPr lang="en-US" dirty="0" smtClean="0"/>
              <a:t>Food festivals</a:t>
            </a:r>
          </a:p>
          <a:p>
            <a:pPr lvl="1"/>
            <a:r>
              <a:rPr lang="en-US" dirty="0" smtClean="0"/>
              <a:t>Farmers’ markets</a:t>
            </a:r>
          </a:p>
          <a:p>
            <a:pPr lvl="1"/>
            <a:r>
              <a:rPr lang="en-US" dirty="0" smtClean="0"/>
              <a:t>Wine festivals</a:t>
            </a:r>
          </a:p>
          <a:p>
            <a:pPr lvl="1"/>
            <a:r>
              <a:rPr lang="en-US" dirty="0" smtClean="0"/>
              <a:t>Beer festivals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0170" y="5015225"/>
            <a:ext cx="2873829" cy="18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46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 smtClean="0"/>
              <a:t>Food Tourism &amp; Rural Communities 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3851" y="1864338"/>
            <a:ext cx="4346825" cy="3859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562594" y="5616096"/>
            <a:ext cx="739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Enhancing  the economic opportunities, environment, and social fabric of a region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3755332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Economic Impacts</a:t>
            </a:r>
          </a:p>
          <a:p>
            <a:pPr lvl="1"/>
            <a:r>
              <a:rPr lang="en-US" dirty="0" smtClean="0"/>
              <a:t>Increases employment in rural areas</a:t>
            </a:r>
          </a:p>
          <a:p>
            <a:pPr lvl="1"/>
            <a:r>
              <a:rPr lang="en-US" dirty="0" smtClean="0"/>
              <a:t>Decreases rural-to-urban migration</a:t>
            </a:r>
          </a:p>
          <a:p>
            <a:pPr lvl="1"/>
            <a:r>
              <a:rPr lang="en-US" dirty="0" smtClean="0"/>
              <a:t>Reduces economic leakages</a:t>
            </a:r>
          </a:p>
          <a:p>
            <a:pPr lvl="1"/>
            <a:r>
              <a:rPr lang="en-US" dirty="0" smtClean="0"/>
              <a:t>Promotes fair trade</a:t>
            </a:r>
          </a:p>
          <a:p>
            <a:pPr lvl="1"/>
            <a:endParaRPr lang="en-US" dirty="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5478" y="4343400"/>
            <a:ext cx="2958971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315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Environmental Impacts</a:t>
            </a:r>
          </a:p>
          <a:p>
            <a:pPr lvl="1"/>
            <a:r>
              <a:rPr lang="en-US" smtClean="0"/>
              <a:t>Preservation of open-space/agricultural areas </a:t>
            </a:r>
          </a:p>
          <a:p>
            <a:pPr lvl="1"/>
            <a:r>
              <a:rPr lang="en-US" smtClean="0"/>
              <a:t>Respects the carrying capacities of natural ecosystems</a:t>
            </a:r>
          </a:p>
          <a:p>
            <a:pPr lvl="1"/>
            <a:r>
              <a:rPr lang="en-US" smtClean="0"/>
              <a:t>Reduction in waste, which is often recycled into the farm’s production process</a:t>
            </a:r>
          </a:p>
          <a:p>
            <a:pPr lvl="1"/>
            <a:r>
              <a:rPr lang="en-US" smtClean="0"/>
              <a:t>Supports alternative or specialized production systems (free-range or pasture-grazing, organic, eco-friendly, etc.)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680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the growing market for farm and food tourism </a:t>
            </a:r>
          </a:p>
          <a:p>
            <a:r>
              <a:rPr lang="en-US" dirty="0" smtClean="0"/>
              <a:t>Understand the specific enterprise and </a:t>
            </a:r>
            <a:r>
              <a:rPr lang="en-US" dirty="0"/>
              <a:t>product opportunities within farm and food tourism</a:t>
            </a:r>
          </a:p>
          <a:p>
            <a:r>
              <a:rPr lang="en-US" dirty="0" smtClean="0"/>
              <a:t>Evaluate the role foods play in creating a tourism destination image</a:t>
            </a:r>
          </a:p>
          <a:p>
            <a:r>
              <a:rPr lang="en-US" dirty="0" smtClean="0"/>
              <a:t>Recognize farm/food tourism </a:t>
            </a:r>
            <a:r>
              <a:rPr lang="en-US" smtClean="0"/>
              <a:t>impacts to </a:t>
            </a:r>
            <a:r>
              <a:rPr lang="en-US" dirty="0" smtClean="0"/>
              <a:t>rural communities</a:t>
            </a:r>
          </a:p>
          <a:p>
            <a:r>
              <a:rPr lang="en-US" dirty="0" smtClean="0"/>
              <a:t>Understand the potential benefits of implementing farm/food tourism operations and 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3672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Social Impacts</a:t>
            </a:r>
          </a:p>
          <a:p>
            <a:pPr lvl="1"/>
            <a:r>
              <a:rPr lang="en-US" smtClean="0"/>
              <a:t>Food is an expression of culture</a:t>
            </a:r>
          </a:p>
          <a:p>
            <a:pPr lvl="1"/>
            <a:r>
              <a:rPr lang="en-US" smtClean="0"/>
              <a:t>Flavors develop throughout history based on the local environment, historic trade routes, and settlement</a:t>
            </a:r>
          </a:p>
          <a:p>
            <a:pPr lvl="1"/>
            <a:r>
              <a:rPr lang="en-US" smtClean="0"/>
              <a:t>Food is an important component of local religious practices and celebrations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175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Where Food Tourism Originates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mtClean="0"/>
              <a:t>Government policy – top down</a:t>
            </a:r>
          </a:p>
          <a:p>
            <a:r>
              <a:rPr lang="en-US" smtClean="0"/>
              <a:t>Tour operators – demand driven</a:t>
            </a:r>
          </a:p>
          <a:p>
            <a:r>
              <a:rPr lang="en-US" smtClean="0"/>
              <a:t>Individuals – innovative business ideas</a:t>
            </a:r>
          </a:p>
          <a:p>
            <a:r>
              <a:rPr lang="en-US" smtClean="0"/>
              <a:t>Individuals – passionate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648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agriculture sector</a:t>
            </a:r>
          </a:p>
          <a:p>
            <a:pPr lvl="1"/>
            <a:r>
              <a:rPr lang="en-US" smtClean="0"/>
              <a:t>Agricultural producers seek to diversify their offerings and distribution networks in an attempt to secure a viable future </a:t>
            </a:r>
          </a:p>
          <a:p>
            <a:r>
              <a:rPr lang="en-US" smtClean="0"/>
              <a:t>The tourism sector</a:t>
            </a:r>
          </a:p>
          <a:p>
            <a:pPr lvl="1"/>
            <a:r>
              <a:rPr lang="en-US" smtClean="0"/>
              <a:t>Tourism is facing increased competition and struggles to find the regional distinctiveness necessary to differentiate themselves against the sheer number of tourism destinations, both locally and internationally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647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Connecting Local Producers &amp;Tourism Sector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Many local producers are micro-businesses that do not want to grow and/or farmers are reluctant to diversify </a:t>
            </a:r>
          </a:p>
          <a:p>
            <a:r>
              <a:rPr lang="en-US" smtClean="0"/>
              <a:t>Producers often do not see the value-added in entering the tourism sector </a:t>
            </a:r>
          </a:p>
          <a:p>
            <a:r>
              <a:rPr lang="en-US" smtClean="0"/>
              <a:t>Producers lack knowledge and/or available knowledge is confusing about tourists and the tourism industry </a:t>
            </a:r>
          </a:p>
          <a:p>
            <a:r>
              <a:rPr lang="en-US" smtClean="0"/>
              <a:t>It is difficult to reach producers as they are widely spread geographically </a:t>
            </a:r>
          </a:p>
          <a:p>
            <a:r>
              <a:rPr lang="en-US" smtClean="0"/>
              <a:t>There are differing needs between small and large producers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041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Common Challenges in Food Tourism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mtClean="0"/>
              <a:t>Encouraging wider use and better promotion of locally produced food </a:t>
            </a:r>
          </a:p>
          <a:p>
            <a:r>
              <a:rPr lang="en-US" smtClean="0"/>
              <a:t>Identifying and accessing tourism markets </a:t>
            </a:r>
          </a:p>
          <a:p>
            <a:r>
              <a:rPr lang="en-US" smtClean="0"/>
              <a:t>Gaining knowledge about tourism markets as tourism data is fragmented and not well maintained </a:t>
            </a:r>
          </a:p>
          <a:p>
            <a:r>
              <a:rPr lang="en-US" smtClean="0"/>
              <a:t>Building a destination brand based on local food production or food service establishments </a:t>
            </a:r>
          </a:p>
          <a:p>
            <a:r>
              <a:rPr lang="en-US" smtClean="0"/>
              <a:t>Collaboration and creating a better network between regions and groups (food producers and hospitality businesses) </a:t>
            </a:r>
          </a:p>
          <a:p>
            <a:r>
              <a:rPr lang="en-US" smtClean="0"/>
              <a:t>Accessing best-practice knowledge from around the country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447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Food Tourism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The tourism industry has led the charge in innovation due to its elevated importance in rural growth policies</a:t>
            </a:r>
          </a:p>
          <a:p>
            <a:r>
              <a:rPr lang="en-US" smtClean="0"/>
              <a:t>Emphasis has shifted away from sectorally-based towards territorial-based development </a:t>
            </a:r>
          </a:p>
          <a:p>
            <a:r>
              <a:rPr lang="en-US" smtClean="0"/>
              <a:t>The unification of food and tourism requires the cooperation of distinctly different industries with varying needs and challenges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263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Consider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Food is one of the major tourism activities</a:t>
            </a:r>
          </a:p>
          <a:p>
            <a:pPr lvl="1"/>
            <a:r>
              <a:rPr lang="en-US" smtClean="0"/>
              <a:t>One-third of tourism expenditures are on food/drink</a:t>
            </a:r>
          </a:p>
          <a:p>
            <a:pPr lvl="1"/>
            <a:r>
              <a:rPr lang="en-US" smtClean="0"/>
              <a:t>Tourists tend to be less sensitive to food prices</a:t>
            </a:r>
          </a:p>
          <a:p>
            <a:pPr lvl="1"/>
            <a:r>
              <a:rPr lang="en-US" smtClean="0"/>
              <a:t>Food is considered a “vital” component in the quality of a tourism experience</a:t>
            </a:r>
          </a:p>
          <a:p>
            <a:pPr lvl="1"/>
            <a:r>
              <a:rPr lang="en-US" smtClean="0"/>
              <a:t>The product is the basis of food tourism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484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 Market in the West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>
          <a:xfrm>
            <a:off x="2306928" y="1864338"/>
            <a:ext cx="6599566" cy="47027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Western US a popular tourism destination, prime area for tourism development</a:t>
            </a:r>
          </a:p>
          <a:p>
            <a:pPr lvl="1"/>
            <a:r>
              <a:rPr lang="en-US" dirty="0" smtClean="0"/>
              <a:t>20+ national and state parks</a:t>
            </a:r>
          </a:p>
          <a:p>
            <a:r>
              <a:rPr lang="en-US" dirty="0" smtClean="0"/>
              <a:t>Idaho 2013 tourism indicators</a:t>
            </a:r>
          </a:p>
          <a:p>
            <a:pPr lvl="1"/>
            <a:r>
              <a:rPr lang="en-US" dirty="0" smtClean="0"/>
              <a:t>30.2 million total visitors</a:t>
            </a:r>
          </a:p>
          <a:p>
            <a:pPr lvl="1"/>
            <a:r>
              <a:rPr lang="en-US" dirty="0" smtClean="0"/>
              <a:t>Total travel spending: $1.4 billion</a:t>
            </a:r>
          </a:p>
          <a:p>
            <a:r>
              <a:rPr lang="en-US" dirty="0" smtClean="0"/>
              <a:t>Nevada 2013 tourism indicators </a:t>
            </a:r>
          </a:p>
          <a:p>
            <a:pPr lvl="1"/>
            <a:r>
              <a:rPr lang="en-US" dirty="0" smtClean="0"/>
              <a:t>52.2 million total visitors</a:t>
            </a:r>
          </a:p>
          <a:p>
            <a:pPr lvl="1"/>
            <a:r>
              <a:rPr lang="en-US" dirty="0" smtClean="0"/>
              <a:t>24.6 million state/national park visits	</a:t>
            </a:r>
          </a:p>
          <a:p>
            <a:pPr lvl="1"/>
            <a:r>
              <a:rPr lang="en-US" dirty="0" smtClean="0"/>
              <a:t>Total travel spending: $58.1 billion</a:t>
            </a:r>
          </a:p>
          <a:p>
            <a:r>
              <a:rPr lang="en-US" dirty="0" smtClean="0"/>
              <a:t>Utah’s 2013 tourism indicators</a:t>
            </a:r>
          </a:p>
          <a:p>
            <a:pPr lvl="1"/>
            <a:r>
              <a:rPr lang="en-US" dirty="0" smtClean="0"/>
              <a:t>23.5 million total visitors</a:t>
            </a:r>
          </a:p>
          <a:p>
            <a:pPr lvl="1"/>
            <a:r>
              <a:rPr lang="en-US" dirty="0" smtClean="0"/>
              <a:t>4.2 million skier visits </a:t>
            </a:r>
          </a:p>
          <a:p>
            <a:pPr lvl="1"/>
            <a:r>
              <a:rPr lang="en-US" dirty="0" smtClean="0"/>
              <a:t>10.4 </a:t>
            </a:r>
            <a:r>
              <a:rPr lang="en-US" dirty="0"/>
              <a:t>million state/national park visits	</a:t>
            </a:r>
          </a:p>
          <a:p>
            <a:pPr lvl="1"/>
            <a:r>
              <a:rPr lang="en-US" dirty="0" smtClean="0"/>
              <a:t>Total travel spending: $7.5 billion </a:t>
            </a:r>
          </a:p>
          <a:p>
            <a:endParaRPr lang="en-US" dirty="0"/>
          </a:p>
        </p:txBody>
      </p:sp>
      <p:pic>
        <p:nvPicPr>
          <p:cNvPr id="1026" name="Picture 2" descr="http://wikitravel.org/upload/shared/thumb/8/83/Saint_Mary_Lake_and_Wildgoose_Island_Glacier_National_Park_Montana.jpg/450px-Saint_Mary_Lake_and_Wildgoose_Island_Glacier_National_Park_Monta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866" y="4779457"/>
            <a:ext cx="2119134" cy="205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Consider Food Tourism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Additional market for current products</a:t>
            </a:r>
          </a:p>
          <a:p>
            <a:r>
              <a:rPr lang="en-US" dirty="0" smtClean="0"/>
              <a:t>Diversification into new enterprises/products</a:t>
            </a:r>
          </a:p>
          <a:p>
            <a:r>
              <a:rPr lang="en-US" dirty="0" smtClean="0"/>
              <a:t>Reduced transportation/marketing costs</a:t>
            </a:r>
          </a:p>
          <a:p>
            <a:r>
              <a:rPr lang="en-US" dirty="0" smtClean="0"/>
              <a:t>Year-round sales (additional sales)</a:t>
            </a:r>
          </a:p>
          <a:p>
            <a:r>
              <a:rPr lang="en-US" dirty="0" smtClean="0"/>
              <a:t>Outlet for value-added products</a:t>
            </a:r>
          </a:p>
          <a:p>
            <a:r>
              <a:rPr lang="en-US" dirty="0" smtClean="0"/>
              <a:t>Income/employment for family members</a:t>
            </a:r>
          </a:p>
          <a:p>
            <a:r>
              <a:rPr lang="en-US" dirty="0" smtClean="0"/>
              <a:t>Cottage food production now option in Nevada/Utah/Wyoming/Colorado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57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Consider Food Tourism?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mtClean="0"/>
              <a:t>On-farm activities, the visitor comes to you</a:t>
            </a:r>
          </a:p>
          <a:p>
            <a:pPr lvl="1"/>
            <a:r>
              <a:rPr lang="en-US" smtClean="0"/>
              <a:t>Eliminates the need for transportation</a:t>
            </a:r>
          </a:p>
          <a:p>
            <a:pPr lvl="1"/>
            <a:r>
              <a:rPr lang="en-US" smtClean="0"/>
              <a:t>Ability to work in a familiar environment</a:t>
            </a:r>
          </a:p>
          <a:p>
            <a:pPr lvl="1"/>
            <a:r>
              <a:rPr lang="en-US" smtClean="0"/>
              <a:t>More flexibility in scheduling activities</a:t>
            </a:r>
          </a:p>
          <a:p>
            <a:pPr lvl="1"/>
            <a:r>
              <a:rPr lang="en-US" smtClean="0"/>
              <a:t>Display “show off” products</a:t>
            </a:r>
          </a:p>
          <a:p>
            <a:pPr lvl="1"/>
            <a:r>
              <a:rPr lang="en-US" smtClean="0"/>
              <a:t>Educate others about local foods</a:t>
            </a:r>
          </a:p>
          <a:p>
            <a:pPr lvl="1"/>
            <a:r>
              <a:rPr lang="en-US" smtClean="0"/>
              <a:t>Interact with people from around the globe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83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7039230" cy="1143000"/>
          </a:xfrm>
        </p:spPr>
        <p:txBody>
          <a:bodyPr/>
          <a:lstStyle/>
          <a:p>
            <a:r>
              <a:rPr lang="en-US" dirty="0" smtClean="0"/>
              <a:t>Food Tourism &amp;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306927" y="1864338"/>
            <a:ext cx="6706443" cy="48095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Agricultural producers face numerous challenges and look to diversify product offerings, access new markets, and expand market periods and pricing </a:t>
            </a:r>
          </a:p>
          <a:p>
            <a:r>
              <a:rPr lang="en-US" dirty="0" smtClean="0"/>
              <a:t>Tourism providers struggle to find the regional distinctiveness necessary to differentiate themselves from other tourism destinations</a:t>
            </a:r>
          </a:p>
          <a:p>
            <a:r>
              <a:rPr lang="en-US" dirty="0" smtClean="0"/>
              <a:t>As a result of the growing local foods movement, farm and food tourism may provide a solution</a:t>
            </a:r>
          </a:p>
        </p:txBody>
      </p:sp>
    </p:spTree>
    <p:extLst>
      <p:ext uri="{BB962C8B-B14F-4D97-AF65-F5344CB8AC3E}">
        <p14:creationId xmlns:p14="http://schemas.microsoft.com/office/powerpoint/2010/main" xmlns="" val="152575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Worksheet 1.1: The Role of Food in Tourism</a:t>
            </a:r>
          </a:p>
          <a:p>
            <a:pPr lvl="1"/>
            <a:r>
              <a:rPr lang="en-US" dirty="0" smtClean="0"/>
              <a:t>Think about a recent trip/vacation…..</a:t>
            </a:r>
          </a:p>
          <a:p>
            <a:pPr lvl="2"/>
            <a:r>
              <a:rPr lang="en-US" dirty="0" smtClean="0"/>
              <a:t>What role did food play in your travels?</a:t>
            </a:r>
          </a:p>
          <a:p>
            <a:pPr lvl="2"/>
            <a:r>
              <a:rPr lang="en-US" dirty="0" smtClean="0"/>
              <a:t>Did you have  a memorable food experience?</a:t>
            </a:r>
          </a:p>
          <a:p>
            <a:pPr lvl="2"/>
            <a:r>
              <a:rPr lang="en-US" dirty="0" smtClean="0"/>
              <a:t>Did you try any local/ethnic foods?</a:t>
            </a:r>
          </a:p>
          <a:p>
            <a:pPr lvl="2"/>
            <a:r>
              <a:rPr lang="en-US" dirty="0" smtClean="0"/>
              <a:t>Did you visit any food attractions?</a:t>
            </a:r>
          </a:p>
          <a:p>
            <a:pPr lvl="2"/>
            <a:r>
              <a:rPr lang="en-US" dirty="0" smtClean="0"/>
              <a:t>Did you purchase any food souvenirs?</a:t>
            </a:r>
          </a:p>
          <a:p>
            <a:pPr lvl="2"/>
            <a:r>
              <a:rPr lang="en-US" dirty="0" smtClean="0"/>
              <a:t>Did you notice restaurants sourcing local food? If so, how was it promoted?</a:t>
            </a:r>
          </a:p>
          <a:p>
            <a:pPr lvl="2"/>
            <a:r>
              <a:rPr lang="en-US" dirty="0" smtClean="0"/>
              <a:t>What type of food experience would have enhanced your trip?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3852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Worksheet 1.2: Enterprise/Product Description</a:t>
            </a:r>
          </a:p>
          <a:p>
            <a:pPr lvl="1"/>
            <a:r>
              <a:rPr lang="en-US" dirty="0" smtClean="0"/>
              <a:t>What unique products/services can your operation offer tourists?</a:t>
            </a:r>
          </a:p>
          <a:p>
            <a:pPr lvl="1"/>
            <a:r>
              <a:rPr lang="en-US" dirty="0" smtClean="0"/>
              <a:t>What partners do you have that can assist?</a:t>
            </a:r>
          </a:p>
          <a:p>
            <a:pPr lvl="2"/>
            <a:r>
              <a:rPr lang="en-US" dirty="0" smtClean="0"/>
              <a:t>How, specifically, can they help?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50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128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6651" y="721338"/>
            <a:ext cx="6837349" cy="1143000"/>
          </a:xfrm>
        </p:spPr>
        <p:txBody>
          <a:bodyPr/>
          <a:lstStyle/>
          <a:p>
            <a:r>
              <a:rPr lang="en-US" dirty="0" smtClean="0"/>
              <a:t>Food Tourism &amp; Economic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Food tourism has been shown to…….. </a:t>
            </a:r>
          </a:p>
          <a:p>
            <a:pPr lvl="1"/>
            <a:r>
              <a:rPr lang="en-US" dirty="0"/>
              <a:t>Enhance a destination’s tourism offering</a:t>
            </a:r>
          </a:p>
          <a:p>
            <a:pPr lvl="1"/>
            <a:r>
              <a:rPr lang="en-US" dirty="0"/>
              <a:t>Generate additional economic opportunities for local growers and processors, especially </a:t>
            </a:r>
            <a:r>
              <a:rPr lang="en-GB" dirty="0"/>
              <a:t>in close proximity to prime tourism destinations</a:t>
            </a:r>
            <a:endParaRPr lang="en-US" dirty="0"/>
          </a:p>
          <a:p>
            <a:pPr lvl="1"/>
            <a:r>
              <a:rPr lang="en-US" dirty="0"/>
              <a:t>Provide a venue to promote and distribute local agricultural goods and value-added products</a:t>
            </a:r>
          </a:p>
          <a:p>
            <a:pPr lvl="1"/>
            <a:r>
              <a:rPr lang="en-US" dirty="0"/>
              <a:t>Provide tourists with the cultural experiences they seek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179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Buy Local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 smtClean="0"/>
              <a:t>185% increase in farmers’ markets from 2000 to 2014</a:t>
            </a:r>
          </a:p>
          <a:p>
            <a:r>
              <a:rPr lang="en-US" altLang="en-US" smtClean="0"/>
              <a:t>275% increase in CSA programs from 2004 to 2014 (6,000)</a:t>
            </a:r>
          </a:p>
          <a:p>
            <a:r>
              <a:rPr lang="en-US" altLang="en-US" smtClean="0"/>
              <a:t>288% increase in food hubs from 2007-2014 (302)</a:t>
            </a:r>
          </a:p>
          <a:p>
            <a:r>
              <a:rPr lang="en-US" smtClean="0"/>
              <a:t>The National Grocery Association 2012 Consumer Panel </a:t>
            </a:r>
          </a:p>
          <a:p>
            <a:pPr lvl="1"/>
            <a:r>
              <a:rPr lang="en-US" smtClean="0"/>
              <a:t>The availability of local foods was a major influence on grocery shopping decisions as 87.8% of respondents rated local food availability as “very or somewhat important,” with 45.9% indicating “very important” </a:t>
            </a:r>
          </a:p>
          <a:p>
            <a:pPr lvl="1"/>
            <a:r>
              <a:rPr lang="en-US" smtClean="0"/>
              <a:t>The need for “more locally grown foods” was the second most desired improvement among surveyed grocery shoppers at 36.6%, just under “price/cost savings” </a:t>
            </a:r>
          </a:p>
          <a:p>
            <a:r>
              <a:rPr lang="en-US" altLang="en-US" smtClean="0"/>
              <a:t>In 2012, 164K farmers (7.8% of US farms) sold $6.1 billion in local foods  </a:t>
            </a:r>
            <a:endParaRPr lang="en-US" smtClean="0"/>
          </a:p>
          <a:p>
            <a:endParaRPr lang="en-US" alt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0773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Farmers’ Markets in 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4364" y="1738250"/>
            <a:ext cx="6845283" cy="4900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53051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Food While Traveling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The National Restaurant Association's 2013 Restaurant Industry Forecast reported that 7 of 10 consumers were more likely to visit a restaurant offering locally sourced items</a:t>
            </a:r>
          </a:p>
          <a:p>
            <a:r>
              <a:rPr lang="en-US" smtClean="0"/>
              <a:t>The National Restaurant Association’s 2014 “Top Ten Trends across the Nation,” included locally sourced meats/seafood and locally grown produce as the top 2 trends </a:t>
            </a:r>
          </a:p>
          <a:p>
            <a:r>
              <a:rPr lang="en-US" smtClean="0"/>
              <a:t>The US travel Association reports that 27 million travelers, or 17% of American leisure travelers, engaged in culinary or wine-related activities while traveling within the past three years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583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International Trend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mtClean="0"/>
              <a:t>Local food demand not just a US phenomenon</a:t>
            </a:r>
          </a:p>
          <a:p>
            <a:r>
              <a:rPr lang="en-US" smtClean="0"/>
              <a:t>Denmark, Switzerland, and Austria report the highest per capita consumption of farmers’ market produce </a:t>
            </a:r>
          </a:p>
          <a:p>
            <a:r>
              <a:rPr lang="en-US" smtClean="0"/>
              <a:t>The European Union has required origin labeling for all fresh food since 2011  </a:t>
            </a:r>
          </a:p>
          <a:p>
            <a:r>
              <a:rPr lang="en-US" smtClean="0"/>
              <a:t>The UNWTO reports that  88.2% of member countries consider gastronomy a crucial element in the brand and image of their destination and 68% of the countries consulted carry out marketing activities or promotion based on food tourism (US included)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085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Brand USA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Destination marking </a:t>
            </a:r>
            <a:r>
              <a:rPr lang="en-US" dirty="0"/>
              <a:t>organization for the United </a:t>
            </a:r>
            <a:r>
              <a:rPr lang="en-US" dirty="0" smtClean="0"/>
              <a:t>States, </a:t>
            </a:r>
            <a:r>
              <a:rPr lang="en-US" dirty="0"/>
              <a:t>established in 2011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651" y="1864338"/>
            <a:ext cx="5453834" cy="295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2190318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379</TotalTime>
  <Words>1501</Words>
  <Application>Microsoft Office PowerPoint</Application>
  <PresentationFormat>On-screen Show (4:3)</PresentationFormat>
  <Paragraphs>203</Paragraphs>
  <Slides>32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template</vt:lpstr>
      <vt:lpstr>Module 1: Why Farm and Food Tourism?</vt:lpstr>
      <vt:lpstr>Overview</vt:lpstr>
      <vt:lpstr>Food Tourism &amp; Economic Development</vt:lpstr>
      <vt:lpstr>Food Tourism &amp; Economic Development</vt:lpstr>
      <vt:lpstr>Buy Local Movement</vt:lpstr>
      <vt:lpstr>Farmers’ Markets in US</vt:lpstr>
      <vt:lpstr>Local Food While Traveling</vt:lpstr>
      <vt:lpstr>International Trend</vt:lpstr>
      <vt:lpstr>Brand USA</vt:lpstr>
      <vt:lpstr>What is Food Tourism?</vt:lpstr>
      <vt:lpstr>What is Food Tourism?</vt:lpstr>
      <vt:lpstr>What is Agritourism/Farm Tourism?</vt:lpstr>
      <vt:lpstr>Farm Tourism Examples</vt:lpstr>
      <vt:lpstr>What is Culinary Tourism?</vt:lpstr>
      <vt:lpstr>Culinary Tourism</vt:lpstr>
      <vt:lpstr>Food-Based Attractions</vt:lpstr>
      <vt:lpstr>Food Tourism &amp; Rural Communities </vt:lpstr>
      <vt:lpstr>Food Tourism</vt:lpstr>
      <vt:lpstr>Food Tourism</vt:lpstr>
      <vt:lpstr>Food Tourism</vt:lpstr>
      <vt:lpstr>Where Food Tourism Originates</vt:lpstr>
      <vt:lpstr>The Players</vt:lpstr>
      <vt:lpstr>Connecting Local Producers &amp;Tourism Sector </vt:lpstr>
      <vt:lpstr>Common Challenges in Food Tourism</vt:lpstr>
      <vt:lpstr>Food Tourism Development</vt:lpstr>
      <vt:lpstr>Why Consider Food Tourism?</vt:lpstr>
      <vt:lpstr>Tourism Market in the West</vt:lpstr>
      <vt:lpstr>Why Consider Food Tourism</vt:lpstr>
      <vt:lpstr>Why Consider Food Tourism?</vt:lpstr>
      <vt:lpstr>Activity</vt:lpstr>
      <vt:lpstr>Activity</vt:lpstr>
      <vt:lpstr>Thank you!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Kynda Curtis</dc:creator>
  <cp:lastModifiedBy>Edit1</cp:lastModifiedBy>
  <cp:revision>38</cp:revision>
  <dcterms:created xsi:type="dcterms:W3CDTF">2015-02-13T20:40:21Z</dcterms:created>
  <dcterms:modified xsi:type="dcterms:W3CDTF">2015-12-02T04:13:43Z</dcterms:modified>
</cp:coreProperties>
</file>