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56" r:id="rId5"/>
    <p:sldId id="269" r:id="rId6"/>
    <p:sldId id="288" r:id="rId7"/>
    <p:sldId id="258" r:id="rId8"/>
    <p:sldId id="268" r:id="rId9"/>
    <p:sldId id="282" r:id="rId10"/>
    <p:sldId id="271" r:id="rId11"/>
    <p:sldId id="260" r:id="rId12"/>
    <p:sldId id="261" r:id="rId13"/>
    <p:sldId id="272" r:id="rId14"/>
    <p:sldId id="275" r:id="rId15"/>
    <p:sldId id="273" r:id="rId16"/>
    <p:sldId id="276" r:id="rId17"/>
    <p:sldId id="285" r:id="rId18"/>
    <p:sldId id="280" r:id="rId19"/>
    <p:sldId id="284" r:id="rId20"/>
    <p:sldId id="274" r:id="rId21"/>
    <p:sldId id="286" r:id="rId22"/>
    <p:sldId id="263" r:id="rId23"/>
    <p:sldId id="281" r:id="rId24"/>
  </p:sldIdLst>
  <p:sldSz cx="12188825" cy="6858000"/>
  <p:notesSz cx="7010400" cy="92964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3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C0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3236" autoAdjust="0"/>
  </p:normalViewPr>
  <p:slideViewPr>
    <p:cSldViewPr>
      <p:cViewPr varScale="1">
        <p:scale>
          <a:sx n="81" d="100"/>
          <a:sy n="81" d="100"/>
        </p:scale>
        <p:origin x="1092" y="90"/>
      </p:cViewPr>
      <p:guideLst>
        <p:guide orient="horz" pos="2160"/>
        <p:guide pos="3839"/>
      </p:guideLst>
    </p:cSldViewPr>
  </p:slideViewPr>
  <p:notesTextViewPr>
    <p:cViewPr>
      <p:scale>
        <a:sx n="1" d="1"/>
        <a:sy n="1" d="1"/>
      </p:scale>
      <p:origin x="0" y="0"/>
    </p:cViewPr>
  </p:notesTextViewPr>
  <p:sorterViewPr>
    <p:cViewPr varScale="1">
      <p:scale>
        <a:sx n="100" d="100"/>
        <a:sy n="100" d="100"/>
      </p:scale>
      <p:origin x="0" y="0"/>
    </p:cViewPr>
  </p:sorterViewPr>
  <p:notesViewPr>
    <p:cSldViewPr showGuides="1">
      <p:cViewPr varScale="1">
        <p:scale>
          <a:sx n="63" d="100"/>
          <a:sy n="6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00318514\Box%20Sync\Research%20-%20Consumer%20Price%20Data\Market%20Baskets%20FM%20and%20GS%20by%20month%20using%20Modified%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00318514\Downloads\t-stats%204-30%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00318514\Downloads\t-stats%204-30%2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00318514\Downloads\t-stats%204-30%2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00318514\Downloads\t-stats%204-30%20(1).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Average Market Price of Each Basket</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Sheet2!$F$26</c:f>
              <c:strCache>
                <c:ptCount val="1"/>
                <c:pt idx="0">
                  <c:v>Grocery Store</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F277-4E96-AE40-1EB6119B23C4}"/>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(Sheet2!$F$25,Sheet2!$H$25,Sheet2!$J$25)</c:f>
              <c:strCache>
                <c:ptCount val="3"/>
                <c:pt idx="0">
                  <c:v>Large Market Basket</c:v>
                </c:pt>
                <c:pt idx="1">
                  <c:v>Medium Market Basket</c:v>
                </c:pt>
                <c:pt idx="2">
                  <c:v>Small Market Basket</c:v>
                </c:pt>
              </c:strCache>
            </c:strRef>
          </c:cat>
          <c:val>
            <c:numRef>
              <c:f>(Sheet2!$F$27,Sheet2!$H$27,Sheet2!$J$27)</c:f>
              <c:numCache>
                <c:formatCode>"$"#,##0.00</c:formatCode>
                <c:ptCount val="3"/>
                <c:pt idx="0">
                  <c:v>62.806363636363635</c:v>
                </c:pt>
                <c:pt idx="1">
                  <c:v>37.443636363636365</c:v>
                </c:pt>
                <c:pt idx="2">
                  <c:v>17.864545454545453</c:v>
                </c:pt>
              </c:numCache>
            </c:numRef>
          </c:val>
          <c:extLst>
            <c:ext xmlns:c16="http://schemas.microsoft.com/office/drawing/2014/chart" uri="{C3380CC4-5D6E-409C-BE32-E72D297353CC}">
              <c16:uniqueId val="{00000001-F277-4E96-AE40-1EB6119B23C4}"/>
            </c:ext>
          </c:extLst>
        </c:ser>
        <c:ser>
          <c:idx val="1"/>
          <c:order val="1"/>
          <c:tx>
            <c:strRef>
              <c:f>Sheet2!$G$26</c:f>
              <c:strCache>
                <c:ptCount val="1"/>
                <c:pt idx="0">
                  <c:v>Farmers Market</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2-F277-4E96-AE40-1EB6119B23C4}"/>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(Sheet2!$G$27,Sheet2!$I$27,Sheet2!$K$27)</c:f>
              <c:numCache>
                <c:formatCode>"$"#,##0.00</c:formatCode>
                <c:ptCount val="3"/>
                <c:pt idx="0">
                  <c:v>90.619304316676249</c:v>
                </c:pt>
                <c:pt idx="1">
                  <c:v>45.5075</c:v>
                </c:pt>
                <c:pt idx="2">
                  <c:v>16.172499999999999</c:v>
                </c:pt>
              </c:numCache>
            </c:numRef>
          </c:val>
          <c:extLst>
            <c:ext xmlns:c16="http://schemas.microsoft.com/office/drawing/2014/chart" uri="{C3380CC4-5D6E-409C-BE32-E72D297353CC}">
              <c16:uniqueId val="{00000003-F277-4E96-AE40-1EB6119B23C4}"/>
            </c:ext>
          </c:extLst>
        </c:ser>
        <c:dLbls>
          <c:dLblPos val="outEnd"/>
          <c:showLegendKey val="0"/>
          <c:showVal val="1"/>
          <c:showCatName val="0"/>
          <c:showSerName val="0"/>
          <c:showPercent val="0"/>
          <c:showBubbleSize val="0"/>
        </c:dLbls>
        <c:gapWidth val="74"/>
        <c:overlap val="-100"/>
        <c:axId val="506641872"/>
        <c:axId val="506643840"/>
      </c:barChart>
      <c:catAx>
        <c:axId val="50664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06643840"/>
        <c:crosses val="autoZero"/>
        <c:auto val="1"/>
        <c:lblAlgn val="ctr"/>
        <c:lblOffset val="100"/>
        <c:noMultiLvlLbl val="0"/>
      </c:catAx>
      <c:valAx>
        <c:axId val="50664384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06641872"/>
        <c:crosses val="autoZero"/>
        <c:crossBetween val="between"/>
      </c:valAx>
      <c:spPr>
        <a:noFill/>
        <a:ln>
          <a:noFill/>
        </a:ln>
        <a:effectLst/>
      </c:spPr>
    </c:plotArea>
    <c:legend>
      <c:legendPos val="r"/>
      <c:layout>
        <c:manualLayout>
          <c:xMode val="edge"/>
          <c:yMode val="edge"/>
          <c:x val="0.7920161846452719"/>
          <c:y val="0.13759189286134316"/>
          <c:w val="0.17226952592066885"/>
          <c:h val="0.31622983454735198"/>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2000">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b="1"/>
              <a:t>32 Conventional Produce Items</a:t>
            </a:r>
          </a:p>
        </c:rich>
      </c:tx>
      <c:layout>
        <c:manualLayout>
          <c:xMode val="edge"/>
          <c:yMode val="edge"/>
          <c:x val="0.16970378076318909"/>
          <c:y val="9.0225563909774431E-2"/>
        </c:manualLayout>
      </c:layout>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pieChart>
        <c:varyColors val="1"/>
        <c:ser>
          <c:idx val="0"/>
          <c:order val="0"/>
          <c:dPt>
            <c:idx val="0"/>
            <c:bubble3D val="0"/>
            <c:spPr>
              <a:solidFill>
                <a:srgbClr val="92D050"/>
              </a:solidFill>
              <a:ln w="19050">
                <a:solidFill>
                  <a:schemeClr val="lt1"/>
                </a:solidFill>
              </a:ln>
              <a:effectLst/>
            </c:spPr>
            <c:extLst>
              <c:ext xmlns:c16="http://schemas.microsoft.com/office/drawing/2014/chart" uri="{C3380CC4-5D6E-409C-BE32-E72D297353CC}">
                <c16:uniqueId val="{00000001-974C-43BE-A44F-FE8F607E8FF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74C-43BE-A44F-FE8F607E8FF4}"/>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5-974C-43BE-A44F-FE8F607E8FF4}"/>
              </c:ext>
            </c:extLst>
          </c:dPt>
          <c:dLbls>
            <c:dLbl>
              <c:idx val="0"/>
              <c:layout/>
              <c:tx>
                <c:rich>
                  <a:bodyPr/>
                  <a:lstStyle/>
                  <a:p>
                    <a:fld id="{830DC208-8D00-4124-B849-D209FB5CBEA4}" type="VALUE">
                      <a:rPr lang="en-US"/>
                      <a:pPr/>
                      <a:t>[VALUE]</a:t>
                    </a:fld>
                    <a:r>
                      <a:rPr lang="en-US" baseline="0" dirty="0"/>
                      <a:t> Items</a:t>
                    </a:r>
                  </a:p>
                  <a:p>
                    <a:r>
                      <a:rPr lang="en-US" baseline="0" dirty="0" smtClean="0"/>
                      <a:t>16%</a:t>
                    </a:r>
                  </a:p>
                </c:rich>
              </c:tx>
              <c:showLegendKey val="0"/>
              <c:showVal val="0"/>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974C-43BE-A44F-FE8F607E8FF4}"/>
                </c:ext>
              </c:extLst>
            </c:dLbl>
            <c:dLbl>
              <c:idx val="1"/>
              <c:layout>
                <c:manualLayout>
                  <c:x val="-0.13805899386058518"/>
                  <c:y val="-0.23072692000456466"/>
                </c:manualLayout>
              </c:layout>
              <c:tx>
                <c:rich>
                  <a:bodyPr/>
                  <a:lstStyle/>
                  <a:p>
                    <a:fld id="{A45F93CE-78E1-49E2-94B9-220A20DCFD49}" type="VALUE">
                      <a:rPr lang="en-US"/>
                      <a:pPr/>
                      <a:t>[VALUE]</a:t>
                    </a:fld>
                    <a:r>
                      <a:rPr lang="en-US" dirty="0"/>
                      <a:t> Items</a:t>
                    </a:r>
                  </a:p>
                  <a:p>
                    <a:r>
                      <a:rPr lang="en-US" dirty="0" smtClean="0"/>
                      <a:t>53%</a:t>
                    </a:r>
                  </a:p>
                </c:rich>
              </c:tx>
              <c:showLegendKey val="0"/>
              <c:showVal val="0"/>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974C-43BE-A44F-FE8F607E8FF4}"/>
                </c:ext>
              </c:extLst>
            </c:dLbl>
            <c:dLbl>
              <c:idx val="2"/>
              <c:layout/>
              <c:tx>
                <c:rich>
                  <a:bodyPr/>
                  <a:lstStyle/>
                  <a:p>
                    <a:fld id="{A88AF18A-CA8A-4CD8-9208-967B4158C222}" type="VALUE">
                      <a:rPr lang="en-US"/>
                      <a:pPr/>
                      <a:t>[VALUE]</a:t>
                    </a:fld>
                    <a:r>
                      <a:rPr lang="en-US" dirty="0"/>
                      <a:t> Items</a:t>
                    </a:r>
                  </a:p>
                  <a:p>
                    <a:r>
                      <a:rPr lang="en-US" dirty="0" smtClean="0"/>
                      <a:t>31%</a:t>
                    </a:r>
                  </a:p>
                </c:rich>
              </c:tx>
              <c:showLegendKey val="0"/>
              <c:showVal val="0"/>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974C-43BE-A44F-FE8F607E8FF4}"/>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'[t-stats 4-30 (1).xlsx]Charts'!$A$9:$A$13</c:f>
              <c:strCache>
                <c:ptCount val="3"/>
                <c:pt idx="0">
                  <c:v>Less Expensive at Farmers' Market</c:v>
                </c:pt>
                <c:pt idx="1">
                  <c:v>More Expensive at Farmers' Market</c:v>
                </c:pt>
                <c:pt idx="2">
                  <c:v>Comparably Priced</c:v>
                </c:pt>
              </c:strCache>
              <c:extLst/>
            </c:strRef>
          </c:cat>
          <c:val>
            <c:numRef>
              <c:f>'[t-stats 4-30 (1).xlsx]Charts'!$B$9:$B$13</c:f>
              <c:numCache>
                <c:formatCode>General</c:formatCode>
                <c:ptCount val="3"/>
                <c:pt idx="0">
                  <c:v>5</c:v>
                </c:pt>
                <c:pt idx="1">
                  <c:v>17</c:v>
                </c:pt>
                <c:pt idx="2">
                  <c:v>10</c:v>
                </c:pt>
              </c:numCache>
              <c:extLst/>
            </c:numRef>
          </c:val>
          <c:extLst>
            <c:ext xmlns:c16="http://schemas.microsoft.com/office/drawing/2014/chart" uri="{C3380CC4-5D6E-409C-BE32-E72D297353CC}">
              <c16:uniqueId val="{00000006-974C-43BE-A44F-FE8F607E8FF4}"/>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8-974C-43BE-A44F-FE8F607E8FF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974C-43BE-A44F-FE8F607E8FF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974C-43BE-A44F-FE8F607E8FF4}"/>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'[t-stats 4-30 (1).xlsx]Charts'!$A$9:$A$13</c:f>
              <c:strCache>
                <c:ptCount val="3"/>
                <c:pt idx="0">
                  <c:v>Less Expensive at Farmers' Market</c:v>
                </c:pt>
                <c:pt idx="1">
                  <c:v>More Expensive at Farmers' Market</c:v>
                </c:pt>
                <c:pt idx="2">
                  <c:v>Comparably Priced</c:v>
                </c:pt>
              </c:strCache>
              <c:extLst/>
            </c:strRef>
          </c:cat>
          <c:val>
            <c:numRef>
              <c:f>'[t-stats 4-30 (1).xlsx]Charts'!$C$9:$C$13</c:f>
              <c:numCache>
                <c:formatCode>0%</c:formatCode>
                <c:ptCount val="3"/>
                <c:pt idx="0">
                  <c:v>0.15625</c:v>
                </c:pt>
                <c:pt idx="1">
                  <c:v>0.53125</c:v>
                </c:pt>
                <c:pt idx="2">
                  <c:v>0.3125</c:v>
                </c:pt>
              </c:numCache>
              <c:extLst/>
            </c:numRef>
          </c:val>
          <c:extLst>
            <c:ext xmlns:c16="http://schemas.microsoft.com/office/drawing/2014/chart" uri="{C3380CC4-5D6E-409C-BE32-E72D297353CC}">
              <c16:uniqueId val="{0000000D-974C-43BE-A44F-FE8F607E8FF4}"/>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3056050068003144"/>
          <c:y val="0.28540303295421404"/>
          <c:w val="0.36724657319577653"/>
          <c:h val="0.5400673285404541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920" b="1"/>
              <a:t>28 Organic Produce Items</a:t>
            </a:r>
          </a:p>
        </c:rich>
      </c:tx>
      <c:layout/>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pieChart>
        <c:varyColors val="1"/>
        <c:ser>
          <c:idx val="0"/>
          <c:order val="0"/>
          <c:dPt>
            <c:idx val="0"/>
            <c:bubble3D val="0"/>
            <c:spPr>
              <a:solidFill>
                <a:srgbClr val="92D050"/>
              </a:solidFill>
              <a:ln w="19050">
                <a:solidFill>
                  <a:schemeClr val="lt1"/>
                </a:solidFill>
              </a:ln>
              <a:effectLst/>
            </c:spPr>
            <c:extLst>
              <c:ext xmlns:c16="http://schemas.microsoft.com/office/drawing/2014/chart" uri="{C3380CC4-5D6E-409C-BE32-E72D297353CC}">
                <c16:uniqueId val="{00000001-F96A-417F-B576-0746F204B96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96A-417F-B576-0746F204B96C}"/>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5-F96A-417F-B576-0746F204B96C}"/>
              </c:ext>
            </c:extLst>
          </c:dPt>
          <c:dLbls>
            <c:dLbl>
              <c:idx val="0"/>
              <c:layout/>
              <c:tx>
                <c:rich>
                  <a:bodyPr/>
                  <a:lstStyle/>
                  <a:p>
                    <a:r>
                      <a:rPr lang="en-US"/>
                      <a:t>6</a:t>
                    </a:r>
                    <a:r>
                      <a:rPr lang="en-US" baseline="0"/>
                      <a:t> Items</a:t>
                    </a:r>
                  </a:p>
                  <a:p>
                    <a:fld id="{8DB4CFF8-8CCD-47BB-BAE0-CB17FB720804}" type="PERCENTAGE">
                      <a:rPr lang="en-US"/>
                      <a:pPr/>
                      <a:t>[PERCENTAGE]</a:t>
                    </a:fld>
                    <a:endParaRPr lang="en-US"/>
                  </a:p>
                </c:rich>
              </c:tx>
              <c:showLegendKey val="0"/>
              <c:showVal val="0"/>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F96A-417F-B576-0746F204B96C}"/>
                </c:ext>
              </c:extLst>
            </c:dLbl>
            <c:dLbl>
              <c:idx val="1"/>
              <c:layout>
                <c:manualLayout>
                  <c:x val="-9.9465804742455935E-2"/>
                  <c:y val="-0.2258116599061481"/>
                </c:manualLayout>
              </c:layout>
              <c:tx>
                <c:rich>
                  <a:bodyPr/>
                  <a:lstStyle/>
                  <a:p>
                    <a:r>
                      <a:rPr lang="en-US"/>
                      <a:t>12 Items</a:t>
                    </a:r>
                  </a:p>
                  <a:p>
                    <a:fld id="{6D65491C-6662-49D1-A5A4-936E647EFAA4}" type="PERCENTAGE">
                      <a:rPr lang="en-US"/>
                      <a:pPr/>
                      <a:t>[PERCENTAGE]</a:t>
                    </a:fld>
                    <a:endParaRPr lang="en-US"/>
                  </a:p>
                </c:rich>
              </c:tx>
              <c:showLegendKey val="0"/>
              <c:showVal val="0"/>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F96A-417F-B576-0746F204B96C}"/>
                </c:ext>
              </c:extLst>
            </c:dLbl>
            <c:dLbl>
              <c:idx val="2"/>
              <c:layout>
                <c:manualLayout>
                  <c:x val="0.14149698942322433"/>
                  <c:y val="0.10190368249423368"/>
                </c:manualLayout>
              </c:layout>
              <c:tx>
                <c:rich>
                  <a:bodyPr/>
                  <a:lstStyle/>
                  <a:p>
                    <a:r>
                      <a:rPr lang="en-US"/>
                      <a:t>10 Items</a:t>
                    </a:r>
                  </a:p>
                  <a:p>
                    <a:fld id="{03DA759B-DA53-46AD-8AF1-233322DAE98B}" type="PERCENTAGE">
                      <a:rPr lang="en-US"/>
                      <a:pPr/>
                      <a:t>[PERCENTAGE]</a:t>
                    </a:fld>
                    <a:endParaRPr lang="en-US"/>
                  </a:p>
                </c:rich>
              </c:tx>
              <c:showLegendKey val="0"/>
              <c:showVal val="0"/>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F96A-417F-B576-0746F204B96C}"/>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'[t-stats 4-30 (1).xlsx]Charts'!$A$5:$A$7</c:f>
              <c:strCache>
                <c:ptCount val="3"/>
                <c:pt idx="0">
                  <c:v>Less Expensive at Farmers' Market</c:v>
                </c:pt>
                <c:pt idx="1">
                  <c:v>More Expensive at Farmers' Market</c:v>
                </c:pt>
                <c:pt idx="2">
                  <c:v>Comparably Priced</c:v>
                </c:pt>
              </c:strCache>
            </c:strRef>
          </c:cat>
          <c:val>
            <c:numRef>
              <c:f>'[t-stats 4-30 (1).xlsx]Charts'!$B$5:$B$7</c:f>
              <c:numCache>
                <c:formatCode>General</c:formatCode>
                <c:ptCount val="3"/>
                <c:pt idx="0">
                  <c:v>6</c:v>
                </c:pt>
                <c:pt idx="1">
                  <c:v>12</c:v>
                </c:pt>
                <c:pt idx="2">
                  <c:v>10</c:v>
                </c:pt>
              </c:numCache>
            </c:numRef>
          </c:val>
          <c:extLst>
            <c:ext xmlns:c16="http://schemas.microsoft.com/office/drawing/2014/chart" uri="{C3380CC4-5D6E-409C-BE32-E72D297353CC}">
              <c16:uniqueId val="{00000006-F96A-417F-B576-0746F204B96C}"/>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000" b="1"/>
              <a:t>30 Grocery Store Produce Items</a:t>
            </a:r>
          </a:p>
        </c:rich>
      </c:tx>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8D4-4739-8462-D942F9D28BC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8D4-4739-8462-D942F9D28BCE}"/>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5-68D4-4739-8462-D942F9D28BCE}"/>
              </c:ext>
            </c:extLst>
          </c:dPt>
          <c:dLbls>
            <c:dLbl>
              <c:idx val="0"/>
              <c:delete val="1"/>
              <c:extLst>
                <c:ext xmlns:c15="http://schemas.microsoft.com/office/drawing/2012/chart" uri="{CE6537A1-D6FC-4f65-9D91-7224C49458BB}"/>
                <c:ext xmlns:c16="http://schemas.microsoft.com/office/drawing/2014/chart" uri="{C3380CC4-5D6E-409C-BE32-E72D297353CC}">
                  <c16:uniqueId val="{00000001-68D4-4739-8462-D942F9D28BCE}"/>
                </c:ext>
              </c:extLst>
            </c:dLbl>
            <c:dLbl>
              <c:idx val="1"/>
              <c:layout>
                <c:manualLayout>
                  <c:x val="0.19616944674678824"/>
                  <c:y val="0.1268169477231495"/>
                </c:manualLayout>
              </c:layout>
              <c:tx>
                <c:rich>
                  <a:bodyPr/>
                  <a:lstStyle/>
                  <a:p>
                    <a:fld id="{20100E8F-8917-4CF5-92F3-8CBE7D5D6AC0}" type="VALUE">
                      <a:rPr lang="en-US"/>
                      <a:pPr/>
                      <a:t>[VALUE]</a:t>
                    </a:fld>
                    <a:r>
                      <a:rPr lang="en-US" dirty="0"/>
                      <a:t> Items</a:t>
                    </a:r>
                  </a:p>
                  <a:p>
                    <a:r>
                      <a:rPr lang="en-US" dirty="0"/>
                      <a:t>97%</a:t>
                    </a:r>
                  </a:p>
                </c:rich>
              </c:tx>
              <c:showLegendKey val="0"/>
              <c:showVal val="0"/>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68D4-4739-8462-D942F9D28BCE}"/>
                </c:ext>
              </c:extLst>
            </c:dLbl>
            <c:dLbl>
              <c:idx val="2"/>
              <c:layout>
                <c:manualLayout>
                  <c:x val="2.2824803149606301E-2"/>
                  <c:y val="-4.084750105417724E-2"/>
                </c:manualLayout>
              </c:layout>
              <c:tx>
                <c:rich>
                  <a:bodyPr/>
                  <a:lstStyle/>
                  <a:p>
                    <a:fld id="{7CE6F657-4F7E-46E8-BADF-C27AF5FCFEA9}" type="VALUE">
                      <a:rPr lang="en-US"/>
                      <a:pPr/>
                      <a:t>[VALUE]</a:t>
                    </a:fld>
                    <a:r>
                      <a:rPr lang="en-US"/>
                      <a:t> Item</a:t>
                    </a:r>
                  </a:p>
                  <a:p>
                    <a:r>
                      <a:rPr lang="en-US"/>
                      <a:t>3%</a:t>
                    </a:r>
                  </a:p>
                </c:rich>
              </c:tx>
              <c:showLegendKey val="0"/>
              <c:showVal val="0"/>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68D4-4739-8462-D942F9D28BCE}"/>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'[t-stats 4-30 (1).xlsx]Charts'!$A$15:$A$19</c:f>
              <c:strCache>
                <c:ptCount val="3"/>
                <c:pt idx="0">
                  <c:v>Organic is Less Expensive</c:v>
                </c:pt>
                <c:pt idx="1">
                  <c:v>Organic is More Expensive</c:v>
                </c:pt>
                <c:pt idx="2">
                  <c:v>Comparably Priced</c:v>
                </c:pt>
              </c:strCache>
              <c:extLst/>
            </c:strRef>
          </c:cat>
          <c:val>
            <c:numRef>
              <c:f>'[t-stats 4-30 (1).xlsx]Charts'!$B$15:$B$19</c:f>
              <c:numCache>
                <c:formatCode>General</c:formatCode>
                <c:ptCount val="3"/>
                <c:pt idx="0">
                  <c:v>0</c:v>
                </c:pt>
                <c:pt idx="1">
                  <c:v>29</c:v>
                </c:pt>
                <c:pt idx="2">
                  <c:v>1</c:v>
                </c:pt>
              </c:numCache>
              <c:extLst/>
            </c:numRef>
          </c:val>
          <c:extLst>
            <c:ext xmlns:c16="http://schemas.microsoft.com/office/drawing/2014/chart" uri="{C3380CC4-5D6E-409C-BE32-E72D297353CC}">
              <c16:uniqueId val="{00000006-68D4-4739-8462-D942F9D28BCE}"/>
            </c:ext>
          </c:extLst>
        </c:ser>
        <c:dLbls>
          <c:showLegendKey val="0"/>
          <c:showVal val="0"/>
          <c:showCatName val="0"/>
          <c:showSerName val="0"/>
          <c:showPercent val="1"/>
          <c:showBubbleSize val="0"/>
          <c:showLeaderLines val="1"/>
        </c:dLbls>
        <c:firstSliceAng val="122"/>
        <c:extLst>
          <c:ext xmlns:c15="http://schemas.microsoft.com/office/drawing/2012/chart" uri="{02D57815-91ED-43cb-92C2-25804820EDAC}">
            <c15:filteredPieSeries>
              <c15: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8-68D4-4739-8462-D942F9D28BC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68D4-4739-8462-D942F9D28BC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68D4-4739-8462-D942F9D28BCE}"/>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'[t-stats 4-30 (1).xlsx]Charts'!$A$15:$A$19</c15:sqref>
                        </c15:formulaRef>
                      </c:ext>
                    </c:extLst>
                    <c:strCache>
                      <c:ptCount val="3"/>
                      <c:pt idx="0">
                        <c:v>Organic is Less Expensive</c:v>
                      </c:pt>
                      <c:pt idx="1">
                        <c:v>Organic is More Expensive</c:v>
                      </c:pt>
                      <c:pt idx="2">
                        <c:v>Comparably Priced</c:v>
                      </c:pt>
                    </c:strCache>
                  </c:strRef>
                </c:cat>
                <c:val>
                  <c:numRef>
                    <c:extLst>
                      <c:ext uri="{02D57815-91ED-43cb-92C2-25804820EDAC}">
                        <c15:formulaRef>
                          <c15:sqref>'[t-stats 4-30 (1).xlsx]Charts'!$C$15:$C$19</c15:sqref>
                        </c15:formulaRef>
                      </c:ext>
                    </c:extLst>
                    <c:numCache>
                      <c:formatCode>0%</c:formatCode>
                      <c:ptCount val="3"/>
                      <c:pt idx="0">
                        <c:v>0</c:v>
                      </c:pt>
                      <c:pt idx="1">
                        <c:v>0.96666666666666667</c:v>
                      </c:pt>
                      <c:pt idx="2">
                        <c:v>3.3333333333333333E-2</c:v>
                      </c:pt>
                    </c:numCache>
                  </c:numRef>
                </c:val>
                <c:extLst>
                  <c:ext xmlns:c16="http://schemas.microsoft.com/office/drawing/2014/chart" uri="{C3380CC4-5D6E-409C-BE32-E72D297353CC}">
                    <c16:uniqueId val="{0000000D-68D4-4739-8462-D942F9D28BCE}"/>
                  </c:ext>
                </c:extLst>
              </c15:ser>
            </c15:filteredPieSeries>
          </c:ext>
        </c:extLst>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000" b="1"/>
              <a:t>29 Farmers' Market Produce Items</a:t>
            </a:r>
          </a:p>
        </c:rich>
      </c:tx>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pieChart>
        <c:varyColors val="1"/>
        <c:ser>
          <c:idx val="0"/>
          <c:order val="0"/>
          <c:dPt>
            <c:idx val="0"/>
            <c:bubble3D val="0"/>
            <c:spPr>
              <a:solidFill>
                <a:srgbClr val="92D050"/>
              </a:solidFill>
              <a:ln w="19050">
                <a:solidFill>
                  <a:schemeClr val="lt1"/>
                </a:solidFill>
              </a:ln>
              <a:effectLst/>
            </c:spPr>
            <c:extLst>
              <c:ext xmlns:c16="http://schemas.microsoft.com/office/drawing/2014/chart" uri="{C3380CC4-5D6E-409C-BE32-E72D297353CC}">
                <c16:uniqueId val="{00000001-3208-4B12-B322-6693FBC5A49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208-4B12-B322-6693FBC5A495}"/>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5-3208-4B12-B322-6693FBC5A495}"/>
              </c:ext>
            </c:extLst>
          </c:dPt>
          <c:dLbls>
            <c:dLbl>
              <c:idx val="0"/>
              <c:layout>
                <c:manualLayout>
                  <c:x val="-1.9215205322810948E-3"/>
                  <c:y val="1.9482996280141242E-2"/>
                </c:manualLayout>
              </c:layout>
              <c:tx>
                <c:rich>
                  <a:bodyPr/>
                  <a:lstStyle/>
                  <a:p>
                    <a:r>
                      <a:rPr lang="en-US"/>
                      <a:t>1 Item </a:t>
                    </a:r>
                  </a:p>
                  <a:p>
                    <a:fld id="{DAE0A2F2-0789-4131-94CC-0DC392939222}" type="PERCENTAGE">
                      <a:rPr lang="en-US"/>
                      <a:pPr/>
                      <a:t>[PERCENTAGE]</a:t>
                    </a:fld>
                    <a:endParaRPr lang="en-US"/>
                  </a:p>
                </c:rich>
              </c:tx>
              <c:showLegendKey val="0"/>
              <c:showVal val="0"/>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3208-4B12-B322-6693FBC5A495}"/>
                </c:ext>
              </c:extLst>
            </c:dLbl>
            <c:dLbl>
              <c:idx val="1"/>
              <c:layout/>
              <c:tx>
                <c:rich>
                  <a:bodyPr/>
                  <a:lstStyle/>
                  <a:p>
                    <a:r>
                      <a:rPr lang="en-US"/>
                      <a:t>18 Items</a:t>
                    </a:r>
                  </a:p>
                  <a:p>
                    <a:fld id="{40FE4465-A83D-41CB-8DC5-354756843007}" type="PERCENTAGE">
                      <a:rPr lang="en-US"/>
                      <a:pPr/>
                      <a:t>[PERCENTAGE]</a:t>
                    </a:fld>
                    <a:endParaRPr lang="en-US"/>
                  </a:p>
                </c:rich>
              </c:tx>
              <c:showLegendKey val="0"/>
              <c:showVal val="0"/>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3208-4B12-B322-6693FBC5A495}"/>
                </c:ext>
              </c:extLst>
            </c:dLbl>
            <c:dLbl>
              <c:idx val="2"/>
              <c:layout/>
              <c:tx>
                <c:rich>
                  <a:bodyPr/>
                  <a:lstStyle/>
                  <a:p>
                    <a:r>
                      <a:rPr lang="en-US"/>
                      <a:t>10 Items</a:t>
                    </a:r>
                  </a:p>
                  <a:p>
                    <a:fld id="{E785215B-5259-40E0-861B-011BC162C785}" type="PERCENTAGE">
                      <a:rPr lang="en-US"/>
                      <a:pPr/>
                      <a:t>[PERCENTAGE]</a:t>
                    </a:fld>
                    <a:endParaRPr lang="en-US"/>
                  </a:p>
                </c:rich>
              </c:tx>
              <c:showLegendKey val="0"/>
              <c:showVal val="0"/>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3208-4B12-B322-6693FBC5A495}"/>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'[t-stats 4-30 (1).xlsx]Charts'!$A$21:$A$25</c:f>
              <c:strCache>
                <c:ptCount val="3"/>
                <c:pt idx="0">
                  <c:v>Organic is Less Expensive</c:v>
                </c:pt>
                <c:pt idx="1">
                  <c:v>Organic is More Expensive</c:v>
                </c:pt>
                <c:pt idx="2">
                  <c:v>Comparably Priced</c:v>
                </c:pt>
              </c:strCache>
              <c:extLst/>
            </c:strRef>
          </c:cat>
          <c:val>
            <c:numRef>
              <c:f>'[t-stats 4-30 (1).xlsx]Charts'!$B$21:$B$25</c:f>
              <c:numCache>
                <c:formatCode>General</c:formatCode>
                <c:ptCount val="3"/>
                <c:pt idx="0">
                  <c:v>1</c:v>
                </c:pt>
                <c:pt idx="1">
                  <c:v>18</c:v>
                </c:pt>
                <c:pt idx="2">
                  <c:v>10</c:v>
                </c:pt>
              </c:numCache>
              <c:extLst/>
            </c:numRef>
          </c:val>
          <c:extLst>
            <c:ext xmlns:c16="http://schemas.microsoft.com/office/drawing/2014/chart" uri="{C3380CC4-5D6E-409C-BE32-E72D297353CC}">
              <c16:uniqueId val="{00000006-3208-4B12-B322-6693FBC5A495}"/>
            </c:ext>
          </c:extLst>
        </c:ser>
        <c:dLbls>
          <c:showLegendKey val="0"/>
          <c:showVal val="0"/>
          <c:showCatName val="0"/>
          <c:showSerName val="0"/>
          <c:showPercent val="1"/>
          <c:showBubbleSize val="0"/>
          <c:showLeaderLines val="1"/>
        </c:dLbls>
        <c:firstSliceAng val="50"/>
        <c:extLst>
          <c:ext xmlns:c15="http://schemas.microsoft.com/office/drawing/2012/chart" uri="{02D57815-91ED-43cb-92C2-25804820EDAC}">
            <c15:filteredPieSeries>
              <c15: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8-3208-4B12-B322-6693FBC5A49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3208-4B12-B322-6693FBC5A49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3208-4B12-B322-6693FBC5A49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'[t-stats 4-30 (1).xlsx]Charts'!$A$21:$A$25</c15:sqref>
                        </c15:formulaRef>
                      </c:ext>
                    </c:extLst>
                    <c:strCache>
                      <c:ptCount val="3"/>
                      <c:pt idx="0">
                        <c:v>Organic is Less Expensive</c:v>
                      </c:pt>
                      <c:pt idx="1">
                        <c:v>Organic is More Expensive</c:v>
                      </c:pt>
                      <c:pt idx="2">
                        <c:v>Comparably Priced</c:v>
                      </c:pt>
                    </c:strCache>
                  </c:strRef>
                </c:cat>
                <c:val>
                  <c:numRef>
                    <c:extLst>
                      <c:ext uri="{02D57815-91ED-43cb-92C2-25804820EDAC}">
                        <c15:formulaRef>
                          <c15:sqref>'[t-stats 4-30 (1).xlsx]Charts'!$C$21:$C$25</c15:sqref>
                        </c15:formulaRef>
                      </c:ext>
                    </c:extLst>
                    <c:numCache>
                      <c:formatCode>0%</c:formatCode>
                      <c:ptCount val="3"/>
                      <c:pt idx="0">
                        <c:v>3.4482758620689655E-2</c:v>
                      </c:pt>
                      <c:pt idx="1">
                        <c:v>0.62068965517241381</c:v>
                      </c:pt>
                      <c:pt idx="2">
                        <c:v>0.34482758620689657</c:v>
                      </c:pt>
                    </c:numCache>
                  </c:numRef>
                </c:val>
                <c:extLst>
                  <c:ext xmlns:c16="http://schemas.microsoft.com/office/drawing/2014/chart" uri="{C3380CC4-5D6E-409C-BE32-E72D297353CC}">
                    <c16:uniqueId val="{0000000D-3208-4B12-B322-6693FBC5A495}"/>
                  </c:ext>
                </c:extLst>
              </c15:ser>
            </c15:filteredPieSeries>
            <c15:filteredPieSeries>
              <c15:ser>
                <c:idx val="2"/>
                <c:order val="2"/>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0F-3208-4B12-B322-6693FBC5A49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1-3208-4B12-B322-6693FBC5A49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3-3208-4B12-B322-6693FBC5A49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'[t-stats 4-30 (1).xlsx]Charts'!$A$21:$A$25</c15:sqref>
                        </c15:formulaRef>
                      </c:ext>
                    </c:extLst>
                    <c:strCache>
                      <c:ptCount val="3"/>
                      <c:pt idx="0">
                        <c:v>Organic is Less Expensive</c:v>
                      </c:pt>
                      <c:pt idx="1">
                        <c:v>Organic is More Expensive</c:v>
                      </c:pt>
                      <c:pt idx="2">
                        <c:v>Comparably Priced</c:v>
                      </c:pt>
                    </c:strCache>
                  </c:strRef>
                </c:cat>
                <c:val>
                  <c:numRef>
                    <c:extLst xmlns:c15="http://schemas.microsoft.com/office/drawing/2012/chart">
                      <c:ext xmlns:c15="http://schemas.microsoft.com/office/drawing/2012/chart" uri="{02D57815-91ED-43cb-92C2-25804820EDAC}">
                        <c15:formulaRef>
                          <c15:sqref>'[t-stats 4-30 (1).xlsx]Charts'!$D$21:$D$25</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14-3208-4B12-B322-6693FBC5A495}"/>
                  </c:ext>
                </c:extLst>
              </c15:ser>
            </c15:filteredPieSeries>
          </c:ext>
        </c:extLst>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05E03B7-B591-4A2A-B695-014C5A39F13E}" type="datetimeFigureOut">
              <a:rPr lang="en-US"/>
              <a:t>10/4/2018</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8E322BB-75AD-4A1E-9661-2724167329F0}" type="slidenum">
              <a:rPr/>
              <a:t>‹#›</a:t>
            </a:fld>
            <a:endParaRPr/>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DFBD7B-E4FB-4AA8-9540-FD148073ACB3}" type="datetimeFigureOut">
              <a:rPr lang="en-US"/>
              <a:t>10/4/2018</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045B7DE-1198-4F2F-B574-CA8CAE341642}" type="slidenum">
              <a:rPr/>
              <a:t>‹#›</a:t>
            </a:fld>
            <a:endParaRPr/>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1</a:t>
            </a:fld>
            <a:endParaRPr lang="en-US" dirty="0"/>
          </a:p>
        </p:txBody>
      </p:sp>
    </p:spTree>
    <p:extLst>
      <p:ext uri="{BB962C8B-B14F-4D97-AF65-F5344CB8AC3E}">
        <p14:creationId xmlns:p14="http://schemas.microsoft.com/office/powerpoint/2010/main" val="2490771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Organics:</a:t>
            </a:r>
          </a:p>
          <a:p>
            <a:r>
              <a:rPr lang="en-US" dirty="0" smtClean="0"/>
              <a:t>More</a:t>
            </a:r>
            <a:r>
              <a:rPr lang="en-US" baseline="0" dirty="0" smtClean="0"/>
              <a:t> Expensive at the Farmers Market</a:t>
            </a:r>
          </a:p>
          <a:p>
            <a:r>
              <a:rPr lang="en-US" baseline="0" dirty="0" smtClean="0"/>
              <a:t>Significant Price Premiums can range between 27% for Romaine (FM $3.00/</a:t>
            </a:r>
            <a:r>
              <a:rPr lang="en-US" baseline="0" dirty="0" err="1" smtClean="0"/>
              <a:t>lb</a:t>
            </a:r>
            <a:r>
              <a:rPr lang="en-US" baseline="0" dirty="0" smtClean="0"/>
              <a:t>, GS $2.32/</a:t>
            </a:r>
            <a:r>
              <a:rPr lang="en-US" baseline="0" dirty="0" err="1" smtClean="0"/>
              <a:t>lb</a:t>
            </a:r>
            <a:r>
              <a:rPr lang="en-US" baseline="0" dirty="0" smtClean="0"/>
              <a:t>) to 143% for Strawberries where the average price at the farmers market is around $9.00/</a:t>
            </a:r>
            <a:r>
              <a:rPr lang="en-US" baseline="0" dirty="0" err="1" smtClean="0"/>
              <a:t>lb</a:t>
            </a:r>
            <a:r>
              <a:rPr lang="en-US" baseline="0" dirty="0" smtClean="0"/>
              <a:t> compared to the grocery store price of $3.86/lb.  Beets, Carrots, White and Yellow Onions, Red Gold and Russet Potatoes have significant price premiums somewhere in between. </a:t>
            </a:r>
          </a:p>
          <a:p>
            <a:r>
              <a:rPr lang="en-US" baseline="0" dirty="0" smtClean="0"/>
              <a:t>Less Expensive at the Farmers Market</a:t>
            </a:r>
          </a:p>
          <a:p>
            <a:r>
              <a:rPr lang="en-US" baseline="0" dirty="0" smtClean="0"/>
              <a:t>Green Beans have an 18% discount at the farmers market with an average price of $3.70, Green Bell Peppers have a discount of 26% averaging $2.30/</a:t>
            </a:r>
            <a:r>
              <a:rPr lang="en-US" baseline="0" dirty="0" err="1" smtClean="0"/>
              <a:t>lb</a:t>
            </a:r>
            <a:r>
              <a:rPr lang="en-US" baseline="0" dirty="0" smtClean="0"/>
              <a:t>, Mixed Greens have the highest significant discount at the farmers market at 36% averaging $5.66/</a:t>
            </a:r>
            <a:r>
              <a:rPr lang="en-US" baseline="0" dirty="0" err="1" smtClean="0"/>
              <a:t>lb</a:t>
            </a:r>
            <a:r>
              <a:rPr lang="en-US" baseline="0" dirty="0" smtClean="0"/>
              <a:t> compared to $8.90/</a:t>
            </a:r>
            <a:r>
              <a:rPr lang="en-US" baseline="0" dirty="0" err="1" smtClean="0"/>
              <a:t>lb</a:t>
            </a:r>
            <a:r>
              <a:rPr lang="en-US" baseline="0" dirty="0" smtClean="0"/>
              <a:t> at the grocery store.</a:t>
            </a:r>
          </a:p>
          <a:p>
            <a:endParaRPr lang="en-US" baseline="0" dirty="0" smtClean="0"/>
          </a:p>
          <a:p>
            <a:r>
              <a:rPr lang="en-US" baseline="0" dirty="0" smtClean="0"/>
              <a:t>Conventional Produce:</a:t>
            </a:r>
          </a:p>
          <a:p>
            <a:r>
              <a:rPr lang="en-US" baseline="0" dirty="0" smtClean="0"/>
              <a:t>More Expensive at the Farmers’ Market:</a:t>
            </a:r>
          </a:p>
          <a:p>
            <a:r>
              <a:rPr lang="en-US" baseline="0" dirty="0" smtClean="0"/>
              <a:t>Farmers Market Premiums vary from 12% for Green Beans to 196% for Romaine Lettuce. Green beans average around 2.77/</a:t>
            </a:r>
            <a:r>
              <a:rPr lang="en-US" baseline="0" dirty="0" err="1" smtClean="0"/>
              <a:t>lb</a:t>
            </a:r>
            <a:r>
              <a:rPr lang="en-US" baseline="0" dirty="0" smtClean="0"/>
              <a:t> at the farmers’ market compared to 2.48/</a:t>
            </a:r>
            <a:r>
              <a:rPr lang="en-US" baseline="0" dirty="0" err="1" smtClean="0"/>
              <a:t>lb</a:t>
            </a:r>
            <a:r>
              <a:rPr lang="en-US" baseline="0" dirty="0" smtClean="0"/>
              <a:t> at the grocery store. Where as Romaine costs around $3.72/</a:t>
            </a:r>
            <a:r>
              <a:rPr lang="en-US" baseline="0" dirty="0" err="1" smtClean="0"/>
              <a:t>lb</a:t>
            </a:r>
            <a:r>
              <a:rPr lang="en-US" baseline="0" dirty="0" smtClean="0"/>
              <a:t> at the farmers market and $1.26/</a:t>
            </a:r>
            <a:r>
              <a:rPr lang="en-US" baseline="0" dirty="0" err="1" smtClean="0"/>
              <a:t>lb</a:t>
            </a:r>
            <a:r>
              <a:rPr lang="en-US" baseline="0" dirty="0" smtClean="0"/>
              <a:t> at the grocery store.</a:t>
            </a:r>
          </a:p>
          <a:p>
            <a:r>
              <a:rPr lang="en-US" baseline="0" dirty="0" smtClean="0"/>
              <a:t>Other significant premiums include Spinach at 140% ( FM $4.89/</a:t>
            </a:r>
            <a:r>
              <a:rPr lang="en-US" baseline="0" dirty="0" err="1" smtClean="0"/>
              <a:t>lb</a:t>
            </a:r>
            <a:r>
              <a:rPr lang="en-US" baseline="0" dirty="0" smtClean="0"/>
              <a:t> and GS $2.04/</a:t>
            </a:r>
            <a:r>
              <a:rPr lang="en-US" baseline="0" dirty="0" err="1" smtClean="0"/>
              <a:t>lb</a:t>
            </a:r>
            <a:r>
              <a:rPr lang="en-US" baseline="0" dirty="0" smtClean="0"/>
              <a:t>), and Strawberries at 107% (FM 5.37/</a:t>
            </a:r>
            <a:r>
              <a:rPr lang="en-US" baseline="0" dirty="0" err="1" smtClean="0"/>
              <a:t>lb</a:t>
            </a:r>
            <a:r>
              <a:rPr lang="en-US" baseline="0" dirty="0" smtClean="0"/>
              <a:t> and GS $2.59/</a:t>
            </a:r>
            <a:r>
              <a:rPr lang="en-US" baseline="0" dirty="0" err="1" smtClean="0"/>
              <a:t>lb</a:t>
            </a:r>
            <a:r>
              <a:rPr lang="en-US" baseline="0" dirty="0" smtClean="0"/>
              <a:t>).</a:t>
            </a:r>
          </a:p>
          <a:p>
            <a:endParaRPr lang="en-US" baseline="0" dirty="0" smtClean="0"/>
          </a:p>
          <a:p>
            <a:r>
              <a:rPr lang="en-US" baseline="0" dirty="0" smtClean="0"/>
              <a:t>Less Expensive at Farmers’ Market:</a:t>
            </a:r>
          </a:p>
          <a:p>
            <a:r>
              <a:rPr lang="en-US" baseline="0" dirty="0" smtClean="0"/>
              <a:t>Farmers’ Market discounts range from 14% for Sweet Corn to 29% for zucchini. Sweet corn averages around 0.44/</a:t>
            </a:r>
            <a:r>
              <a:rPr lang="en-US" baseline="0" dirty="0" err="1" smtClean="0"/>
              <a:t>lb</a:t>
            </a:r>
            <a:r>
              <a:rPr lang="en-US" baseline="0" dirty="0" smtClean="0"/>
              <a:t> at the farmers’ market compared to 0.51/</a:t>
            </a:r>
            <a:r>
              <a:rPr lang="en-US" baseline="0" dirty="0" err="1" smtClean="0"/>
              <a:t>lb</a:t>
            </a:r>
            <a:r>
              <a:rPr lang="en-US" baseline="0" dirty="0" smtClean="0"/>
              <a:t> at the grocery store. The average price for zucchini at the farmers’ market is around $0.97/</a:t>
            </a:r>
            <a:r>
              <a:rPr lang="en-US" baseline="0" dirty="0" err="1" smtClean="0"/>
              <a:t>lb</a:t>
            </a:r>
            <a:r>
              <a:rPr lang="en-US" baseline="0" dirty="0" smtClean="0"/>
              <a:t> and the grocery store is around 1.37/lb. Other significantly discounted produce items include raspberries, and cherry tomatoes.</a:t>
            </a:r>
          </a:p>
          <a:p>
            <a:endParaRPr lang="en-US" baseline="0" dirty="0" smtClean="0"/>
          </a:p>
          <a:p>
            <a:r>
              <a:rPr lang="en-US" baseline="0" dirty="0" smtClean="0"/>
              <a:t>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10</a:t>
            </a:fld>
            <a:endParaRPr lang="en-US"/>
          </a:p>
        </p:txBody>
      </p:sp>
    </p:spTree>
    <p:extLst>
      <p:ext uri="{BB962C8B-B14F-4D97-AF65-F5344CB8AC3E}">
        <p14:creationId xmlns:p14="http://schemas.microsoft.com/office/powerpoint/2010/main" val="2696820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really surprising that organic produce is more expensive than</a:t>
            </a:r>
            <a:r>
              <a:rPr lang="en-US" baseline="0" dirty="0" smtClean="0"/>
              <a:t> conventionally grown produce at the grocery store, with the one exception of cherry tomatoes where organic is 7% less expensive than conventional. (Organic $4.64/</a:t>
            </a:r>
            <a:r>
              <a:rPr lang="en-US" baseline="0" dirty="0" err="1" smtClean="0"/>
              <a:t>lb</a:t>
            </a:r>
            <a:r>
              <a:rPr lang="en-US" baseline="0" dirty="0" smtClean="0"/>
              <a:t>, Conventional $4.97/</a:t>
            </a:r>
            <a:r>
              <a:rPr lang="en-US" baseline="0" dirty="0" err="1" smtClean="0"/>
              <a:t>lb</a:t>
            </a:r>
            <a:r>
              <a:rPr lang="en-US" baseline="0" dirty="0" smtClean="0"/>
              <a:t>).</a:t>
            </a:r>
          </a:p>
          <a:p>
            <a:endParaRPr lang="en-US" baseline="0" dirty="0" smtClean="0"/>
          </a:p>
          <a:p>
            <a:r>
              <a:rPr lang="en-US" baseline="0" dirty="0" smtClean="0"/>
              <a:t>More surprisingly is that farmers markets have a mix of organic items that are more or less expensive than their conventionally grown counter parts. However, these price differences aren’t statistically significant. Discounts can range from 13% for sweet onions (Organic $1.28/</a:t>
            </a:r>
            <a:r>
              <a:rPr lang="en-US" baseline="0" dirty="0" err="1" smtClean="0"/>
              <a:t>lb</a:t>
            </a:r>
            <a:r>
              <a:rPr lang="en-US" baseline="0" dirty="0" smtClean="0"/>
              <a:t>, Conventional $1.47) to 21% for romaine lettuce (Organic $2.95/</a:t>
            </a:r>
            <a:r>
              <a:rPr lang="en-US" baseline="0" dirty="0" err="1" smtClean="0"/>
              <a:t>lb</a:t>
            </a:r>
            <a:r>
              <a:rPr lang="en-US" baseline="0" dirty="0" smtClean="0"/>
              <a:t>, Conventional $3.71/</a:t>
            </a:r>
            <a:r>
              <a:rPr lang="en-US" baseline="0" dirty="0" err="1" smtClean="0"/>
              <a:t>lb</a:t>
            </a:r>
            <a:r>
              <a:rPr lang="en-US" baseline="0" dirty="0" smtClean="0"/>
              <a:t>). Mixed greens is the other item that has an organic discount of 15% (Organic $5.66/</a:t>
            </a:r>
            <a:r>
              <a:rPr lang="en-US" baseline="0" dirty="0" err="1" smtClean="0"/>
              <a:t>lb</a:t>
            </a:r>
            <a:r>
              <a:rPr lang="en-US" baseline="0" dirty="0" smtClean="0"/>
              <a:t>, Conventional $6.65/</a:t>
            </a:r>
            <a:r>
              <a:rPr lang="en-US" baseline="0" dirty="0" err="1" smtClean="0"/>
              <a:t>lb</a:t>
            </a:r>
            <a:r>
              <a:rPr lang="en-US" baseline="0" dirty="0" smtClean="0"/>
              <a:t>).</a:t>
            </a:r>
          </a:p>
          <a:p>
            <a:endParaRPr lang="en-US" baseline="0" dirty="0" smtClean="0"/>
          </a:p>
          <a:p>
            <a:r>
              <a:rPr lang="en-US" baseline="0" dirty="0" smtClean="0"/>
              <a:t>For the most part, organic produce is more expensive and the premiums for organic can range from 33% for green beans (Organic $3.69/</a:t>
            </a:r>
            <a:r>
              <a:rPr lang="en-US" baseline="0" dirty="0" err="1" smtClean="0"/>
              <a:t>lb</a:t>
            </a:r>
            <a:r>
              <a:rPr lang="en-US" baseline="0" dirty="0" smtClean="0"/>
              <a:t>, Conventional $2.77/</a:t>
            </a:r>
            <a:r>
              <a:rPr lang="en-US" baseline="0" dirty="0" err="1" smtClean="0"/>
              <a:t>lb</a:t>
            </a:r>
            <a:r>
              <a:rPr lang="en-US" baseline="0" dirty="0" smtClean="0"/>
              <a:t>) to 140% for zucchini (Organic $2.31/</a:t>
            </a:r>
            <a:r>
              <a:rPr lang="en-US" baseline="0" dirty="0" err="1" smtClean="0"/>
              <a:t>lb</a:t>
            </a:r>
            <a:r>
              <a:rPr lang="en-US" baseline="0" dirty="0" smtClean="0"/>
              <a:t>, Conventional $0.97/</a:t>
            </a:r>
            <a:r>
              <a:rPr lang="en-US" baseline="0" dirty="0" err="1" smtClean="0"/>
              <a:t>lb</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11</a:t>
            </a:fld>
            <a:endParaRPr lang="en-US"/>
          </a:p>
        </p:txBody>
      </p:sp>
    </p:spTree>
    <p:extLst>
      <p:ext uri="{BB962C8B-B14F-4D97-AF65-F5344CB8AC3E}">
        <p14:creationId xmlns:p14="http://schemas.microsoft.com/office/powerpoint/2010/main" val="1066524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5B7DE-1198-4F2F-B574-CA8CAE341642}" type="slidenum">
              <a:rPr lang="en-US" smtClean="0"/>
              <a:t>12</a:t>
            </a:fld>
            <a:endParaRPr lang="en-US"/>
          </a:p>
        </p:txBody>
      </p:sp>
    </p:spTree>
    <p:extLst>
      <p:ext uri="{BB962C8B-B14F-4D97-AF65-F5344CB8AC3E}">
        <p14:creationId xmlns:p14="http://schemas.microsoft.com/office/powerpoint/2010/main" val="2120959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 most expensive of national chains</a:t>
            </a:r>
          </a:p>
          <a:p>
            <a:r>
              <a:rPr lang="en-US" dirty="0" err="1"/>
              <a:t>Wallmart</a:t>
            </a:r>
            <a:r>
              <a:rPr lang="en-US" dirty="0"/>
              <a:t> not the least expensive</a:t>
            </a:r>
          </a:p>
          <a:p>
            <a:r>
              <a:rPr lang="en-US" dirty="0"/>
              <a:t>Locals less in many cases</a:t>
            </a:r>
          </a:p>
        </p:txBody>
      </p:sp>
      <p:sp>
        <p:nvSpPr>
          <p:cNvPr id="4" name="Slide Number Placeholder 3"/>
          <p:cNvSpPr>
            <a:spLocks noGrp="1"/>
          </p:cNvSpPr>
          <p:nvPr>
            <p:ph type="sldNum" sz="quarter" idx="10"/>
          </p:nvPr>
        </p:nvSpPr>
        <p:spPr/>
        <p:txBody>
          <a:bodyPr/>
          <a:lstStyle/>
          <a:p>
            <a:fld id="{B045B7DE-1198-4F2F-B574-CA8CAE341642}" type="slidenum">
              <a:rPr lang="en-US" smtClean="0"/>
              <a:t>13</a:t>
            </a:fld>
            <a:endParaRPr lang="en-US"/>
          </a:p>
        </p:txBody>
      </p:sp>
    </p:spTree>
    <p:extLst>
      <p:ext uri="{BB962C8B-B14F-4D97-AF65-F5344CB8AC3E}">
        <p14:creationId xmlns:p14="http://schemas.microsoft.com/office/powerpoint/2010/main" val="731280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Large difference in Target vs Rancho. Others, similar within in $10.</a:t>
            </a:r>
          </a:p>
          <a:p>
            <a:r>
              <a:rPr lang="en-US"/>
              <a:t>Less difference with medium basket</a:t>
            </a:r>
          </a:p>
          <a:p>
            <a:endParaRPr lang="en-US"/>
          </a:p>
        </p:txBody>
      </p:sp>
      <p:sp>
        <p:nvSpPr>
          <p:cNvPr id="4" name="Slide Number Placeholder 3"/>
          <p:cNvSpPr>
            <a:spLocks noGrp="1"/>
          </p:cNvSpPr>
          <p:nvPr>
            <p:ph type="sldNum" sz="quarter" idx="5"/>
          </p:nvPr>
        </p:nvSpPr>
        <p:spPr/>
        <p:txBody>
          <a:bodyPr/>
          <a:lstStyle/>
          <a:p>
            <a:fld id="{B045B7DE-1198-4F2F-B574-CA8CAE341642}" type="slidenum">
              <a:rPr lang="en-US" smtClean="0"/>
              <a:t>14</a:t>
            </a:fld>
            <a:endParaRPr lang="en-US"/>
          </a:p>
        </p:txBody>
      </p:sp>
    </p:spTree>
    <p:extLst>
      <p:ext uri="{BB962C8B-B14F-4D97-AF65-F5344CB8AC3E}">
        <p14:creationId xmlns:p14="http://schemas.microsoft.com/office/powerpoint/2010/main" val="880038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SLC market most </a:t>
            </a:r>
            <a:r>
              <a:rPr lang="en-US" dirty="0" smtClean="0"/>
              <a:t>expensive mainly due</a:t>
            </a:r>
            <a:r>
              <a:rPr lang="en-US" baseline="0" dirty="0" smtClean="0"/>
              <a:t> to the price per pound for red potatoes which is $2.20/</a:t>
            </a:r>
            <a:r>
              <a:rPr lang="en-US" baseline="0" dirty="0" err="1" smtClean="0"/>
              <a:t>lb</a:t>
            </a:r>
            <a:r>
              <a:rPr lang="en-US" dirty="0" smtClean="0"/>
              <a:t>, others </a:t>
            </a:r>
            <a:r>
              <a:rPr lang="en-US" dirty="0" err="1"/>
              <a:t>wthin</a:t>
            </a:r>
            <a:r>
              <a:rPr lang="en-US" dirty="0"/>
              <a:t> in $2 of each other.  Markets in Vernal area very </a:t>
            </a:r>
            <a:r>
              <a:rPr lang="en-US" dirty="0" smtClean="0"/>
              <a:t>expensive,</a:t>
            </a:r>
            <a:r>
              <a:rPr lang="en-US" baseline="0" dirty="0" smtClean="0"/>
              <a:t> this could be do to the produce size, for example you could be selling a green bell pepper for $0.50 but if the pepper is a quarter of the size a bell pepper would normally be it will increase the price per pound.</a:t>
            </a:r>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15</a:t>
            </a:fld>
            <a:endParaRPr lang="en-US"/>
          </a:p>
        </p:txBody>
      </p:sp>
    </p:spTree>
    <p:extLst>
      <p:ext uri="{BB962C8B-B14F-4D97-AF65-F5344CB8AC3E}">
        <p14:creationId xmlns:p14="http://schemas.microsoft.com/office/powerpoint/2010/main" val="2083033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Across all regions there is a spike in the farmers’ market basket price for July 2017. This is partially due to the fact that most of the produce in the market basket is slightly more expensive at the farmers’ market relative to the grocery stores, however a large portion of this price increase is due to early season vine/slicing tomatoes and red potatoes.</a:t>
            </a:r>
          </a:p>
          <a:p>
            <a:endParaRPr lang="en-US" dirty="0" smtClean="0"/>
          </a:p>
          <a:p>
            <a:r>
              <a:rPr lang="en-US" dirty="0" smtClean="0"/>
              <a:t>Logan </a:t>
            </a:r>
            <a:r>
              <a:rPr lang="en-US" dirty="0"/>
              <a:t>pricing lower in </a:t>
            </a:r>
            <a:r>
              <a:rPr lang="en-US" dirty="0" smtClean="0"/>
              <a:t>2016 compared to 2017. There are high prices for broccoli,</a:t>
            </a:r>
            <a:r>
              <a:rPr lang="en-US" baseline="0" dirty="0" smtClean="0"/>
              <a:t> tomatoes, strawberries, and potatoes for July 2017 that carry over to August 2017.</a:t>
            </a:r>
            <a:endParaRPr lang="en-US" dirty="0"/>
          </a:p>
          <a:p>
            <a:endParaRPr lang="en-US" dirty="0" smtClean="0"/>
          </a:p>
          <a:p>
            <a:r>
              <a:rPr lang="en-US" dirty="0" smtClean="0"/>
              <a:t>Downtown </a:t>
            </a:r>
            <a:r>
              <a:rPr lang="en-US" dirty="0"/>
              <a:t>market pricing highly </a:t>
            </a:r>
            <a:r>
              <a:rPr lang="en-US" dirty="0" smtClean="0"/>
              <a:t>variable, The low market basket price in OCT 2016</a:t>
            </a:r>
            <a:r>
              <a:rPr lang="en-US" baseline="0" dirty="0" smtClean="0"/>
              <a:t> is due to the low $/</a:t>
            </a:r>
            <a:r>
              <a:rPr lang="en-US" baseline="0" dirty="0" err="1" smtClean="0"/>
              <a:t>lb</a:t>
            </a:r>
            <a:r>
              <a:rPr lang="en-US" baseline="0" dirty="0" smtClean="0"/>
              <a:t> prices for Vine tomatoes, and red potatoes. The early season spike is for high prices for vine tomatoes and red potatoes. </a:t>
            </a:r>
            <a:endParaRPr lang="en-US" dirty="0"/>
          </a:p>
          <a:p>
            <a:endParaRPr lang="en-US" dirty="0" smtClean="0"/>
          </a:p>
          <a:p>
            <a:r>
              <a:rPr lang="en-US" dirty="0" smtClean="0"/>
              <a:t>Ogden </a:t>
            </a:r>
            <a:r>
              <a:rPr lang="en-US" dirty="0"/>
              <a:t>market stable but more expensive on average, less in 2017</a:t>
            </a:r>
          </a:p>
          <a:p>
            <a:endParaRPr lang="en-US" dirty="0" smtClean="0"/>
          </a:p>
          <a:p>
            <a:endParaRPr lang="en-US" dirty="0"/>
          </a:p>
        </p:txBody>
      </p:sp>
      <p:sp>
        <p:nvSpPr>
          <p:cNvPr id="4" name="Slide Number Placeholder 3"/>
          <p:cNvSpPr>
            <a:spLocks noGrp="1"/>
          </p:cNvSpPr>
          <p:nvPr>
            <p:ph type="sldNum" sz="quarter" idx="5"/>
          </p:nvPr>
        </p:nvSpPr>
        <p:spPr/>
        <p:txBody>
          <a:bodyPr/>
          <a:lstStyle/>
          <a:p>
            <a:fld id="{B045B7DE-1198-4F2F-B574-CA8CAE341642}" type="slidenum">
              <a:rPr lang="en-US" smtClean="0"/>
              <a:t>16</a:t>
            </a:fld>
            <a:endParaRPr lang="en-US"/>
          </a:p>
        </p:txBody>
      </p:sp>
    </p:spTree>
    <p:extLst>
      <p:ext uri="{BB962C8B-B14F-4D97-AF65-F5344CB8AC3E}">
        <p14:creationId xmlns:p14="http://schemas.microsoft.com/office/powerpoint/2010/main" val="577625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5B7DE-1198-4F2F-B574-CA8CAE341642}" type="slidenum">
              <a:rPr lang="en-US" smtClean="0"/>
              <a:t>17</a:t>
            </a:fld>
            <a:endParaRPr lang="en-US"/>
          </a:p>
        </p:txBody>
      </p:sp>
    </p:spTree>
    <p:extLst>
      <p:ext uri="{BB962C8B-B14F-4D97-AF65-F5344CB8AC3E}">
        <p14:creationId xmlns:p14="http://schemas.microsoft.com/office/powerpoint/2010/main" val="2073623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45B7DE-1198-4F2F-B574-CA8CAE341642}" type="slidenum">
              <a:rPr lang="en-US" smtClean="0"/>
              <a:t>18</a:t>
            </a:fld>
            <a:endParaRPr lang="en-US"/>
          </a:p>
        </p:txBody>
      </p:sp>
    </p:spTree>
    <p:extLst>
      <p:ext uri="{BB962C8B-B14F-4D97-AF65-F5344CB8AC3E}">
        <p14:creationId xmlns:p14="http://schemas.microsoft.com/office/powerpoint/2010/main" val="3907701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45B7DE-1198-4F2F-B574-CA8CAE341642}" type="slidenum">
              <a:rPr lang="en-US" smtClean="0"/>
              <a:t>19</a:t>
            </a:fld>
            <a:endParaRPr lang="en-US" dirty="0"/>
          </a:p>
        </p:txBody>
      </p:sp>
    </p:spTree>
    <p:extLst>
      <p:ext uri="{BB962C8B-B14F-4D97-AF65-F5344CB8AC3E}">
        <p14:creationId xmlns:p14="http://schemas.microsoft.com/office/powerpoint/2010/main" val="2509082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consumer demand for fresh produce at direct-to-consumer marketing channels such as farmers markets and Community Supported Agriculture (CSA) programs has increased greatly over the last two decades, these direct market channels are often viewed as expensive and elitist. </a:t>
            </a:r>
            <a:endParaRPr lang="en-US" dirty="0" smtClean="0"/>
          </a:p>
          <a:p>
            <a:endParaRPr lang="en-US" dirty="0" smtClean="0"/>
          </a:p>
          <a:p>
            <a:r>
              <a:rPr lang="en-US" dirty="0" smtClean="0"/>
              <a:t>At </a:t>
            </a:r>
            <a:r>
              <a:rPr lang="en-US" dirty="0"/>
              <a:t>the same time, the growth in direct markets has slowed since </a:t>
            </a:r>
            <a:r>
              <a:rPr lang="en-US" dirty="0" smtClean="0"/>
              <a:t>2012.</a:t>
            </a:r>
            <a:r>
              <a:rPr lang="en-US" baseline="0" dirty="0" smtClean="0"/>
              <a:t> P</a:t>
            </a:r>
            <a:r>
              <a:rPr lang="en-US" dirty="0" smtClean="0"/>
              <a:t>roducers focused </a:t>
            </a:r>
            <a:r>
              <a:rPr lang="en-US" dirty="0"/>
              <a:t>on direct markets </a:t>
            </a:r>
            <a:r>
              <a:rPr lang="en-US" dirty="0" smtClean="0"/>
              <a:t>seeking</a:t>
            </a:r>
            <a:r>
              <a:rPr lang="en-US" dirty="0"/>
              <a:t> new target customers </a:t>
            </a:r>
            <a:r>
              <a:rPr lang="en-US" dirty="0" smtClean="0"/>
              <a:t>in</a:t>
            </a:r>
            <a:r>
              <a:rPr lang="en-US" dirty="0"/>
              <a:t> </a:t>
            </a:r>
            <a:r>
              <a:rPr lang="en-US" dirty="0" smtClean="0"/>
              <a:t>addition</a:t>
            </a:r>
            <a:r>
              <a:rPr lang="en-US" baseline="0" dirty="0" smtClean="0"/>
              <a:t> to new</a:t>
            </a:r>
            <a:r>
              <a:rPr lang="en-US" dirty="0"/>
              <a:t> market outlets including winter farmers markets, </a:t>
            </a:r>
            <a:r>
              <a:rPr lang="en-US" dirty="0" err="1"/>
              <a:t>agritoursm</a:t>
            </a:r>
            <a:r>
              <a:rPr lang="en-US" dirty="0"/>
              <a:t> opportunities, </a:t>
            </a:r>
            <a:r>
              <a:rPr lang="en-US" dirty="0" smtClean="0"/>
              <a:t>as</a:t>
            </a:r>
            <a:r>
              <a:rPr lang="en-US" baseline="0" dirty="0" smtClean="0"/>
              <a:t> well as </a:t>
            </a:r>
            <a:r>
              <a:rPr lang="en-US" dirty="0" smtClean="0"/>
              <a:t>value-added </a:t>
            </a:r>
            <a:r>
              <a:rPr lang="en-US" dirty="0"/>
              <a:t>foods, etc. (Debnath et al., 2015). </a:t>
            </a:r>
            <a:endParaRPr lang="en-US" dirty="0" smtClean="0"/>
          </a:p>
          <a:p>
            <a:endParaRPr lang="en-US" dirty="0" smtClean="0"/>
          </a:p>
          <a:p>
            <a:r>
              <a:rPr lang="en-US" dirty="0" smtClean="0"/>
              <a:t>Increasing </a:t>
            </a:r>
            <a:r>
              <a:rPr lang="en-US" dirty="0"/>
              <a:t>the customer base to include more price sensitive and lower income individuals, such as those on federal assistance programs, could greatly enhance the ability of direct markets to provide a sustainable source of revenue for producers.   </a:t>
            </a:r>
          </a:p>
          <a:p>
            <a:r>
              <a:rPr lang="en-US" dirty="0"/>
              <a:t> </a:t>
            </a:r>
          </a:p>
        </p:txBody>
      </p:sp>
      <p:sp>
        <p:nvSpPr>
          <p:cNvPr id="4" name="Slide Number Placeholder 3"/>
          <p:cNvSpPr>
            <a:spLocks noGrp="1"/>
          </p:cNvSpPr>
          <p:nvPr>
            <p:ph type="sldNum" sz="quarter" idx="10"/>
          </p:nvPr>
        </p:nvSpPr>
        <p:spPr/>
        <p:txBody>
          <a:bodyPr/>
          <a:lstStyle/>
          <a:p>
            <a:fld id="{B045B7DE-1198-4F2F-B574-CA8CAE341642}" type="slidenum">
              <a:rPr lang="en-US" smtClean="0"/>
              <a:t>2</a:t>
            </a:fld>
            <a:endParaRPr lang="en-US"/>
          </a:p>
        </p:txBody>
      </p:sp>
    </p:spTree>
    <p:extLst>
      <p:ext uri="{BB962C8B-B14F-4D97-AF65-F5344CB8AC3E}">
        <p14:creationId xmlns:p14="http://schemas.microsoft.com/office/powerpoint/2010/main" val="378769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20</a:t>
            </a:fld>
            <a:endParaRPr lang="en-US"/>
          </a:p>
        </p:txBody>
      </p:sp>
    </p:spTree>
    <p:extLst>
      <p:ext uri="{BB962C8B-B14F-4D97-AF65-F5344CB8AC3E}">
        <p14:creationId xmlns:p14="http://schemas.microsoft.com/office/powerpoint/2010/main" val="3819447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smtClean="0">
                <a:solidFill>
                  <a:schemeClr val="tx1"/>
                </a:solidFill>
                <a:effectLst/>
                <a:latin typeface="+mn-lt"/>
                <a:ea typeface="+mn-ea"/>
                <a:cs typeface="+mn-cs"/>
              </a:rPr>
              <a:t>In 1994 there were 1,755 farmers’ markets across the US, by 2004 farmers’ market listings have more than doubled to</a:t>
            </a:r>
            <a:r>
              <a:rPr lang="en-US" sz="1600" kern="1200" baseline="0" dirty="0" smtClean="0">
                <a:solidFill>
                  <a:schemeClr val="tx1"/>
                </a:solidFill>
                <a:effectLst/>
                <a:latin typeface="+mn-lt"/>
                <a:ea typeface="+mn-ea"/>
                <a:cs typeface="+mn-cs"/>
              </a:rPr>
              <a:t> roughly</a:t>
            </a:r>
            <a:r>
              <a:rPr lang="en-US" sz="1600" kern="1200" dirty="0" smtClean="0">
                <a:solidFill>
                  <a:schemeClr val="tx1"/>
                </a:solidFill>
                <a:effectLst/>
                <a:latin typeface="+mn-lt"/>
                <a:ea typeface="+mn-ea"/>
                <a:cs typeface="+mn-cs"/>
              </a:rPr>
              <a:t> 3,700</a:t>
            </a:r>
            <a:r>
              <a:rPr lang="en-US" sz="1600" kern="1200" baseline="0" dirty="0" smtClean="0">
                <a:solidFill>
                  <a:schemeClr val="tx1"/>
                </a:solidFill>
                <a:effectLst/>
                <a:latin typeface="+mn-lt"/>
                <a:ea typeface="+mn-ea"/>
                <a:cs typeface="+mn-cs"/>
              </a:rPr>
              <a:t> farmers’ markets</a:t>
            </a:r>
            <a:r>
              <a:rPr lang="en-US" sz="1600" kern="1200" dirty="0" smtClean="0">
                <a:solidFill>
                  <a:schemeClr val="tx1"/>
                </a:solidFill>
                <a:effectLst/>
                <a:latin typeface="+mn-lt"/>
                <a:ea typeface="+mn-ea"/>
                <a:cs typeface="+mn-cs"/>
              </a:rPr>
              <a:t>. </a:t>
            </a:r>
          </a:p>
          <a:p>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By 2012, the number of farmers markets had increased by 112 percent to over 7,800 markets across the US. </a:t>
            </a:r>
          </a:p>
          <a:p>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This spike in the growth rate could be attributed to the growing consumer demand for products with a perceived freshness, low environmental impact, greater bio-diversity, and a general support for local producers (</a:t>
            </a:r>
            <a:r>
              <a:rPr lang="en-US" sz="1600" kern="1200" dirty="0" err="1" smtClean="0">
                <a:solidFill>
                  <a:schemeClr val="tx1"/>
                </a:solidFill>
                <a:effectLst/>
                <a:latin typeface="+mn-lt"/>
                <a:ea typeface="+mn-ea"/>
                <a:cs typeface="+mn-cs"/>
              </a:rPr>
              <a:t>Guptill</a:t>
            </a:r>
            <a:r>
              <a:rPr lang="en-US" sz="1600" kern="1200" dirty="0" smtClean="0">
                <a:solidFill>
                  <a:schemeClr val="tx1"/>
                </a:solidFill>
                <a:effectLst/>
                <a:latin typeface="+mn-lt"/>
                <a:ea typeface="+mn-ea"/>
                <a:cs typeface="+mn-cs"/>
              </a:rPr>
              <a:t> &amp; Wilkins, 2002; Hardesty, 2008; </a:t>
            </a:r>
            <a:r>
              <a:rPr lang="en-US" sz="1600" kern="1200" dirty="0" err="1" smtClean="0">
                <a:solidFill>
                  <a:schemeClr val="tx1"/>
                </a:solidFill>
                <a:effectLst/>
                <a:latin typeface="+mn-lt"/>
                <a:ea typeface="+mn-ea"/>
                <a:cs typeface="+mn-cs"/>
              </a:rPr>
              <a:t>Hinrichs</a:t>
            </a:r>
            <a:r>
              <a:rPr lang="en-US" sz="1600" kern="1200" dirty="0" smtClean="0">
                <a:solidFill>
                  <a:schemeClr val="tx1"/>
                </a:solidFill>
                <a:effectLst/>
                <a:latin typeface="+mn-lt"/>
                <a:ea typeface="+mn-ea"/>
                <a:cs typeface="+mn-cs"/>
              </a:rPr>
              <a:t>, 2000; Martinez et al., 2010). </a:t>
            </a:r>
          </a:p>
          <a:p>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Although the number of farmers’ markets is still increasing, it is at a decreasing rate, by 2017 the number of farmers’ markets increased by 10 percent, with a 0.21 percent increase from 2016 to 2017, to just under 8,700 markets (USDA-AMS, 2017).</a:t>
            </a:r>
          </a:p>
          <a:p>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The number of farmers that participate in direct-to-consumer (DTC) programs, as well as the value of sales generated through these outlets are following a similar trend, between 2002 and 2007 the number of farmers participating in DTC sales increased by 17 percent, and the sales generated increased by 32 percent. </a:t>
            </a:r>
          </a:p>
          <a:p>
            <a:endParaRPr lang="en-US" sz="1600" kern="1200" dirty="0" smtClean="0">
              <a:solidFill>
                <a:schemeClr val="tx1"/>
              </a:solidFill>
              <a:effectLst/>
              <a:latin typeface="+mn-lt"/>
              <a:ea typeface="+mn-ea"/>
              <a:cs typeface="+mn-cs"/>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However, between 2007 and 2012 the number of farmers increased by only 5.5 percent, and the value of sales declined by 1 percent when adjusted for inflation (Low et al., 2015).</a:t>
            </a:r>
            <a:endParaRPr lang="en-US" dirty="0" smtClean="0"/>
          </a:p>
          <a:p>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This lack</a:t>
            </a:r>
            <a:r>
              <a:rPr lang="en-US" sz="1600" kern="1200" baseline="0" dirty="0" smtClean="0">
                <a:solidFill>
                  <a:schemeClr val="tx1"/>
                </a:solidFill>
                <a:effectLst/>
                <a:latin typeface="+mn-lt"/>
                <a:ea typeface="+mn-ea"/>
                <a:cs typeface="+mn-cs"/>
              </a:rPr>
              <a:t> of growth could be attributed to two factors. First, we have a saturated market where consumer demand has plateaued and DTC outlets are now competing for the same consumer dollar. Especially in densely populated areas farmers’ markets often compete with each other for vendors and consumers, and in some cases newer more strategically located farmers markets may lead to the decline of previously established markets. Second, in areas where the local food system is thriving, farmers may have been able to increase sales through intermediate marketing channels. We now see grocery stores picking up on the local food movement and marketing locally produced food in response to consumers frequenting farmers’ markets and other DTC outlets.</a:t>
            </a:r>
          </a:p>
          <a:p>
            <a:endParaRPr lang="en-US" sz="1600" kern="1200" dirty="0" smtClean="0">
              <a:solidFill>
                <a:schemeClr val="tx1"/>
              </a:solidFill>
              <a:effectLst/>
              <a:latin typeface="+mn-lt"/>
              <a:ea typeface="+mn-ea"/>
              <a:cs typeface="+mn-cs"/>
            </a:endParaRPr>
          </a:p>
          <a:p>
            <a:endParaRPr lang="en-US" sz="1600" kern="1200" dirty="0" smtClean="0">
              <a:solidFill>
                <a:schemeClr val="tx1"/>
              </a:solidFill>
              <a:effectLst/>
              <a:latin typeface="+mn-lt"/>
              <a:ea typeface="+mn-ea"/>
              <a:cs typeface="+mn-cs"/>
            </a:endParaRPr>
          </a:p>
          <a:p>
            <a:endParaRPr lang="en-US" sz="16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45B7DE-1198-4F2F-B574-CA8CAE341642}" type="slidenum">
              <a:rPr lang="en-US" smtClean="0"/>
              <a:t>3</a:t>
            </a:fld>
            <a:endParaRPr lang="en-US"/>
          </a:p>
        </p:txBody>
      </p:sp>
    </p:spTree>
    <p:extLst>
      <p:ext uri="{BB962C8B-B14F-4D97-AF65-F5344CB8AC3E}">
        <p14:creationId xmlns:p14="http://schemas.microsoft.com/office/powerpoint/2010/main" val="1851473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widely accepted that the increased consumption of fruits and vegetables has been shown to have significant health benefits. Despite the known benefits, the typical U.S. diet does not meet the recommended intake of fruits and vegetables. This is especially true for the low-income population (</a:t>
            </a:r>
            <a:r>
              <a:rPr lang="en-US" dirty="0" err="1"/>
              <a:t>Quandt</a:t>
            </a:r>
            <a:r>
              <a:rPr lang="en-US" dirty="0"/>
              <a:t> et al., 2013). </a:t>
            </a:r>
            <a:endParaRPr lang="en-US" dirty="0" smtClean="0"/>
          </a:p>
          <a:p>
            <a:endParaRPr lang="en-US" dirty="0" smtClean="0"/>
          </a:p>
          <a:p>
            <a:r>
              <a:rPr lang="en-US" dirty="0" smtClean="0"/>
              <a:t>Reasons</a:t>
            </a:r>
            <a:r>
              <a:rPr lang="en-US" baseline="0" dirty="0" smtClean="0"/>
              <a:t> for low fruit and vegetable consumption include availability, access and cost. Which is why farmers markets have been shown to be an effective strategy in increasing access to fruits and vegetables. They are viable alternatives in low income communities relative to traditional brick and mortar store, in terms of set up and operational cost. They have also been gaining more federal, state, and local support. </a:t>
            </a:r>
          </a:p>
          <a:p>
            <a:endParaRPr lang="en-US" baseline="0" dirty="0" smtClean="0"/>
          </a:p>
          <a:p>
            <a:pPr marL="0" marR="0" lvl="0" indent="0" algn="l" defTabSz="1218987" rtl="0" eaLnBrk="1" fontAlgn="auto" latinLnBrk="0" hangingPunct="1">
              <a:lnSpc>
                <a:spcPct val="100000"/>
              </a:lnSpc>
              <a:spcBef>
                <a:spcPts val="0"/>
              </a:spcBef>
              <a:spcAft>
                <a:spcPts val="0"/>
              </a:spcAft>
              <a:buClrTx/>
              <a:buSzTx/>
              <a:buFontTx/>
              <a:buNone/>
              <a:tabLst/>
              <a:defRPr/>
            </a:pPr>
            <a:r>
              <a:rPr lang="en-US" baseline="0" dirty="0" smtClean="0"/>
              <a:t>In some instances it has been shown that the presence of a farmers markets have a positive relationship with increases in fruit and vegetable consumption as well as supporting a healthy eating environment and boosting the local economy. </a:t>
            </a:r>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4</a:t>
            </a:fld>
            <a:endParaRPr lang="en-US"/>
          </a:p>
        </p:txBody>
      </p:sp>
    </p:spTree>
    <p:extLst>
      <p:ext uri="{BB962C8B-B14F-4D97-AF65-F5344CB8AC3E}">
        <p14:creationId xmlns:p14="http://schemas.microsoft.com/office/powerpoint/2010/main" val="3464183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42148">
              <a:defRPr/>
            </a:pPr>
            <a:r>
              <a:rPr lang="en-US" dirty="0"/>
              <a:t>In an effort to increase consumption of fruits and vegetables among the lower income population, USDA has made funds available for SNAP </a:t>
            </a:r>
            <a:r>
              <a:rPr lang="en-US" dirty="0" smtClean="0"/>
              <a:t>(Supplemental Nutrition Assistance Program) participants </a:t>
            </a:r>
            <a:r>
              <a:rPr lang="en-US" dirty="0"/>
              <a:t>to shop at farmers’ markets. </a:t>
            </a:r>
            <a:endParaRPr lang="en-US" dirty="0" smtClean="0"/>
          </a:p>
          <a:p>
            <a:pPr defTabSz="1242148">
              <a:defRPr/>
            </a:pPr>
            <a:endParaRPr lang="en-US" dirty="0" smtClean="0"/>
          </a:p>
          <a:p>
            <a:pPr defTabSz="1242148">
              <a:defRPr/>
            </a:pPr>
            <a:r>
              <a:rPr lang="en-US" dirty="0" smtClean="0"/>
              <a:t>This </a:t>
            </a:r>
            <a:r>
              <a:rPr lang="en-US" dirty="0"/>
              <a:t>program has seen significant improvement over the years. </a:t>
            </a:r>
            <a:endParaRPr lang="en-US" dirty="0" smtClean="0"/>
          </a:p>
          <a:p>
            <a:pPr defTabSz="1242148">
              <a:defRPr/>
            </a:pPr>
            <a:endParaRPr lang="en-US" dirty="0" smtClean="0"/>
          </a:p>
          <a:p>
            <a:pPr defTabSz="1242148">
              <a:defRPr/>
            </a:pPr>
            <a:r>
              <a:rPr lang="en-US" dirty="0" smtClean="0"/>
              <a:t>There </a:t>
            </a:r>
            <a:r>
              <a:rPr lang="en-US" dirty="0"/>
              <a:t>has been an 829% increase in SNAP-authorized farmers’ markets from 753 markets in 2008 to 6,996 in 2016 along with a 638.5% increase in redemptions from $2,740,236 in 2008 to $20,235,869 in 2016. </a:t>
            </a:r>
            <a:endParaRPr lang="en-US" dirty="0" smtClean="0"/>
          </a:p>
          <a:p>
            <a:pPr defTabSz="1242148">
              <a:defRPr/>
            </a:pPr>
            <a:endParaRPr lang="en-US" dirty="0" smtClean="0"/>
          </a:p>
          <a:p>
            <a:pPr defTabSz="1242148">
              <a:defRPr/>
            </a:pPr>
            <a:r>
              <a:rPr lang="en-US" dirty="0" smtClean="0"/>
              <a:t>In </a:t>
            </a:r>
            <a:r>
              <a:rPr lang="en-US" dirty="0"/>
              <a:t>Utah, there are currently 31 SNAP-authorized farmers’ markets, a 675% increase, as well as a $70,000 increase in SNAP redemption from 2008 to 2017 (USDA, 2017).  </a:t>
            </a:r>
            <a:endParaRPr lang="en-US" dirty="0" smtClean="0"/>
          </a:p>
          <a:p>
            <a:pPr defTabSz="1242148">
              <a:defRPr/>
            </a:pPr>
            <a:endParaRPr lang="en-US" dirty="0" smtClean="0"/>
          </a:p>
          <a:p>
            <a:pPr defTabSz="1242148">
              <a:defRPr/>
            </a:pPr>
            <a:r>
              <a:rPr lang="en-US" dirty="0" smtClean="0"/>
              <a:t>SNAP redemptions</a:t>
            </a:r>
            <a:r>
              <a:rPr lang="en-US" baseline="0" dirty="0" smtClean="0"/>
              <a:t> at farmers’ markets is shown to have three benefits, increasing fruit and vegetable access to low income consumers, increasing customer base for farmers market vendors, and a overall boost to the local economy.  </a:t>
            </a:r>
            <a:endParaRPr lang="en-US" dirty="0" smtClean="0"/>
          </a:p>
          <a:p>
            <a:pPr defTabSz="1242148">
              <a:defRPr/>
            </a:pPr>
            <a:endParaRPr lang="en-US" dirty="0" smtClean="0"/>
          </a:p>
          <a:p>
            <a:pPr defTabSz="1242148">
              <a:defRPr/>
            </a:pPr>
            <a:r>
              <a:rPr lang="en-US" dirty="0" smtClean="0"/>
              <a:t>However</a:t>
            </a:r>
            <a:r>
              <a:rPr lang="en-US" dirty="0"/>
              <a:t>, in 2015 State agencies issued approximately $70.6 billion in SNAP benefits, of that, $313.8 million in SNAP benefits was issued in Utah, which means that farmers’ markets have benefited from only a small fraction of the SNAP program</a:t>
            </a:r>
            <a:r>
              <a:rPr lang="en-US" dirty="0" smtClean="0"/>
              <a:t>.</a:t>
            </a:r>
          </a:p>
          <a:p>
            <a:pPr defTabSz="1242148">
              <a:defRPr/>
            </a:pPr>
            <a:endParaRPr lang="en-US" dirty="0" smtClean="0"/>
          </a:p>
          <a:p>
            <a:pPr defTabSz="1242148">
              <a:defRPr/>
            </a:pPr>
            <a:r>
              <a:rPr lang="en-US" dirty="0" smtClean="0"/>
              <a:t>If farmers’ markets are perceived to be expensive and elitist</a:t>
            </a:r>
            <a:r>
              <a:rPr lang="en-US" baseline="0" dirty="0" smtClean="0"/>
              <a:t>, how can we draw these potential customers to the markets?</a:t>
            </a:r>
            <a:endParaRPr lang="en-US" dirty="0"/>
          </a:p>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5</a:t>
            </a:fld>
            <a:endParaRPr lang="en-US"/>
          </a:p>
        </p:txBody>
      </p:sp>
    </p:spTree>
    <p:extLst>
      <p:ext uri="{BB962C8B-B14F-4D97-AF65-F5344CB8AC3E}">
        <p14:creationId xmlns:p14="http://schemas.microsoft.com/office/powerpoint/2010/main" val="3710591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primary goal of this project is to increase fresh produce purchases at direct markets in Northern Utah, which in turn will positively affect consumer health and the financial security of fresh produce growers alike.</a:t>
            </a:r>
          </a:p>
          <a:p>
            <a:endParaRPr lang="en-US" dirty="0" smtClean="0"/>
          </a:p>
          <a:p>
            <a:r>
              <a:rPr lang="en-US" dirty="0" smtClean="0"/>
              <a:t>From a producer stand point,</a:t>
            </a:r>
            <a:r>
              <a:rPr lang="en-US" baseline="0" dirty="0" smtClean="0"/>
              <a:t> </a:t>
            </a:r>
            <a:endParaRPr lang="en-US" dirty="0"/>
          </a:p>
        </p:txBody>
      </p:sp>
      <p:sp>
        <p:nvSpPr>
          <p:cNvPr id="4" name="Slide Number Placeholder 3"/>
          <p:cNvSpPr>
            <a:spLocks noGrp="1"/>
          </p:cNvSpPr>
          <p:nvPr>
            <p:ph type="sldNum" sz="quarter" idx="5"/>
          </p:nvPr>
        </p:nvSpPr>
        <p:spPr/>
        <p:txBody>
          <a:bodyPr/>
          <a:lstStyle/>
          <a:p>
            <a:fld id="{B045B7DE-1198-4F2F-B574-CA8CAE341642}" type="slidenum">
              <a:rPr lang="en-US" smtClean="0"/>
              <a:t>6</a:t>
            </a:fld>
            <a:endParaRPr lang="en-US"/>
          </a:p>
        </p:txBody>
      </p:sp>
    </p:spTree>
    <p:extLst>
      <p:ext uri="{BB962C8B-B14F-4D97-AF65-F5344CB8AC3E}">
        <p14:creationId xmlns:p14="http://schemas.microsoft.com/office/powerpoint/2010/main" val="3094823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smtClean="0">
                <a:solidFill>
                  <a:schemeClr val="tx1"/>
                </a:solidFill>
                <a:effectLst/>
                <a:latin typeface="+mn-lt"/>
                <a:ea typeface="+mn-ea"/>
                <a:cs typeface="+mn-cs"/>
              </a:rPr>
              <a:t>Data collection took place weekly from June to October 2016 and June to September 2017 at eight different farmers’ markets across Utah and fourteen local and national grocery stores within the vicinity of the farmers’ market.</a:t>
            </a:r>
          </a:p>
          <a:p>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Prices for 32 different fresh produce items were collected over the two growing seasons, out of those, 30 items were used in this analysis.</a:t>
            </a:r>
          </a:p>
          <a:p>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Each observation included the produce item, market type (farmers’ market vs. grocery store), region, growing practice (organic vs. conventional), and whether the grocery store is a local or national chain, as well as a normalized price in dollars per pound ($/lb.). </a:t>
            </a:r>
          </a:p>
          <a:p>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If the produce item is priced as a random weight, for example a watermelon can be priced as $5.49 ea. regardless of the size of watermelon, an average weight was collected and used to create the normalized price. </a:t>
            </a:r>
          </a:p>
          <a:p>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When the weight of an item was not available, the average weight from the entire growing season was used. This allows for the comparison across markets for either an individual produce item or a “basket of produce.”</a:t>
            </a:r>
          </a:p>
          <a:p>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When collecting observations at the grocery stores, prices were collected for both bulk packaged items as well as individually priced items, for example russet potatoes come in a 5 lb. bag as well as individually sold as a unit price, and these prices were averaged to create a single observation of that produce item. Grocery store observations include a 3% grocery food tax which is standard for Utah to reflect to full cost of the produce item. </a:t>
            </a:r>
          </a:p>
          <a:p>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When collecting observations at the farmers’ markets the vendors used were random with each visit, and prices were only collected for produce items that could be directly comparable to items found at the grocery stores. For each farmers’ market multiple observations were collected for a single produce item and the average of these prices was taken as a single observation for that produce item. </a:t>
            </a:r>
            <a:endParaRPr lang="en-US" dirty="0" smtClean="0"/>
          </a:p>
          <a:p>
            <a:endParaRPr lang="en-US" dirty="0"/>
          </a:p>
        </p:txBody>
      </p:sp>
      <p:sp>
        <p:nvSpPr>
          <p:cNvPr id="4" name="Slide Number Placeholder 3"/>
          <p:cNvSpPr>
            <a:spLocks noGrp="1"/>
          </p:cNvSpPr>
          <p:nvPr>
            <p:ph type="sldNum" sz="quarter" idx="5"/>
          </p:nvPr>
        </p:nvSpPr>
        <p:spPr/>
        <p:txBody>
          <a:bodyPr/>
          <a:lstStyle/>
          <a:p>
            <a:fld id="{B045B7DE-1198-4F2F-B574-CA8CAE341642}" type="slidenum">
              <a:rPr lang="en-US" smtClean="0"/>
              <a:t>7</a:t>
            </a:fld>
            <a:endParaRPr lang="en-US"/>
          </a:p>
        </p:txBody>
      </p:sp>
    </p:spTree>
    <p:extLst>
      <p:ext uri="{BB962C8B-B14F-4D97-AF65-F5344CB8AC3E}">
        <p14:creationId xmlns:p14="http://schemas.microsoft.com/office/powerpoint/2010/main" val="809302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Organic data</a:t>
            </a:r>
            <a:r>
              <a:rPr lang="en-US" baseline="0" dirty="0" smtClean="0"/>
              <a:t> at the farmers market is a little bit tricky, if a vendor says that they use organic practices but they are not USDA certified we have classified them as conventional, a lot of producers like to promote organic practices at the farmers markets even if they are not certified. This could be one of the reason we see such a price difference between grocery stores and farmers markets for conventional produce, and that price difference has been diminished in the certified organic produce.</a:t>
            </a:r>
          </a:p>
          <a:p>
            <a:endParaRPr lang="en-US" baseline="0" dirty="0" smtClean="0"/>
          </a:p>
          <a:p>
            <a:r>
              <a:rPr lang="en-US" baseline="0" dirty="0" smtClean="0"/>
              <a:t>Also, a quick note, we have done many price comparisons using different produce types and varying amounts. The prices and differences being presented are consistent throughout the presentation, however, some of the baskets consist of different produce items, and there fore different total prices.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8</a:t>
            </a:fld>
            <a:endParaRPr lang="en-US"/>
          </a:p>
        </p:txBody>
      </p:sp>
    </p:spTree>
    <p:extLst>
      <p:ext uri="{BB962C8B-B14F-4D97-AF65-F5344CB8AC3E}">
        <p14:creationId xmlns:p14="http://schemas.microsoft.com/office/powerpoint/2010/main" val="4238103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smtClean="0">
                <a:solidFill>
                  <a:schemeClr val="tx1"/>
                </a:solidFill>
                <a:effectLst/>
                <a:latin typeface="+mn-lt"/>
                <a:ea typeface="+mn-ea"/>
                <a:cs typeface="+mn-cs"/>
              </a:rPr>
              <a:t>Here we have created different market basket sizes. The Large market basket contains 18 produce items</a:t>
            </a:r>
            <a:r>
              <a:rPr lang="en-US" sz="1600" kern="1200" baseline="0" dirty="0" smtClean="0">
                <a:solidFill>
                  <a:schemeClr val="tx1"/>
                </a:solidFill>
                <a:effectLst/>
                <a:latin typeface="+mn-lt"/>
                <a:ea typeface="+mn-ea"/>
                <a:cs typeface="+mn-cs"/>
              </a:rPr>
              <a:t>, and the medium and small market baskets are a subset of the large basket</a:t>
            </a:r>
            <a:r>
              <a:rPr lang="en-US" sz="1600" kern="1200" dirty="0" smtClean="0">
                <a:solidFill>
                  <a:schemeClr val="tx1"/>
                </a:solidFill>
                <a:effectLst/>
                <a:latin typeface="+mn-lt"/>
                <a:ea typeface="+mn-ea"/>
                <a:cs typeface="+mn-cs"/>
              </a:rPr>
              <a:t>. We did this for a couple reasons, first,</a:t>
            </a:r>
            <a:r>
              <a:rPr lang="en-US" sz="1600" kern="1200" baseline="0" dirty="0" smtClean="0">
                <a:solidFill>
                  <a:schemeClr val="tx1"/>
                </a:solidFill>
                <a:effectLst/>
                <a:latin typeface="+mn-lt"/>
                <a:ea typeface="+mn-ea"/>
                <a:cs typeface="+mn-cs"/>
              </a:rPr>
              <a:t> to look at a complete list of commonly consumed produce items and that the would cost at both farmers markets and grocery stores. Second, sometimes there is a lack of observations, so we took the produce items that we had the most data on and created the medium and small market baskets.</a:t>
            </a:r>
            <a:endParaRPr lang="en-US" sz="1600" kern="1200" dirty="0" smtClean="0">
              <a:solidFill>
                <a:schemeClr val="tx1"/>
              </a:solidFill>
              <a:effectLst/>
              <a:latin typeface="+mn-lt"/>
              <a:ea typeface="+mn-ea"/>
              <a:cs typeface="+mn-cs"/>
            </a:endParaRPr>
          </a:p>
          <a:p>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Large Market Basket Contents (18</a:t>
            </a:r>
            <a:r>
              <a:rPr lang="en-US" sz="1600" kern="1200" baseline="0" dirty="0" smtClean="0">
                <a:solidFill>
                  <a:schemeClr val="tx1"/>
                </a:solidFill>
                <a:effectLst/>
                <a:latin typeface="+mn-lt"/>
                <a:ea typeface="+mn-ea"/>
                <a:cs typeface="+mn-cs"/>
              </a:rPr>
              <a:t> items)</a:t>
            </a:r>
            <a:r>
              <a:rPr lang="en-US" sz="1600" kern="1200" dirty="0" smtClean="0">
                <a:solidFill>
                  <a:schemeClr val="tx1"/>
                </a:solidFill>
                <a:effectLst/>
                <a:latin typeface="+mn-lt"/>
                <a:ea typeface="+mn-ea"/>
                <a:cs typeface="+mn-cs"/>
              </a:rPr>
              <a:t>:</a:t>
            </a:r>
          </a:p>
          <a:p>
            <a:r>
              <a:rPr lang="en-US" sz="1600" kern="1200" dirty="0" smtClean="0">
                <a:solidFill>
                  <a:schemeClr val="tx1"/>
                </a:solidFill>
                <a:effectLst/>
                <a:latin typeface="+mn-lt"/>
                <a:ea typeface="+mn-ea"/>
                <a:cs typeface="+mn-cs"/>
              </a:rPr>
              <a:t>Broccoli,</a:t>
            </a:r>
            <a:r>
              <a:rPr lang="en-US" sz="1600" kern="1200" baseline="0" dirty="0" smtClean="0">
                <a:solidFill>
                  <a:schemeClr val="tx1"/>
                </a:solidFill>
                <a:effectLst/>
                <a:latin typeface="+mn-lt"/>
                <a:ea typeface="+mn-ea"/>
                <a:cs typeface="+mn-cs"/>
              </a:rPr>
              <a:t> Green Cabbage, Carrots, Sweet Corn, Cucumbers, Garlic, Yellow Onions, Green Bell Peppers, Red Potatoes, Green Beans, Romaine, Spinach, Zucchini, Vine ripened Tomatoes, Raspberries, Strawberries, Cantaloupe, Watermelon. </a:t>
            </a:r>
            <a:endParaRPr lang="en-US" sz="1600" kern="1200" dirty="0" smtClean="0">
              <a:solidFill>
                <a:schemeClr val="tx1"/>
              </a:solidFill>
              <a:effectLst/>
              <a:latin typeface="+mn-lt"/>
              <a:ea typeface="+mn-ea"/>
              <a:cs typeface="+mn-cs"/>
            </a:endParaRPr>
          </a:p>
          <a:p>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The medium market basket contents include the produce items that have more ample observations, however there are still interpolated data points but this could be more representative of the actual pricing at each market. </a:t>
            </a:r>
          </a:p>
          <a:p>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In regards to the medium market basket, 26 percent of the 66 grocery store market baskets have one or more interpolated observations for an individual produce item and 41 percent of the 22 farmers’ market baskets have one or more interpolated observations. </a:t>
            </a:r>
          </a:p>
          <a:p>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Medium Market Basket Contents (10 items):</a:t>
            </a:r>
          </a:p>
          <a:p>
            <a:r>
              <a:rPr lang="en-US" sz="1600" kern="1200" dirty="0" smtClean="0">
                <a:solidFill>
                  <a:schemeClr val="tx1"/>
                </a:solidFill>
                <a:effectLst/>
                <a:latin typeface="+mn-lt"/>
                <a:ea typeface="+mn-ea"/>
                <a:cs typeface="+mn-cs"/>
              </a:rPr>
              <a:t>Carrots, Sweet Corn, Cucumbers, Garlic, Green Bell Peppers, Red Potatoes, zucchini, Vine Tomatoes, Raspberries,</a:t>
            </a:r>
            <a:r>
              <a:rPr lang="en-US" sz="1600" kern="1200" baseline="0" dirty="0" smtClean="0">
                <a:solidFill>
                  <a:schemeClr val="tx1"/>
                </a:solidFill>
                <a:effectLst/>
                <a:latin typeface="+mn-lt"/>
                <a:ea typeface="+mn-ea"/>
                <a:cs typeface="+mn-cs"/>
              </a:rPr>
              <a:t> Cantaloupe</a:t>
            </a:r>
            <a:endParaRPr lang="en-US" sz="1600" kern="1200" dirty="0" smtClean="0">
              <a:solidFill>
                <a:schemeClr val="tx1"/>
              </a:solidFill>
              <a:effectLst/>
              <a:latin typeface="+mn-lt"/>
              <a:ea typeface="+mn-ea"/>
              <a:cs typeface="+mn-cs"/>
            </a:endParaRPr>
          </a:p>
          <a:p>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The small market basket is the most complete basket that we derived. Six percent of the grocery store market baskets and 14 percent of the farmers’ market baskets have interpolated observations.</a:t>
            </a:r>
            <a:endParaRPr lang="en-US" dirty="0" smtClean="0"/>
          </a:p>
          <a:p>
            <a:endParaRPr lang="en-US" dirty="0" smtClean="0"/>
          </a:p>
          <a:p>
            <a:r>
              <a:rPr lang="en-US" dirty="0" smtClean="0"/>
              <a:t>Small Market Basket Contents (5 items): </a:t>
            </a:r>
          </a:p>
          <a:p>
            <a:r>
              <a:rPr lang="en-US" dirty="0" smtClean="0"/>
              <a:t>Sweet Corn, Cucumbers, Green Bell Peppers, Zucchini,</a:t>
            </a:r>
            <a:r>
              <a:rPr lang="en-US" baseline="0" dirty="0" smtClean="0"/>
              <a:t> Vine Tomatoes.</a:t>
            </a:r>
            <a:endParaRPr lang="en-US" dirty="0" smtClean="0"/>
          </a:p>
          <a:p>
            <a:endParaRPr lang="en-US" dirty="0" smtClean="0"/>
          </a:p>
          <a:p>
            <a:r>
              <a:rPr lang="en-US" dirty="0" smtClean="0"/>
              <a:t>Large </a:t>
            </a:r>
            <a:r>
              <a:rPr lang="en-US" dirty="0"/>
              <a:t>differences in the larger basket, smaller price differential with smaller baskets</a:t>
            </a:r>
            <a:r>
              <a:rPr lang="en-US" dirty="0" smtClean="0"/>
              <a:t>.</a:t>
            </a:r>
          </a:p>
          <a:p>
            <a:r>
              <a:rPr lang="en-US" dirty="0" smtClean="0"/>
              <a:t>We can see that the more common the produce item,</a:t>
            </a:r>
            <a:r>
              <a:rPr lang="en-US" baseline="0" dirty="0" smtClean="0"/>
              <a:t> i.e. the produce with the higher observations, the less expensive the farmers market becomes.</a:t>
            </a:r>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9</a:t>
            </a:fld>
            <a:endParaRPr lang="en-US"/>
          </a:p>
        </p:txBody>
      </p:sp>
    </p:spTree>
    <p:extLst>
      <p:ext uri="{BB962C8B-B14F-4D97-AF65-F5344CB8AC3E}">
        <p14:creationId xmlns:p14="http://schemas.microsoft.com/office/powerpoint/2010/main" val="35046979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cid:image001.png@01D0454A.0D915870"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pSp>
        <p:nvGrpSpPr>
          <p:cNvPr id="7" name="squares"/>
          <p:cNvGrpSpPr/>
          <p:nvPr/>
        </p:nvGrpSpPr>
        <p:grpSpPr>
          <a:xfrm>
            <a:off x="0" y="1135743"/>
            <a:ext cx="1622332"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828324" y="362396"/>
            <a:ext cx="9141619" cy="1676400"/>
          </a:xfrm>
        </p:spPr>
        <p:txBody>
          <a:bodyPr>
            <a:no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828324" y="2089595"/>
            <a:ext cx="9141619" cy="886344"/>
          </a:xfrm>
        </p:spPr>
        <p:txBody>
          <a:bodyPr>
            <a:normAutofit/>
          </a:bodyPr>
          <a:lstStyle>
            <a:lvl1pPr marL="0" indent="0" algn="l">
              <a:buNone/>
              <a:defRPr sz="2800">
                <a:solidFill>
                  <a:schemeClr val="accent1">
                    <a:lumMod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A7209051-6E81-43E8-9099-FF6A0C3DCFE8}" type="datetime1">
              <a:rPr lang="en-US"/>
              <a:t>10/4/2018</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pic>
        <p:nvPicPr>
          <p:cNvPr id="11" name="Picture 10" descr="cid:image001.png@01D0454A.0D915870">
            <a:extLst>
              <a:ext uri="{FF2B5EF4-FFF2-40B4-BE49-F238E27FC236}">
                <a16:creationId xmlns:a16="http://schemas.microsoft.com/office/drawing/2014/main" id="{40A049DC-670A-8D4D-86F0-A69412858C72}"/>
              </a:ext>
            </a:extLst>
          </p:cNvPr>
          <p:cNvPicPr/>
          <p:nvPr userDrawn="1"/>
        </p:nvPicPr>
        <p:blipFill>
          <a:blip r:embed="rId3" r:link="rId4">
            <a:extLst>
              <a:ext uri="{28A0092B-C50C-407E-A947-70E740481C1C}">
                <a14:useLocalDpi xmlns:a14="http://schemas.microsoft.com/office/drawing/2010/main" val="0"/>
              </a:ext>
            </a:extLst>
          </a:blip>
          <a:srcRect/>
          <a:stretch>
            <a:fillRect/>
          </a:stretch>
        </p:blipFill>
        <p:spPr bwMode="auto">
          <a:xfrm>
            <a:off x="9302849" y="5940017"/>
            <a:ext cx="2732405" cy="782320"/>
          </a:xfrm>
          <a:prstGeom prst="rect">
            <a:avLst/>
          </a:prstGeom>
          <a:noFill/>
          <a:ln>
            <a:noFill/>
          </a:ln>
        </p:spPr>
      </p:pic>
      <p:pic>
        <p:nvPicPr>
          <p:cNvPr id="12" name="Picture 11">
            <a:extLst>
              <a:ext uri="{FF2B5EF4-FFF2-40B4-BE49-F238E27FC236}">
                <a16:creationId xmlns:a16="http://schemas.microsoft.com/office/drawing/2014/main" id="{18224A10-2CA2-BE40-A812-9D0889625A9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75812" y="195942"/>
            <a:ext cx="2359442" cy="739717"/>
          </a:xfrm>
          <a:prstGeom prst="rect">
            <a:avLst/>
          </a:prstGeom>
        </p:spPr>
      </p:pic>
      <p:pic>
        <p:nvPicPr>
          <p:cNvPr id="13" name="Picture 12">
            <a:extLst>
              <a:ext uri="{FF2B5EF4-FFF2-40B4-BE49-F238E27FC236}">
                <a16:creationId xmlns:a16="http://schemas.microsoft.com/office/drawing/2014/main" id="{10C4678F-C7EC-3641-A1D7-A4F26808ECE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0812" y="5805372"/>
            <a:ext cx="2278367" cy="930601"/>
          </a:xfrm>
          <a:prstGeom prst="rect">
            <a:avLst/>
          </a:prstGeom>
        </p:spPr>
      </p:pic>
    </p:spTree>
    <p:extLst>
      <p:ext uri="{BB962C8B-B14F-4D97-AF65-F5344CB8AC3E}">
        <p14:creationId xmlns:p14="http://schemas.microsoft.com/office/powerpoint/2010/main" val="38875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EDCEAB04-7709-4C1E-A61A-74684A0170FC}" type="datetime1">
              <a:rPr lang="en-US"/>
              <a:t>10/4/2018</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64082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9583007" y="233864"/>
            <a:ext cx="1063300" cy="524046"/>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5" name="bottom graphic"/>
          <p:cNvGrpSpPr/>
          <p:nvPr/>
        </p:nvGrpSpPr>
        <p:grpSpPr>
          <a:xfrm>
            <a:off x="0" y="5395517"/>
            <a:ext cx="12188825"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Vertical Title 1"/>
          <p:cNvSpPr>
            <a:spLocks noGrp="1"/>
          </p:cNvSpPr>
          <p:nvPr>
            <p:ph type="title" orient="vert"/>
          </p:nvPr>
        </p:nvSpPr>
        <p:spPr>
          <a:xfrm>
            <a:off x="9751060" y="1150514"/>
            <a:ext cx="1828324" cy="502168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8882" y="1150514"/>
            <a:ext cx="8227457" cy="5021685"/>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0C79BD0D-E0B1-4CED-AC65-708AC79EB9CD}" type="datetime1">
              <a:rPr lang="en-US"/>
              <a:t>10/4/2018</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816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0CC3EA6D-DF0B-4D4B-B359-5F1D1D0E30A4}" type="datetime1">
              <a:rPr lang="en-US"/>
              <a:t>10/4/2018</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grpSp>
        <p:nvGrpSpPr>
          <p:cNvPr id="7" name="Group 6">
            <a:extLst>
              <a:ext uri="{FF2B5EF4-FFF2-40B4-BE49-F238E27FC236}">
                <a16:creationId xmlns:a16="http://schemas.microsoft.com/office/drawing/2014/main" id="{770FBD0A-3489-7448-8D69-AA3CA043A75D}"/>
              </a:ext>
            </a:extLst>
          </p:cNvPr>
          <p:cNvGrpSpPr/>
          <p:nvPr userDrawn="1"/>
        </p:nvGrpSpPr>
        <p:grpSpPr>
          <a:xfrm rot="5400000">
            <a:off x="7922419" y="2591595"/>
            <a:ext cx="6857998" cy="1674813"/>
            <a:chOff x="4111688" y="2362200"/>
            <a:chExt cx="6653318" cy="1676092"/>
          </a:xfrm>
        </p:grpSpPr>
        <p:pic>
          <p:nvPicPr>
            <p:cNvPr id="8" name="Picture 7">
              <a:extLst>
                <a:ext uri="{FF2B5EF4-FFF2-40B4-BE49-F238E27FC236}">
                  <a16:creationId xmlns:a16="http://schemas.microsoft.com/office/drawing/2014/main" id="{D6B41360-8380-FF4D-A30A-88CCDF1F30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3012" y="2380942"/>
              <a:ext cx="2209800" cy="1657350"/>
            </a:xfrm>
            <a:prstGeom prst="rect">
              <a:avLst/>
            </a:prstGeom>
          </p:spPr>
        </p:pic>
        <p:pic>
          <p:nvPicPr>
            <p:cNvPr id="9" name="Picture 8">
              <a:extLst>
                <a:ext uri="{FF2B5EF4-FFF2-40B4-BE49-F238E27FC236}">
                  <a16:creationId xmlns:a16="http://schemas.microsoft.com/office/drawing/2014/main" id="{DF8A15A9-F23B-184F-B675-80E1B7453C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2812" y="2362200"/>
              <a:ext cx="2232194" cy="1672908"/>
            </a:xfrm>
            <a:prstGeom prst="rect">
              <a:avLst/>
            </a:prstGeom>
          </p:spPr>
        </p:pic>
        <p:pic>
          <p:nvPicPr>
            <p:cNvPr id="10" name="Picture 9">
              <a:extLst>
                <a:ext uri="{FF2B5EF4-FFF2-40B4-BE49-F238E27FC236}">
                  <a16:creationId xmlns:a16="http://schemas.microsoft.com/office/drawing/2014/main" id="{D33695F9-C629-8345-9DB6-7CE54AA32858}"/>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4111688" y="2380942"/>
              <a:ext cx="2212848" cy="1655064"/>
            </a:xfrm>
            <a:prstGeom prst="rect">
              <a:avLst/>
            </a:prstGeom>
          </p:spPr>
        </p:pic>
      </p:grpSp>
    </p:spTree>
    <p:extLst>
      <p:ext uri="{BB962C8B-B14F-4D97-AF65-F5344CB8AC3E}">
        <p14:creationId xmlns:p14="http://schemas.microsoft.com/office/powerpoint/2010/main" val="34351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0" y="3124415"/>
            <a:ext cx="1622332"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9" name="bottom graphic"/>
          <p:cNvGrpSpPr/>
          <p:nvPr/>
        </p:nvGrpSpPr>
        <p:grpSpPr>
          <a:xfrm>
            <a:off x="0" y="5409216"/>
            <a:ext cx="12188825"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1828324" y="1932518"/>
            <a:ext cx="9141619" cy="2105367"/>
          </a:xfrm>
        </p:spPr>
        <p:txBody>
          <a:bodyPr anchor="b">
            <a:normAutofit/>
          </a:bodyPr>
          <a:lstStyle>
            <a:lvl1pPr algn="l">
              <a:defRPr sz="6000" b="0" cap="none" baseline="0"/>
            </a:lvl1pPr>
          </a:lstStyle>
          <a:p>
            <a:r>
              <a:rPr lang="en-US"/>
              <a:t>Click to edit Master title style</a:t>
            </a:r>
            <a:endParaRPr/>
          </a:p>
        </p:txBody>
      </p:sp>
      <p:sp>
        <p:nvSpPr>
          <p:cNvPr id="3" name="Text Placeholder 2"/>
          <p:cNvSpPr>
            <a:spLocks noGrp="1"/>
          </p:cNvSpPr>
          <p:nvPr>
            <p:ph type="body" idx="1"/>
          </p:nvPr>
        </p:nvSpPr>
        <p:spPr>
          <a:xfrm>
            <a:off x="1828324" y="4084264"/>
            <a:ext cx="9141619" cy="933297"/>
          </a:xfrm>
        </p:spPr>
        <p:txBody>
          <a:bodyPr anchor="t">
            <a:normAutofit/>
          </a:bodyPr>
          <a:lstStyle>
            <a:lvl1pPr marL="0" indent="0">
              <a:buNone/>
              <a:defRPr sz="2800">
                <a:solidFill>
                  <a:schemeClr val="accent1">
                    <a:lumMod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977EDB99-15BC-4479-BAC5-1E502E66917A}" type="datetime1">
              <a:rPr lang="en-US"/>
              <a:t>10/4/2018</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356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9751060" cy="1295400"/>
          </a:xfrm>
        </p:spPr>
        <p:txBody>
          <a:bodyPr/>
          <a:lstStyle/>
          <a:p>
            <a:r>
              <a:rPr lang="en-US"/>
              <a:t>Click to edit Master title style</a:t>
            </a:r>
            <a:endParaRPr/>
          </a:p>
        </p:txBody>
      </p:sp>
      <p:sp>
        <p:nvSpPr>
          <p:cNvPr id="3" name="Content Placeholder 2"/>
          <p:cNvSpPr>
            <a:spLocks noGrp="1"/>
          </p:cNvSpPr>
          <p:nvPr>
            <p:ph sz="half" idx="1"/>
          </p:nvPr>
        </p:nvSpPr>
        <p:spPr>
          <a:xfrm>
            <a:off x="1141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094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4067C2A3-CD19-48AB-9F64-ECCF75182EDD}" type="datetime1">
              <a:rPr lang="en-US"/>
              <a:t>10/4/2018</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2977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9751060" cy="12954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41412" y="1524000"/>
            <a:ext cx="4875530" cy="816429"/>
          </a:xfrm>
        </p:spPr>
        <p:txBody>
          <a:bodyPr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141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094412" y="1524000"/>
            <a:ext cx="4875530" cy="816429"/>
          </a:xfrm>
        </p:spPr>
        <p:txBody>
          <a:bodyPr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094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a:t>Add a footer</a:t>
            </a:r>
          </a:p>
        </p:txBody>
      </p:sp>
      <p:sp>
        <p:nvSpPr>
          <p:cNvPr id="7" name="Date Placeholder 6"/>
          <p:cNvSpPr>
            <a:spLocks noGrp="1"/>
          </p:cNvSpPr>
          <p:nvPr>
            <p:ph type="dt" sz="half" idx="10"/>
          </p:nvPr>
        </p:nvSpPr>
        <p:spPr/>
        <p:txBody>
          <a:bodyPr/>
          <a:lstStyle/>
          <a:p>
            <a:fld id="{0363E8C1-7C87-4705-AB97-8CD17D208E3F}" type="datetime1">
              <a:rPr lang="en-US"/>
              <a:t>10/4/2018</a:t>
            </a:fld>
            <a:endParaRPr/>
          </a:p>
        </p:txBody>
      </p:sp>
      <p:sp>
        <p:nvSpPr>
          <p:cNvPr id="9" name="Slide Number Placeholder 8"/>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4870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a:t>Add a footer</a:t>
            </a:r>
          </a:p>
        </p:txBody>
      </p:sp>
      <p:sp>
        <p:nvSpPr>
          <p:cNvPr id="3" name="Date Placeholder 2"/>
          <p:cNvSpPr>
            <a:spLocks noGrp="1"/>
          </p:cNvSpPr>
          <p:nvPr>
            <p:ph type="dt" sz="half" idx="10"/>
          </p:nvPr>
        </p:nvSpPr>
        <p:spPr/>
        <p:txBody>
          <a:bodyPr/>
          <a:lstStyle/>
          <a:p>
            <a:fld id="{E20C624E-DF92-4841-B9B9-DD11AA239B85}" type="datetime1">
              <a:rPr lang="en-US"/>
              <a:t>10/4/2018</a:t>
            </a:fld>
            <a:endParaRPr/>
          </a:p>
        </p:txBody>
      </p:sp>
      <p:sp>
        <p:nvSpPr>
          <p:cNvPr id="5" name="Slide Number Placeholder 4"/>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969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8" name="bottom graphic"/>
          <p:cNvGrpSpPr/>
          <p:nvPr/>
        </p:nvGrpSpPr>
        <p:grpSpPr>
          <a:xfrm>
            <a:off x="0" y="5409216"/>
            <a:ext cx="12188825"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3" name="Footer Placeholder 2"/>
          <p:cNvSpPr>
            <a:spLocks noGrp="1"/>
          </p:cNvSpPr>
          <p:nvPr>
            <p:ph type="ftr" sz="quarter" idx="11"/>
          </p:nvPr>
        </p:nvSpPr>
        <p:spPr/>
        <p:txBody>
          <a:bodyPr/>
          <a:lstStyle/>
          <a:p>
            <a:r>
              <a:rPr lang="en-US"/>
              <a:t>Add a footer</a:t>
            </a:r>
          </a:p>
        </p:txBody>
      </p:sp>
      <p:sp>
        <p:nvSpPr>
          <p:cNvPr id="2" name="Date Placeholder 1"/>
          <p:cNvSpPr>
            <a:spLocks noGrp="1"/>
          </p:cNvSpPr>
          <p:nvPr>
            <p:ph type="dt" sz="half" idx="10"/>
          </p:nvPr>
        </p:nvSpPr>
        <p:spPr/>
        <p:txBody>
          <a:bodyPr/>
          <a:lstStyle/>
          <a:p>
            <a:fld id="{FBDA3AE1-4360-4D5B-BDBC-656B872DD533}" type="datetime1">
              <a:rPr lang="en-US"/>
              <a:t>10/4/2018</a:t>
            </a:fld>
            <a:endParaRPr/>
          </a:p>
        </p:txBody>
      </p:sp>
      <p:sp>
        <p:nvSpPr>
          <p:cNvPr id="4" name="Slide Number Placeholder 3"/>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225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875530" y="1600200"/>
            <a:ext cx="6094413"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218883" y="1600202"/>
            <a:ext cx="3453500" cy="4571999"/>
          </a:xfrm>
        </p:spPr>
        <p:txBody>
          <a:bodyPr>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20990708-46A4-4851-883E-8DFB8939107E}" type="datetime1">
              <a:rPr lang="en-US"/>
              <a:t>10/4/2018</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839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218887" y="1600200"/>
            <a:ext cx="6703850" cy="3657600"/>
          </a:xfrm>
          <a:prstGeom prst="roundRect">
            <a:avLst>
              <a:gd name="adj" fmla="val 3098"/>
            </a:avLst>
          </a:prstGeom>
        </p:spPr>
        <p:txBody>
          <a:bodyPr>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8125883" y="1600200"/>
            <a:ext cx="2844059" cy="3759200"/>
          </a:xfrm>
        </p:spPr>
        <p:txBody>
          <a:bodyPr anchor="b">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AE88EFFC-86AE-4294-A319-CAFC2651994B}" type="datetime1">
              <a:rPr lang="en-US"/>
              <a:t>10/4/2018</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429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bottom graphic"/>
          <p:cNvGrpSpPr/>
          <p:nvPr/>
        </p:nvGrpSpPr>
        <p:grpSpPr>
          <a:xfrm>
            <a:off x="0" y="5409216"/>
            <a:ext cx="12188825"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grpSp>
        <p:nvGrpSpPr>
          <p:cNvPr id="7" name="squares"/>
          <p:cNvGrpSpPr/>
          <p:nvPr/>
        </p:nvGrpSpPr>
        <p:grpSpPr>
          <a:xfrm>
            <a:off x="1" y="800551"/>
            <a:ext cx="1063023"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218883" y="152400"/>
            <a:ext cx="9751060" cy="1295400"/>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600200"/>
            <a:ext cx="9751060" cy="45720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218883" y="6448425"/>
            <a:ext cx="8288401" cy="180976"/>
          </a:xfrm>
          <a:prstGeom prst="rect">
            <a:avLst/>
          </a:prstGeom>
        </p:spPr>
        <p:txBody>
          <a:bodyPr vert="horz" lIns="121899" tIns="60949" rIns="121899" bIns="60949" rtlCol="0" anchor="ctr"/>
          <a:lstStyle>
            <a:lvl1pPr algn="l">
              <a:defRPr sz="1200">
                <a:solidFill>
                  <a:schemeClr val="tx1"/>
                </a:solidFill>
              </a:defRPr>
            </a:lvl1pPr>
          </a:lstStyle>
          <a:p>
            <a:r>
              <a:rPr lang="en-US"/>
              <a:t>Add a footer</a:t>
            </a:r>
          </a:p>
        </p:txBody>
      </p:sp>
      <p:sp>
        <p:nvSpPr>
          <p:cNvPr id="4" name="Date Placeholder 3"/>
          <p:cNvSpPr>
            <a:spLocks noGrp="1"/>
          </p:cNvSpPr>
          <p:nvPr>
            <p:ph type="dt" sz="half" idx="2"/>
          </p:nvPr>
        </p:nvSpPr>
        <p:spPr>
          <a:xfrm>
            <a:off x="9547913" y="6448425"/>
            <a:ext cx="1422030" cy="180976"/>
          </a:xfrm>
          <a:prstGeom prst="rect">
            <a:avLst/>
          </a:prstGeom>
        </p:spPr>
        <p:txBody>
          <a:bodyPr vert="horz" lIns="121899" tIns="60949" rIns="121899" bIns="60949" rtlCol="0" anchor="ctr"/>
          <a:lstStyle>
            <a:lvl1pPr algn="r">
              <a:defRPr sz="1200">
                <a:solidFill>
                  <a:schemeClr val="tx1"/>
                </a:solidFill>
              </a:defRPr>
            </a:lvl1pPr>
          </a:lstStyle>
          <a:p>
            <a:fld id="{D29E8617-6EA8-4B97-A5E8-E18E98765EE2}" type="datetime1">
              <a:rPr lang="en-US"/>
              <a:pPr/>
              <a:t>10/4/2018</a:t>
            </a:fld>
            <a:endParaRPr/>
          </a:p>
        </p:txBody>
      </p:sp>
      <p:sp>
        <p:nvSpPr>
          <p:cNvPr id="6" name="Slide Number Placeholder 5"/>
          <p:cNvSpPr>
            <a:spLocks noGrp="1"/>
          </p:cNvSpPr>
          <p:nvPr>
            <p:ph type="sldNum" sz="quarter" idx="4"/>
          </p:nvPr>
        </p:nvSpPr>
        <p:spPr>
          <a:xfrm>
            <a:off x="11071516" y="6448425"/>
            <a:ext cx="812588" cy="180976"/>
          </a:xfrm>
          <a:prstGeom prst="rect">
            <a:avLst/>
          </a:prstGeom>
        </p:spPr>
        <p:txBody>
          <a:bodyPr vert="horz" lIns="121899" tIns="60949" rIns="121899" bIns="60949" rtlCol="0" anchor="ctr"/>
          <a:lstStyle>
            <a:lvl1pPr algn="r">
              <a:defRPr sz="1200">
                <a:solidFill>
                  <a:schemeClr val="tx1"/>
                </a:solidFill>
              </a:defRPr>
            </a:lvl1pPr>
          </a:lstStyle>
          <a:p>
            <a:fld id="{34C99D79-8A4B-4031-B1E0-AF26F8EDF2BC}" type="slidenum">
              <a:rPr/>
              <a:pPr/>
              <a:t>‹#›</a:t>
            </a:fld>
            <a:endParaRPr/>
          </a:p>
        </p:txBody>
      </p:sp>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96658" y="1066800"/>
            <a:ext cx="10515600" cy="1219200"/>
          </a:xfrm>
        </p:spPr>
        <p:txBody>
          <a:bodyPr>
            <a:noAutofit/>
          </a:bodyPr>
          <a:lstStyle/>
          <a:p>
            <a:r>
              <a:rPr lang="en-US" sz="5400" dirty="0"/>
              <a:t>Direct Market Fresh Produce Pricing Overview</a:t>
            </a:r>
          </a:p>
        </p:txBody>
      </p:sp>
    </p:spTree>
    <p:extLst>
      <p:ext uri="{BB962C8B-B14F-4D97-AF65-F5344CB8AC3E}">
        <p14:creationId xmlns:p14="http://schemas.microsoft.com/office/powerpoint/2010/main" val="280183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42900"/>
            <a:ext cx="4678457" cy="1295400"/>
          </a:xfrm>
        </p:spPr>
        <p:txBody>
          <a:bodyPr/>
          <a:lstStyle/>
          <a:p>
            <a:r>
              <a:rPr lang="en-US" dirty="0"/>
              <a:t>Grocery Store vs. Farmers’ Market</a:t>
            </a:r>
          </a:p>
        </p:txBody>
      </p:sp>
      <p:sp>
        <p:nvSpPr>
          <p:cNvPr id="4" name="Content Placeholder 3">
            <a:extLst>
              <a:ext uri="{FF2B5EF4-FFF2-40B4-BE49-F238E27FC236}">
                <a16:creationId xmlns:a16="http://schemas.microsoft.com/office/drawing/2014/main" id="{A6152D7C-4A49-9144-93E4-AF95FEA1D5DC}"/>
              </a:ext>
            </a:extLst>
          </p:cNvPr>
          <p:cNvSpPr>
            <a:spLocks noGrp="1"/>
          </p:cNvSpPr>
          <p:nvPr>
            <p:ph sz="half" idx="1"/>
          </p:nvPr>
        </p:nvSpPr>
        <p:spPr>
          <a:xfrm>
            <a:off x="189547" y="1676400"/>
            <a:ext cx="4875530" cy="4572000"/>
          </a:xfrm>
        </p:spPr>
        <p:txBody>
          <a:bodyPr/>
          <a:lstStyle/>
          <a:p>
            <a:r>
              <a:rPr lang="en-US" dirty="0" smtClean="0"/>
              <a:t>28 Organic produce items</a:t>
            </a:r>
          </a:p>
          <a:p>
            <a:r>
              <a:rPr lang="en-US" dirty="0" smtClean="0"/>
              <a:t>32 Conventional produce items</a:t>
            </a:r>
          </a:p>
          <a:p>
            <a:r>
              <a:rPr lang="en-US" dirty="0" smtClean="0"/>
              <a:t>Difference </a:t>
            </a:r>
            <a:r>
              <a:rPr lang="en-US" dirty="0"/>
              <a:t>in cost </a:t>
            </a:r>
            <a:r>
              <a:rPr lang="en-US" dirty="0" smtClean="0"/>
              <a:t>very </a:t>
            </a:r>
            <a:r>
              <a:rPr lang="en-US" dirty="0"/>
              <a:t>item specific</a:t>
            </a:r>
          </a:p>
          <a:p>
            <a:r>
              <a:rPr lang="en-US" dirty="0"/>
              <a:t>Organics more expensive at grocery stores</a:t>
            </a:r>
          </a:p>
          <a:p>
            <a:endParaRPr lang="en-US" dirty="0"/>
          </a:p>
        </p:txBody>
      </p:sp>
      <p:sp>
        <p:nvSpPr>
          <p:cNvPr id="8" name="Text Placeholder 10"/>
          <p:cNvSpPr txBox="1">
            <a:spLocks/>
          </p:cNvSpPr>
          <p:nvPr/>
        </p:nvSpPr>
        <p:spPr>
          <a:xfrm>
            <a:off x="303212" y="2209800"/>
            <a:ext cx="4648200" cy="2819400"/>
          </a:xfrm>
          <a:prstGeom prst="rect">
            <a:avLst/>
          </a:prstGeom>
        </p:spPr>
        <p:txBody>
          <a:bodyPr>
            <a:normAutofit/>
          </a:bodyPr>
          <a:lst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a:lstStyle>
          <a:p>
            <a:endParaRPr lang="en-US" dirty="0">
              <a:solidFill>
                <a:schemeClr val="accent1">
                  <a:lumMod val="75000"/>
                </a:schemeClr>
              </a:solidFill>
            </a:endParaRPr>
          </a:p>
        </p:txBody>
      </p:sp>
      <p:graphicFrame>
        <p:nvGraphicFramePr>
          <p:cNvPr id="6" name="Chart 5">
            <a:extLst>
              <a:ext uri="{FF2B5EF4-FFF2-40B4-BE49-F238E27FC236}">
                <a16:creationId xmlns:a16="http://schemas.microsoft.com/office/drawing/2014/main" id="{E119ADC7-8C5F-4C8E-93FC-5C2252339935}"/>
              </a:ext>
            </a:extLst>
          </p:cNvPr>
          <p:cNvGraphicFramePr>
            <a:graphicFrameLocks/>
          </p:cNvGraphicFramePr>
          <p:nvPr>
            <p:extLst>
              <p:ext uri="{D42A27DB-BD31-4B8C-83A1-F6EECF244321}">
                <p14:modId xmlns:p14="http://schemas.microsoft.com/office/powerpoint/2010/main" val="1466693395"/>
              </p:ext>
            </p:extLst>
          </p:nvPr>
        </p:nvGraphicFramePr>
        <p:xfrm>
          <a:off x="5561012" y="3429000"/>
          <a:ext cx="5516657" cy="3429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F9D5D09E-725B-479D-83BB-29D2F2A201DB}"/>
              </a:ext>
            </a:extLst>
          </p:cNvPr>
          <p:cNvGraphicFramePr>
            <a:graphicFrameLocks/>
          </p:cNvGraphicFramePr>
          <p:nvPr>
            <p:extLst>
              <p:ext uri="{D42A27DB-BD31-4B8C-83A1-F6EECF244321}">
                <p14:modId xmlns:p14="http://schemas.microsoft.com/office/powerpoint/2010/main" val="140314536"/>
              </p:ext>
            </p:extLst>
          </p:nvPr>
        </p:nvGraphicFramePr>
        <p:xfrm>
          <a:off x="5561011" y="152400"/>
          <a:ext cx="5516657" cy="3276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4891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81000"/>
            <a:ext cx="4419600" cy="1295400"/>
          </a:xfrm>
        </p:spPr>
        <p:txBody>
          <a:bodyPr/>
          <a:lstStyle/>
          <a:p>
            <a:r>
              <a:rPr lang="en-US" dirty="0"/>
              <a:t>Organic vs. Conventional</a:t>
            </a:r>
          </a:p>
        </p:txBody>
      </p:sp>
      <p:sp>
        <p:nvSpPr>
          <p:cNvPr id="4" name="Content Placeholder 3">
            <a:extLst>
              <a:ext uri="{FF2B5EF4-FFF2-40B4-BE49-F238E27FC236}">
                <a16:creationId xmlns:a16="http://schemas.microsoft.com/office/drawing/2014/main" id="{CC132BE9-6156-9A4E-AA03-42A9AD219074}"/>
              </a:ext>
            </a:extLst>
          </p:cNvPr>
          <p:cNvSpPr>
            <a:spLocks noGrp="1"/>
          </p:cNvSpPr>
          <p:nvPr>
            <p:ph sz="half" idx="1"/>
          </p:nvPr>
        </p:nvSpPr>
        <p:spPr>
          <a:xfrm>
            <a:off x="455612" y="1828800"/>
            <a:ext cx="4800600" cy="4572000"/>
          </a:xfrm>
        </p:spPr>
        <p:txBody>
          <a:bodyPr/>
          <a:lstStyle/>
          <a:p>
            <a:r>
              <a:rPr lang="en-US" dirty="0"/>
              <a:t>Comparison of 29 and 30 fresh produce items </a:t>
            </a:r>
          </a:p>
          <a:p>
            <a:r>
              <a:rPr lang="en-US" dirty="0" smtClean="0"/>
              <a:t>Organic produce is more expensive than conventional produce at grocery stores </a:t>
            </a:r>
            <a:endParaRPr lang="en-US" dirty="0"/>
          </a:p>
          <a:p>
            <a:r>
              <a:rPr lang="en-US" dirty="0"/>
              <a:t>Some organic products </a:t>
            </a:r>
            <a:r>
              <a:rPr lang="en-US" dirty="0" smtClean="0"/>
              <a:t>are less </a:t>
            </a:r>
            <a:r>
              <a:rPr lang="en-US" dirty="0"/>
              <a:t>expensive than conventional at farmers’ markets</a:t>
            </a:r>
          </a:p>
          <a:p>
            <a:endParaRPr lang="en-US" dirty="0"/>
          </a:p>
        </p:txBody>
      </p:sp>
      <p:graphicFrame>
        <p:nvGraphicFramePr>
          <p:cNvPr id="5" name="Chart 4">
            <a:extLst>
              <a:ext uri="{FF2B5EF4-FFF2-40B4-BE49-F238E27FC236}">
                <a16:creationId xmlns:a16="http://schemas.microsoft.com/office/drawing/2014/main" id="{82DB05D5-4162-42D3-BFAE-3C94F7C0B920}"/>
              </a:ext>
            </a:extLst>
          </p:cNvPr>
          <p:cNvGraphicFramePr>
            <a:graphicFrameLocks/>
          </p:cNvGraphicFramePr>
          <p:nvPr>
            <p:extLst>
              <p:ext uri="{D42A27DB-BD31-4B8C-83A1-F6EECF244321}">
                <p14:modId xmlns:p14="http://schemas.microsoft.com/office/powerpoint/2010/main" val="2410875734"/>
              </p:ext>
            </p:extLst>
          </p:nvPr>
        </p:nvGraphicFramePr>
        <p:xfrm>
          <a:off x="6170612" y="228600"/>
          <a:ext cx="5791200" cy="34813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F5B2C3A6-DAC9-4DF7-9670-FACA91F752B6}"/>
              </a:ext>
            </a:extLst>
          </p:cNvPr>
          <p:cNvGraphicFramePr>
            <a:graphicFrameLocks/>
          </p:cNvGraphicFramePr>
          <p:nvPr>
            <p:extLst>
              <p:ext uri="{D42A27DB-BD31-4B8C-83A1-F6EECF244321}">
                <p14:modId xmlns:p14="http://schemas.microsoft.com/office/powerpoint/2010/main" val="147199898"/>
              </p:ext>
            </p:extLst>
          </p:nvPr>
        </p:nvGraphicFramePr>
        <p:xfrm>
          <a:off x="6170612" y="3581400"/>
          <a:ext cx="5791200" cy="32765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2307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269" y="434898"/>
            <a:ext cx="9751060" cy="1089102"/>
          </a:xfrm>
        </p:spPr>
        <p:txBody>
          <a:bodyPr/>
          <a:lstStyle/>
          <a:p>
            <a:r>
              <a:rPr lang="en-US"/>
              <a:t>National vs. Local Grocery Stores</a:t>
            </a:r>
          </a:p>
        </p:txBody>
      </p:sp>
      <p:sp>
        <p:nvSpPr>
          <p:cNvPr id="8" name="Text Placeholder 10"/>
          <p:cNvSpPr txBox="1">
            <a:spLocks/>
          </p:cNvSpPr>
          <p:nvPr/>
        </p:nvSpPr>
        <p:spPr>
          <a:xfrm>
            <a:off x="449509" y="1730298"/>
            <a:ext cx="5256530" cy="537029"/>
          </a:xfrm>
          <a:prstGeom prst="rect">
            <a:avLst/>
          </a:prstGeom>
        </p:spPr>
        <p:txBody>
          <a:bodyPr>
            <a:normAutofit/>
          </a:bodyPr>
          <a:lst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a:lstStyle>
          <a:p>
            <a:pPr marL="0" indent="0" algn="ctr">
              <a:buNone/>
            </a:pPr>
            <a:r>
              <a:rPr lang="en-US">
                <a:solidFill>
                  <a:schemeClr val="accent1">
                    <a:lumMod val="75000"/>
                  </a:schemeClr>
                </a:solidFill>
              </a:rPr>
              <a:t>Conventional Basket of Produce</a:t>
            </a:r>
          </a:p>
        </p:txBody>
      </p:sp>
      <p:sp>
        <p:nvSpPr>
          <p:cNvPr id="9" name="Text Placeholder 10"/>
          <p:cNvSpPr txBox="1">
            <a:spLocks/>
          </p:cNvSpPr>
          <p:nvPr/>
        </p:nvSpPr>
        <p:spPr>
          <a:xfrm>
            <a:off x="6506049" y="1730298"/>
            <a:ext cx="5256530" cy="537029"/>
          </a:xfrm>
          <a:prstGeom prst="rect">
            <a:avLst/>
          </a:prstGeom>
        </p:spPr>
        <p:txBody>
          <a:bodyPr>
            <a:normAutofit/>
          </a:bodyPr>
          <a:lst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a:lstStyle>
          <a:p>
            <a:pPr marL="0" indent="0" algn="ctr">
              <a:buNone/>
            </a:pPr>
            <a:r>
              <a:rPr lang="en-US">
                <a:solidFill>
                  <a:schemeClr val="accent1">
                    <a:lumMod val="75000"/>
                  </a:schemeClr>
                </a:solidFill>
              </a:rPr>
              <a:t>Organic Basket of Produce</a:t>
            </a:r>
          </a:p>
        </p:txBody>
      </p:sp>
      <p:sp>
        <p:nvSpPr>
          <p:cNvPr id="3" name="TextBox 2">
            <a:extLst>
              <a:ext uri="{FF2B5EF4-FFF2-40B4-BE49-F238E27FC236}">
                <a16:creationId xmlns:a16="http://schemas.microsoft.com/office/drawing/2014/main" id="{6708F89C-00C0-6F4D-B45C-9E72F0B16552}"/>
              </a:ext>
            </a:extLst>
          </p:cNvPr>
          <p:cNvSpPr txBox="1"/>
          <p:nvPr/>
        </p:nvSpPr>
        <p:spPr>
          <a:xfrm>
            <a:off x="989012" y="6019800"/>
            <a:ext cx="10058400" cy="461665"/>
          </a:xfrm>
          <a:prstGeom prst="rect">
            <a:avLst/>
          </a:prstGeom>
          <a:noFill/>
        </p:spPr>
        <p:txBody>
          <a:bodyPr wrap="square" rtlCol="0">
            <a:spAutoFit/>
          </a:bodyPr>
          <a:lstStyle/>
          <a:p>
            <a:r>
              <a:rPr lang="en-US" dirty="0"/>
              <a:t>Local grocery less expensive than national chains for conventional produce</a:t>
            </a:r>
          </a:p>
        </p:txBody>
      </p:sp>
      <p:graphicFrame>
        <p:nvGraphicFramePr>
          <p:cNvPr id="7" name="Table 6"/>
          <p:cNvGraphicFramePr>
            <a:graphicFrameLocks noGrp="1"/>
          </p:cNvGraphicFramePr>
          <p:nvPr>
            <p:extLst>
              <p:ext uri="{D42A27DB-BD31-4B8C-83A1-F6EECF244321}">
                <p14:modId xmlns:p14="http://schemas.microsoft.com/office/powerpoint/2010/main" val="3618024379"/>
              </p:ext>
            </p:extLst>
          </p:nvPr>
        </p:nvGraphicFramePr>
        <p:xfrm>
          <a:off x="162444" y="2266467"/>
          <a:ext cx="5779567" cy="3686175"/>
        </p:xfrm>
        <a:graphic>
          <a:graphicData uri="http://schemas.openxmlformats.org/drawingml/2006/table">
            <a:tbl>
              <a:tblPr/>
              <a:tblGrid>
                <a:gridCol w="296388">
                  <a:extLst>
                    <a:ext uri="{9D8B030D-6E8A-4147-A177-3AD203B41FA5}">
                      <a16:colId xmlns:a16="http://schemas.microsoft.com/office/drawing/2014/main" val="1685412021"/>
                    </a:ext>
                  </a:extLst>
                </a:gridCol>
                <a:gridCol w="518679">
                  <a:extLst>
                    <a:ext uri="{9D8B030D-6E8A-4147-A177-3AD203B41FA5}">
                      <a16:colId xmlns:a16="http://schemas.microsoft.com/office/drawing/2014/main" val="2142057054"/>
                    </a:ext>
                  </a:extLst>
                </a:gridCol>
                <a:gridCol w="1346096">
                  <a:extLst>
                    <a:ext uri="{9D8B030D-6E8A-4147-A177-3AD203B41FA5}">
                      <a16:colId xmlns:a16="http://schemas.microsoft.com/office/drawing/2014/main" val="2061336228"/>
                    </a:ext>
                  </a:extLst>
                </a:gridCol>
                <a:gridCol w="432233">
                  <a:extLst>
                    <a:ext uri="{9D8B030D-6E8A-4147-A177-3AD203B41FA5}">
                      <a16:colId xmlns:a16="http://schemas.microsoft.com/office/drawing/2014/main" val="2715652806"/>
                    </a:ext>
                  </a:extLst>
                </a:gridCol>
                <a:gridCol w="370485">
                  <a:extLst>
                    <a:ext uri="{9D8B030D-6E8A-4147-A177-3AD203B41FA5}">
                      <a16:colId xmlns:a16="http://schemas.microsoft.com/office/drawing/2014/main" val="2663929719"/>
                    </a:ext>
                  </a:extLst>
                </a:gridCol>
                <a:gridCol w="1037358">
                  <a:extLst>
                    <a:ext uri="{9D8B030D-6E8A-4147-A177-3AD203B41FA5}">
                      <a16:colId xmlns:a16="http://schemas.microsoft.com/office/drawing/2014/main" val="2609421455"/>
                    </a:ext>
                  </a:extLst>
                </a:gridCol>
                <a:gridCol w="1086756">
                  <a:extLst>
                    <a:ext uri="{9D8B030D-6E8A-4147-A177-3AD203B41FA5}">
                      <a16:colId xmlns:a16="http://schemas.microsoft.com/office/drawing/2014/main" val="3581735275"/>
                    </a:ext>
                  </a:extLst>
                </a:gridCol>
                <a:gridCol w="691572">
                  <a:extLst>
                    <a:ext uri="{9D8B030D-6E8A-4147-A177-3AD203B41FA5}">
                      <a16:colId xmlns:a16="http://schemas.microsoft.com/office/drawing/2014/main" val="2605307824"/>
                    </a:ext>
                  </a:extLst>
                </a:gridCol>
              </a:tblGrid>
              <a:tr h="571500">
                <a:tc gridSpan="2">
                  <a:txBody>
                    <a:bodyPr/>
                    <a:lstStyle/>
                    <a:p>
                      <a:pPr algn="ctr" fontAlgn="b"/>
                      <a:r>
                        <a:rPr lang="en-US" sz="1300" b="1" i="0" u="none" strike="noStrike">
                          <a:solidFill>
                            <a:srgbClr val="000000"/>
                          </a:solidFill>
                          <a:effectLst/>
                          <a:latin typeface="Calibri" panose="020F0502020204030204" pitchFamily="34" charset="0"/>
                        </a:rPr>
                        <a:t>Quantity</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300" b="1" i="0" u="none" strike="noStrike">
                          <a:solidFill>
                            <a:srgbClr val="000000"/>
                          </a:solidFill>
                          <a:effectLst/>
                          <a:latin typeface="Calibri" panose="020F0502020204030204" pitchFamily="34" charset="0"/>
                        </a:rPr>
                        <a:t>Item</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1300" b="1" i="0" u="none" strike="noStrike">
                          <a:solidFill>
                            <a:srgbClr val="000000"/>
                          </a:solidFill>
                          <a:effectLst/>
                          <a:latin typeface="Calibri" panose="020F0502020204030204" pitchFamily="34" charset="0"/>
                        </a:rPr>
                        <a:t>Average Weight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300" b="1" i="0" u="none" strike="noStrike">
                          <a:solidFill>
                            <a:srgbClr val="000000"/>
                          </a:solidFill>
                          <a:effectLst/>
                          <a:latin typeface="Calibri" panose="020F0502020204030204" pitchFamily="34" charset="0"/>
                        </a:rPr>
                        <a:t>National Grocery Store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Local Grocery Store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dirty="0" smtClean="0">
                          <a:solidFill>
                            <a:srgbClr val="000000"/>
                          </a:solidFill>
                          <a:effectLst/>
                          <a:latin typeface="Calibri" panose="020F0502020204030204" pitchFamily="34" charset="0"/>
                        </a:rPr>
                        <a:t>Diff.</a:t>
                      </a:r>
                      <a:endParaRPr lang="en-US" sz="13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0429452"/>
                  </a:ext>
                </a:extLst>
              </a:tr>
              <a:tr h="190500">
                <a:tc>
                  <a:txBody>
                    <a:bodyPr/>
                    <a:lstStyle/>
                    <a:p>
                      <a:pPr algn="r" fontAlgn="b"/>
                      <a:r>
                        <a:rPr lang="en-US" sz="1300" b="0" i="0" u="none" strike="noStrike">
                          <a:solidFill>
                            <a:srgbClr val="000000"/>
                          </a:solidFill>
                          <a:effectLst/>
                          <a:latin typeface="Calibri" panose="020F0502020204030204" pitchFamily="34" charset="0"/>
                        </a:rPr>
                        <a:t>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300" b="0" i="0" u="none" strike="noStrike">
                          <a:solidFill>
                            <a:srgbClr val="000000"/>
                          </a:solidFill>
                          <a:effectLst/>
                          <a:latin typeface="Calibri" panose="020F0502020204030204" pitchFamily="34" charset="0"/>
                        </a:rPr>
                        <a:t>ea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300" b="0" i="0" u="none" strike="noStrike">
                          <a:solidFill>
                            <a:srgbClr val="000000"/>
                          </a:solidFill>
                          <a:effectLst/>
                          <a:latin typeface="Calibri" panose="020F0502020204030204" pitchFamily="34" charset="0"/>
                        </a:rPr>
                        <a:t>Cantaloupe</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300" b="0" i="0" u="none" strike="noStrike">
                          <a:solidFill>
                            <a:srgbClr val="000000"/>
                          </a:solidFill>
                          <a:effectLst/>
                          <a:latin typeface="Calibri" panose="020F0502020204030204" pitchFamily="34" charset="0"/>
                        </a:rPr>
                        <a:t>3.5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a:solidFill>
                            <a:srgbClr val="000000"/>
                          </a:solidFill>
                          <a:effectLst/>
                          <a:latin typeface="Calibri" panose="020F0502020204030204" pitchFamily="34" charset="0"/>
                        </a:rPr>
                        <a:t>$1.80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a:solidFill>
                            <a:srgbClr val="000000"/>
                          </a:solidFill>
                          <a:effectLst/>
                          <a:latin typeface="Calibri" panose="020F0502020204030204" pitchFamily="34" charset="0"/>
                        </a:rPr>
                        <a:t>$1.94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a:solidFill>
                            <a:srgbClr val="000000"/>
                          </a:solidFill>
                          <a:effectLst/>
                          <a:latin typeface="Calibri" panose="020F0502020204030204" pitchFamily="34" charset="0"/>
                        </a:rPr>
                        <a:t>-7%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35491374"/>
                  </a:ext>
                </a:extLst>
              </a:tr>
              <a:tr h="190500">
                <a:tc>
                  <a:txBody>
                    <a:bodyPr/>
                    <a:lstStyle/>
                    <a:p>
                      <a:pPr algn="r" fontAlgn="b"/>
                      <a:r>
                        <a:rPr lang="en-US" sz="13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bunch</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Carrots</a:t>
                      </a:r>
                    </a:p>
                  </a:txBody>
                  <a:tcPr marL="9525" marR="9525" marT="952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$1.66</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$1.55</a:t>
                      </a:r>
                    </a:p>
                  </a:txBody>
                  <a:tcPr marL="9525" marR="9525" marT="952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7%</a:t>
                      </a:r>
                    </a:p>
                  </a:txBody>
                  <a:tcPr marL="9525" marR="9525" marT="9525" marB="0" anchor="b">
                    <a:lnL>
                      <a:noFill/>
                    </a:lnL>
                    <a:lnR>
                      <a:noFill/>
                    </a:lnR>
                    <a:lnT>
                      <a:noFill/>
                    </a:lnT>
                    <a:lnB>
                      <a:noFill/>
                    </a:lnB>
                  </a:tcPr>
                </a:tc>
                <a:extLst>
                  <a:ext uri="{0D108BD9-81ED-4DB2-BD59-A6C34878D82A}">
                    <a16:rowId xmlns:a16="http://schemas.microsoft.com/office/drawing/2014/main" val="1841936281"/>
                  </a:ext>
                </a:extLst>
              </a:tr>
              <a:tr h="190500">
                <a:tc>
                  <a:txBody>
                    <a:bodyPr/>
                    <a:lstStyle/>
                    <a:p>
                      <a:pPr algn="r" fontAlgn="b"/>
                      <a:r>
                        <a:rPr lang="en-US" sz="13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ea</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Cucumber</a:t>
                      </a:r>
                    </a:p>
                  </a:txBody>
                  <a:tcPr marL="9525" marR="9525" marT="952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12</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oz</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$0.78</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$0.84</a:t>
                      </a:r>
                    </a:p>
                  </a:txBody>
                  <a:tcPr marL="9525" marR="9525" marT="952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-8%</a:t>
                      </a:r>
                    </a:p>
                  </a:txBody>
                  <a:tcPr marL="9525" marR="9525" marT="9525" marB="0" anchor="b">
                    <a:lnL>
                      <a:noFill/>
                    </a:lnL>
                    <a:lnR>
                      <a:noFill/>
                    </a:lnR>
                    <a:lnT>
                      <a:noFill/>
                    </a:lnT>
                    <a:lnB>
                      <a:noFill/>
                    </a:lnB>
                  </a:tcPr>
                </a:tc>
                <a:extLst>
                  <a:ext uri="{0D108BD9-81ED-4DB2-BD59-A6C34878D82A}">
                    <a16:rowId xmlns:a16="http://schemas.microsoft.com/office/drawing/2014/main" val="1546902605"/>
                  </a:ext>
                </a:extLst>
              </a:tr>
              <a:tr h="190500">
                <a:tc>
                  <a:txBody>
                    <a:bodyPr/>
                    <a:lstStyle/>
                    <a:p>
                      <a:pPr algn="r" fontAlgn="b"/>
                      <a:r>
                        <a:rPr lang="en-US" sz="13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ea</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Green Bell Pepper</a:t>
                      </a:r>
                    </a:p>
                  </a:txBody>
                  <a:tcPr marL="9525" marR="9525" marT="952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$2.13</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$2.31</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tcPr>
                </a:tc>
                <a:extLst>
                  <a:ext uri="{0D108BD9-81ED-4DB2-BD59-A6C34878D82A}">
                    <a16:rowId xmlns:a16="http://schemas.microsoft.com/office/drawing/2014/main" val="3045021488"/>
                  </a:ext>
                </a:extLst>
              </a:tr>
              <a:tr h="190500">
                <a:tc>
                  <a:txBody>
                    <a:bodyPr/>
                    <a:lstStyle/>
                    <a:p>
                      <a:pPr algn="r" fontAlgn="b"/>
                      <a:r>
                        <a:rPr lang="en-US" sz="13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bag</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Mixed Greens</a:t>
                      </a:r>
                    </a:p>
                  </a:txBody>
                  <a:tcPr marL="9525" marR="9525" marT="952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12</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oz</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$5.39</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$5.52</a:t>
                      </a:r>
                    </a:p>
                  </a:txBody>
                  <a:tcPr marL="9525" marR="9525" marT="952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extLst>
                  <a:ext uri="{0D108BD9-81ED-4DB2-BD59-A6C34878D82A}">
                    <a16:rowId xmlns:a16="http://schemas.microsoft.com/office/drawing/2014/main" val="3631721878"/>
                  </a:ext>
                </a:extLst>
              </a:tr>
              <a:tr h="190500">
                <a:tc>
                  <a:txBody>
                    <a:bodyPr/>
                    <a:lstStyle/>
                    <a:p>
                      <a:pPr algn="r" fontAlgn="b"/>
                      <a:r>
                        <a:rPr lang="en-US" sz="13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ea</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Onions Yellow</a:t>
                      </a:r>
                    </a:p>
                  </a:txBody>
                  <a:tcPr marL="9525" marR="9525" marT="952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2.5</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$1.87</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$1.78</a:t>
                      </a:r>
                    </a:p>
                  </a:txBody>
                  <a:tcPr marL="9525" marR="9525" marT="952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extLst>
                  <a:ext uri="{0D108BD9-81ED-4DB2-BD59-A6C34878D82A}">
                    <a16:rowId xmlns:a16="http://schemas.microsoft.com/office/drawing/2014/main" val="3797919814"/>
                  </a:ext>
                </a:extLst>
              </a:tr>
              <a:tr h="190500">
                <a:tc>
                  <a:txBody>
                    <a:bodyPr/>
                    <a:lstStyle/>
                    <a:p>
                      <a:pPr algn="r" fontAlgn="b"/>
                      <a:r>
                        <a:rPr lang="en-US" sz="13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bag</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Red Potatoes</a:t>
                      </a:r>
                    </a:p>
                  </a:txBody>
                  <a:tcPr marL="9525" marR="9525" marT="952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$4.73</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$4.40</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tcPr>
                </a:tc>
                <a:extLst>
                  <a:ext uri="{0D108BD9-81ED-4DB2-BD59-A6C34878D82A}">
                    <a16:rowId xmlns:a16="http://schemas.microsoft.com/office/drawing/2014/main" val="1284102812"/>
                  </a:ext>
                </a:extLst>
              </a:tr>
              <a:tr h="190500">
                <a:tc>
                  <a:txBody>
                    <a:bodyPr/>
                    <a:lstStyle/>
                    <a:p>
                      <a:pPr algn="r" fontAlgn="b"/>
                      <a:r>
                        <a:rPr lang="en-US" sz="13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head</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Romaine</a:t>
                      </a:r>
                    </a:p>
                  </a:txBody>
                  <a:tcPr marL="9525" marR="9525" marT="952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1.2</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$1.76</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$1.28</a:t>
                      </a:r>
                    </a:p>
                  </a:txBody>
                  <a:tcPr marL="9525" marR="9525" marT="952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38%</a:t>
                      </a:r>
                    </a:p>
                  </a:txBody>
                  <a:tcPr marL="9525" marR="9525" marT="9525" marB="0" anchor="b">
                    <a:lnL>
                      <a:noFill/>
                    </a:lnL>
                    <a:lnR>
                      <a:noFill/>
                    </a:lnR>
                    <a:lnT>
                      <a:noFill/>
                    </a:lnT>
                    <a:lnB>
                      <a:noFill/>
                    </a:lnB>
                  </a:tcPr>
                </a:tc>
                <a:extLst>
                  <a:ext uri="{0D108BD9-81ED-4DB2-BD59-A6C34878D82A}">
                    <a16:rowId xmlns:a16="http://schemas.microsoft.com/office/drawing/2014/main" val="3115691970"/>
                  </a:ext>
                </a:extLst>
              </a:tr>
              <a:tr h="190500">
                <a:tc>
                  <a:txBody>
                    <a:bodyPr/>
                    <a:lstStyle/>
                    <a:p>
                      <a:pPr algn="r" fontAlgn="b"/>
                      <a:r>
                        <a:rPr lang="en-US" sz="13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carton</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Strawberries</a:t>
                      </a:r>
                    </a:p>
                  </a:txBody>
                  <a:tcPr marL="9525" marR="9525" marT="952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$2.49</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$2.72</a:t>
                      </a:r>
                    </a:p>
                  </a:txBody>
                  <a:tcPr marL="9525" marR="9525" marT="952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-8%</a:t>
                      </a:r>
                    </a:p>
                  </a:txBody>
                  <a:tcPr marL="9525" marR="9525" marT="9525" marB="0" anchor="b">
                    <a:lnL>
                      <a:noFill/>
                    </a:lnL>
                    <a:lnR>
                      <a:noFill/>
                    </a:lnR>
                    <a:lnT>
                      <a:noFill/>
                    </a:lnT>
                    <a:lnB>
                      <a:noFill/>
                    </a:lnB>
                  </a:tcPr>
                </a:tc>
                <a:extLst>
                  <a:ext uri="{0D108BD9-81ED-4DB2-BD59-A6C34878D82A}">
                    <a16:rowId xmlns:a16="http://schemas.microsoft.com/office/drawing/2014/main" val="4121956730"/>
                  </a:ext>
                </a:extLst>
              </a:tr>
              <a:tr h="190500">
                <a:tc>
                  <a:txBody>
                    <a:bodyPr/>
                    <a:lstStyle/>
                    <a:p>
                      <a:pPr algn="r" fontAlgn="b"/>
                      <a:r>
                        <a:rPr lang="en-US" sz="13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ears</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Sweet Corn</a:t>
                      </a:r>
                    </a:p>
                  </a:txBody>
                  <a:tcPr marL="9525" marR="9525" marT="952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3.8</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$1.83</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$2.10</a:t>
                      </a:r>
                    </a:p>
                  </a:txBody>
                  <a:tcPr marL="9525" marR="9525" marT="952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-13%</a:t>
                      </a:r>
                    </a:p>
                  </a:txBody>
                  <a:tcPr marL="9525" marR="9525" marT="9525" marB="0" anchor="b">
                    <a:lnL>
                      <a:noFill/>
                    </a:lnL>
                    <a:lnR>
                      <a:noFill/>
                    </a:lnR>
                    <a:lnT>
                      <a:noFill/>
                    </a:lnT>
                    <a:lnB>
                      <a:noFill/>
                    </a:lnB>
                  </a:tcPr>
                </a:tc>
                <a:extLst>
                  <a:ext uri="{0D108BD9-81ED-4DB2-BD59-A6C34878D82A}">
                    <a16:rowId xmlns:a16="http://schemas.microsoft.com/office/drawing/2014/main" val="2801667596"/>
                  </a:ext>
                </a:extLst>
              </a:tr>
              <a:tr h="190500">
                <a:tc>
                  <a:txBody>
                    <a:bodyPr/>
                    <a:lstStyle/>
                    <a:p>
                      <a:pPr algn="r" fontAlgn="b"/>
                      <a:r>
                        <a:rPr lang="en-US" sz="13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pint</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Tomatoes Cherry</a:t>
                      </a:r>
                    </a:p>
                  </a:txBody>
                  <a:tcPr marL="9525" marR="9525" marT="952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10.5</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oz</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$3.24</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$3.28</a:t>
                      </a:r>
                    </a:p>
                  </a:txBody>
                  <a:tcPr marL="9525" marR="9525" marT="952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2305737349"/>
                  </a:ext>
                </a:extLst>
              </a:tr>
              <a:tr h="190500">
                <a:tc>
                  <a:txBody>
                    <a:bodyPr/>
                    <a:lstStyle/>
                    <a:p>
                      <a:pPr algn="r" fontAlgn="b"/>
                      <a:r>
                        <a:rPr lang="en-US" sz="13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Tomatoes Slicing</a:t>
                      </a:r>
                    </a:p>
                  </a:txBody>
                  <a:tcPr marL="9525" marR="9525" marT="952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$3.54</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$3.02</a:t>
                      </a:r>
                    </a:p>
                  </a:txBody>
                  <a:tcPr marL="9525" marR="9525" marT="952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17%</a:t>
                      </a:r>
                    </a:p>
                  </a:txBody>
                  <a:tcPr marL="9525" marR="9525" marT="9525" marB="0" anchor="b">
                    <a:lnL>
                      <a:noFill/>
                    </a:lnL>
                    <a:lnR>
                      <a:noFill/>
                    </a:lnR>
                    <a:lnT>
                      <a:noFill/>
                    </a:lnT>
                    <a:lnB>
                      <a:noFill/>
                    </a:lnB>
                  </a:tcPr>
                </a:tc>
                <a:extLst>
                  <a:ext uri="{0D108BD9-81ED-4DB2-BD59-A6C34878D82A}">
                    <a16:rowId xmlns:a16="http://schemas.microsoft.com/office/drawing/2014/main" val="1551902143"/>
                  </a:ext>
                </a:extLst>
              </a:tr>
              <a:tr h="190500">
                <a:tc>
                  <a:txBody>
                    <a:bodyPr/>
                    <a:lstStyle/>
                    <a:p>
                      <a:pPr algn="r" fontAlgn="b"/>
                      <a:r>
                        <a:rPr lang="en-US" sz="13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ea</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Watermelon</a:t>
                      </a:r>
                    </a:p>
                  </a:txBody>
                  <a:tcPr marL="9525" marR="9525" marT="952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$4.82</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$4.15</a:t>
                      </a:r>
                    </a:p>
                  </a:txBody>
                  <a:tcPr marL="9525" marR="9525" marT="952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16%</a:t>
                      </a:r>
                    </a:p>
                  </a:txBody>
                  <a:tcPr marL="9525" marR="9525" marT="9525" marB="0" anchor="b">
                    <a:lnL>
                      <a:noFill/>
                    </a:lnL>
                    <a:lnR>
                      <a:noFill/>
                    </a:lnR>
                    <a:lnT>
                      <a:noFill/>
                    </a:lnT>
                    <a:lnB>
                      <a:noFill/>
                    </a:lnB>
                  </a:tcPr>
                </a:tc>
                <a:extLst>
                  <a:ext uri="{0D108BD9-81ED-4DB2-BD59-A6C34878D82A}">
                    <a16:rowId xmlns:a16="http://schemas.microsoft.com/office/drawing/2014/main" val="841517268"/>
                  </a:ext>
                </a:extLst>
              </a:tr>
              <a:tr h="190500">
                <a:tc>
                  <a:txBody>
                    <a:bodyPr/>
                    <a:lstStyle/>
                    <a:p>
                      <a:pPr algn="r" fontAlgn="b"/>
                      <a:r>
                        <a:rPr lang="en-US" sz="13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ea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Zucchini</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panose="020F0502020204030204" pitchFamily="34" charset="0"/>
                        </a:rPr>
                        <a:t>14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oz</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$1.26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$1.13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Calibri" panose="020F0502020204030204" pitchFamily="34" charset="0"/>
                        </a:rPr>
                        <a:t>12%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4815192"/>
                  </a:ext>
                </a:extLst>
              </a:tr>
              <a:tr h="190500">
                <a:tc>
                  <a:txBody>
                    <a:bodyPr/>
                    <a:lstStyle/>
                    <a:p>
                      <a:pPr algn="l" fontAlgn="b"/>
                      <a:endParaRPr lang="en-US" sz="13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b"/>
                      <a:r>
                        <a:rPr lang="en-US" sz="1300" b="1" i="0" u="none" strike="noStrike" dirty="0">
                          <a:solidFill>
                            <a:srgbClr val="000000"/>
                          </a:solidFill>
                          <a:effectLst/>
                          <a:latin typeface="Calibri" panose="020F0502020204030204" pitchFamily="34" charset="0"/>
                        </a:rPr>
                        <a:t>Total Price</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b"/>
                      <a:endParaRPr lang="en-US" sz="1300" b="1"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1" i="0" u="none" strike="noStrike">
                          <a:solidFill>
                            <a:srgbClr val="000000"/>
                          </a:solidFill>
                          <a:effectLst/>
                          <a:latin typeface="Calibri" panose="020F0502020204030204" pitchFamily="34" charset="0"/>
                        </a:rPr>
                        <a:t>$37.31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1" i="0" u="none" strike="noStrike">
                          <a:solidFill>
                            <a:srgbClr val="000000"/>
                          </a:solidFill>
                          <a:effectLst/>
                          <a:latin typeface="Calibri" panose="020F0502020204030204" pitchFamily="34" charset="0"/>
                        </a:rPr>
                        <a:t>$36.02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1" i="0" u="none" strike="noStrike" dirty="0">
                          <a:solidFill>
                            <a:srgbClr val="000000"/>
                          </a:solidFill>
                          <a:effectLst/>
                          <a:latin typeface="Calibri" panose="020F0502020204030204" pitchFamily="34" charset="0"/>
                        </a:rPr>
                        <a:t>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49101278"/>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183425388"/>
              </p:ext>
            </p:extLst>
          </p:nvPr>
        </p:nvGraphicFramePr>
        <p:xfrm>
          <a:off x="6393108" y="2266467"/>
          <a:ext cx="5713005" cy="3686175"/>
        </p:xfrm>
        <a:graphic>
          <a:graphicData uri="http://schemas.openxmlformats.org/drawingml/2006/table">
            <a:tbl>
              <a:tblPr/>
              <a:tblGrid>
                <a:gridCol w="227515">
                  <a:extLst>
                    <a:ext uri="{9D8B030D-6E8A-4147-A177-3AD203B41FA5}">
                      <a16:colId xmlns:a16="http://schemas.microsoft.com/office/drawing/2014/main" val="2473676541"/>
                    </a:ext>
                  </a:extLst>
                </a:gridCol>
                <a:gridCol w="512706">
                  <a:extLst>
                    <a:ext uri="{9D8B030D-6E8A-4147-A177-3AD203B41FA5}">
                      <a16:colId xmlns:a16="http://schemas.microsoft.com/office/drawing/2014/main" val="2370893897"/>
                    </a:ext>
                  </a:extLst>
                </a:gridCol>
                <a:gridCol w="1245142">
                  <a:extLst>
                    <a:ext uri="{9D8B030D-6E8A-4147-A177-3AD203B41FA5}">
                      <a16:colId xmlns:a16="http://schemas.microsoft.com/office/drawing/2014/main" val="1354167239"/>
                    </a:ext>
                  </a:extLst>
                </a:gridCol>
                <a:gridCol w="439462">
                  <a:extLst>
                    <a:ext uri="{9D8B030D-6E8A-4147-A177-3AD203B41FA5}">
                      <a16:colId xmlns:a16="http://schemas.microsoft.com/office/drawing/2014/main" val="3483038243"/>
                    </a:ext>
                  </a:extLst>
                </a:gridCol>
                <a:gridCol w="292975">
                  <a:extLst>
                    <a:ext uri="{9D8B030D-6E8A-4147-A177-3AD203B41FA5}">
                      <a16:colId xmlns:a16="http://schemas.microsoft.com/office/drawing/2014/main" val="745236186"/>
                    </a:ext>
                  </a:extLst>
                </a:gridCol>
                <a:gridCol w="1025411">
                  <a:extLst>
                    <a:ext uri="{9D8B030D-6E8A-4147-A177-3AD203B41FA5}">
                      <a16:colId xmlns:a16="http://schemas.microsoft.com/office/drawing/2014/main" val="425807601"/>
                    </a:ext>
                  </a:extLst>
                </a:gridCol>
                <a:gridCol w="1171898">
                  <a:extLst>
                    <a:ext uri="{9D8B030D-6E8A-4147-A177-3AD203B41FA5}">
                      <a16:colId xmlns:a16="http://schemas.microsoft.com/office/drawing/2014/main" val="1522077418"/>
                    </a:ext>
                  </a:extLst>
                </a:gridCol>
                <a:gridCol w="797896">
                  <a:extLst>
                    <a:ext uri="{9D8B030D-6E8A-4147-A177-3AD203B41FA5}">
                      <a16:colId xmlns:a16="http://schemas.microsoft.com/office/drawing/2014/main" val="415714888"/>
                    </a:ext>
                  </a:extLst>
                </a:gridCol>
              </a:tblGrid>
              <a:tr h="571500">
                <a:tc gridSpan="2">
                  <a:txBody>
                    <a:bodyPr/>
                    <a:lstStyle/>
                    <a:p>
                      <a:pPr algn="ctr" fontAlgn="b"/>
                      <a:r>
                        <a:rPr lang="en-US" sz="1300" b="1" i="0" u="none" strike="noStrike">
                          <a:solidFill>
                            <a:srgbClr val="000000"/>
                          </a:solidFill>
                          <a:effectLst/>
                          <a:latin typeface="Calibri" panose="020F0502020204030204" pitchFamily="34" charset="0"/>
                        </a:rPr>
                        <a:t>Quantity</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300" b="1" i="0" u="none" strike="noStrike">
                          <a:solidFill>
                            <a:srgbClr val="000000"/>
                          </a:solidFill>
                          <a:effectLst/>
                          <a:latin typeface="Calibri" panose="020F0502020204030204" pitchFamily="34" charset="0"/>
                        </a:rPr>
                        <a:t>Item</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1300" b="1" i="0" u="none" strike="noStrike" dirty="0">
                          <a:solidFill>
                            <a:srgbClr val="000000"/>
                          </a:solidFill>
                          <a:effectLst/>
                          <a:latin typeface="Calibri" panose="020F0502020204030204" pitchFamily="34" charset="0"/>
                        </a:rPr>
                        <a:t>Average Weight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300" b="1" i="0" u="none" strike="noStrike">
                          <a:solidFill>
                            <a:srgbClr val="000000"/>
                          </a:solidFill>
                          <a:effectLst/>
                          <a:latin typeface="Calibri" panose="020F0502020204030204" pitchFamily="34" charset="0"/>
                        </a:rPr>
                        <a:t>National Grocery Store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Local Grocery Store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dirty="0" smtClean="0">
                          <a:solidFill>
                            <a:srgbClr val="000000"/>
                          </a:solidFill>
                          <a:effectLst/>
                          <a:latin typeface="Calibri" panose="020F0502020204030204" pitchFamily="34" charset="0"/>
                        </a:rPr>
                        <a:t>Diff.</a:t>
                      </a:r>
                      <a:endParaRPr lang="en-US" sz="13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1297195"/>
                  </a:ext>
                </a:extLst>
              </a:tr>
              <a:tr h="190500">
                <a:tc>
                  <a:txBody>
                    <a:bodyPr/>
                    <a:lstStyle/>
                    <a:p>
                      <a:pPr algn="r" fontAlgn="b"/>
                      <a:r>
                        <a:rPr lang="en-US" sz="1300" b="0" i="0" u="none" strike="noStrike">
                          <a:solidFill>
                            <a:srgbClr val="000000"/>
                          </a:solidFill>
                          <a:effectLst/>
                          <a:latin typeface="Calibri" panose="020F0502020204030204" pitchFamily="34" charset="0"/>
                        </a:rPr>
                        <a:t>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300" b="0" i="0" u="none" strike="noStrike">
                          <a:solidFill>
                            <a:srgbClr val="000000"/>
                          </a:solidFill>
                          <a:effectLst/>
                          <a:latin typeface="Calibri" panose="020F0502020204030204" pitchFamily="34" charset="0"/>
                        </a:rPr>
                        <a:t>ea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300" b="0" i="0" u="none" strike="noStrike">
                          <a:solidFill>
                            <a:srgbClr val="000000"/>
                          </a:solidFill>
                          <a:effectLst/>
                          <a:latin typeface="Calibri" panose="020F0502020204030204" pitchFamily="34" charset="0"/>
                        </a:rPr>
                        <a:t>Cantaloupe</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300" b="0" i="0" u="none" strike="noStrike">
                          <a:solidFill>
                            <a:srgbClr val="000000"/>
                          </a:solidFill>
                          <a:effectLst/>
                          <a:latin typeface="Calibri" panose="020F0502020204030204" pitchFamily="34" charset="0"/>
                        </a:rPr>
                        <a:t>3.5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a:solidFill>
                            <a:srgbClr val="000000"/>
                          </a:solidFill>
                          <a:effectLst/>
                          <a:latin typeface="Calibri" panose="020F0502020204030204" pitchFamily="34" charset="0"/>
                        </a:rPr>
                        <a:t>$3.25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a:solidFill>
                            <a:srgbClr val="000000"/>
                          </a:solidFill>
                          <a:effectLst/>
                          <a:latin typeface="Calibri" panose="020F0502020204030204" pitchFamily="34" charset="0"/>
                        </a:rPr>
                        <a:t>$3.73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-13%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66129280"/>
                  </a:ext>
                </a:extLst>
              </a:tr>
              <a:tr h="190500">
                <a:tc>
                  <a:txBody>
                    <a:bodyPr/>
                    <a:lstStyle/>
                    <a:p>
                      <a:pPr algn="r" fontAlgn="b"/>
                      <a:r>
                        <a:rPr lang="en-US" sz="13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bunch</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Carrots</a:t>
                      </a:r>
                    </a:p>
                  </a:txBody>
                  <a:tcPr marL="9525" marR="9525" marT="952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$2.55</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$2.50</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extLst>
                  <a:ext uri="{0D108BD9-81ED-4DB2-BD59-A6C34878D82A}">
                    <a16:rowId xmlns:a16="http://schemas.microsoft.com/office/drawing/2014/main" val="2309672970"/>
                  </a:ext>
                </a:extLst>
              </a:tr>
              <a:tr h="190500">
                <a:tc>
                  <a:txBody>
                    <a:bodyPr/>
                    <a:lstStyle/>
                    <a:p>
                      <a:pPr algn="r" fontAlgn="b"/>
                      <a:r>
                        <a:rPr lang="en-US" sz="13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ea</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Cucumber</a:t>
                      </a:r>
                    </a:p>
                  </a:txBody>
                  <a:tcPr marL="9525" marR="9525" marT="952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12</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oz</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$1.70</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$1.65</a:t>
                      </a:r>
                    </a:p>
                  </a:txBody>
                  <a:tcPr marL="9525" marR="9525" marT="952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extLst>
                  <a:ext uri="{0D108BD9-81ED-4DB2-BD59-A6C34878D82A}">
                    <a16:rowId xmlns:a16="http://schemas.microsoft.com/office/drawing/2014/main" val="2724485480"/>
                  </a:ext>
                </a:extLst>
              </a:tr>
              <a:tr h="190500">
                <a:tc>
                  <a:txBody>
                    <a:bodyPr/>
                    <a:lstStyle/>
                    <a:p>
                      <a:pPr algn="r" fontAlgn="b"/>
                      <a:r>
                        <a:rPr lang="en-US" sz="13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ea</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Green Bell Pepper</a:t>
                      </a:r>
                    </a:p>
                  </a:txBody>
                  <a:tcPr marL="9525" marR="9525" marT="952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$3.52</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$4.94</a:t>
                      </a:r>
                    </a:p>
                  </a:txBody>
                  <a:tcPr marL="9525" marR="9525" marT="952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-29%</a:t>
                      </a:r>
                    </a:p>
                  </a:txBody>
                  <a:tcPr marL="9525" marR="9525" marT="9525" marB="0" anchor="b">
                    <a:lnL>
                      <a:noFill/>
                    </a:lnL>
                    <a:lnR>
                      <a:noFill/>
                    </a:lnR>
                    <a:lnT>
                      <a:noFill/>
                    </a:lnT>
                    <a:lnB>
                      <a:noFill/>
                    </a:lnB>
                  </a:tcPr>
                </a:tc>
                <a:extLst>
                  <a:ext uri="{0D108BD9-81ED-4DB2-BD59-A6C34878D82A}">
                    <a16:rowId xmlns:a16="http://schemas.microsoft.com/office/drawing/2014/main" val="3394337037"/>
                  </a:ext>
                </a:extLst>
              </a:tr>
              <a:tr h="190500">
                <a:tc>
                  <a:txBody>
                    <a:bodyPr/>
                    <a:lstStyle/>
                    <a:p>
                      <a:pPr algn="r" fontAlgn="b"/>
                      <a:r>
                        <a:rPr lang="en-US" sz="13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bag</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Mixed Greens</a:t>
                      </a:r>
                    </a:p>
                  </a:txBody>
                  <a:tcPr marL="9525" marR="9525" marT="952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12</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oz</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$6.24</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$7.18</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tcPr>
                </a:tc>
                <a:extLst>
                  <a:ext uri="{0D108BD9-81ED-4DB2-BD59-A6C34878D82A}">
                    <a16:rowId xmlns:a16="http://schemas.microsoft.com/office/drawing/2014/main" val="2111658835"/>
                  </a:ext>
                </a:extLst>
              </a:tr>
              <a:tr h="190500">
                <a:tc>
                  <a:txBody>
                    <a:bodyPr/>
                    <a:lstStyle/>
                    <a:p>
                      <a:pPr algn="r" fontAlgn="b"/>
                      <a:r>
                        <a:rPr lang="en-US" sz="13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ea</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Onions Yellow</a:t>
                      </a:r>
                    </a:p>
                  </a:txBody>
                  <a:tcPr marL="9525" marR="9525" marT="952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2.5</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$2.56</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$3.93</a:t>
                      </a:r>
                    </a:p>
                  </a:txBody>
                  <a:tcPr marL="9525" marR="9525" marT="952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-35%</a:t>
                      </a:r>
                    </a:p>
                  </a:txBody>
                  <a:tcPr marL="9525" marR="9525" marT="9525" marB="0" anchor="b">
                    <a:lnL>
                      <a:noFill/>
                    </a:lnL>
                    <a:lnR>
                      <a:noFill/>
                    </a:lnR>
                    <a:lnT>
                      <a:noFill/>
                    </a:lnT>
                    <a:lnB>
                      <a:noFill/>
                    </a:lnB>
                  </a:tcPr>
                </a:tc>
                <a:extLst>
                  <a:ext uri="{0D108BD9-81ED-4DB2-BD59-A6C34878D82A}">
                    <a16:rowId xmlns:a16="http://schemas.microsoft.com/office/drawing/2014/main" val="3692123876"/>
                  </a:ext>
                </a:extLst>
              </a:tr>
              <a:tr h="190500">
                <a:tc>
                  <a:txBody>
                    <a:bodyPr/>
                    <a:lstStyle/>
                    <a:p>
                      <a:pPr algn="r" fontAlgn="b"/>
                      <a:r>
                        <a:rPr lang="en-US" sz="13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bag</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Red Potatoes</a:t>
                      </a:r>
                    </a:p>
                  </a:txBody>
                  <a:tcPr marL="9525" marR="9525" marT="952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$6.87</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$7.30</a:t>
                      </a:r>
                    </a:p>
                  </a:txBody>
                  <a:tcPr marL="9525" marR="9525" marT="952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-6%</a:t>
                      </a:r>
                    </a:p>
                  </a:txBody>
                  <a:tcPr marL="9525" marR="9525" marT="9525" marB="0" anchor="b">
                    <a:lnL>
                      <a:noFill/>
                    </a:lnL>
                    <a:lnR>
                      <a:noFill/>
                    </a:lnR>
                    <a:lnT>
                      <a:noFill/>
                    </a:lnT>
                    <a:lnB>
                      <a:noFill/>
                    </a:lnB>
                  </a:tcPr>
                </a:tc>
                <a:extLst>
                  <a:ext uri="{0D108BD9-81ED-4DB2-BD59-A6C34878D82A}">
                    <a16:rowId xmlns:a16="http://schemas.microsoft.com/office/drawing/2014/main" val="2725654861"/>
                  </a:ext>
                </a:extLst>
              </a:tr>
              <a:tr h="190500">
                <a:tc>
                  <a:txBody>
                    <a:bodyPr/>
                    <a:lstStyle/>
                    <a:p>
                      <a:pPr algn="r" fontAlgn="b"/>
                      <a:r>
                        <a:rPr lang="en-US" sz="13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head</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Romaine</a:t>
                      </a:r>
                    </a:p>
                  </a:txBody>
                  <a:tcPr marL="9525" marR="9525" marT="952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1.2</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$3.08</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$1.83</a:t>
                      </a:r>
                    </a:p>
                  </a:txBody>
                  <a:tcPr marL="9525" marR="9525" marT="952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68%</a:t>
                      </a:r>
                    </a:p>
                  </a:txBody>
                  <a:tcPr marL="9525" marR="9525" marT="9525" marB="0" anchor="b">
                    <a:lnL>
                      <a:noFill/>
                    </a:lnL>
                    <a:lnR>
                      <a:noFill/>
                    </a:lnR>
                    <a:lnT>
                      <a:noFill/>
                    </a:lnT>
                    <a:lnB>
                      <a:noFill/>
                    </a:lnB>
                  </a:tcPr>
                </a:tc>
                <a:extLst>
                  <a:ext uri="{0D108BD9-81ED-4DB2-BD59-A6C34878D82A}">
                    <a16:rowId xmlns:a16="http://schemas.microsoft.com/office/drawing/2014/main" val="1423052850"/>
                  </a:ext>
                </a:extLst>
              </a:tr>
              <a:tr h="190500">
                <a:tc>
                  <a:txBody>
                    <a:bodyPr/>
                    <a:lstStyle/>
                    <a:p>
                      <a:pPr algn="r" fontAlgn="b"/>
                      <a:r>
                        <a:rPr lang="en-US" sz="13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carton</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Strawberries</a:t>
                      </a:r>
                    </a:p>
                  </a:txBody>
                  <a:tcPr marL="9525" marR="9525" marT="952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$3.65</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$4.39</a:t>
                      </a:r>
                    </a:p>
                  </a:txBody>
                  <a:tcPr marL="9525" marR="9525" marT="952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-17%</a:t>
                      </a:r>
                    </a:p>
                  </a:txBody>
                  <a:tcPr marL="9525" marR="9525" marT="9525" marB="0" anchor="b">
                    <a:lnL>
                      <a:noFill/>
                    </a:lnL>
                    <a:lnR>
                      <a:noFill/>
                    </a:lnR>
                    <a:lnT>
                      <a:noFill/>
                    </a:lnT>
                    <a:lnB>
                      <a:noFill/>
                    </a:lnB>
                  </a:tcPr>
                </a:tc>
                <a:extLst>
                  <a:ext uri="{0D108BD9-81ED-4DB2-BD59-A6C34878D82A}">
                    <a16:rowId xmlns:a16="http://schemas.microsoft.com/office/drawing/2014/main" val="456809417"/>
                  </a:ext>
                </a:extLst>
              </a:tr>
              <a:tr h="190500">
                <a:tc>
                  <a:txBody>
                    <a:bodyPr/>
                    <a:lstStyle/>
                    <a:p>
                      <a:pPr algn="r" fontAlgn="b"/>
                      <a:r>
                        <a:rPr lang="en-US" sz="13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ears</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Sweet Corn</a:t>
                      </a:r>
                    </a:p>
                  </a:txBody>
                  <a:tcPr marL="9525" marR="9525" marT="952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3.8</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$7.83</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$2.08</a:t>
                      </a:r>
                    </a:p>
                  </a:txBody>
                  <a:tcPr marL="9525" marR="9525" marT="952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277%</a:t>
                      </a:r>
                    </a:p>
                  </a:txBody>
                  <a:tcPr marL="9525" marR="9525" marT="9525" marB="0" anchor="b">
                    <a:lnL>
                      <a:noFill/>
                    </a:lnL>
                    <a:lnR>
                      <a:noFill/>
                    </a:lnR>
                    <a:lnT>
                      <a:noFill/>
                    </a:lnT>
                    <a:lnB>
                      <a:noFill/>
                    </a:lnB>
                  </a:tcPr>
                </a:tc>
                <a:extLst>
                  <a:ext uri="{0D108BD9-81ED-4DB2-BD59-A6C34878D82A}">
                    <a16:rowId xmlns:a16="http://schemas.microsoft.com/office/drawing/2014/main" val="4030987645"/>
                  </a:ext>
                </a:extLst>
              </a:tr>
              <a:tr h="190500">
                <a:tc>
                  <a:txBody>
                    <a:bodyPr/>
                    <a:lstStyle/>
                    <a:p>
                      <a:pPr algn="r" fontAlgn="b"/>
                      <a:r>
                        <a:rPr lang="en-US" sz="13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pint</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Tomatoes Cherry</a:t>
                      </a:r>
                    </a:p>
                  </a:txBody>
                  <a:tcPr marL="9525" marR="9525" marT="952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10.5</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oz</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$3.15</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$2.81</a:t>
                      </a:r>
                    </a:p>
                  </a:txBody>
                  <a:tcPr marL="9525" marR="9525" marT="952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12%</a:t>
                      </a:r>
                    </a:p>
                  </a:txBody>
                  <a:tcPr marL="9525" marR="9525" marT="9525" marB="0" anchor="b">
                    <a:lnL>
                      <a:noFill/>
                    </a:lnL>
                    <a:lnR>
                      <a:noFill/>
                    </a:lnR>
                    <a:lnT>
                      <a:noFill/>
                    </a:lnT>
                    <a:lnB>
                      <a:noFill/>
                    </a:lnB>
                  </a:tcPr>
                </a:tc>
                <a:extLst>
                  <a:ext uri="{0D108BD9-81ED-4DB2-BD59-A6C34878D82A}">
                    <a16:rowId xmlns:a16="http://schemas.microsoft.com/office/drawing/2014/main" val="4060465571"/>
                  </a:ext>
                </a:extLst>
              </a:tr>
              <a:tr h="190500">
                <a:tc>
                  <a:txBody>
                    <a:bodyPr/>
                    <a:lstStyle/>
                    <a:p>
                      <a:pPr algn="r" fontAlgn="b"/>
                      <a:r>
                        <a:rPr lang="en-US" sz="13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9525" marR="9525" marT="9525"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Tomatoes Slicing</a:t>
                      </a:r>
                    </a:p>
                  </a:txBody>
                  <a:tcPr marL="9525" marR="9525" marT="952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$4.81</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$5.63</a:t>
                      </a:r>
                    </a:p>
                  </a:txBody>
                  <a:tcPr marL="9525" marR="9525" marT="952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-15%</a:t>
                      </a:r>
                    </a:p>
                  </a:txBody>
                  <a:tcPr marL="9525" marR="9525" marT="9525" marB="0" anchor="b">
                    <a:lnL>
                      <a:noFill/>
                    </a:lnL>
                    <a:lnR>
                      <a:noFill/>
                    </a:lnR>
                    <a:lnT>
                      <a:noFill/>
                    </a:lnT>
                    <a:lnB>
                      <a:noFill/>
                    </a:lnB>
                  </a:tcPr>
                </a:tc>
                <a:extLst>
                  <a:ext uri="{0D108BD9-81ED-4DB2-BD59-A6C34878D82A}">
                    <a16:rowId xmlns:a16="http://schemas.microsoft.com/office/drawing/2014/main" val="1677707627"/>
                  </a:ext>
                </a:extLst>
              </a:tr>
              <a:tr h="190500">
                <a:tc>
                  <a:txBody>
                    <a:bodyPr/>
                    <a:lstStyle/>
                    <a:p>
                      <a:pPr algn="r" fontAlgn="b"/>
                      <a:r>
                        <a:rPr lang="en-US" sz="13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ea</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Watermelon</a:t>
                      </a:r>
                    </a:p>
                  </a:txBody>
                  <a:tcPr marL="9525" marR="9525" marT="952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$8.66</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$11.42</a:t>
                      </a:r>
                    </a:p>
                  </a:txBody>
                  <a:tcPr marL="9525" marR="9525" marT="952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-24%</a:t>
                      </a:r>
                    </a:p>
                  </a:txBody>
                  <a:tcPr marL="9525" marR="9525" marT="9525" marB="0" anchor="b">
                    <a:lnL>
                      <a:noFill/>
                    </a:lnL>
                    <a:lnR>
                      <a:noFill/>
                    </a:lnR>
                    <a:lnT>
                      <a:noFill/>
                    </a:lnT>
                    <a:lnB>
                      <a:noFill/>
                    </a:lnB>
                  </a:tcPr>
                </a:tc>
                <a:extLst>
                  <a:ext uri="{0D108BD9-81ED-4DB2-BD59-A6C34878D82A}">
                    <a16:rowId xmlns:a16="http://schemas.microsoft.com/office/drawing/2014/main" val="3503971709"/>
                  </a:ext>
                </a:extLst>
              </a:tr>
              <a:tr h="190500">
                <a:tc>
                  <a:txBody>
                    <a:bodyPr/>
                    <a:lstStyle/>
                    <a:p>
                      <a:pPr algn="r" fontAlgn="b"/>
                      <a:r>
                        <a:rPr lang="en-US" sz="13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ea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Zucchini</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panose="020F0502020204030204" pitchFamily="34" charset="0"/>
                        </a:rPr>
                        <a:t>14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oz</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$2.59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$1.65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Calibri" panose="020F0502020204030204" pitchFamily="34" charset="0"/>
                        </a:rPr>
                        <a:t>57%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3567967"/>
                  </a:ext>
                </a:extLst>
              </a:tr>
              <a:tr h="190500">
                <a:tc>
                  <a:txBody>
                    <a:bodyPr/>
                    <a:lstStyle/>
                    <a:p>
                      <a:pPr algn="l" fontAlgn="b"/>
                      <a:endParaRPr lang="en-US" sz="13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b"/>
                      <a:r>
                        <a:rPr lang="en-US" sz="1300" b="1" i="0" u="none" strike="noStrike" dirty="0">
                          <a:solidFill>
                            <a:srgbClr val="000000"/>
                          </a:solidFill>
                          <a:effectLst/>
                          <a:latin typeface="Calibri" panose="020F0502020204030204" pitchFamily="34" charset="0"/>
                        </a:rPr>
                        <a:t>Total Price</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b"/>
                      <a:endParaRPr lang="en-US" sz="1100" b="1"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1" i="0" u="none" strike="noStrike">
                          <a:solidFill>
                            <a:srgbClr val="000000"/>
                          </a:solidFill>
                          <a:effectLst/>
                          <a:latin typeface="Calibri" panose="020F0502020204030204" pitchFamily="34" charset="0"/>
                        </a:rPr>
                        <a:t>$60.46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1" i="0" u="none" strike="noStrike">
                          <a:solidFill>
                            <a:srgbClr val="000000"/>
                          </a:solidFill>
                          <a:effectLst/>
                          <a:latin typeface="Calibri" panose="020F0502020204030204" pitchFamily="34" charset="0"/>
                        </a:rPr>
                        <a:t>$61.05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1" i="0" u="none" strike="noStrike" dirty="0">
                          <a:solidFill>
                            <a:srgbClr val="000000"/>
                          </a:solidFill>
                          <a:effectLst/>
                          <a:latin typeface="Calibri" panose="020F0502020204030204" pitchFamily="34" charset="0"/>
                        </a:rPr>
                        <a:t>-1%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81237161"/>
                  </a:ext>
                </a:extLst>
              </a:tr>
            </a:tbl>
          </a:graphicData>
        </a:graphic>
      </p:graphicFrame>
    </p:spTree>
    <p:extLst>
      <p:ext uri="{BB962C8B-B14F-4D97-AF65-F5344CB8AC3E}">
        <p14:creationId xmlns:p14="http://schemas.microsoft.com/office/powerpoint/2010/main" val="402522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269" y="434898"/>
            <a:ext cx="9751060" cy="1012902"/>
          </a:xfrm>
        </p:spPr>
        <p:txBody>
          <a:bodyPr/>
          <a:lstStyle/>
          <a:p>
            <a:r>
              <a:rPr lang="en-US"/>
              <a:t>Grocery Store Comparison </a:t>
            </a:r>
          </a:p>
        </p:txBody>
      </p:sp>
      <p:sp>
        <p:nvSpPr>
          <p:cNvPr id="8" name="Text Placeholder 10"/>
          <p:cNvSpPr txBox="1">
            <a:spLocks/>
          </p:cNvSpPr>
          <p:nvPr/>
        </p:nvSpPr>
        <p:spPr>
          <a:xfrm>
            <a:off x="1153054" y="1467134"/>
            <a:ext cx="5256530" cy="537029"/>
          </a:xfrm>
          <a:prstGeom prst="rect">
            <a:avLst/>
          </a:prstGeom>
        </p:spPr>
        <p:txBody>
          <a:bodyPr>
            <a:normAutofit/>
          </a:bodyPr>
          <a:lst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a:lstStyle>
          <a:p>
            <a:pPr marL="0" indent="0">
              <a:buNone/>
            </a:pPr>
            <a:r>
              <a:rPr lang="en-US">
                <a:solidFill>
                  <a:schemeClr val="accent1">
                    <a:lumMod val="75000"/>
                  </a:schemeClr>
                </a:solidFill>
              </a:rPr>
              <a:t>Conventional Basket of Produce</a:t>
            </a:r>
          </a:p>
        </p:txBody>
      </p:sp>
      <p:graphicFrame>
        <p:nvGraphicFramePr>
          <p:cNvPr id="6" name="Table 5"/>
          <p:cNvGraphicFramePr>
            <a:graphicFrameLocks noGrp="1"/>
          </p:cNvGraphicFramePr>
          <p:nvPr>
            <p:extLst>
              <p:ext uri="{D42A27DB-BD31-4B8C-83A1-F6EECF244321}">
                <p14:modId xmlns:p14="http://schemas.microsoft.com/office/powerpoint/2010/main" val="946831048"/>
              </p:ext>
            </p:extLst>
          </p:nvPr>
        </p:nvGraphicFramePr>
        <p:xfrm>
          <a:off x="8" y="1904996"/>
          <a:ext cx="12188811" cy="4022134"/>
        </p:xfrm>
        <a:graphic>
          <a:graphicData uri="http://schemas.openxmlformats.org/drawingml/2006/table">
            <a:tbl>
              <a:tblPr/>
              <a:tblGrid>
                <a:gridCol w="379404">
                  <a:extLst>
                    <a:ext uri="{9D8B030D-6E8A-4147-A177-3AD203B41FA5}">
                      <a16:colId xmlns:a16="http://schemas.microsoft.com/office/drawing/2014/main" val="171726141"/>
                    </a:ext>
                  </a:extLst>
                </a:gridCol>
                <a:gridCol w="457200">
                  <a:extLst>
                    <a:ext uri="{9D8B030D-6E8A-4147-A177-3AD203B41FA5}">
                      <a16:colId xmlns:a16="http://schemas.microsoft.com/office/drawing/2014/main" val="2728657320"/>
                    </a:ext>
                  </a:extLst>
                </a:gridCol>
                <a:gridCol w="1447800">
                  <a:extLst>
                    <a:ext uri="{9D8B030D-6E8A-4147-A177-3AD203B41FA5}">
                      <a16:colId xmlns:a16="http://schemas.microsoft.com/office/drawing/2014/main" val="2125037405"/>
                    </a:ext>
                  </a:extLst>
                </a:gridCol>
                <a:gridCol w="457200">
                  <a:extLst>
                    <a:ext uri="{9D8B030D-6E8A-4147-A177-3AD203B41FA5}">
                      <a16:colId xmlns:a16="http://schemas.microsoft.com/office/drawing/2014/main" val="1072656328"/>
                    </a:ext>
                  </a:extLst>
                </a:gridCol>
                <a:gridCol w="304800">
                  <a:extLst>
                    <a:ext uri="{9D8B030D-6E8A-4147-A177-3AD203B41FA5}">
                      <a16:colId xmlns:a16="http://schemas.microsoft.com/office/drawing/2014/main" val="1409383721"/>
                    </a:ext>
                  </a:extLst>
                </a:gridCol>
                <a:gridCol w="990600">
                  <a:extLst>
                    <a:ext uri="{9D8B030D-6E8A-4147-A177-3AD203B41FA5}">
                      <a16:colId xmlns:a16="http://schemas.microsoft.com/office/drawing/2014/main" val="1233595834"/>
                    </a:ext>
                  </a:extLst>
                </a:gridCol>
                <a:gridCol w="838200">
                  <a:extLst>
                    <a:ext uri="{9D8B030D-6E8A-4147-A177-3AD203B41FA5}">
                      <a16:colId xmlns:a16="http://schemas.microsoft.com/office/drawing/2014/main" val="371448388"/>
                    </a:ext>
                  </a:extLst>
                </a:gridCol>
                <a:gridCol w="762000">
                  <a:extLst>
                    <a:ext uri="{9D8B030D-6E8A-4147-A177-3AD203B41FA5}">
                      <a16:colId xmlns:a16="http://schemas.microsoft.com/office/drawing/2014/main" val="1838937901"/>
                    </a:ext>
                  </a:extLst>
                </a:gridCol>
                <a:gridCol w="762000">
                  <a:extLst>
                    <a:ext uri="{9D8B030D-6E8A-4147-A177-3AD203B41FA5}">
                      <a16:colId xmlns:a16="http://schemas.microsoft.com/office/drawing/2014/main" val="742986804"/>
                    </a:ext>
                  </a:extLst>
                </a:gridCol>
                <a:gridCol w="685800">
                  <a:extLst>
                    <a:ext uri="{9D8B030D-6E8A-4147-A177-3AD203B41FA5}">
                      <a16:colId xmlns:a16="http://schemas.microsoft.com/office/drawing/2014/main" val="2497738457"/>
                    </a:ext>
                  </a:extLst>
                </a:gridCol>
                <a:gridCol w="838200">
                  <a:extLst>
                    <a:ext uri="{9D8B030D-6E8A-4147-A177-3AD203B41FA5}">
                      <a16:colId xmlns:a16="http://schemas.microsoft.com/office/drawing/2014/main" val="2291063157"/>
                    </a:ext>
                  </a:extLst>
                </a:gridCol>
                <a:gridCol w="685800">
                  <a:extLst>
                    <a:ext uri="{9D8B030D-6E8A-4147-A177-3AD203B41FA5}">
                      <a16:colId xmlns:a16="http://schemas.microsoft.com/office/drawing/2014/main" val="3141746103"/>
                    </a:ext>
                  </a:extLst>
                </a:gridCol>
                <a:gridCol w="914400">
                  <a:extLst>
                    <a:ext uri="{9D8B030D-6E8A-4147-A177-3AD203B41FA5}">
                      <a16:colId xmlns:a16="http://schemas.microsoft.com/office/drawing/2014/main" val="3445343773"/>
                    </a:ext>
                  </a:extLst>
                </a:gridCol>
                <a:gridCol w="685800">
                  <a:extLst>
                    <a:ext uri="{9D8B030D-6E8A-4147-A177-3AD203B41FA5}">
                      <a16:colId xmlns:a16="http://schemas.microsoft.com/office/drawing/2014/main" val="788389162"/>
                    </a:ext>
                  </a:extLst>
                </a:gridCol>
                <a:gridCol w="695653">
                  <a:extLst>
                    <a:ext uri="{9D8B030D-6E8A-4147-A177-3AD203B41FA5}">
                      <a16:colId xmlns:a16="http://schemas.microsoft.com/office/drawing/2014/main" val="3578297923"/>
                    </a:ext>
                  </a:extLst>
                </a:gridCol>
                <a:gridCol w="641977">
                  <a:extLst>
                    <a:ext uri="{9D8B030D-6E8A-4147-A177-3AD203B41FA5}">
                      <a16:colId xmlns:a16="http://schemas.microsoft.com/office/drawing/2014/main" val="3915398060"/>
                    </a:ext>
                  </a:extLst>
                </a:gridCol>
                <a:gridCol w="641977">
                  <a:extLst>
                    <a:ext uri="{9D8B030D-6E8A-4147-A177-3AD203B41FA5}">
                      <a16:colId xmlns:a16="http://schemas.microsoft.com/office/drawing/2014/main" val="523424620"/>
                    </a:ext>
                  </a:extLst>
                </a:gridCol>
              </a:tblGrid>
              <a:tr h="396241">
                <a:tc gridSpan="2">
                  <a:txBody>
                    <a:bodyPr/>
                    <a:lstStyle/>
                    <a:p>
                      <a:pPr algn="ctr" fontAlgn="b"/>
                      <a:r>
                        <a:rPr lang="en-US" sz="1200" b="1" i="0" u="none" strike="noStrike" dirty="0">
                          <a:solidFill>
                            <a:srgbClr val="000000"/>
                          </a:solidFill>
                          <a:effectLst/>
                          <a:latin typeface="Calibri" panose="020F0502020204030204" pitchFamily="34" charset="0"/>
                        </a:rPr>
                        <a:t>Quantity</a:t>
                      </a:r>
                    </a:p>
                  </a:txBody>
                  <a:tcPr marL="7005" marR="7005" marT="700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200" b="1" i="0" u="none" strike="noStrike">
                          <a:solidFill>
                            <a:srgbClr val="000000"/>
                          </a:solidFill>
                          <a:effectLst/>
                          <a:latin typeface="Calibri" panose="020F0502020204030204" pitchFamily="34" charset="0"/>
                        </a:rPr>
                        <a:t>Item</a:t>
                      </a:r>
                    </a:p>
                  </a:txBody>
                  <a:tcPr marL="7005" marR="7005" marT="7005"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1200" b="1" i="0" u="none" strike="noStrike" dirty="0">
                          <a:solidFill>
                            <a:srgbClr val="000000"/>
                          </a:solidFill>
                          <a:effectLst/>
                          <a:latin typeface="Calibri" panose="020F0502020204030204" pitchFamily="34" charset="0"/>
                        </a:rPr>
                        <a:t>Average Weight</a:t>
                      </a:r>
                    </a:p>
                  </a:txBody>
                  <a:tcPr marL="7005" marR="7005" marT="700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200" b="1" i="0" u="none" strike="noStrike">
                          <a:solidFill>
                            <a:srgbClr val="000000"/>
                          </a:solidFill>
                          <a:effectLst/>
                          <a:latin typeface="Calibri" panose="020F0502020204030204" pitchFamily="34" charset="0"/>
                        </a:rPr>
                        <a:t>Lee's Marketplace*</a:t>
                      </a:r>
                    </a:p>
                  </a:txBody>
                  <a:tcPr marL="7005" marR="7005" marT="700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Smith's Grocery</a:t>
                      </a:r>
                    </a:p>
                  </a:txBody>
                  <a:tcPr marL="7005" marR="7005" marT="700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Walmart</a:t>
                      </a:r>
                    </a:p>
                  </a:txBody>
                  <a:tcPr marL="7005" marR="7005" marT="700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Macey's*</a:t>
                      </a:r>
                    </a:p>
                  </a:txBody>
                  <a:tcPr marL="7005" marR="7005" marT="700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Rancho Market*</a:t>
                      </a:r>
                    </a:p>
                  </a:txBody>
                  <a:tcPr marL="7005" marR="7005" marT="700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Bowman's Market*</a:t>
                      </a:r>
                    </a:p>
                  </a:txBody>
                  <a:tcPr marL="7005" marR="7005" marT="700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Target</a:t>
                      </a:r>
                    </a:p>
                  </a:txBody>
                  <a:tcPr marL="7005" marR="7005" marT="700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Harmon's Grocery*</a:t>
                      </a:r>
                    </a:p>
                  </a:txBody>
                  <a:tcPr marL="7005" marR="7005" marT="700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City Market</a:t>
                      </a:r>
                    </a:p>
                  </a:txBody>
                  <a:tcPr marL="7005" marR="7005" marT="700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Village Market*</a:t>
                      </a:r>
                    </a:p>
                  </a:txBody>
                  <a:tcPr marL="7005" marR="7005" marT="700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Davis*</a:t>
                      </a:r>
                    </a:p>
                  </a:txBody>
                  <a:tcPr marL="7005" marR="7005" marT="700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Lin's*</a:t>
                      </a:r>
                    </a:p>
                  </a:txBody>
                  <a:tcPr marL="7005" marR="7005" marT="700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4821321"/>
                  </a:ext>
                </a:extLst>
              </a:tr>
              <a:tr h="289563">
                <a:tc>
                  <a:txBody>
                    <a:bodyPr/>
                    <a:lstStyle/>
                    <a:p>
                      <a:pPr algn="r" fontAlgn="b"/>
                      <a:r>
                        <a:rPr lang="en-US" sz="1300" b="0" i="0" u="none" strike="noStrike" dirty="0">
                          <a:solidFill>
                            <a:srgbClr val="000000"/>
                          </a:solidFill>
                          <a:effectLst/>
                          <a:latin typeface="Calibri" panose="020F0502020204030204" pitchFamily="34" charset="0"/>
                        </a:rPr>
                        <a:t>1</a:t>
                      </a:r>
                    </a:p>
                  </a:txBody>
                  <a:tcPr marL="7005" marR="7005" marT="700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300" b="0" i="0" u="none" strike="noStrike" dirty="0" err="1">
                          <a:solidFill>
                            <a:srgbClr val="000000"/>
                          </a:solidFill>
                          <a:effectLst/>
                          <a:latin typeface="Calibri" panose="020F0502020204030204" pitchFamily="34" charset="0"/>
                        </a:rPr>
                        <a:t>ea</a:t>
                      </a:r>
                      <a:endParaRPr lang="en-US" sz="1300" b="0" i="0" u="none" strike="noStrike" dirty="0">
                        <a:solidFill>
                          <a:srgbClr val="000000"/>
                        </a:solidFill>
                        <a:effectLst/>
                        <a:latin typeface="Calibri" panose="020F0502020204030204" pitchFamily="34" charset="0"/>
                      </a:endParaRPr>
                    </a:p>
                  </a:txBody>
                  <a:tcPr marL="7005" marR="7005" marT="700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300" b="0" i="0" u="none" strike="noStrike" dirty="0">
                          <a:solidFill>
                            <a:srgbClr val="000000"/>
                          </a:solidFill>
                          <a:effectLst/>
                          <a:latin typeface="Calibri" panose="020F0502020204030204" pitchFamily="34" charset="0"/>
                        </a:rPr>
                        <a:t>Cantaloupe</a:t>
                      </a:r>
                    </a:p>
                  </a:txBody>
                  <a:tcPr marL="7005" marR="7005" marT="700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300" b="0" i="0" u="none" strike="noStrike" dirty="0">
                          <a:solidFill>
                            <a:srgbClr val="000000"/>
                          </a:solidFill>
                          <a:effectLst/>
                          <a:latin typeface="Calibri" panose="020F0502020204030204" pitchFamily="34" charset="0"/>
                        </a:rPr>
                        <a:t>3.5</a:t>
                      </a:r>
                    </a:p>
                  </a:txBody>
                  <a:tcPr marL="7005" marR="7005" marT="700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300" b="0" i="0" u="none" strike="noStrike" dirty="0" err="1">
                          <a:solidFill>
                            <a:srgbClr val="000000"/>
                          </a:solidFill>
                          <a:effectLst/>
                          <a:latin typeface="Calibri" panose="020F0502020204030204" pitchFamily="34" charset="0"/>
                        </a:rPr>
                        <a:t>lbs</a:t>
                      </a:r>
                      <a:endParaRPr lang="en-US" sz="1300" b="0" i="0" u="none" strike="noStrike" dirty="0">
                        <a:solidFill>
                          <a:srgbClr val="000000"/>
                        </a:solidFill>
                        <a:effectLst/>
                        <a:latin typeface="Calibri" panose="020F0502020204030204" pitchFamily="34" charset="0"/>
                      </a:endParaRPr>
                    </a:p>
                  </a:txBody>
                  <a:tcPr marL="7005" marR="7005" marT="700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a:solidFill>
                            <a:srgbClr val="000000"/>
                          </a:solidFill>
                          <a:effectLst/>
                          <a:latin typeface="Calibri" panose="020F0502020204030204" pitchFamily="34" charset="0"/>
                        </a:rPr>
                        <a:t>$2.12</a:t>
                      </a:r>
                    </a:p>
                  </a:txBody>
                  <a:tcPr marL="7005" marR="7005" marT="700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a:solidFill>
                            <a:srgbClr val="000000"/>
                          </a:solidFill>
                          <a:effectLst/>
                          <a:latin typeface="Calibri" panose="020F0502020204030204" pitchFamily="34" charset="0"/>
                        </a:rPr>
                        <a:t>$1.93</a:t>
                      </a:r>
                    </a:p>
                  </a:txBody>
                  <a:tcPr marL="7005" marR="7005" marT="700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a:solidFill>
                            <a:srgbClr val="000000"/>
                          </a:solidFill>
                          <a:effectLst/>
                          <a:latin typeface="Calibri" panose="020F0502020204030204" pitchFamily="34" charset="0"/>
                        </a:rPr>
                        <a:t>$1.54</a:t>
                      </a:r>
                    </a:p>
                  </a:txBody>
                  <a:tcPr marL="7005" marR="7005" marT="700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a:solidFill>
                            <a:srgbClr val="000000"/>
                          </a:solidFill>
                          <a:effectLst/>
                          <a:latin typeface="Calibri" panose="020F0502020204030204" pitchFamily="34" charset="0"/>
                        </a:rPr>
                        <a:t>$1.81</a:t>
                      </a:r>
                    </a:p>
                  </a:txBody>
                  <a:tcPr marL="7005" marR="7005" marT="700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a:solidFill>
                            <a:srgbClr val="000000"/>
                          </a:solidFill>
                          <a:effectLst/>
                          <a:latin typeface="Calibri" panose="020F0502020204030204" pitchFamily="34" charset="0"/>
                        </a:rPr>
                        <a:t>$1.93</a:t>
                      </a:r>
                    </a:p>
                  </a:txBody>
                  <a:tcPr marL="7005" marR="7005" marT="700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a:solidFill>
                            <a:srgbClr val="000000"/>
                          </a:solidFill>
                          <a:effectLst/>
                          <a:latin typeface="Calibri" panose="020F0502020204030204" pitchFamily="34" charset="0"/>
                        </a:rPr>
                        <a:t>$1.66</a:t>
                      </a:r>
                    </a:p>
                  </a:txBody>
                  <a:tcPr marL="7005" marR="7005" marT="700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a:solidFill>
                            <a:srgbClr val="000000"/>
                          </a:solidFill>
                          <a:effectLst/>
                          <a:latin typeface="Calibri" panose="020F0502020204030204" pitchFamily="34" charset="0"/>
                        </a:rPr>
                        <a:t>$1.95</a:t>
                      </a:r>
                    </a:p>
                  </a:txBody>
                  <a:tcPr marL="7005" marR="7005" marT="700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a:solidFill>
                            <a:srgbClr val="000000"/>
                          </a:solidFill>
                          <a:effectLst/>
                          <a:latin typeface="Calibri" panose="020F0502020204030204" pitchFamily="34" charset="0"/>
                        </a:rPr>
                        <a:t>$2.36</a:t>
                      </a:r>
                    </a:p>
                  </a:txBody>
                  <a:tcPr marL="7005" marR="7005" marT="700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a:solidFill>
                            <a:srgbClr val="000000"/>
                          </a:solidFill>
                          <a:effectLst/>
                          <a:latin typeface="Calibri" panose="020F0502020204030204" pitchFamily="34" charset="0"/>
                        </a:rPr>
                        <a:t>$1.77</a:t>
                      </a:r>
                    </a:p>
                  </a:txBody>
                  <a:tcPr marL="7005" marR="7005" marT="700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a:solidFill>
                            <a:srgbClr val="000000"/>
                          </a:solidFill>
                          <a:effectLst/>
                          <a:latin typeface="Calibri" panose="020F0502020204030204" pitchFamily="34" charset="0"/>
                        </a:rPr>
                        <a:t>$1.59</a:t>
                      </a:r>
                    </a:p>
                  </a:txBody>
                  <a:tcPr marL="7005" marR="7005" marT="700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a:solidFill>
                            <a:srgbClr val="000000"/>
                          </a:solidFill>
                          <a:effectLst/>
                          <a:latin typeface="Calibri" panose="020F0502020204030204" pitchFamily="34" charset="0"/>
                        </a:rPr>
                        <a:t>$0.97</a:t>
                      </a:r>
                    </a:p>
                  </a:txBody>
                  <a:tcPr marL="7005" marR="7005" marT="700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a:solidFill>
                            <a:srgbClr val="000000"/>
                          </a:solidFill>
                          <a:effectLst/>
                          <a:latin typeface="Calibri" panose="020F0502020204030204" pitchFamily="34" charset="0"/>
                        </a:rPr>
                        <a:t>$2.49</a:t>
                      </a:r>
                    </a:p>
                  </a:txBody>
                  <a:tcPr marL="7005" marR="7005" marT="700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60610061"/>
                  </a:ext>
                </a:extLst>
              </a:tr>
              <a:tr h="228600">
                <a:tc>
                  <a:txBody>
                    <a:bodyPr/>
                    <a:lstStyle/>
                    <a:p>
                      <a:pPr algn="r" fontAlgn="b"/>
                      <a:r>
                        <a:rPr lang="en-US" sz="1300" b="0" i="0" u="none" strike="noStrike">
                          <a:solidFill>
                            <a:srgbClr val="000000"/>
                          </a:solidFill>
                          <a:effectLst/>
                          <a:latin typeface="Calibri" panose="020F0502020204030204" pitchFamily="34" charset="0"/>
                        </a:rPr>
                        <a:t>1</a:t>
                      </a:r>
                    </a:p>
                  </a:txBody>
                  <a:tcPr marL="7005" marR="7005" marT="700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bunch</a:t>
                      </a:r>
                    </a:p>
                  </a:txBody>
                  <a:tcPr marL="7005" marR="7005" marT="700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Carrots</a:t>
                      </a:r>
                    </a:p>
                  </a:txBody>
                  <a:tcPr marL="7005" marR="7005" marT="700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2</a:t>
                      </a:r>
                    </a:p>
                  </a:txBody>
                  <a:tcPr marL="7005" marR="7005" marT="700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7005" marR="7005" marT="700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$1.63</a:t>
                      </a:r>
                    </a:p>
                  </a:txBody>
                  <a:tcPr marL="7005" marR="7005" marT="700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$1.65</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$1.36</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$1.72</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$1.30</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$1.42</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$1.66</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$1.65</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$5.88</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$1.57</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$0.00</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$1.23</a:t>
                      </a:r>
                    </a:p>
                  </a:txBody>
                  <a:tcPr marL="7005" marR="7005" marT="7005" marB="0" anchor="b">
                    <a:lnL>
                      <a:noFill/>
                    </a:lnL>
                    <a:lnR>
                      <a:noFill/>
                    </a:lnR>
                    <a:lnT>
                      <a:noFill/>
                    </a:lnT>
                    <a:lnB>
                      <a:noFill/>
                    </a:lnB>
                  </a:tcPr>
                </a:tc>
                <a:extLst>
                  <a:ext uri="{0D108BD9-81ED-4DB2-BD59-A6C34878D82A}">
                    <a16:rowId xmlns:a16="http://schemas.microsoft.com/office/drawing/2014/main" val="165705295"/>
                  </a:ext>
                </a:extLst>
              </a:tr>
              <a:tr h="198120">
                <a:tc>
                  <a:txBody>
                    <a:bodyPr/>
                    <a:lstStyle/>
                    <a:p>
                      <a:pPr algn="r" fontAlgn="b"/>
                      <a:r>
                        <a:rPr lang="en-US" sz="1300" b="0" i="0" u="none" strike="noStrike">
                          <a:solidFill>
                            <a:srgbClr val="000000"/>
                          </a:solidFill>
                          <a:effectLst/>
                          <a:latin typeface="Calibri" panose="020F0502020204030204" pitchFamily="34" charset="0"/>
                        </a:rPr>
                        <a:t>1</a:t>
                      </a:r>
                    </a:p>
                  </a:txBody>
                  <a:tcPr marL="7005" marR="7005" marT="700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ea</a:t>
                      </a:r>
                    </a:p>
                  </a:txBody>
                  <a:tcPr marL="7005" marR="7005" marT="7005"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Cucumber</a:t>
                      </a:r>
                    </a:p>
                  </a:txBody>
                  <a:tcPr marL="7005" marR="7005" marT="700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12</a:t>
                      </a:r>
                    </a:p>
                  </a:txBody>
                  <a:tcPr marL="7005" marR="7005" marT="700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oz</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$0.86</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$0.73</a:t>
                      </a:r>
                    </a:p>
                  </a:txBody>
                  <a:tcPr marL="7005" marR="7005" marT="700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$0.72</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$0.85</a:t>
                      </a:r>
                    </a:p>
                  </a:txBody>
                  <a:tcPr marL="7005" marR="7005" marT="700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$0.66</a:t>
                      </a:r>
                    </a:p>
                  </a:txBody>
                  <a:tcPr marL="7005" marR="7005" marT="700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$0.88</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$0.95</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$0.88</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$1.33</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$1.23</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$0.00</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$0.67</a:t>
                      </a:r>
                    </a:p>
                  </a:txBody>
                  <a:tcPr marL="7005" marR="7005" marT="7005" marB="0" anchor="b">
                    <a:lnL>
                      <a:noFill/>
                    </a:lnL>
                    <a:lnR>
                      <a:noFill/>
                    </a:lnR>
                    <a:lnT>
                      <a:noFill/>
                    </a:lnT>
                    <a:lnB>
                      <a:noFill/>
                    </a:lnB>
                  </a:tcPr>
                </a:tc>
                <a:extLst>
                  <a:ext uri="{0D108BD9-81ED-4DB2-BD59-A6C34878D82A}">
                    <a16:rowId xmlns:a16="http://schemas.microsoft.com/office/drawing/2014/main" val="3392367732"/>
                  </a:ext>
                </a:extLst>
              </a:tr>
              <a:tr h="259080">
                <a:tc>
                  <a:txBody>
                    <a:bodyPr/>
                    <a:lstStyle/>
                    <a:p>
                      <a:pPr algn="r" fontAlgn="b"/>
                      <a:r>
                        <a:rPr lang="en-US" sz="1300" b="0" i="0" u="none" strike="noStrike">
                          <a:solidFill>
                            <a:srgbClr val="000000"/>
                          </a:solidFill>
                          <a:effectLst/>
                          <a:latin typeface="Calibri" panose="020F0502020204030204" pitchFamily="34" charset="0"/>
                        </a:rPr>
                        <a:t>2</a:t>
                      </a:r>
                    </a:p>
                  </a:txBody>
                  <a:tcPr marL="7005" marR="7005" marT="700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ea</a:t>
                      </a:r>
                    </a:p>
                  </a:txBody>
                  <a:tcPr marL="7005" marR="7005" marT="700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Green Bell Pepper</a:t>
                      </a:r>
                    </a:p>
                  </a:txBody>
                  <a:tcPr marL="7005" marR="7005" marT="700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1.3</a:t>
                      </a:r>
                    </a:p>
                  </a:txBody>
                  <a:tcPr marL="7005" marR="7005" marT="700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$2.18</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$2.21</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$1.87</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$2.52</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$1.95</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$2.34</a:t>
                      </a:r>
                    </a:p>
                  </a:txBody>
                  <a:tcPr marL="7005" marR="7005" marT="700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$2.44</a:t>
                      </a:r>
                    </a:p>
                  </a:txBody>
                  <a:tcPr marL="7005" marR="7005" marT="700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$2.37</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$1.69</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$2.93</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$3.57</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$1.51</a:t>
                      </a:r>
                    </a:p>
                  </a:txBody>
                  <a:tcPr marL="7005" marR="7005" marT="7005" marB="0" anchor="b">
                    <a:lnL>
                      <a:noFill/>
                    </a:lnL>
                    <a:lnR>
                      <a:noFill/>
                    </a:lnR>
                    <a:lnT>
                      <a:noFill/>
                    </a:lnT>
                    <a:lnB>
                      <a:noFill/>
                    </a:lnB>
                  </a:tcPr>
                </a:tc>
                <a:extLst>
                  <a:ext uri="{0D108BD9-81ED-4DB2-BD59-A6C34878D82A}">
                    <a16:rowId xmlns:a16="http://schemas.microsoft.com/office/drawing/2014/main" val="3593283140"/>
                  </a:ext>
                </a:extLst>
              </a:tr>
              <a:tr h="213360">
                <a:tc>
                  <a:txBody>
                    <a:bodyPr/>
                    <a:lstStyle/>
                    <a:p>
                      <a:pPr algn="r" fontAlgn="b"/>
                      <a:r>
                        <a:rPr lang="en-US" sz="1300" b="0" i="0" u="none" strike="noStrike">
                          <a:solidFill>
                            <a:srgbClr val="000000"/>
                          </a:solidFill>
                          <a:effectLst/>
                          <a:latin typeface="Calibri" panose="020F0502020204030204" pitchFamily="34" charset="0"/>
                        </a:rPr>
                        <a:t>1</a:t>
                      </a:r>
                    </a:p>
                  </a:txBody>
                  <a:tcPr marL="7005" marR="7005" marT="700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bag</a:t>
                      </a:r>
                    </a:p>
                  </a:txBody>
                  <a:tcPr marL="7005" marR="7005" marT="7005"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Mixed Greens</a:t>
                      </a:r>
                    </a:p>
                  </a:txBody>
                  <a:tcPr marL="7005" marR="7005" marT="700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12</a:t>
                      </a:r>
                    </a:p>
                  </a:txBody>
                  <a:tcPr marL="7005" marR="7005" marT="700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oz</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$5.50</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$5.78</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$4.12</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$5.39</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N/A</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$5.04</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$6.14</a:t>
                      </a:r>
                    </a:p>
                  </a:txBody>
                  <a:tcPr marL="7005" marR="7005" marT="700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$6.09</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$7.48</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$7.11</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$6.18</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N/A</a:t>
                      </a:r>
                    </a:p>
                  </a:txBody>
                  <a:tcPr marL="7005" marR="7005" marT="7005" marB="0" anchor="b">
                    <a:lnL>
                      <a:noFill/>
                    </a:lnL>
                    <a:lnR>
                      <a:noFill/>
                    </a:lnR>
                    <a:lnT>
                      <a:noFill/>
                    </a:lnT>
                    <a:lnB>
                      <a:noFill/>
                    </a:lnB>
                  </a:tcPr>
                </a:tc>
                <a:extLst>
                  <a:ext uri="{0D108BD9-81ED-4DB2-BD59-A6C34878D82A}">
                    <a16:rowId xmlns:a16="http://schemas.microsoft.com/office/drawing/2014/main" val="1316869761"/>
                  </a:ext>
                </a:extLst>
              </a:tr>
              <a:tr h="228600">
                <a:tc>
                  <a:txBody>
                    <a:bodyPr/>
                    <a:lstStyle/>
                    <a:p>
                      <a:pPr algn="r" fontAlgn="b"/>
                      <a:r>
                        <a:rPr lang="en-US" sz="1300" b="0" i="0" u="none" strike="noStrike">
                          <a:solidFill>
                            <a:srgbClr val="000000"/>
                          </a:solidFill>
                          <a:effectLst/>
                          <a:latin typeface="Calibri" panose="020F0502020204030204" pitchFamily="34" charset="0"/>
                        </a:rPr>
                        <a:t>3</a:t>
                      </a:r>
                    </a:p>
                  </a:txBody>
                  <a:tcPr marL="7005" marR="7005" marT="700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ea</a:t>
                      </a:r>
                    </a:p>
                  </a:txBody>
                  <a:tcPr marL="7005" marR="7005" marT="700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Onions Yellow</a:t>
                      </a:r>
                    </a:p>
                  </a:txBody>
                  <a:tcPr marL="7005" marR="7005" marT="700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2.5</a:t>
                      </a:r>
                    </a:p>
                  </a:txBody>
                  <a:tcPr marL="7005" marR="7005" marT="700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$1.72</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$1.88</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$1.67</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$2.06</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$1.13</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$1.83</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$2.17</a:t>
                      </a:r>
                    </a:p>
                  </a:txBody>
                  <a:tcPr marL="7005" marR="7005" marT="700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$1.93</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$2.13</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$2.23</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$1.67</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$2.03</a:t>
                      </a:r>
                    </a:p>
                  </a:txBody>
                  <a:tcPr marL="7005" marR="7005" marT="7005" marB="0" anchor="b">
                    <a:lnL>
                      <a:noFill/>
                    </a:lnL>
                    <a:lnR>
                      <a:noFill/>
                    </a:lnR>
                    <a:lnT>
                      <a:noFill/>
                    </a:lnT>
                    <a:lnB>
                      <a:noFill/>
                    </a:lnB>
                  </a:tcPr>
                </a:tc>
                <a:extLst>
                  <a:ext uri="{0D108BD9-81ED-4DB2-BD59-A6C34878D82A}">
                    <a16:rowId xmlns:a16="http://schemas.microsoft.com/office/drawing/2014/main" val="731515713"/>
                  </a:ext>
                </a:extLst>
              </a:tr>
              <a:tr h="228600">
                <a:tc>
                  <a:txBody>
                    <a:bodyPr/>
                    <a:lstStyle/>
                    <a:p>
                      <a:pPr algn="r" fontAlgn="b"/>
                      <a:r>
                        <a:rPr lang="en-US" sz="1300" b="0" i="0" u="none" strike="noStrike">
                          <a:solidFill>
                            <a:srgbClr val="000000"/>
                          </a:solidFill>
                          <a:effectLst/>
                          <a:latin typeface="Calibri" panose="020F0502020204030204" pitchFamily="34" charset="0"/>
                        </a:rPr>
                        <a:t>1</a:t>
                      </a:r>
                    </a:p>
                  </a:txBody>
                  <a:tcPr marL="7005" marR="7005" marT="700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bag</a:t>
                      </a:r>
                    </a:p>
                  </a:txBody>
                  <a:tcPr marL="7005" marR="7005" marT="7005"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Red Potatoes</a:t>
                      </a:r>
                    </a:p>
                  </a:txBody>
                  <a:tcPr marL="7005" marR="7005" marT="700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5</a:t>
                      </a:r>
                    </a:p>
                  </a:txBody>
                  <a:tcPr marL="7005" marR="7005" marT="700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$4.22</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$5.19</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$3.82</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$5.00</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$4.52</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$3.96</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$4.83</a:t>
                      </a:r>
                    </a:p>
                  </a:txBody>
                  <a:tcPr marL="7005" marR="7005" marT="700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$4.55</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$6.64</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$2.79</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$4.07</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$4.42</a:t>
                      </a:r>
                    </a:p>
                  </a:txBody>
                  <a:tcPr marL="7005" marR="7005" marT="7005" marB="0" anchor="b">
                    <a:lnL>
                      <a:noFill/>
                    </a:lnL>
                    <a:lnR>
                      <a:noFill/>
                    </a:lnR>
                    <a:lnT>
                      <a:noFill/>
                    </a:lnT>
                    <a:lnB>
                      <a:noFill/>
                    </a:lnB>
                  </a:tcPr>
                </a:tc>
                <a:extLst>
                  <a:ext uri="{0D108BD9-81ED-4DB2-BD59-A6C34878D82A}">
                    <a16:rowId xmlns:a16="http://schemas.microsoft.com/office/drawing/2014/main" val="2062566374"/>
                  </a:ext>
                </a:extLst>
              </a:tr>
              <a:tr h="259080">
                <a:tc>
                  <a:txBody>
                    <a:bodyPr/>
                    <a:lstStyle/>
                    <a:p>
                      <a:pPr algn="r" fontAlgn="b"/>
                      <a:r>
                        <a:rPr lang="en-US" sz="1300" b="0" i="0" u="none" strike="noStrike">
                          <a:solidFill>
                            <a:srgbClr val="000000"/>
                          </a:solidFill>
                          <a:effectLst/>
                          <a:latin typeface="Calibri" panose="020F0502020204030204" pitchFamily="34" charset="0"/>
                        </a:rPr>
                        <a:t>1</a:t>
                      </a:r>
                    </a:p>
                  </a:txBody>
                  <a:tcPr marL="7005" marR="7005" marT="700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head</a:t>
                      </a:r>
                    </a:p>
                  </a:txBody>
                  <a:tcPr marL="7005" marR="7005" marT="7005"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Romaine</a:t>
                      </a:r>
                    </a:p>
                  </a:txBody>
                  <a:tcPr marL="7005" marR="7005" marT="700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1.2</a:t>
                      </a:r>
                    </a:p>
                  </a:txBody>
                  <a:tcPr marL="7005" marR="7005" marT="700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$1.17</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$1.15</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$1.90</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$1.34</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$1.22</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$1.23</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$3.87</a:t>
                      </a:r>
                    </a:p>
                  </a:txBody>
                  <a:tcPr marL="7005" marR="7005" marT="700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$1.41</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$3.49</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$1.61</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$1.30</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$1.48</a:t>
                      </a:r>
                    </a:p>
                  </a:txBody>
                  <a:tcPr marL="7005" marR="7005" marT="7005" marB="0" anchor="b">
                    <a:lnL>
                      <a:noFill/>
                    </a:lnL>
                    <a:lnR>
                      <a:noFill/>
                    </a:lnR>
                    <a:lnT>
                      <a:noFill/>
                    </a:lnT>
                    <a:lnB>
                      <a:noFill/>
                    </a:lnB>
                  </a:tcPr>
                </a:tc>
                <a:extLst>
                  <a:ext uri="{0D108BD9-81ED-4DB2-BD59-A6C34878D82A}">
                    <a16:rowId xmlns:a16="http://schemas.microsoft.com/office/drawing/2014/main" val="674205521"/>
                  </a:ext>
                </a:extLst>
              </a:tr>
              <a:tr h="228600">
                <a:tc>
                  <a:txBody>
                    <a:bodyPr/>
                    <a:lstStyle/>
                    <a:p>
                      <a:pPr algn="r" fontAlgn="b"/>
                      <a:r>
                        <a:rPr lang="en-US" sz="1300" b="0" i="0" u="none" strike="noStrike">
                          <a:solidFill>
                            <a:srgbClr val="000000"/>
                          </a:solidFill>
                          <a:effectLst/>
                          <a:latin typeface="Calibri" panose="020F0502020204030204" pitchFamily="34" charset="0"/>
                        </a:rPr>
                        <a:t>1</a:t>
                      </a:r>
                    </a:p>
                  </a:txBody>
                  <a:tcPr marL="7005" marR="7005" marT="700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carton</a:t>
                      </a:r>
                    </a:p>
                  </a:txBody>
                  <a:tcPr marL="7005" marR="7005" marT="7005"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Strawberries</a:t>
                      </a:r>
                    </a:p>
                  </a:txBody>
                  <a:tcPr marL="7005" marR="7005" marT="700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1</a:t>
                      </a:r>
                    </a:p>
                  </a:txBody>
                  <a:tcPr marL="7005" marR="7005" marT="700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$2.64</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$2.60</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$2.21</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$2.57</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$1.45</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$2.33</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$2.69</a:t>
                      </a:r>
                    </a:p>
                  </a:txBody>
                  <a:tcPr marL="7005" marR="7005" marT="700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$3.65</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$2.58</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$3.68</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$0.00</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$2.58</a:t>
                      </a:r>
                    </a:p>
                  </a:txBody>
                  <a:tcPr marL="7005" marR="7005" marT="7005" marB="0" anchor="b">
                    <a:lnL>
                      <a:noFill/>
                    </a:lnL>
                    <a:lnR>
                      <a:noFill/>
                    </a:lnR>
                    <a:lnT>
                      <a:noFill/>
                    </a:lnT>
                    <a:lnB>
                      <a:noFill/>
                    </a:lnB>
                  </a:tcPr>
                </a:tc>
                <a:extLst>
                  <a:ext uri="{0D108BD9-81ED-4DB2-BD59-A6C34878D82A}">
                    <a16:rowId xmlns:a16="http://schemas.microsoft.com/office/drawing/2014/main" val="3299113902"/>
                  </a:ext>
                </a:extLst>
              </a:tr>
              <a:tr h="259080">
                <a:tc>
                  <a:txBody>
                    <a:bodyPr/>
                    <a:lstStyle/>
                    <a:p>
                      <a:pPr algn="r" fontAlgn="b"/>
                      <a:r>
                        <a:rPr lang="en-US" sz="1300" b="0" i="0" u="none" strike="noStrike">
                          <a:solidFill>
                            <a:srgbClr val="000000"/>
                          </a:solidFill>
                          <a:effectLst/>
                          <a:latin typeface="Calibri" panose="020F0502020204030204" pitchFamily="34" charset="0"/>
                        </a:rPr>
                        <a:t>4</a:t>
                      </a:r>
                    </a:p>
                  </a:txBody>
                  <a:tcPr marL="7005" marR="7005" marT="700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ears</a:t>
                      </a:r>
                    </a:p>
                  </a:txBody>
                  <a:tcPr marL="7005" marR="7005" marT="700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Sweet Corn</a:t>
                      </a:r>
                    </a:p>
                  </a:txBody>
                  <a:tcPr marL="7005" marR="7005" marT="700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3.8</a:t>
                      </a:r>
                    </a:p>
                  </a:txBody>
                  <a:tcPr marL="7005" marR="7005" marT="700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$2.01</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$2.04</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$1.38</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$2.01</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$1.55</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$2.06</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$2.02</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$2.03</a:t>
                      </a:r>
                    </a:p>
                  </a:txBody>
                  <a:tcPr marL="7005" marR="7005" marT="700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$2.61</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$4.06</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$4.37</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$3.51</a:t>
                      </a:r>
                    </a:p>
                  </a:txBody>
                  <a:tcPr marL="7005" marR="7005" marT="7005" marB="0" anchor="b">
                    <a:lnL>
                      <a:noFill/>
                    </a:lnL>
                    <a:lnR>
                      <a:noFill/>
                    </a:lnR>
                    <a:lnT>
                      <a:noFill/>
                    </a:lnT>
                    <a:lnB>
                      <a:noFill/>
                    </a:lnB>
                  </a:tcPr>
                </a:tc>
                <a:extLst>
                  <a:ext uri="{0D108BD9-81ED-4DB2-BD59-A6C34878D82A}">
                    <a16:rowId xmlns:a16="http://schemas.microsoft.com/office/drawing/2014/main" val="2435350496"/>
                  </a:ext>
                </a:extLst>
              </a:tr>
              <a:tr h="228600">
                <a:tc>
                  <a:txBody>
                    <a:bodyPr/>
                    <a:lstStyle/>
                    <a:p>
                      <a:pPr algn="r" fontAlgn="b"/>
                      <a:r>
                        <a:rPr lang="en-US" sz="1300" b="0" i="0" u="none" strike="noStrike">
                          <a:solidFill>
                            <a:srgbClr val="000000"/>
                          </a:solidFill>
                          <a:effectLst/>
                          <a:latin typeface="Calibri" panose="020F0502020204030204" pitchFamily="34" charset="0"/>
                        </a:rPr>
                        <a:t>1</a:t>
                      </a:r>
                    </a:p>
                  </a:txBody>
                  <a:tcPr marL="7005" marR="7005" marT="700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pint</a:t>
                      </a:r>
                    </a:p>
                  </a:txBody>
                  <a:tcPr marL="7005" marR="7005" marT="7005"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Tomatoes Cherry</a:t>
                      </a:r>
                    </a:p>
                  </a:txBody>
                  <a:tcPr marL="7005" marR="7005" marT="700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10.5</a:t>
                      </a:r>
                    </a:p>
                  </a:txBody>
                  <a:tcPr marL="7005" marR="7005" marT="700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oz</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$3.52</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$3.63</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$2.75</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$3.25</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$2.05</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$3.08</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$3.07</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$3.45</a:t>
                      </a:r>
                    </a:p>
                  </a:txBody>
                  <a:tcPr marL="7005" marR="7005" marT="700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$3.67</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N/A</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$2.13</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$4.11</a:t>
                      </a:r>
                    </a:p>
                  </a:txBody>
                  <a:tcPr marL="7005" marR="7005" marT="7005" marB="0" anchor="b">
                    <a:lnL>
                      <a:noFill/>
                    </a:lnL>
                    <a:lnR>
                      <a:noFill/>
                    </a:lnR>
                    <a:lnT>
                      <a:noFill/>
                    </a:lnT>
                    <a:lnB>
                      <a:noFill/>
                    </a:lnB>
                  </a:tcPr>
                </a:tc>
                <a:extLst>
                  <a:ext uri="{0D108BD9-81ED-4DB2-BD59-A6C34878D82A}">
                    <a16:rowId xmlns:a16="http://schemas.microsoft.com/office/drawing/2014/main" val="1115692620"/>
                  </a:ext>
                </a:extLst>
              </a:tr>
              <a:tr h="259080">
                <a:tc>
                  <a:txBody>
                    <a:bodyPr/>
                    <a:lstStyle/>
                    <a:p>
                      <a:pPr algn="r" fontAlgn="b"/>
                      <a:r>
                        <a:rPr lang="en-US" sz="1300" b="0" i="0" u="none" strike="noStrike">
                          <a:solidFill>
                            <a:srgbClr val="000000"/>
                          </a:solidFill>
                          <a:effectLst/>
                          <a:latin typeface="Calibri" panose="020F0502020204030204" pitchFamily="34" charset="0"/>
                        </a:rPr>
                        <a:t>2</a:t>
                      </a:r>
                    </a:p>
                  </a:txBody>
                  <a:tcPr marL="7005" marR="7005" marT="700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7005" marR="7005" marT="7005"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Tomatoes Slicing</a:t>
                      </a:r>
                    </a:p>
                  </a:txBody>
                  <a:tcPr marL="7005" marR="7005" marT="700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2</a:t>
                      </a:r>
                    </a:p>
                  </a:txBody>
                  <a:tcPr marL="7005" marR="7005" marT="700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$2.94</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$3.18</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$3.38</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$3.74</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$2.20</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$2.72</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$4.34</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$3.30</a:t>
                      </a:r>
                    </a:p>
                  </a:txBody>
                  <a:tcPr marL="7005" marR="7005" marT="700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$6.57</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$2.86</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$2.55</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$2.55</a:t>
                      </a:r>
                    </a:p>
                  </a:txBody>
                  <a:tcPr marL="7005" marR="7005" marT="7005" marB="0" anchor="b">
                    <a:lnL>
                      <a:noFill/>
                    </a:lnL>
                    <a:lnR>
                      <a:noFill/>
                    </a:lnR>
                    <a:lnT>
                      <a:noFill/>
                    </a:lnT>
                    <a:lnB>
                      <a:noFill/>
                    </a:lnB>
                  </a:tcPr>
                </a:tc>
                <a:extLst>
                  <a:ext uri="{0D108BD9-81ED-4DB2-BD59-A6C34878D82A}">
                    <a16:rowId xmlns:a16="http://schemas.microsoft.com/office/drawing/2014/main" val="1190820741"/>
                  </a:ext>
                </a:extLst>
              </a:tr>
              <a:tr h="289560">
                <a:tc>
                  <a:txBody>
                    <a:bodyPr/>
                    <a:lstStyle/>
                    <a:p>
                      <a:pPr algn="r" fontAlgn="b"/>
                      <a:r>
                        <a:rPr lang="en-US" sz="1300" b="0" i="0" u="none" strike="noStrike">
                          <a:solidFill>
                            <a:srgbClr val="000000"/>
                          </a:solidFill>
                          <a:effectLst/>
                          <a:latin typeface="Calibri" panose="020F0502020204030204" pitchFamily="34" charset="0"/>
                        </a:rPr>
                        <a:t>1</a:t>
                      </a:r>
                    </a:p>
                  </a:txBody>
                  <a:tcPr marL="7005" marR="7005" marT="700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ea</a:t>
                      </a:r>
                    </a:p>
                  </a:txBody>
                  <a:tcPr marL="7005" marR="7005" marT="7005"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Watermelon</a:t>
                      </a:r>
                    </a:p>
                  </a:txBody>
                  <a:tcPr marL="7005" marR="7005" marT="700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10</a:t>
                      </a:r>
                    </a:p>
                  </a:txBody>
                  <a:tcPr marL="7005" marR="7005" marT="700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$4.07</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$4.95</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$5.24</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$4.46</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$2.88</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$4.88</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$3.58</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$3.91</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$6.28</a:t>
                      </a:r>
                    </a:p>
                  </a:txBody>
                  <a:tcPr marL="7005" marR="7005" marT="700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$8.14</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$2.58</a:t>
                      </a:r>
                    </a:p>
                  </a:txBody>
                  <a:tcPr marL="7005" marR="7005" marT="700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$5.05</a:t>
                      </a:r>
                    </a:p>
                  </a:txBody>
                  <a:tcPr marL="7005" marR="7005" marT="7005" marB="0" anchor="b">
                    <a:lnL>
                      <a:noFill/>
                    </a:lnL>
                    <a:lnR>
                      <a:noFill/>
                    </a:lnR>
                    <a:lnT>
                      <a:noFill/>
                    </a:lnT>
                    <a:lnB>
                      <a:noFill/>
                    </a:lnB>
                  </a:tcPr>
                </a:tc>
                <a:extLst>
                  <a:ext uri="{0D108BD9-81ED-4DB2-BD59-A6C34878D82A}">
                    <a16:rowId xmlns:a16="http://schemas.microsoft.com/office/drawing/2014/main" val="2264020515"/>
                  </a:ext>
                </a:extLst>
              </a:tr>
              <a:tr h="243840">
                <a:tc>
                  <a:txBody>
                    <a:bodyPr/>
                    <a:lstStyle/>
                    <a:p>
                      <a:pPr algn="r" fontAlgn="b"/>
                      <a:r>
                        <a:rPr lang="en-US" sz="1300" b="0" i="0" u="none" strike="noStrike">
                          <a:solidFill>
                            <a:srgbClr val="000000"/>
                          </a:solidFill>
                          <a:effectLst/>
                          <a:latin typeface="Calibri" panose="020F0502020204030204" pitchFamily="34" charset="0"/>
                        </a:rPr>
                        <a:t>1</a:t>
                      </a:r>
                    </a:p>
                  </a:txBody>
                  <a:tcPr marL="7005" marR="7005" marT="700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ea</a:t>
                      </a:r>
                    </a:p>
                  </a:txBody>
                  <a:tcPr marL="7005" marR="7005" marT="700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panose="020F0502020204030204" pitchFamily="34" charset="0"/>
                        </a:rPr>
                        <a:t>Zucchini</a:t>
                      </a:r>
                    </a:p>
                  </a:txBody>
                  <a:tcPr marL="7005" marR="7005" marT="700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panose="020F0502020204030204" pitchFamily="34" charset="0"/>
                        </a:rPr>
                        <a:t>14</a:t>
                      </a:r>
                    </a:p>
                  </a:txBody>
                  <a:tcPr marL="7005" marR="7005" marT="700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oz</a:t>
                      </a:r>
                    </a:p>
                  </a:txBody>
                  <a:tcPr marL="7005" marR="7005" marT="700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$1.28</a:t>
                      </a:r>
                    </a:p>
                  </a:txBody>
                  <a:tcPr marL="7005" marR="7005" marT="700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$1.07</a:t>
                      </a:r>
                    </a:p>
                  </a:txBody>
                  <a:tcPr marL="7005" marR="7005" marT="700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$1.52</a:t>
                      </a:r>
                    </a:p>
                  </a:txBody>
                  <a:tcPr marL="7005" marR="7005" marT="700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$1.22</a:t>
                      </a:r>
                    </a:p>
                  </a:txBody>
                  <a:tcPr marL="7005" marR="7005" marT="700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$0.79</a:t>
                      </a:r>
                    </a:p>
                  </a:txBody>
                  <a:tcPr marL="7005" marR="7005" marT="700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$1.03</a:t>
                      </a:r>
                    </a:p>
                  </a:txBody>
                  <a:tcPr marL="7005" marR="7005" marT="700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$1.30</a:t>
                      </a:r>
                    </a:p>
                  </a:txBody>
                  <a:tcPr marL="7005" marR="7005" marT="700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$1.14</a:t>
                      </a:r>
                    </a:p>
                  </a:txBody>
                  <a:tcPr marL="7005" marR="7005" marT="700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$1.59</a:t>
                      </a:r>
                    </a:p>
                  </a:txBody>
                  <a:tcPr marL="7005" marR="7005" marT="700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Calibri" panose="020F0502020204030204" pitchFamily="34" charset="0"/>
                        </a:rPr>
                        <a:t>$1.79</a:t>
                      </a:r>
                    </a:p>
                  </a:txBody>
                  <a:tcPr marL="7005" marR="7005" marT="700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$1.19</a:t>
                      </a:r>
                    </a:p>
                  </a:txBody>
                  <a:tcPr marL="7005" marR="7005" marT="700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$1.16</a:t>
                      </a:r>
                    </a:p>
                  </a:txBody>
                  <a:tcPr marL="7005" marR="7005" marT="700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6815435"/>
                  </a:ext>
                </a:extLst>
              </a:tr>
              <a:tr h="198120">
                <a:tc gridSpan="3">
                  <a:txBody>
                    <a:bodyPr/>
                    <a:lstStyle/>
                    <a:p>
                      <a:pPr algn="l" fontAlgn="b"/>
                      <a:r>
                        <a:rPr lang="en-US" sz="1300" b="0" i="0" u="none" strike="noStrike" dirty="0">
                          <a:solidFill>
                            <a:srgbClr val="000000"/>
                          </a:solidFill>
                          <a:effectLst/>
                          <a:latin typeface="Calibri" panose="020F0502020204030204" pitchFamily="34" charset="0"/>
                        </a:rPr>
                        <a:t>*Locally Owned</a:t>
                      </a:r>
                    </a:p>
                  </a:txBody>
                  <a:tcPr marL="7005" marR="7005" marT="700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n-US" sz="1200" b="0" i="0" u="none" strike="noStrike" dirty="0">
                        <a:solidFill>
                          <a:srgbClr val="000000"/>
                        </a:solidFill>
                        <a:effectLst/>
                        <a:latin typeface="Calibri" panose="020F0502020204030204" pitchFamily="34" charset="0"/>
                      </a:endParaRPr>
                    </a:p>
                  </a:txBody>
                  <a:tcPr marL="7005" marR="7005" marT="700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n-US" sz="1200" b="0" i="0" u="none" strike="noStrike" dirty="0">
                        <a:solidFill>
                          <a:srgbClr val="000000"/>
                        </a:solidFill>
                        <a:effectLst/>
                        <a:latin typeface="Calibri" panose="020F0502020204030204" pitchFamily="34" charset="0"/>
                      </a:endParaRPr>
                    </a:p>
                  </a:txBody>
                  <a:tcPr marL="7005" marR="7005" marT="7005"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b"/>
                      <a:r>
                        <a:rPr lang="en-US" sz="1300" b="1" i="0" u="none" strike="noStrike" dirty="0">
                          <a:solidFill>
                            <a:srgbClr val="000000"/>
                          </a:solidFill>
                          <a:effectLst/>
                          <a:latin typeface="Calibri" panose="020F0502020204030204" pitchFamily="34" charset="0"/>
                        </a:rPr>
                        <a:t>Total Price</a:t>
                      </a:r>
                    </a:p>
                  </a:txBody>
                  <a:tcPr marL="7005" marR="7005" marT="700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b"/>
                      <a:endParaRPr lang="en-US" sz="1200" b="1" i="0" u="none" strike="noStrike" dirty="0">
                        <a:solidFill>
                          <a:srgbClr val="000000"/>
                        </a:solidFill>
                        <a:effectLst/>
                        <a:latin typeface="Calibri" panose="020F0502020204030204" pitchFamily="34" charset="0"/>
                      </a:endParaRPr>
                    </a:p>
                  </a:txBody>
                  <a:tcPr marL="7005" marR="7005" marT="700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1" i="0" u="none" strike="noStrike">
                          <a:solidFill>
                            <a:srgbClr val="000000"/>
                          </a:solidFill>
                          <a:effectLst/>
                          <a:latin typeface="Calibri" panose="020F0502020204030204" pitchFamily="34" charset="0"/>
                        </a:rPr>
                        <a:t>$35.85</a:t>
                      </a:r>
                    </a:p>
                  </a:txBody>
                  <a:tcPr marL="7005" marR="7005" marT="700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1" i="0" u="none" strike="noStrike">
                          <a:solidFill>
                            <a:srgbClr val="000000"/>
                          </a:solidFill>
                          <a:effectLst/>
                          <a:latin typeface="Calibri" panose="020F0502020204030204" pitchFamily="34" charset="0"/>
                        </a:rPr>
                        <a:t>$37.99</a:t>
                      </a:r>
                    </a:p>
                  </a:txBody>
                  <a:tcPr marL="7005" marR="7005" marT="700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1" i="0" u="none" strike="noStrike">
                          <a:solidFill>
                            <a:srgbClr val="000000"/>
                          </a:solidFill>
                          <a:effectLst/>
                          <a:latin typeface="Calibri" panose="020F0502020204030204" pitchFamily="34" charset="0"/>
                        </a:rPr>
                        <a:t>$33.49</a:t>
                      </a:r>
                    </a:p>
                  </a:txBody>
                  <a:tcPr marL="7005" marR="7005" marT="700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1" i="0" u="none" strike="noStrike">
                          <a:solidFill>
                            <a:srgbClr val="000000"/>
                          </a:solidFill>
                          <a:effectLst/>
                          <a:latin typeface="Calibri" panose="020F0502020204030204" pitchFamily="34" charset="0"/>
                        </a:rPr>
                        <a:t>$37.94</a:t>
                      </a:r>
                    </a:p>
                  </a:txBody>
                  <a:tcPr marL="7005" marR="7005" marT="700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1" i="0" u="none" strike="noStrike">
                          <a:solidFill>
                            <a:srgbClr val="000000"/>
                          </a:solidFill>
                          <a:effectLst/>
                          <a:latin typeface="Calibri" panose="020F0502020204030204" pitchFamily="34" charset="0"/>
                        </a:rPr>
                        <a:t>$23.62</a:t>
                      </a:r>
                    </a:p>
                  </a:txBody>
                  <a:tcPr marL="7005" marR="7005" marT="700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1" i="0" u="none" strike="noStrike">
                          <a:solidFill>
                            <a:srgbClr val="000000"/>
                          </a:solidFill>
                          <a:effectLst/>
                          <a:latin typeface="Calibri" panose="020F0502020204030204" pitchFamily="34" charset="0"/>
                        </a:rPr>
                        <a:t>$34.47</a:t>
                      </a:r>
                    </a:p>
                  </a:txBody>
                  <a:tcPr marL="7005" marR="7005" marT="700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1" i="0" u="none" strike="noStrike">
                          <a:solidFill>
                            <a:srgbClr val="000000"/>
                          </a:solidFill>
                          <a:effectLst/>
                          <a:latin typeface="Calibri" panose="020F0502020204030204" pitchFamily="34" charset="0"/>
                        </a:rPr>
                        <a:t>$41.00</a:t>
                      </a:r>
                    </a:p>
                  </a:txBody>
                  <a:tcPr marL="7005" marR="7005" marT="700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1" i="0" u="none" strike="noStrike">
                          <a:solidFill>
                            <a:srgbClr val="000000"/>
                          </a:solidFill>
                          <a:effectLst/>
                          <a:latin typeface="Calibri" panose="020F0502020204030204" pitchFamily="34" charset="0"/>
                        </a:rPr>
                        <a:t>$38.72</a:t>
                      </a:r>
                    </a:p>
                  </a:txBody>
                  <a:tcPr marL="7005" marR="7005" marT="700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1" i="0" u="none" strike="noStrike">
                          <a:solidFill>
                            <a:srgbClr val="000000"/>
                          </a:solidFill>
                          <a:effectLst/>
                          <a:latin typeface="Calibri" panose="020F0502020204030204" pitchFamily="34" charset="0"/>
                        </a:rPr>
                        <a:t>$53.71</a:t>
                      </a:r>
                    </a:p>
                  </a:txBody>
                  <a:tcPr marL="7005" marR="7005" marT="700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1" i="0" u="none" strike="noStrike" dirty="0">
                          <a:solidFill>
                            <a:srgbClr val="000000"/>
                          </a:solidFill>
                          <a:effectLst/>
                          <a:latin typeface="Calibri" panose="020F0502020204030204" pitchFamily="34" charset="0"/>
                        </a:rPr>
                        <a:t>$41.59</a:t>
                      </a:r>
                    </a:p>
                  </a:txBody>
                  <a:tcPr marL="7005" marR="7005" marT="700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1" i="0" u="none" strike="noStrike" dirty="0">
                          <a:solidFill>
                            <a:srgbClr val="000000"/>
                          </a:solidFill>
                          <a:effectLst/>
                          <a:latin typeface="Calibri" panose="020F0502020204030204" pitchFamily="34" charset="0"/>
                        </a:rPr>
                        <a:t>$30.58</a:t>
                      </a:r>
                    </a:p>
                  </a:txBody>
                  <a:tcPr marL="7005" marR="7005" marT="700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1" i="0" u="none" strike="noStrike" dirty="0">
                          <a:solidFill>
                            <a:srgbClr val="000000"/>
                          </a:solidFill>
                          <a:effectLst/>
                          <a:latin typeface="Calibri" panose="020F0502020204030204" pitchFamily="34" charset="0"/>
                        </a:rPr>
                        <a:t>$32.79</a:t>
                      </a:r>
                    </a:p>
                  </a:txBody>
                  <a:tcPr marL="7005" marR="7005" marT="700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05343825"/>
                  </a:ext>
                </a:extLst>
              </a:tr>
            </a:tbl>
          </a:graphicData>
        </a:graphic>
      </p:graphicFrame>
    </p:spTree>
    <p:extLst>
      <p:ext uri="{BB962C8B-B14F-4D97-AF65-F5344CB8AC3E}">
        <p14:creationId xmlns:p14="http://schemas.microsoft.com/office/powerpoint/2010/main" val="99123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6AFDD-D8F2-F849-84C3-322B053770B3}"/>
              </a:ext>
            </a:extLst>
          </p:cNvPr>
          <p:cNvSpPr>
            <a:spLocks noGrp="1"/>
          </p:cNvSpPr>
          <p:nvPr>
            <p:ph type="title"/>
          </p:nvPr>
        </p:nvSpPr>
        <p:spPr/>
        <p:txBody>
          <a:bodyPr/>
          <a:lstStyle/>
          <a:p>
            <a:r>
              <a:rPr lang="en-US"/>
              <a:t>Grocery Store Comparison</a:t>
            </a:r>
          </a:p>
        </p:txBody>
      </p:sp>
      <p:pic>
        <p:nvPicPr>
          <p:cNvPr id="3" name="Picture 2">
            <a:extLst>
              <a:ext uri="{FF2B5EF4-FFF2-40B4-BE49-F238E27FC236}">
                <a16:creationId xmlns:a16="http://schemas.microsoft.com/office/drawing/2014/main" id="{E15F2304-2DB3-3E47-B039-2FC76EBD52A9}"/>
              </a:ext>
            </a:extLst>
          </p:cNvPr>
          <p:cNvPicPr>
            <a:picLocks noChangeAspect="1"/>
          </p:cNvPicPr>
          <p:nvPr/>
        </p:nvPicPr>
        <p:blipFill>
          <a:blip r:embed="rId3"/>
          <a:stretch>
            <a:fillRect/>
          </a:stretch>
        </p:blipFill>
        <p:spPr>
          <a:xfrm>
            <a:off x="150812" y="1828800"/>
            <a:ext cx="11968144" cy="3429000"/>
          </a:xfrm>
          <a:prstGeom prst="rect">
            <a:avLst/>
          </a:prstGeom>
        </p:spPr>
      </p:pic>
    </p:spTree>
    <p:extLst>
      <p:ext uri="{BB962C8B-B14F-4D97-AF65-F5344CB8AC3E}">
        <p14:creationId xmlns:p14="http://schemas.microsoft.com/office/powerpoint/2010/main" val="130654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0710" y="609600"/>
            <a:ext cx="9104702" cy="838200"/>
          </a:xfrm>
        </p:spPr>
        <p:txBody>
          <a:bodyPr>
            <a:normAutofit/>
          </a:bodyPr>
          <a:lstStyle/>
          <a:p>
            <a:r>
              <a:rPr lang="en-US"/>
              <a:t>Farmers’ Market Comparison</a:t>
            </a:r>
          </a:p>
        </p:txBody>
      </p:sp>
      <p:sp>
        <p:nvSpPr>
          <p:cNvPr id="6" name="Text Placeholder 10">
            <a:extLst>
              <a:ext uri="{FF2B5EF4-FFF2-40B4-BE49-F238E27FC236}">
                <a16:creationId xmlns:a16="http://schemas.microsoft.com/office/drawing/2014/main" id="{2F745286-CAA8-634C-B862-3DE04AB7EB0A}"/>
              </a:ext>
            </a:extLst>
          </p:cNvPr>
          <p:cNvSpPr txBox="1">
            <a:spLocks/>
          </p:cNvSpPr>
          <p:nvPr/>
        </p:nvSpPr>
        <p:spPr>
          <a:xfrm>
            <a:off x="1153054" y="1467134"/>
            <a:ext cx="5256530" cy="537029"/>
          </a:xfrm>
          <a:prstGeom prst="rect">
            <a:avLst/>
          </a:prstGeom>
        </p:spPr>
        <p:txBody>
          <a:bodyPr>
            <a:normAutofit/>
          </a:bodyPr>
          <a:lst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a:lstStyle>
          <a:p>
            <a:pPr marL="0" indent="0">
              <a:buNone/>
            </a:pPr>
            <a:r>
              <a:rPr lang="en-US">
                <a:solidFill>
                  <a:schemeClr val="accent1">
                    <a:lumMod val="75000"/>
                  </a:schemeClr>
                </a:solidFill>
              </a:rPr>
              <a:t>Conventional Basket of Produce</a:t>
            </a:r>
          </a:p>
        </p:txBody>
      </p:sp>
      <p:sp>
        <p:nvSpPr>
          <p:cNvPr id="5" name="TextBox 4">
            <a:extLst>
              <a:ext uri="{FF2B5EF4-FFF2-40B4-BE49-F238E27FC236}">
                <a16:creationId xmlns:a16="http://schemas.microsoft.com/office/drawing/2014/main" id="{C4CAA30E-6830-F848-951F-E9E6B85EF3ED}"/>
              </a:ext>
            </a:extLst>
          </p:cNvPr>
          <p:cNvSpPr txBox="1"/>
          <p:nvPr/>
        </p:nvSpPr>
        <p:spPr>
          <a:xfrm>
            <a:off x="2894012" y="6228849"/>
            <a:ext cx="10058400" cy="461665"/>
          </a:xfrm>
          <a:prstGeom prst="rect">
            <a:avLst/>
          </a:prstGeom>
          <a:noFill/>
        </p:spPr>
        <p:txBody>
          <a:bodyPr wrap="square" rtlCol="0">
            <a:spAutoFit/>
          </a:bodyPr>
          <a:lstStyle/>
          <a:p>
            <a:r>
              <a:rPr lang="en-US" dirty="0"/>
              <a:t>Some products not available at all markets. </a:t>
            </a:r>
          </a:p>
        </p:txBody>
      </p:sp>
      <p:graphicFrame>
        <p:nvGraphicFramePr>
          <p:cNvPr id="7" name="Table 6"/>
          <p:cNvGraphicFramePr>
            <a:graphicFrameLocks noGrp="1"/>
          </p:cNvGraphicFramePr>
          <p:nvPr>
            <p:extLst>
              <p:ext uri="{D42A27DB-BD31-4B8C-83A1-F6EECF244321}">
                <p14:modId xmlns:p14="http://schemas.microsoft.com/office/powerpoint/2010/main" val="1790251280"/>
              </p:ext>
            </p:extLst>
          </p:nvPr>
        </p:nvGraphicFramePr>
        <p:xfrm>
          <a:off x="531812" y="1905000"/>
          <a:ext cx="10893424" cy="4259192"/>
        </p:xfrm>
        <a:graphic>
          <a:graphicData uri="http://schemas.openxmlformats.org/drawingml/2006/table">
            <a:tbl>
              <a:tblPr/>
              <a:tblGrid>
                <a:gridCol w="507246">
                  <a:extLst>
                    <a:ext uri="{9D8B030D-6E8A-4147-A177-3AD203B41FA5}">
                      <a16:colId xmlns:a16="http://schemas.microsoft.com/office/drawing/2014/main" val="2485119865"/>
                    </a:ext>
                  </a:extLst>
                </a:gridCol>
                <a:gridCol w="595928">
                  <a:extLst>
                    <a:ext uri="{9D8B030D-6E8A-4147-A177-3AD203B41FA5}">
                      <a16:colId xmlns:a16="http://schemas.microsoft.com/office/drawing/2014/main" val="3295526820"/>
                    </a:ext>
                  </a:extLst>
                </a:gridCol>
                <a:gridCol w="1640026">
                  <a:extLst>
                    <a:ext uri="{9D8B030D-6E8A-4147-A177-3AD203B41FA5}">
                      <a16:colId xmlns:a16="http://schemas.microsoft.com/office/drawing/2014/main" val="1753509482"/>
                    </a:ext>
                  </a:extLst>
                </a:gridCol>
                <a:gridCol w="609600">
                  <a:extLst>
                    <a:ext uri="{9D8B030D-6E8A-4147-A177-3AD203B41FA5}">
                      <a16:colId xmlns:a16="http://schemas.microsoft.com/office/drawing/2014/main" val="1327056154"/>
                    </a:ext>
                  </a:extLst>
                </a:gridCol>
                <a:gridCol w="533400">
                  <a:extLst>
                    <a:ext uri="{9D8B030D-6E8A-4147-A177-3AD203B41FA5}">
                      <a16:colId xmlns:a16="http://schemas.microsoft.com/office/drawing/2014/main" val="1164197096"/>
                    </a:ext>
                  </a:extLst>
                </a:gridCol>
                <a:gridCol w="1524000">
                  <a:extLst>
                    <a:ext uri="{9D8B030D-6E8A-4147-A177-3AD203B41FA5}">
                      <a16:colId xmlns:a16="http://schemas.microsoft.com/office/drawing/2014/main" val="1107303736"/>
                    </a:ext>
                  </a:extLst>
                </a:gridCol>
                <a:gridCol w="1600200">
                  <a:extLst>
                    <a:ext uri="{9D8B030D-6E8A-4147-A177-3AD203B41FA5}">
                      <a16:colId xmlns:a16="http://schemas.microsoft.com/office/drawing/2014/main" val="797667393"/>
                    </a:ext>
                  </a:extLst>
                </a:gridCol>
                <a:gridCol w="2095239">
                  <a:extLst>
                    <a:ext uri="{9D8B030D-6E8A-4147-A177-3AD203B41FA5}">
                      <a16:colId xmlns:a16="http://schemas.microsoft.com/office/drawing/2014/main" val="1143744737"/>
                    </a:ext>
                  </a:extLst>
                </a:gridCol>
                <a:gridCol w="1787785">
                  <a:extLst>
                    <a:ext uri="{9D8B030D-6E8A-4147-A177-3AD203B41FA5}">
                      <a16:colId xmlns:a16="http://schemas.microsoft.com/office/drawing/2014/main" val="180732220"/>
                    </a:ext>
                  </a:extLst>
                </a:gridCol>
              </a:tblGrid>
              <a:tr h="489000">
                <a:tc gridSpan="2">
                  <a:txBody>
                    <a:bodyPr/>
                    <a:lstStyle/>
                    <a:p>
                      <a:pPr algn="ctr" fontAlgn="b"/>
                      <a:r>
                        <a:rPr lang="en-US" sz="1600" b="1" i="0" u="none" strike="noStrike">
                          <a:solidFill>
                            <a:srgbClr val="000000"/>
                          </a:solidFill>
                          <a:effectLst/>
                          <a:latin typeface="Calibri" panose="020F0502020204030204" pitchFamily="34" charset="0"/>
                        </a:rPr>
                        <a:t>Quantity</a:t>
                      </a:r>
                    </a:p>
                  </a:txBody>
                  <a:tcPr marL="6654" marR="6654" marT="6654"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600" b="1" i="0" u="none" strike="noStrike">
                          <a:solidFill>
                            <a:srgbClr val="000000"/>
                          </a:solidFill>
                          <a:effectLst/>
                          <a:latin typeface="Calibri" panose="020F0502020204030204" pitchFamily="34" charset="0"/>
                        </a:rPr>
                        <a:t>Item</a:t>
                      </a:r>
                    </a:p>
                  </a:txBody>
                  <a:tcPr marL="6654" marR="6654" marT="6654"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1600" b="1" i="0" u="none" strike="noStrike">
                          <a:solidFill>
                            <a:srgbClr val="000000"/>
                          </a:solidFill>
                          <a:effectLst/>
                          <a:latin typeface="Calibri" panose="020F0502020204030204" pitchFamily="34" charset="0"/>
                        </a:rPr>
                        <a:t>Average Weight</a:t>
                      </a:r>
                    </a:p>
                  </a:txBody>
                  <a:tcPr marL="6654" marR="6654" marT="6654"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600" b="1" i="0" u="none" strike="noStrike">
                          <a:solidFill>
                            <a:srgbClr val="000000"/>
                          </a:solidFill>
                          <a:effectLst/>
                          <a:latin typeface="Calibri" panose="020F0502020204030204" pitchFamily="34" charset="0"/>
                        </a:rPr>
                        <a:t>Cache Valley Gardners' Market</a:t>
                      </a:r>
                    </a:p>
                  </a:txBody>
                  <a:tcPr marL="6654" marR="6654" marT="66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Ogden Farmers' Market</a:t>
                      </a:r>
                    </a:p>
                  </a:txBody>
                  <a:tcPr marL="6654" marR="6654" marT="66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USU Botanical Center Farmers' Market</a:t>
                      </a:r>
                    </a:p>
                  </a:txBody>
                  <a:tcPr marL="6654" marR="6654" marT="66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SLC Downtown Farmers' Market</a:t>
                      </a:r>
                    </a:p>
                  </a:txBody>
                  <a:tcPr marL="6654" marR="6654" marT="665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521602"/>
                  </a:ext>
                </a:extLst>
              </a:tr>
              <a:tr h="248254">
                <a:tc>
                  <a:txBody>
                    <a:bodyPr/>
                    <a:lstStyle/>
                    <a:p>
                      <a:pPr algn="r" fontAlgn="b"/>
                      <a:r>
                        <a:rPr lang="en-US" sz="1600" b="0" i="0" u="none" strike="noStrike">
                          <a:solidFill>
                            <a:srgbClr val="000000"/>
                          </a:solidFill>
                          <a:effectLst/>
                          <a:latin typeface="Calibri" panose="020F0502020204030204" pitchFamily="34" charset="0"/>
                        </a:rPr>
                        <a:t>1</a:t>
                      </a:r>
                    </a:p>
                  </a:txBody>
                  <a:tcPr marL="6654" marR="6654" marT="66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solidFill>
                            <a:srgbClr val="000000"/>
                          </a:solidFill>
                          <a:effectLst/>
                          <a:latin typeface="Calibri" panose="020F0502020204030204" pitchFamily="34" charset="0"/>
                        </a:rPr>
                        <a:t>ea</a:t>
                      </a:r>
                    </a:p>
                  </a:txBody>
                  <a:tcPr marL="6654" marR="6654" marT="66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solidFill>
                            <a:srgbClr val="000000"/>
                          </a:solidFill>
                          <a:effectLst/>
                          <a:latin typeface="Calibri" panose="020F0502020204030204" pitchFamily="34" charset="0"/>
                        </a:rPr>
                        <a:t>Cantaloupe</a:t>
                      </a:r>
                    </a:p>
                  </a:txBody>
                  <a:tcPr marL="6654" marR="6654" marT="66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a:solidFill>
                            <a:srgbClr val="000000"/>
                          </a:solidFill>
                          <a:effectLst/>
                          <a:latin typeface="Calibri" panose="020F0502020204030204" pitchFamily="34" charset="0"/>
                        </a:rPr>
                        <a:t>3.5</a:t>
                      </a:r>
                    </a:p>
                  </a:txBody>
                  <a:tcPr marL="6654" marR="6654" marT="66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solidFill>
                            <a:srgbClr val="000000"/>
                          </a:solidFill>
                          <a:effectLst/>
                          <a:latin typeface="Calibri" panose="020F0502020204030204" pitchFamily="34" charset="0"/>
                        </a:rPr>
                        <a:t>lbs</a:t>
                      </a:r>
                    </a:p>
                  </a:txBody>
                  <a:tcPr marL="6654" marR="6654" marT="66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$2.99</a:t>
                      </a:r>
                    </a:p>
                  </a:txBody>
                  <a:tcPr marL="6654" marR="6654" marT="66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$2.15</a:t>
                      </a:r>
                    </a:p>
                  </a:txBody>
                  <a:tcPr marL="6654" marR="6654" marT="66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$3.51</a:t>
                      </a:r>
                    </a:p>
                  </a:txBody>
                  <a:tcPr marL="6654" marR="6654" marT="66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$2.42</a:t>
                      </a:r>
                    </a:p>
                  </a:txBody>
                  <a:tcPr marL="6654" marR="6654" marT="665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53729878"/>
                  </a:ext>
                </a:extLst>
              </a:tr>
              <a:tr h="248254">
                <a:tc>
                  <a:txBody>
                    <a:bodyPr/>
                    <a:lstStyle/>
                    <a:p>
                      <a:pPr algn="r" fontAlgn="b"/>
                      <a:r>
                        <a:rPr lang="en-US" sz="1600" b="0" i="0" u="none" strike="noStrike">
                          <a:solidFill>
                            <a:srgbClr val="000000"/>
                          </a:solidFill>
                          <a:effectLst/>
                          <a:latin typeface="Calibri" panose="020F0502020204030204" pitchFamily="34" charset="0"/>
                        </a:rPr>
                        <a:t>1</a:t>
                      </a:r>
                    </a:p>
                  </a:txBody>
                  <a:tcPr marL="6654" marR="6654" marT="6654"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bunch</a:t>
                      </a:r>
                    </a:p>
                  </a:txBody>
                  <a:tcPr marL="6654" marR="6654" marT="6654"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Carrots</a:t>
                      </a:r>
                    </a:p>
                  </a:txBody>
                  <a:tcPr marL="6654" marR="6654" marT="6654"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panose="020F0502020204030204" pitchFamily="34" charset="0"/>
                        </a:rPr>
                        <a:t>2</a:t>
                      </a:r>
                    </a:p>
                  </a:txBody>
                  <a:tcPr marL="6654" marR="6654" marT="6654"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lbs</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$4.12</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$4.82</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$4.88</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$4.03</a:t>
                      </a:r>
                    </a:p>
                  </a:txBody>
                  <a:tcPr marL="6654" marR="6654" marT="6654" marB="0" anchor="b">
                    <a:lnL>
                      <a:noFill/>
                    </a:lnL>
                    <a:lnR>
                      <a:noFill/>
                    </a:lnR>
                    <a:lnT>
                      <a:noFill/>
                    </a:lnT>
                    <a:lnB>
                      <a:noFill/>
                    </a:lnB>
                  </a:tcPr>
                </a:tc>
                <a:extLst>
                  <a:ext uri="{0D108BD9-81ED-4DB2-BD59-A6C34878D82A}">
                    <a16:rowId xmlns:a16="http://schemas.microsoft.com/office/drawing/2014/main" val="226264674"/>
                  </a:ext>
                </a:extLst>
              </a:tr>
              <a:tr h="248254">
                <a:tc>
                  <a:txBody>
                    <a:bodyPr/>
                    <a:lstStyle/>
                    <a:p>
                      <a:pPr algn="r" fontAlgn="b"/>
                      <a:r>
                        <a:rPr lang="en-US" sz="1600" b="0" i="0" u="none" strike="noStrike">
                          <a:solidFill>
                            <a:srgbClr val="000000"/>
                          </a:solidFill>
                          <a:effectLst/>
                          <a:latin typeface="Calibri" panose="020F0502020204030204" pitchFamily="34" charset="0"/>
                        </a:rPr>
                        <a:t>1</a:t>
                      </a:r>
                    </a:p>
                  </a:txBody>
                  <a:tcPr marL="6654" marR="6654" marT="6654"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ea</a:t>
                      </a:r>
                    </a:p>
                  </a:txBody>
                  <a:tcPr marL="6654" marR="6654" marT="6654"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Cucumber</a:t>
                      </a:r>
                    </a:p>
                  </a:txBody>
                  <a:tcPr marL="6654" marR="6654" marT="6654"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12</a:t>
                      </a:r>
                    </a:p>
                  </a:txBody>
                  <a:tcPr marL="6654" marR="6654" marT="6654"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oz</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$0.69</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$0.90</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$0.76</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$1.03</a:t>
                      </a:r>
                    </a:p>
                  </a:txBody>
                  <a:tcPr marL="6654" marR="6654" marT="6654" marB="0" anchor="b">
                    <a:lnL>
                      <a:noFill/>
                    </a:lnL>
                    <a:lnR>
                      <a:noFill/>
                    </a:lnR>
                    <a:lnT>
                      <a:noFill/>
                    </a:lnT>
                    <a:lnB>
                      <a:noFill/>
                    </a:lnB>
                  </a:tcPr>
                </a:tc>
                <a:extLst>
                  <a:ext uri="{0D108BD9-81ED-4DB2-BD59-A6C34878D82A}">
                    <a16:rowId xmlns:a16="http://schemas.microsoft.com/office/drawing/2014/main" val="1839228998"/>
                  </a:ext>
                </a:extLst>
              </a:tr>
              <a:tr h="248254">
                <a:tc>
                  <a:txBody>
                    <a:bodyPr/>
                    <a:lstStyle/>
                    <a:p>
                      <a:pPr algn="r" fontAlgn="b"/>
                      <a:r>
                        <a:rPr lang="en-US" sz="1600" b="0" i="0" u="none" strike="noStrike">
                          <a:solidFill>
                            <a:srgbClr val="000000"/>
                          </a:solidFill>
                          <a:effectLst/>
                          <a:latin typeface="Calibri" panose="020F0502020204030204" pitchFamily="34" charset="0"/>
                        </a:rPr>
                        <a:t>2</a:t>
                      </a:r>
                    </a:p>
                  </a:txBody>
                  <a:tcPr marL="6654" marR="6654" marT="6654"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ea</a:t>
                      </a:r>
                    </a:p>
                  </a:txBody>
                  <a:tcPr marL="6654" marR="6654" marT="6654"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Green Bell Pepper</a:t>
                      </a:r>
                    </a:p>
                  </a:txBody>
                  <a:tcPr marL="6654" marR="6654" marT="6654"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1.3</a:t>
                      </a:r>
                    </a:p>
                  </a:txBody>
                  <a:tcPr marL="6654" marR="6654" marT="6654"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lbs</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$1.80</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$2.23</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$2.03</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$1.88</a:t>
                      </a:r>
                    </a:p>
                  </a:txBody>
                  <a:tcPr marL="6654" marR="6654" marT="6654" marB="0" anchor="b">
                    <a:lnL>
                      <a:noFill/>
                    </a:lnL>
                    <a:lnR>
                      <a:noFill/>
                    </a:lnR>
                    <a:lnT>
                      <a:noFill/>
                    </a:lnT>
                    <a:lnB>
                      <a:noFill/>
                    </a:lnB>
                  </a:tcPr>
                </a:tc>
                <a:extLst>
                  <a:ext uri="{0D108BD9-81ED-4DB2-BD59-A6C34878D82A}">
                    <a16:rowId xmlns:a16="http://schemas.microsoft.com/office/drawing/2014/main" val="3883008923"/>
                  </a:ext>
                </a:extLst>
              </a:tr>
              <a:tr h="248254">
                <a:tc>
                  <a:txBody>
                    <a:bodyPr/>
                    <a:lstStyle/>
                    <a:p>
                      <a:pPr algn="r" fontAlgn="b"/>
                      <a:r>
                        <a:rPr lang="en-US" sz="1600" b="0" i="0" u="none" strike="noStrike">
                          <a:solidFill>
                            <a:srgbClr val="000000"/>
                          </a:solidFill>
                          <a:effectLst/>
                          <a:latin typeface="Calibri" panose="020F0502020204030204" pitchFamily="34" charset="0"/>
                        </a:rPr>
                        <a:t>1</a:t>
                      </a:r>
                    </a:p>
                  </a:txBody>
                  <a:tcPr marL="6654" marR="6654" marT="6654"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bag</a:t>
                      </a:r>
                    </a:p>
                  </a:txBody>
                  <a:tcPr marL="6654" marR="6654" marT="6654"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Mixed Greens</a:t>
                      </a:r>
                    </a:p>
                  </a:txBody>
                  <a:tcPr marL="6654" marR="6654" marT="6654"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12</a:t>
                      </a:r>
                    </a:p>
                  </a:txBody>
                  <a:tcPr marL="6654" marR="6654" marT="6654"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oz</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$3.43</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$7.20</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$6.00</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$5.21</a:t>
                      </a:r>
                    </a:p>
                  </a:txBody>
                  <a:tcPr marL="6654" marR="6654" marT="6654" marB="0" anchor="b">
                    <a:lnL>
                      <a:noFill/>
                    </a:lnL>
                    <a:lnR>
                      <a:noFill/>
                    </a:lnR>
                    <a:lnT>
                      <a:noFill/>
                    </a:lnT>
                    <a:lnB>
                      <a:noFill/>
                    </a:lnB>
                  </a:tcPr>
                </a:tc>
                <a:extLst>
                  <a:ext uri="{0D108BD9-81ED-4DB2-BD59-A6C34878D82A}">
                    <a16:rowId xmlns:a16="http://schemas.microsoft.com/office/drawing/2014/main" val="350058208"/>
                  </a:ext>
                </a:extLst>
              </a:tr>
              <a:tr h="248254">
                <a:tc>
                  <a:txBody>
                    <a:bodyPr/>
                    <a:lstStyle/>
                    <a:p>
                      <a:pPr algn="r" fontAlgn="b"/>
                      <a:r>
                        <a:rPr lang="en-US" sz="1600" b="0" i="0" u="none" strike="noStrike">
                          <a:solidFill>
                            <a:srgbClr val="000000"/>
                          </a:solidFill>
                          <a:effectLst/>
                          <a:latin typeface="Calibri" panose="020F0502020204030204" pitchFamily="34" charset="0"/>
                        </a:rPr>
                        <a:t>3</a:t>
                      </a:r>
                    </a:p>
                  </a:txBody>
                  <a:tcPr marL="6654" marR="6654" marT="6654"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ea</a:t>
                      </a:r>
                    </a:p>
                  </a:txBody>
                  <a:tcPr marL="6654" marR="6654" marT="6654"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Onions Yellow</a:t>
                      </a:r>
                    </a:p>
                  </a:txBody>
                  <a:tcPr marL="6654" marR="6654" marT="6654"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2.5</a:t>
                      </a:r>
                    </a:p>
                  </a:txBody>
                  <a:tcPr marL="6654" marR="6654" marT="6654"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lbs</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$3.47</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$3.03</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$2.54</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$2.85</a:t>
                      </a:r>
                    </a:p>
                  </a:txBody>
                  <a:tcPr marL="6654" marR="6654" marT="6654" marB="0" anchor="b">
                    <a:lnL>
                      <a:noFill/>
                    </a:lnL>
                    <a:lnR>
                      <a:noFill/>
                    </a:lnR>
                    <a:lnT>
                      <a:noFill/>
                    </a:lnT>
                    <a:lnB>
                      <a:noFill/>
                    </a:lnB>
                  </a:tcPr>
                </a:tc>
                <a:extLst>
                  <a:ext uri="{0D108BD9-81ED-4DB2-BD59-A6C34878D82A}">
                    <a16:rowId xmlns:a16="http://schemas.microsoft.com/office/drawing/2014/main" val="2866394872"/>
                  </a:ext>
                </a:extLst>
              </a:tr>
              <a:tr h="248254">
                <a:tc>
                  <a:txBody>
                    <a:bodyPr/>
                    <a:lstStyle/>
                    <a:p>
                      <a:pPr algn="r" fontAlgn="b"/>
                      <a:r>
                        <a:rPr lang="en-US" sz="1600" b="0" i="0" u="none" strike="noStrike">
                          <a:solidFill>
                            <a:srgbClr val="000000"/>
                          </a:solidFill>
                          <a:effectLst/>
                          <a:latin typeface="Calibri" panose="020F0502020204030204" pitchFamily="34" charset="0"/>
                        </a:rPr>
                        <a:t>1</a:t>
                      </a:r>
                    </a:p>
                  </a:txBody>
                  <a:tcPr marL="6654" marR="6654" marT="6654"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bag</a:t>
                      </a:r>
                    </a:p>
                  </a:txBody>
                  <a:tcPr marL="6654" marR="6654" marT="6654"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Red Potatoes</a:t>
                      </a:r>
                    </a:p>
                  </a:txBody>
                  <a:tcPr marL="6654" marR="6654" marT="6654"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5</a:t>
                      </a:r>
                    </a:p>
                  </a:txBody>
                  <a:tcPr marL="6654" marR="6654" marT="6654"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lbs</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$6.50</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$7.77</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$5.85</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$11.00</a:t>
                      </a:r>
                    </a:p>
                  </a:txBody>
                  <a:tcPr marL="6654" marR="6654" marT="6654" marB="0" anchor="b">
                    <a:lnL>
                      <a:noFill/>
                    </a:lnL>
                    <a:lnR>
                      <a:noFill/>
                    </a:lnR>
                    <a:lnT>
                      <a:noFill/>
                    </a:lnT>
                    <a:lnB>
                      <a:noFill/>
                    </a:lnB>
                  </a:tcPr>
                </a:tc>
                <a:extLst>
                  <a:ext uri="{0D108BD9-81ED-4DB2-BD59-A6C34878D82A}">
                    <a16:rowId xmlns:a16="http://schemas.microsoft.com/office/drawing/2014/main" val="4269897054"/>
                  </a:ext>
                </a:extLst>
              </a:tr>
              <a:tr h="248254">
                <a:tc>
                  <a:txBody>
                    <a:bodyPr/>
                    <a:lstStyle/>
                    <a:p>
                      <a:pPr algn="r" fontAlgn="b"/>
                      <a:r>
                        <a:rPr lang="en-US" sz="1600" b="0" i="0" u="none" strike="noStrike">
                          <a:solidFill>
                            <a:srgbClr val="000000"/>
                          </a:solidFill>
                          <a:effectLst/>
                          <a:latin typeface="Calibri" panose="020F0502020204030204" pitchFamily="34" charset="0"/>
                        </a:rPr>
                        <a:t>1</a:t>
                      </a:r>
                    </a:p>
                  </a:txBody>
                  <a:tcPr marL="6654" marR="6654" marT="6654"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head</a:t>
                      </a:r>
                    </a:p>
                  </a:txBody>
                  <a:tcPr marL="6654" marR="6654" marT="6654"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Romaine</a:t>
                      </a:r>
                    </a:p>
                  </a:txBody>
                  <a:tcPr marL="6654" marR="6654" marT="6654"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1.2</a:t>
                      </a:r>
                    </a:p>
                  </a:txBody>
                  <a:tcPr marL="6654" marR="6654" marT="6654"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lbs</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$4.32</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N/A</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$9.80</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$3.11</a:t>
                      </a:r>
                    </a:p>
                  </a:txBody>
                  <a:tcPr marL="6654" marR="6654" marT="6654" marB="0" anchor="b">
                    <a:lnL>
                      <a:noFill/>
                    </a:lnL>
                    <a:lnR>
                      <a:noFill/>
                    </a:lnR>
                    <a:lnT>
                      <a:noFill/>
                    </a:lnT>
                    <a:lnB>
                      <a:noFill/>
                    </a:lnB>
                  </a:tcPr>
                </a:tc>
                <a:extLst>
                  <a:ext uri="{0D108BD9-81ED-4DB2-BD59-A6C34878D82A}">
                    <a16:rowId xmlns:a16="http://schemas.microsoft.com/office/drawing/2014/main" val="314033077"/>
                  </a:ext>
                </a:extLst>
              </a:tr>
              <a:tr h="250440">
                <a:tc>
                  <a:txBody>
                    <a:bodyPr/>
                    <a:lstStyle/>
                    <a:p>
                      <a:pPr algn="r" fontAlgn="b"/>
                      <a:r>
                        <a:rPr lang="en-US" sz="1600" b="0" i="0" u="none" strike="noStrike">
                          <a:solidFill>
                            <a:srgbClr val="000000"/>
                          </a:solidFill>
                          <a:effectLst/>
                          <a:latin typeface="Calibri" panose="020F0502020204030204" pitchFamily="34" charset="0"/>
                        </a:rPr>
                        <a:t>1</a:t>
                      </a:r>
                    </a:p>
                  </a:txBody>
                  <a:tcPr marL="6654" marR="6654" marT="6654"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carton</a:t>
                      </a:r>
                    </a:p>
                  </a:txBody>
                  <a:tcPr marL="6654" marR="6654" marT="6654"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Strawberries</a:t>
                      </a:r>
                    </a:p>
                  </a:txBody>
                  <a:tcPr marL="6654" marR="6654" marT="6654"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1</a:t>
                      </a:r>
                    </a:p>
                  </a:txBody>
                  <a:tcPr marL="6654" marR="6654" marT="6654"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lbs</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$5.47</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$4.17</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N/A</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$7.56</a:t>
                      </a:r>
                    </a:p>
                  </a:txBody>
                  <a:tcPr marL="6654" marR="6654" marT="6654" marB="0" anchor="b">
                    <a:lnL>
                      <a:noFill/>
                    </a:lnL>
                    <a:lnR>
                      <a:noFill/>
                    </a:lnR>
                    <a:lnT>
                      <a:noFill/>
                    </a:lnT>
                    <a:lnB>
                      <a:noFill/>
                    </a:lnB>
                  </a:tcPr>
                </a:tc>
                <a:extLst>
                  <a:ext uri="{0D108BD9-81ED-4DB2-BD59-A6C34878D82A}">
                    <a16:rowId xmlns:a16="http://schemas.microsoft.com/office/drawing/2014/main" val="3390264983"/>
                  </a:ext>
                </a:extLst>
              </a:tr>
              <a:tr h="257942">
                <a:tc>
                  <a:txBody>
                    <a:bodyPr/>
                    <a:lstStyle/>
                    <a:p>
                      <a:pPr algn="r" fontAlgn="b"/>
                      <a:r>
                        <a:rPr lang="en-US" sz="1600" b="0" i="0" u="none" strike="noStrike">
                          <a:solidFill>
                            <a:srgbClr val="000000"/>
                          </a:solidFill>
                          <a:effectLst/>
                          <a:latin typeface="Calibri" panose="020F0502020204030204" pitchFamily="34" charset="0"/>
                        </a:rPr>
                        <a:t>4</a:t>
                      </a:r>
                    </a:p>
                  </a:txBody>
                  <a:tcPr marL="6654" marR="6654" marT="6654"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ears</a:t>
                      </a:r>
                    </a:p>
                  </a:txBody>
                  <a:tcPr marL="6654" marR="6654" marT="6654"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Sweet Corn</a:t>
                      </a:r>
                    </a:p>
                  </a:txBody>
                  <a:tcPr marL="6654" marR="6654" marT="6654"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3.8</a:t>
                      </a:r>
                    </a:p>
                  </a:txBody>
                  <a:tcPr marL="6654" marR="6654" marT="6654"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lbs</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$1.26</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$1.75</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$1.81</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$1.88</a:t>
                      </a:r>
                    </a:p>
                  </a:txBody>
                  <a:tcPr marL="6654" marR="6654" marT="6654" marB="0" anchor="b">
                    <a:lnL>
                      <a:noFill/>
                    </a:lnL>
                    <a:lnR>
                      <a:noFill/>
                    </a:lnR>
                    <a:lnT>
                      <a:noFill/>
                    </a:lnT>
                    <a:lnB>
                      <a:noFill/>
                    </a:lnB>
                  </a:tcPr>
                </a:tc>
                <a:extLst>
                  <a:ext uri="{0D108BD9-81ED-4DB2-BD59-A6C34878D82A}">
                    <a16:rowId xmlns:a16="http://schemas.microsoft.com/office/drawing/2014/main" val="1876919494"/>
                  </a:ext>
                </a:extLst>
              </a:tr>
              <a:tr h="248254">
                <a:tc>
                  <a:txBody>
                    <a:bodyPr/>
                    <a:lstStyle/>
                    <a:p>
                      <a:pPr algn="r" fontAlgn="b"/>
                      <a:r>
                        <a:rPr lang="en-US" sz="1600" b="0" i="0" u="none" strike="noStrike">
                          <a:solidFill>
                            <a:srgbClr val="000000"/>
                          </a:solidFill>
                          <a:effectLst/>
                          <a:latin typeface="Calibri" panose="020F0502020204030204" pitchFamily="34" charset="0"/>
                        </a:rPr>
                        <a:t>1</a:t>
                      </a:r>
                    </a:p>
                  </a:txBody>
                  <a:tcPr marL="6654" marR="6654" marT="6654"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pint</a:t>
                      </a:r>
                    </a:p>
                  </a:txBody>
                  <a:tcPr marL="6654" marR="6654" marT="6654"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Tomatoes Cherry</a:t>
                      </a:r>
                    </a:p>
                  </a:txBody>
                  <a:tcPr marL="6654" marR="6654" marT="6654"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10.5</a:t>
                      </a:r>
                    </a:p>
                  </a:txBody>
                  <a:tcPr marL="6654" marR="6654" marT="6654"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oz</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$3.13</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$2.15</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$1.98</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$2.84</a:t>
                      </a:r>
                    </a:p>
                  </a:txBody>
                  <a:tcPr marL="6654" marR="6654" marT="6654" marB="0" anchor="b">
                    <a:lnL>
                      <a:noFill/>
                    </a:lnL>
                    <a:lnR>
                      <a:noFill/>
                    </a:lnR>
                    <a:lnT>
                      <a:noFill/>
                    </a:lnT>
                    <a:lnB>
                      <a:noFill/>
                    </a:lnB>
                  </a:tcPr>
                </a:tc>
                <a:extLst>
                  <a:ext uri="{0D108BD9-81ED-4DB2-BD59-A6C34878D82A}">
                    <a16:rowId xmlns:a16="http://schemas.microsoft.com/office/drawing/2014/main" val="3687282379"/>
                  </a:ext>
                </a:extLst>
              </a:tr>
              <a:tr h="248254">
                <a:tc>
                  <a:txBody>
                    <a:bodyPr/>
                    <a:lstStyle/>
                    <a:p>
                      <a:pPr algn="r" fontAlgn="b"/>
                      <a:r>
                        <a:rPr lang="en-US" sz="1600" b="0" i="0" u="none" strike="noStrike">
                          <a:solidFill>
                            <a:srgbClr val="000000"/>
                          </a:solidFill>
                          <a:effectLst/>
                          <a:latin typeface="Calibri" panose="020F0502020204030204" pitchFamily="34" charset="0"/>
                        </a:rPr>
                        <a:t>2</a:t>
                      </a:r>
                    </a:p>
                  </a:txBody>
                  <a:tcPr marL="6654" marR="6654" marT="6654"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lbs</a:t>
                      </a:r>
                    </a:p>
                  </a:txBody>
                  <a:tcPr marL="6654" marR="6654" marT="6654"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Tomatoes Slicing</a:t>
                      </a:r>
                    </a:p>
                  </a:txBody>
                  <a:tcPr marL="6654" marR="6654" marT="6654"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2</a:t>
                      </a:r>
                    </a:p>
                  </a:txBody>
                  <a:tcPr marL="6654" marR="6654" marT="6654"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lbs</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$2.97</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$3.39</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$2.92</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$3.69</a:t>
                      </a:r>
                    </a:p>
                  </a:txBody>
                  <a:tcPr marL="6654" marR="6654" marT="6654" marB="0" anchor="b">
                    <a:lnL>
                      <a:noFill/>
                    </a:lnL>
                    <a:lnR>
                      <a:noFill/>
                    </a:lnR>
                    <a:lnT>
                      <a:noFill/>
                    </a:lnT>
                    <a:lnB>
                      <a:noFill/>
                    </a:lnB>
                  </a:tcPr>
                </a:tc>
                <a:extLst>
                  <a:ext uri="{0D108BD9-81ED-4DB2-BD59-A6C34878D82A}">
                    <a16:rowId xmlns:a16="http://schemas.microsoft.com/office/drawing/2014/main" val="1658262362"/>
                  </a:ext>
                </a:extLst>
              </a:tr>
              <a:tr h="248254">
                <a:tc>
                  <a:txBody>
                    <a:bodyPr/>
                    <a:lstStyle/>
                    <a:p>
                      <a:pPr algn="r" fontAlgn="b"/>
                      <a:r>
                        <a:rPr lang="en-US" sz="1600" b="0" i="0" u="none" strike="noStrike">
                          <a:solidFill>
                            <a:srgbClr val="000000"/>
                          </a:solidFill>
                          <a:effectLst/>
                          <a:latin typeface="Calibri" panose="020F0502020204030204" pitchFamily="34" charset="0"/>
                        </a:rPr>
                        <a:t>1</a:t>
                      </a:r>
                    </a:p>
                  </a:txBody>
                  <a:tcPr marL="6654" marR="6654" marT="6654"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ea</a:t>
                      </a:r>
                    </a:p>
                  </a:txBody>
                  <a:tcPr marL="6654" marR="6654" marT="6654"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Watermelon</a:t>
                      </a:r>
                    </a:p>
                  </a:txBody>
                  <a:tcPr marL="6654" marR="6654" marT="6654"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10</a:t>
                      </a:r>
                    </a:p>
                  </a:txBody>
                  <a:tcPr marL="6654" marR="6654" marT="6654"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lbs</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$4.23</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$4.08</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$3.86</a:t>
                      </a:r>
                    </a:p>
                  </a:txBody>
                  <a:tcPr marL="6654" marR="6654" marT="665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$4.41</a:t>
                      </a:r>
                    </a:p>
                  </a:txBody>
                  <a:tcPr marL="6654" marR="6654" marT="6654" marB="0" anchor="b">
                    <a:lnL>
                      <a:noFill/>
                    </a:lnL>
                    <a:lnR>
                      <a:noFill/>
                    </a:lnR>
                    <a:lnT>
                      <a:noFill/>
                    </a:lnT>
                    <a:lnB>
                      <a:noFill/>
                    </a:lnB>
                  </a:tcPr>
                </a:tc>
                <a:extLst>
                  <a:ext uri="{0D108BD9-81ED-4DB2-BD59-A6C34878D82A}">
                    <a16:rowId xmlns:a16="http://schemas.microsoft.com/office/drawing/2014/main" val="1553985795"/>
                  </a:ext>
                </a:extLst>
              </a:tr>
              <a:tr h="248254">
                <a:tc>
                  <a:txBody>
                    <a:bodyPr/>
                    <a:lstStyle/>
                    <a:p>
                      <a:pPr algn="r" fontAlgn="b"/>
                      <a:r>
                        <a:rPr lang="en-US" sz="1600" b="0" i="0" u="none" strike="noStrike">
                          <a:solidFill>
                            <a:srgbClr val="000000"/>
                          </a:solidFill>
                          <a:effectLst/>
                          <a:latin typeface="Calibri" panose="020F0502020204030204" pitchFamily="34" charset="0"/>
                        </a:rPr>
                        <a:t>1</a:t>
                      </a:r>
                    </a:p>
                  </a:txBody>
                  <a:tcPr marL="6654" marR="6654" marT="66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ea</a:t>
                      </a:r>
                    </a:p>
                  </a:txBody>
                  <a:tcPr marL="6654" marR="6654" marT="66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Zucchini</a:t>
                      </a:r>
                    </a:p>
                  </a:txBody>
                  <a:tcPr marL="6654" marR="6654" marT="66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14</a:t>
                      </a:r>
                    </a:p>
                  </a:txBody>
                  <a:tcPr marL="6654" marR="6654" marT="66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oz</a:t>
                      </a:r>
                    </a:p>
                  </a:txBody>
                  <a:tcPr marL="6654" marR="6654" marT="66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$0.62</a:t>
                      </a:r>
                    </a:p>
                  </a:txBody>
                  <a:tcPr marL="6654" marR="6654" marT="66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$0.66</a:t>
                      </a:r>
                    </a:p>
                  </a:txBody>
                  <a:tcPr marL="6654" marR="6654" marT="66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$0.79</a:t>
                      </a:r>
                    </a:p>
                  </a:txBody>
                  <a:tcPr marL="6654" marR="6654" marT="66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6654" marR="6654" marT="665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7786802"/>
                  </a:ext>
                </a:extLst>
              </a:tr>
              <a:tr h="248254">
                <a:tc>
                  <a:txBody>
                    <a:bodyPr/>
                    <a:lstStyle/>
                    <a:p>
                      <a:pPr algn="l" fontAlgn="b"/>
                      <a:endParaRPr lang="en-US" sz="1600" b="0" i="0" u="none" strike="noStrike">
                        <a:solidFill>
                          <a:srgbClr val="000000"/>
                        </a:solidFill>
                        <a:effectLst/>
                        <a:latin typeface="Calibri" panose="020F0502020204030204" pitchFamily="34" charset="0"/>
                      </a:endParaRPr>
                    </a:p>
                  </a:txBody>
                  <a:tcPr marL="6654" marR="6654" marT="66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6654" marR="6654" marT="66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6654" marR="6654" marT="6654"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b"/>
                      <a:r>
                        <a:rPr lang="en-US" sz="1600" b="1" i="0" u="none" strike="noStrike" dirty="0">
                          <a:solidFill>
                            <a:srgbClr val="000000"/>
                          </a:solidFill>
                          <a:effectLst/>
                          <a:latin typeface="Calibri" panose="020F0502020204030204" pitchFamily="34" charset="0"/>
                        </a:rPr>
                        <a:t>Total Price</a:t>
                      </a:r>
                    </a:p>
                  </a:txBody>
                  <a:tcPr marL="6654" marR="6654" marT="6654"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b"/>
                      <a:endParaRPr lang="en-US" sz="1400" b="1" i="0" u="none" strike="noStrike" dirty="0">
                        <a:solidFill>
                          <a:srgbClr val="000000"/>
                        </a:solidFill>
                        <a:effectLst/>
                        <a:latin typeface="Calibri" panose="020F0502020204030204" pitchFamily="34" charset="0"/>
                      </a:endParaRPr>
                    </a:p>
                  </a:txBody>
                  <a:tcPr marL="6654" marR="6654" marT="66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a:solidFill>
                            <a:srgbClr val="000000"/>
                          </a:solidFill>
                          <a:effectLst/>
                          <a:latin typeface="Calibri" panose="020F0502020204030204" pitchFamily="34" charset="0"/>
                        </a:rPr>
                        <a:t>$44.98</a:t>
                      </a:r>
                    </a:p>
                  </a:txBody>
                  <a:tcPr marL="6654" marR="6654" marT="66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a:solidFill>
                            <a:srgbClr val="000000"/>
                          </a:solidFill>
                          <a:effectLst/>
                          <a:latin typeface="Calibri" panose="020F0502020204030204" pitchFamily="34" charset="0"/>
                        </a:rPr>
                        <a:t>$44.30</a:t>
                      </a:r>
                    </a:p>
                  </a:txBody>
                  <a:tcPr marL="6654" marR="6654" marT="66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a:solidFill>
                            <a:srgbClr val="000000"/>
                          </a:solidFill>
                          <a:effectLst/>
                          <a:latin typeface="Calibri" panose="020F0502020204030204" pitchFamily="34" charset="0"/>
                        </a:rPr>
                        <a:t>$46.75</a:t>
                      </a:r>
                    </a:p>
                  </a:txBody>
                  <a:tcPr marL="6654" marR="6654" marT="66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$52.91</a:t>
                      </a:r>
                    </a:p>
                  </a:txBody>
                  <a:tcPr marL="6654" marR="6654" marT="665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35948600"/>
                  </a:ext>
                </a:extLst>
              </a:tr>
            </a:tbl>
          </a:graphicData>
        </a:graphic>
      </p:graphicFrame>
    </p:spTree>
    <p:extLst>
      <p:ext uri="{BB962C8B-B14F-4D97-AF65-F5344CB8AC3E}">
        <p14:creationId xmlns:p14="http://schemas.microsoft.com/office/powerpoint/2010/main" val="2844165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C5DEF-4713-5D4C-8209-0DE770331B59}"/>
              </a:ext>
            </a:extLst>
          </p:cNvPr>
          <p:cNvSpPr>
            <a:spLocks noGrp="1"/>
          </p:cNvSpPr>
          <p:nvPr>
            <p:ph type="title"/>
          </p:nvPr>
        </p:nvSpPr>
        <p:spPr/>
        <p:txBody>
          <a:bodyPr/>
          <a:lstStyle/>
          <a:p>
            <a:r>
              <a:rPr lang="en-US" dirty="0"/>
              <a:t>Farmers’ Market Comparison</a:t>
            </a:r>
          </a:p>
        </p:txBody>
      </p:sp>
      <p:pic>
        <p:nvPicPr>
          <p:cNvPr id="3" name="Picture 2">
            <a:extLst>
              <a:ext uri="{FF2B5EF4-FFF2-40B4-BE49-F238E27FC236}">
                <a16:creationId xmlns:a16="http://schemas.microsoft.com/office/drawing/2014/main" id="{50A5964F-B73E-224E-8752-1BD9F0568049}"/>
              </a:ext>
            </a:extLst>
          </p:cNvPr>
          <p:cNvPicPr>
            <a:picLocks noChangeAspect="1"/>
          </p:cNvPicPr>
          <p:nvPr/>
        </p:nvPicPr>
        <p:blipFill>
          <a:blip r:embed="rId3"/>
          <a:stretch>
            <a:fillRect/>
          </a:stretch>
        </p:blipFill>
        <p:spPr>
          <a:xfrm>
            <a:off x="126889" y="1752600"/>
            <a:ext cx="11935047" cy="3429000"/>
          </a:xfrm>
          <a:prstGeom prst="rect">
            <a:avLst/>
          </a:prstGeom>
        </p:spPr>
      </p:pic>
    </p:spTree>
    <p:extLst>
      <p:ext uri="{BB962C8B-B14F-4D97-AF65-F5344CB8AC3E}">
        <p14:creationId xmlns:p14="http://schemas.microsoft.com/office/powerpoint/2010/main" val="23573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Comparison by Area</a:t>
            </a:r>
          </a:p>
        </p:txBody>
      </p:sp>
      <p:sp>
        <p:nvSpPr>
          <p:cNvPr id="5" name="Content Placeholder 4">
            <a:extLst>
              <a:ext uri="{FF2B5EF4-FFF2-40B4-BE49-F238E27FC236}">
                <a16:creationId xmlns:a16="http://schemas.microsoft.com/office/drawing/2014/main" id="{486D360A-3FC9-8C47-B4C5-E712F8995C61}"/>
              </a:ext>
            </a:extLst>
          </p:cNvPr>
          <p:cNvSpPr>
            <a:spLocks noGrp="1"/>
          </p:cNvSpPr>
          <p:nvPr>
            <p:ph sz="half" idx="1"/>
          </p:nvPr>
        </p:nvSpPr>
        <p:spPr>
          <a:xfrm>
            <a:off x="1141412" y="1600200"/>
            <a:ext cx="5181600" cy="4572000"/>
          </a:xfrm>
        </p:spPr>
        <p:txBody>
          <a:bodyPr/>
          <a:lstStyle/>
          <a:p>
            <a:r>
              <a:rPr lang="en-US" dirty="0"/>
              <a:t>Farmers’ market pricing more variable</a:t>
            </a:r>
          </a:p>
          <a:p>
            <a:r>
              <a:rPr lang="en-US" dirty="0"/>
              <a:t>Spikes in the high season</a:t>
            </a:r>
          </a:p>
          <a:p>
            <a:r>
              <a:rPr lang="en-US" dirty="0"/>
              <a:t>Lower pricing in October</a:t>
            </a:r>
          </a:p>
          <a:p>
            <a:r>
              <a:rPr lang="en-US" dirty="0"/>
              <a:t>Farmers’ markets more expensive only on certain months</a:t>
            </a:r>
          </a:p>
          <a:p>
            <a:endParaRPr lang="en-US" dirty="0"/>
          </a:p>
        </p:txBody>
      </p:sp>
      <p:pic>
        <p:nvPicPr>
          <p:cNvPr id="3" name="Picture 2">
            <a:extLst>
              <a:ext uri="{FF2B5EF4-FFF2-40B4-BE49-F238E27FC236}">
                <a16:creationId xmlns:a16="http://schemas.microsoft.com/office/drawing/2014/main" id="{E11ECE67-6E65-F84E-A1F6-744354F07D92}"/>
              </a:ext>
            </a:extLst>
          </p:cNvPr>
          <p:cNvPicPr>
            <a:picLocks noChangeAspect="1"/>
          </p:cNvPicPr>
          <p:nvPr/>
        </p:nvPicPr>
        <p:blipFill>
          <a:blip r:embed="rId3"/>
          <a:stretch>
            <a:fillRect/>
          </a:stretch>
        </p:blipFill>
        <p:spPr>
          <a:xfrm>
            <a:off x="6399212" y="197893"/>
            <a:ext cx="5584218" cy="6644185"/>
          </a:xfrm>
          <a:prstGeom prst="rect">
            <a:avLst/>
          </a:prstGeom>
        </p:spPr>
      </p:pic>
    </p:spTree>
    <p:extLst>
      <p:ext uri="{BB962C8B-B14F-4D97-AF65-F5344CB8AC3E}">
        <p14:creationId xmlns:p14="http://schemas.microsoft.com/office/powerpoint/2010/main" val="60485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889C-60D6-8045-8E33-7293D392424D}"/>
              </a:ext>
            </a:extLst>
          </p:cNvPr>
          <p:cNvSpPr>
            <a:spLocks noGrp="1"/>
          </p:cNvSpPr>
          <p:nvPr>
            <p:ph type="title"/>
          </p:nvPr>
        </p:nvSpPr>
        <p:spPr/>
        <p:txBody>
          <a:bodyPr/>
          <a:lstStyle/>
          <a:p>
            <a:r>
              <a:rPr lang="en-US"/>
              <a:t>Comparison by Area</a:t>
            </a:r>
          </a:p>
        </p:txBody>
      </p:sp>
      <p:sp>
        <p:nvSpPr>
          <p:cNvPr id="6" name="Content Placeholder 5">
            <a:extLst>
              <a:ext uri="{FF2B5EF4-FFF2-40B4-BE49-F238E27FC236}">
                <a16:creationId xmlns:a16="http://schemas.microsoft.com/office/drawing/2014/main" id="{9E658094-37D8-7247-A70A-451DACABA3B6}"/>
              </a:ext>
            </a:extLst>
          </p:cNvPr>
          <p:cNvSpPr>
            <a:spLocks noGrp="1"/>
          </p:cNvSpPr>
          <p:nvPr>
            <p:ph sz="half" idx="1"/>
          </p:nvPr>
        </p:nvSpPr>
        <p:spPr>
          <a:xfrm>
            <a:off x="687289" y="1793810"/>
            <a:ext cx="5105400" cy="4572000"/>
          </a:xfrm>
        </p:spPr>
        <p:txBody>
          <a:bodyPr/>
          <a:lstStyle/>
          <a:p>
            <a:r>
              <a:rPr lang="en-US" dirty="0"/>
              <a:t>Ogden market more expensive on average than grocery stores in the area</a:t>
            </a:r>
          </a:p>
          <a:p>
            <a:r>
              <a:rPr lang="en-US" dirty="0"/>
              <a:t>Logan pricing lower in 2016 than in 2017</a:t>
            </a:r>
          </a:p>
          <a:p>
            <a:endParaRPr lang="en-US" dirty="0"/>
          </a:p>
        </p:txBody>
      </p:sp>
      <p:sp>
        <p:nvSpPr>
          <p:cNvPr id="14" name="Content Placeholder 13">
            <a:extLst>
              <a:ext uri="{FF2B5EF4-FFF2-40B4-BE49-F238E27FC236}">
                <a16:creationId xmlns:a16="http://schemas.microsoft.com/office/drawing/2014/main" id="{720D85E6-CE51-D246-9BCE-9895E0F0C98A}"/>
              </a:ext>
            </a:extLst>
          </p:cNvPr>
          <p:cNvSpPr>
            <a:spLocks noGrp="1"/>
          </p:cNvSpPr>
          <p:nvPr>
            <p:ph sz="half" idx="2"/>
          </p:nvPr>
        </p:nvSpPr>
        <p:spPr/>
        <p:txBody>
          <a:bodyPr/>
          <a:lstStyle/>
          <a:p>
            <a:endParaRPr lang="en-US"/>
          </a:p>
        </p:txBody>
      </p:sp>
      <p:pic>
        <p:nvPicPr>
          <p:cNvPr id="3" name="Picture 2">
            <a:extLst>
              <a:ext uri="{FF2B5EF4-FFF2-40B4-BE49-F238E27FC236}">
                <a16:creationId xmlns:a16="http://schemas.microsoft.com/office/drawing/2014/main" id="{EBD643E2-4815-B54C-8E7D-F3419AC7E8D5}"/>
              </a:ext>
            </a:extLst>
          </p:cNvPr>
          <p:cNvPicPr>
            <a:picLocks noChangeAspect="1"/>
          </p:cNvPicPr>
          <p:nvPr/>
        </p:nvPicPr>
        <p:blipFill>
          <a:blip r:embed="rId3"/>
          <a:stretch>
            <a:fillRect/>
          </a:stretch>
        </p:blipFill>
        <p:spPr>
          <a:xfrm>
            <a:off x="5789612" y="152400"/>
            <a:ext cx="6108700" cy="6553200"/>
          </a:xfrm>
          <a:prstGeom prst="rect">
            <a:avLst/>
          </a:prstGeom>
        </p:spPr>
      </p:pic>
    </p:spTree>
    <p:extLst>
      <p:ext uri="{BB962C8B-B14F-4D97-AF65-F5344CB8AC3E}">
        <p14:creationId xmlns:p14="http://schemas.microsoft.com/office/powerpoint/2010/main" val="247227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Conclusions</a:t>
            </a:r>
          </a:p>
        </p:txBody>
      </p:sp>
      <p:sp>
        <p:nvSpPr>
          <p:cNvPr id="4" name="Text Placeholder 3"/>
          <p:cNvSpPr>
            <a:spLocks noGrp="1"/>
          </p:cNvSpPr>
          <p:nvPr>
            <p:ph idx="1"/>
          </p:nvPr>
        </p:nvSpPr>
        <p:spPr>
          <a:xfrm>
            <a:off x="1218883" y="1600200"/>
            <a:ext cx="9142729" cy="4572000"/>
          </a:xfrm>
        </p:spPr>
        <p:txBody>
          <a:bodyPr>
            <a:normAutofit/>
          </a:bodyPr>
          <a:lstStyle/>
          <a:p>
            <a:r>
              <a:rPr lang="en-US" dirty="0"/>
              <a:t>Pricing at local grocery stores competitive with national chains and in many cases lower</a:t>
            </a:r>
          </a:p>
          <a:p>
            <a:r>
              <a:rPr lang="en-US" dirty="0"/>
              <a:t>Organic produce can be found at conventional prices more often at farmers’ markets</a:t>
            </a:r>
          </a:p>
          <a:p>
            <a:r>
              <a:rPr lang="en-US" dirty="0"/>
              <a:t>Farmers’ market pricing volatile and differs between major farmers’ markets</a:t>
            </a:r>
          </a:p>
          <a:p>
            <a:r>
              <a:rPr lang="en-US" dirty="0"/>
              <a:t>Price comparison very item </a:t>
            </a:r>
            <a:r>
              <a:rPr lang="en-US" dirty="0" smtClean="0"/>
              <a:t>specific</a:t>
            </a:r>
            <a:endParaRPr lang="en-US" dirty="0"/>
          </a:p>
          <a:p>
            <a:r>
              <a:rPr lang="en-US" dirty="0"/>
              <a:t>What do these mean for growers?</a:t>
            </a:r>
          </a:p>
          <a:p>
            <a:endParaRPr lang="en-US" dirty="0"/>
          </a:p>
          <a:p>
            <a:endParaRPr lang="en-US" dirty="0"/>
          </a:p>
        </p:txBody>
      </p:sp>
    </p:spTree>
    <p:extLst>
      <p:ext uri="{BB962C8B-B14F-4D97-AF65-F5344CB8AC3E}">
        <p14:creationId xmlns:p14="http://schemas.microsoft.com/office/powerpoint/2010/main" val="18226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Introduction</a:t>
            </a:r>
          </a:p>
        </p:txBody>
      </p:sp>
      <p:sp>
        <p:nvSpPr>
          <p:cNvPr id="6" name="Content Placeholder 5"/>
          <p:cNvSpPr>
            <a:spLocks noGrp="1"/>
          </p:cNvSpPr>
          <p:nvPr>
            <p:ph idx="1"/>
          </p:nvPr>
        </p:nvSpPr>
        <p:spPr>
          <a:xfrm>
            <a:off x="1218883" y="1600200"/>
            <a:ext cx="8837929" cy="4572000"/>
          </a:xfrm>
        </p:spPr>
        <p:txBody>
          <a:bodyPr>
            <a:normAutofit/>
          </a:bodyPr>
          <a:lstStyle/>
          <a:p>
            <a:r>
              <a:rPr lang="en-US" dirty="0"/>
              <a:t>The growth rate of farmers’ markets has slowed in recent years</a:t>
            </a:r>
          </a:p>
          <a:p>
            <a:r>
              <a:rPr lang="en-US" dirty="0"/>
              <a:t>Farmers are seeking a new customer base</a:t>
            </a:r>
          </a:p>
          <a:p>
            <a:r>
              <a:rPr lang="en-US" dirty="0"/>
              <a:t>Price setting at direct markets difficult for farmers</a:t>
            </a:r>
          </a:p>
          <a:p>
            <a:r>
              <a:rPr lang="en-US" dirty="0"/>
              <a:t>Consumers want fresh, quality produce at an affordable price</a:t>
            </a:r>
          </a:p>
          <a:p>
            <a:r>
              <a:rPr lang="en-US" dirty="0"/>
              <a:t>Low income households perceive direct markets to be more expensive than grocery stores</a:t>
            </a:r>
          </a:p>
        </p:txBody>
      </p:sp>
    </p:spTree>
    <p:extLst>
      <p:ext uri="{BB962C8B-B14F-4D97-AF65-F5344CB8AC3E}">
        <p14:creationId xmlns:p14="http://schemas.microsoft.com/office/powerpoint/2010/main" val="398066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3" name="Text Placeholder 2"/>
          <p:cNvSpPr>
            <a:spLocks noGrp="1"/>
          </p:cNvSpPr>
          <p:nvPr>
            <p:ph type="subTitle" idx="1"/>
          </p:nvPr>
        </p:nvSpPr>
        <p:spPr/>
        <p:txBody>
          <a:bodyPr>
            <a:normAutofit fontScale="55000" lnSpcReduction="20000"/>
          </a:bodyPr>
          <a:lstStyle/>
          <a:p>
            <a:r>
              <a:rPr lang="en-US" b="1" dirty="0">
                <a:solidFill>
                  <a:schemeClr val="tx1"/>
                </a:solidFill>
              </a:rPr>
              <a:t>This material is based upon work supported by USDA/NIFA under Award Number 2015-49200-24225.</a:t>
            </a:r>
          </a:p>
          <a:p>
            <a:r>
              <a:rPr lang="en-US" dirty="0"/>
              <a:t/>
            </a:r>
            <a:br>
              <a:rPr lang="en-US" dirty="0"/>
            </a:br>
            <a:endParaRPr lang="en-US" dirty="0"/>
          </a:p>
        </p:txBody>
      </p:sp>
    </p:spTree>
    <p:extLst>
      <p:ext uri="{BB962C8B-B14F-4D97-AF65-F5344CB8AC3E}">
        <p14:creationId xmlns:p14="http://schemas.microsoft.com/office/powerpoint/2010/main" val="203309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4A599A8-01A5-C24E-920F-9978F582CEF9}"/>
              </a:ext>
            </a:extLst>
          </p:cNvPr>
          <p:cNvPicPr>
            <a:picLocks noGrp="1" noChangeAspect="1"/>
          </p:cNvPicPr>
          <p:nvPr>
            <p:ph idx="1"/>
          </p:nvPr>
        </p:nvPicPr>
        <p:blipFill>
          <a:blip r:embed="rId3"/>
          <a:stretch>
            <a:fillRect/>
          </a:stretch>
        </p:blipFill>
        <p:spPr>
          <a:xfrm>
            <a:off x="1141412" y="228600"/>
            <a:ext cx="8686800" cy="6521300"/>
          </a:xfrm>
        </p:spPr>
      </p:pic>
    </p:spTree>
    <p:extLst>
      <p:ext uri="{BB962C8B-B14F-4D97-AF65-F5344CB8AC3E}">
        <p14:creationId xmlns:p14="http://schemas.microsoft.com/office/powerpoint/2010/main" val="159259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Introduction</a:t>
            </a:r>
          </a:p>
        </p:txBody>
      </p:sp>
      <p:sp>
        <p:nvSpPr>
          <p:cNvPr id="6" name="Content Placeholder 5"/>
          <p:cNvSpPr>
            <a:spLocks noGrp="1"/>
          </p:cNvSpPr>
          <p:nvPr>
            <p:ph idx="1"/>
          </p:nvPr>
        </p:nvSpPr>
        <p:spPr>
          <a:xfrm>
            <a:off x="531813" y="1600200"/>
            <a:ext cx="7010400" cy="4800600"/>
          </a:xfrm>
        </p:spPr>
        <p:txBody>
          <a:bodyPr>
            <a:normAutofit/>
          </a:bodyPr>
          <a:lstStyle/>
          <a:p>
            <a:r>
              <a:rPr lang="en-US" dirty="0"/>
              <a:t>Health benefits of consuming recommended levels of fruits and vegetables</a:t>
            </a:r>
          </a:p>
          <a:p>
            <a:pPr lvl="1"/>
            <a:r>
              <a:rPr lang="en-US" dirty="0"/>
              <a:t>Lowers risk of chronic diseases</a:t>
            </a:r>
          </a:p>
          <a:p>
            <a:pPr lvl="1"/>
            <a:r>
              <a:rPr lang="en-US" dirty="0"/>
              <a:t>Decreases risk for obesity</a:t>
            </a:r>
          </a:p>
          <a:p>
            <a:r>
              <a:rPr lang="en-US" dirty="0"/>
              <a:t>Yet, only 5-20% of the U.S. population meet the recommended intake</a:t>
            </a:r>
          </a:p>
          <a:p>
            <a:r>
              <a:rPr lang="en-US" dirty="0"/>
              <a:t>Especially true for low-income households</a:t>
            </a:r>
          </a:p>
        </p:txBody>
      </p:sp>
      <p:pic>
        <p:nvPicPr>
          <p:cNvPr id="4" name="Picture 3" descr="http://www.livescience.com/images/i/000/077/179/original/fruits-vegetables-us-consumption-150709b-02.jpg"/>
          <p:cNvPicPr/>
          <p:nvPr/>
        </p:nvPicPr>
        <p:blipFill rotWithShape="1">
          <a:blip r:embed="rId3" cstate="print">
            <a:extLst>
              <a:ext uri="{28A0092B-C50C-407E-A947-70E740481C1C}">
                <a14:useLocalDpi xmlns:a14="http://schemas.microsoft.com/office/drawing/2010/main" val="0"/>
              </a:ext>
            </a:extLst>
          </a:blip>
          <a:srcRect/>
          <a:stretch/>
        </p:blipFill>
        <p:spPr bwMode="auto">
          <a:xfrm>
            <a:off x="7542213" y="5686"/>
            <a:ext cx="4646612" cy="6852313"/>
          </a:xfrm>
          <a:prstGeom prst="rect">
            <a:avLst/>
          </a:prstGeom>
          <a:noFill/>
          <a:ln>
            <a:noFill/>
          </a:ln>
        </p:spPr>
      </p:pic>
    </p:spTree>
    <p:extLst>
      <p:ext uri="{BB962C8B-B14F-4D97-AF65-F5344CB8AC3E}">
        <p14:creationId xmlns:p14="http://schemas.microsoft.com/office/powerpoint/2010/main" val="57210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Introduction</a:t>
            </a:r>
          </a:p>
        </p:txBody>
      </p:sp>
      <p:graphicFrame>
        <p:nvGraphicFramePr>
          <p:cNvPr id="3" name="Content Placeholder 2"/>
          <p:cNvGraphicFramePr>
            <a:graphicFrameLocks noGrp="1"/>
          </p:cNvGraphicFramePr>
          <p:nvPr>
            <p:ph idx="1"/>
            <p:extLst/>
          </p:nvPr>
        </p:nvGraphicFramePr>
        <p:xfrm>
          <a:off x="417513" y="2621280"/>
          <a:ext cx="11353799" cy="1615440"/>
        </p:xfrm>
        <a:graphic>
          <a:graphicData uri="http://schemas.openxmlformats.org/drawingml/2006/table">
            <a:tbl>
              <a:tblPr firstRow="1" bandRow="1">
                <a:tableStyleId>{21E4AEA4-8DFA-4A89-87EB-49C32662AFE0}</a:tableStyleId>
              </a:tblPr>
              <a:tblGrid>
                <a:gridCol w="1579005">
                  <a:extLst>
                    <a:ext uri="{9D8B030D-6E8A-4147-A177-3AD203B41FA5}">
                      <a16:colId xmlns:a16="http://schemas.microsoft.com/office/drawing/2014/main" val="3957221317"/>
                    </a:ext>
                  </a:extLst>
                </a:gridCol>
                <a:gridCol w="1804577">
                  <a:extLst>
                    <a:ext uri="{9D8B030D-6E8A-4147-A177-3AD203B41FA5}">
                      <a16:colId xmlns:a16="http://schemas.microsoft.com/office/drawing/2014/main" val="474029494"/>
                    </a:ext>
                  </a:extLst>
                </a:gridCol>
                <a:gridCol w="1804577">
                  <a:extLst>
                    <a:ext uri="{9D8B030D-6E8A-4147-A177-3AD203B41FA5}">
                      <a16:colId xmlns:a16="http://schemas.microsoft.com/office/drawing/2014/main" val="3743006347"/>
                    </a:ext>
                  </a:extLst>
                </a:gridCol>
                <a:gridCol w="1203052">
                  <a:extLst>
                    <a:ext uri="{9D8B030D-6E8A-4147-A177-3AD203B41FA5}">
                      <a16:colId xmlns:a16="http://schemas.microsoft.com/office/drawing/2014/main" val="4121288205"/>
                    </a:ext>
                  </a:extLst>
                </a:gridCol>
                <a:gridCol w="1804577">
                  <a:extLst>
                    <a:ext uri="{9D8B030D-6E8A-4147-A177-3AD203B41FA5}">
                      <a16:colId xmlns:a16="http://schemas.microsoft.com/office/drawing/2014/main" val="3502805376"/>
                    </a:ext>
                  </a:extLst>
                </a:gridCol>
                <a:gridCol w="1879768">
                  <a:extLst>
                    <a:ext uri="{9D8B030D-6E8A-4147-A177-3AD203B41FA5}">
                      <a16:colId xmlns:a16="http://schemas.microsoft.com/office/drawing/2014/main" val="4179226439"/>
                    </a:ext>
                  </a:extLst>
                </a:gridCol>
                <a:gridCol w="1278243">
                  <a:extLst>
                    <a:ext uri="{9D8B030D-6E8A-4147-A177-3AD203B41FA5}">
                      <a16:colId xmlns:a16="http://schemas.microsoft.com/office/drawing/2014/main" val="1323493829"/>
                    </a:ext>
                  </a:extLst>
                </a:gridCol>
              </a:tblGrid>
              <a:tr h="370840">
                <a:tc>
                  <a:txBody>
                    <a:bodyPr/>
                    <a:lstStyle/>
                    <a:p>
                      <a:endParaRPr lang="en-US"/>
                    </a:p>
                  </a:txBody>
                  <a:tcPr/>
                </a:tc>
                <a:tc>
                  <a:txBody>
                    <a:bodyPr/>
                    <a:lstStyle/>
                    <a:p>
                      <a:r>
                        <a:rPr lang="en-US" sz="2000"/>
                        <a:t>2008 Participation</a:t>
                      </a:r>
                    </a:p>
                  </a:txBody>
                  <a:tcPr/>
                </a:tc>
                <a:tc>
                  <a:txBody>
                    <a:bodyPr/>
                    <a:lstStyle/>
                    <a:p>
                      <a:r>
                        <a:rPr lang="en-US" sz="2000"/>
                        <a:t>2015 Participation</a:t>
                      </a:r>
                    </a:p>
                  </a:txBody>
                  <a:tcPr/>
                </a:tc>
                <a:tc>
                  <a:txBody>
                    <a:bodyPr/>
                    <a:lstStyle/>
                    <a:p>
                      <a:r>
                        <a:rPr lang="en-US" sz="2000"/>
                        <a:t>% Increase</a:t>
                      </a:r>
                    </a:p>
                  </a:txBody>
                  <a:tcPr/>
                </a:tc>
                <a:tc>
                  <a:txBody>
                    <a:bodyPr/>
                    <a:lstStyle/>
                    <a:p>
                      <a:r>
                        <a:rPr lang="en-US" sz="2000"/>
                        <a:t>2008 Redemptions</a:t>
                      </a:r>
                    </a:p>
                  </a:txBody>
                  <a:tcPr/>
                </a:tc>
                <a:tc>
                  <a:txBody>
                    <a:bodyPr/>
                    <a:lstStyle/>
                    <a:p>
                      <a:r>
                        <a:rPr lang="en-US" sz="2000"/>
                        <a:t>2015 Redemptions</a:t>
                      </a:r>
                    </a:p>
                  </a:txBody>
                  <a:tcPr/>
                </a:tc>
                <a:tc>
                  <a:txBody>
                    <a:bodyPr/>
                    <a:lstStyle/>
                    <a:p>
                      <a:r>
                        <a:rPr lang="en-US" sz="2000"/>
                        <a:t>% Increase</a:t>
                      </a:r>
                    </a:p>
                  </a:txBody>
                  <a:tcPr/>
                </a:tc>
                <a:extLst>
                  <a:ext uri="{0D108BD9-81ED-4DB2-BD59-A6C34878D82A}">
                    <a16:rowId xmlns:a16="http://schemas.microsoft.com/office/drawing/2014/main" val="655435421"/>
                  </a:ext>
                </a:extLst>
              </a:tr>
              <a:tr h="370840">
                <a:tc>
                  <a:txBody>
                    <a:bodyPr/>
                    <a:lstStyle/>
                    <a:p>
                      <a:r>
                        <a:rPr lang="en-US"/>
                        <a:t>Utah</a:t>
                      </a:r>
                    </a:p>
                  </a:txBody>
                  <a:tcPr/>
                </a:tc>
                <a:tc>
                  <a:txBody>
                    <a:bodyPr/>
                    <a:lstStyle/>
                    <a:p>
                      <a:r>
                        <a:rPr lang="en-US"/>
                        <a:t>4</a:t>
                      </a:r>
                    </a:p>
                  </a:txBody>
                  <a:tcPr/>
                </a:tc>
                <a:tc>
                  <a:txBody>
                    <a:bodyPr/>
                    <a:lstStyle/>
                    <a:p>
                      <a:r>
                        <a:rPr lang="en-US"/>
                        <a:t>31</a:t>
                      </a:r>
                    </a:p>
                  </a:txBody>
                  <a:tcPr/>
                </a:tc>
                <a:tc>
                  <a:txBody>
                    <a:bodyPr/>
                    <a:lstStyle/>
                    <a:p>
                      <a:r>
                        <a:rPr lang="en-US"/>
                        <a:t>675%</a:t>
                      </a:r>
                    </a:p>
                  </a:txBody>
                  <a:tcPr/>
                </a:tc>
                <a:tc>
                  <a:txBody>
                    <a:bodyPr/>
                    <a:lstStyle/>
                    <a:p>
                      <a:r>
                        <a:rPr lang="en-US"/>
                        <a:t>$5,667</a:t>
                      </a:r>
                    </a:p>
                  </a:txBody>
                  <a:tcPr/>
                </a:tc>
                <a:tc>
                  <a:txBody>
                    <a:bodyPr/>
                    <a:lstStyle/>
                    <a:p>
                      <a:r>
                        <a:rPr lang="en-US"/>
                        <a:t>$75,428</a:t>
                      </a:r>
                    </a:p>
                  </a:txBody>
                  <a:tcPr/>
                </a:tc>
                <a:tc>
                  <a:txBody>
                    <a:bodyPr/>
                    <a:lstStyle/>
                    <a:p>
                      <a:r>
                        <a:rPr lang="en-US"/>
                        <a:t>1,231%</a:t>
                      </a:r>
                    </a:p>
                  </a:txBody>
                  <a:tcPr/>
                </a:tc>
                <a:extLst>
                  <a:ext uri="{0D108BD9-81ED-4DB2-BD59-A6C34878D82A}">
                    <a16:rowId xmlns:a16="http://schemas.microsoft.com/office/drawing/2014/main" val="1268580300"/>
                  </a:ext>
                </a:extLst>
              </a:tr>
              <a:tr h="370840">
                <a:tc>
                  <a:txBody>
                    <a:bodyPr/>
                    <a:lstStyle/>
                    <a:p>
                      <a:r>
                        <a:rPr lang="en-US"/>
                        <a:t>National</a:t>
                      </a:r>
                    </a:p>
                  </a:txBody>
                  <a:tcPr/>
                </a:tc>
                <a:tc>
                  <a:txBody>
                    <a:bodyPr/>
                    <a:lstStyle/>
                    <a:p>
                      <a:r>
                        <a:rPr lang="en-US"/>
                        <a:t>753</a:t>
                      </a:r>
                    </a:p>
                  </a:txBody>
                  <a:tcPr/>
                </a:tc>
                <a:tc>
                  <a:txBody>
                    <a:bodyPr/>
                    <a:lstStyle/>
                    <a:p>
                      <a:r>
                        <a:rPr lang="en-US"/>
                        <a:t>6,996</a:t>
                      </a:r>
                    </a:p>
                  </a:txBody>
                  <a:tcPr/>
                </a:tc>
                <a:tc>
                  <a:txBody>
                    <a:bodyPr/>
                    <a:lstStyle/>
                    <a:p>
                      <a:r>
                        <a:rPr lang="en-US"/>
                        <a:t>829%</a:t>
                      </a:r>
                    </a:p>
                  </a:txBody>
                  <a:tcPr/>
                </a:tc>
                <a:tc>
                  <a:txBody>
                    <a:bodyPr/>
                    <a:lstStyle/>
                    <a:p>
                      <a:r>
                        <a:rPr lang="en-US"/>
                        <a:t>$2.7 million</a:t>
                      </a:r>
                    </a:p>
                  </a:txBody>
                  <a:tcPr/>
                </a:tc>
                <a:tc>
                  <a:txBody>
                    <a:bodyPr/>
                    <a:lstStyle/>
                    <a:p>
                      <a:r>
                        <a:rPr lang="en-US"/>
                        <a:t>$20.2 million</a:t>
                      </a:r>
                    </a:p>
                  </a:txBody>
                  <a:tcPr/>
                </a:tc>
                <a:tc>
                  <a:txBody>
                    <a:bodyPr/>
                    <a:lstStyle/>
                    <a:p>
                      <a:r>
                        <a:rPr lang="en-US"/>
                        <a:t>639%</a:t>
                      </a:r>
                    </a:p>
                  </a:txBody>
                  <a:tcPr/>
                </a:tc>
                <a:extLst>
                  <a:ext uri="{0D108BD9-81ED-4DB2-BD59-A6C34878D82A}">
                    <a16:rowId xmlns:a16="http://schemas.microsoft.com/office/drawing/2014/main" val="3618443179"/>
                  </a:ext>
                </a:extLst>
              </a:tr>
            </a:tbl>
          </a:graphicData>
        </a:graphic>
      </p:graphicFrame>
      <p:sp>
        <p:nvSpPr>
          <p:cNvPr id="6" name="Content Placeholder 5"/>
          <p:cNvSpPr txBox="1">
            <a:spLocks/>
          </p:cNvSpPr>
          <p:nvPr/>
        </p:nvSpPr>
        <p:spPr>
          <a:xfrm>
            <a:off x="913448" y="1600200"/>
            <a:ext cx="9448164" cy="914400"/>
          </a:xfrm>
          <a:prstGeom prst="rect">
            <a:avLst/>
          </a:prstGeom>
        </p:spPr>
        <p:txBody>
          <a:bodyPr vert="horz" lIns="121899" tIns="60949" rIns="121899" bIns="60949" rtlCol="0">
            <a:normAutofit/>
          </a:bodyPr>
          <a:lst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a:lstStyle>
          <a:p>
            <a:r>
              <a:rPr lang="en-US" dirty="0"/>
              <a:t>USDA programs for SNAP participants to shop at farmers’ markets</a:t>
            </a:r>
          </a:p>
        </p:txBody>
      </p:sp>
      <p:sp>
        <p:nvSpPr>
          <p:cNvPr id="7" name="Content Placeholder 5"/>
          <p:cNvSpPr txBox="1">
            <a:spLocks/>
          </p:cNvSpPr>
          <p:nvPr/>
        </p:nvSpPr>
        <p:spPr>
          <a:xfrm>
            <a:off x="913448" y="4724400"/>
            <a:ext cx="9295764" cy="990600"/>
          </a:xfrm>
          <a:prstGeom prst="rect">
            <a:avLst/>
          </a:prstGeom>
        </p:spPr>
        <p:txBody>
          <a:bodyPr vert="horz" lIns="121899" tIns="60949" rIns="121899" bIns="60949" rtlCol="0">
            <a:normAutofit fontScale="92500"/>
          </a:bodyPr>
          <a:lst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a:lstStyle>
          <a:p>
            <a:r>
              <a:rPr lang="en-US" dirty="0"/>
              <a:t>In 2015, state agencies collectively issued ~$70.6 billion in SNAP benefits, of that, Utah issued $313.8 million in benefits</a:t>
            </a:r>
          </a:p>
        </p:txBody>
      </p:sp>
    </p:spTree>
    <p:extLst>
      <p:ext uri="{BB962C8B-B14F-4D97-AF65-F5344CB8AC3E}">
        <p14:creationId xmlns:p14="http://schemas.microsoft.com/office/powerpoint/2010/main" val="109151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Goals</a:t>
            </a:r>
          </a:p>
        </p:txBody>
      </p:sp>
      <p:sp>
        <p:nvSpPr>
          <p:cNvPr id="6" name="Content Placeholder 5"/>
          <p:cNvSpPr>
            <a:spLocks noGrp="1"/>
          </p:cNvSpPr>
          <p:nvPr>
            <p:ph idx="1"/>
          </p:nvPr>
        </p:nvSpPr>
        <p:spPr>
          <a:xfrm>
            <a:off x="1218883" y="1600200"/>
            <a:ext cx="9142729" cy="4572000"/>
          </a:xfrm>
        </p:spPr>
        <p:txBody>
          <a:bodyPr>
            <a:normAutofit fontScale="92500" lnSpcReduction="10000"/>
          </a:bodyPr>
          <a:lstStyle/>
          <a:p>
            <a:r>
              <a:rPr lang="en-AU" dirty="0"/>
              <a:t>Illustrate pricing differences for fresh produce at direct market and traditional </a:t>
            </a:r>
            <a:r>
              <a:rPr lang="en-US" dirty="0"/>
              <a:t>grocery stores</a:t>
            </a:r>
          </a:p>
          <a:p>
            <a:r>
              <a:rPr lang="en-AU" dirty="0"/>
              <a:t>Illustrate pricing differences between organically and conventionally grown produce at direct markets and grocery stores</a:t>
            </a:r>
          </a:p>
          <a:p>
            <a:r>
              <a:rPr lang="en-AU" dirty="0"/>
              <a:t>Illustrate pricing differences for fresh produce at local and national chain grocery stores </a:t>
            </a:r>
            <a:endParaRPr lang="en-US" dirty="0"/>
          </a:p>
          <a:p>
            <a:r>
              <a:rPr lang="en-AU" dirty="0"/>
              <a:t>Provide direct market fresh produce pricing information for produce growers</a:t>
            </a:r>
          </a:p>
          <a:p>
            <a:r>
              <a:rPr lang="en-AU" dirty="0"/>
              <a:t>Alleviate consumer misconceptions </a:t>
            </a:r>
            <a:r>
              <a:rPr lang="en-US" dirty="0"/>
              <a:t>concerning the cost of fresh produce at direct markets and local grocery stores</a:t>
            </a:r>
          </a:p>
          <a:p>
            <a:endParaRPr lang="en-US" dirty="0"/>
          </a:p>
        </p:txBody>
      </p:sp>
    </p:spTree>
    <p:extLst>
      <p:ext uri="{BB962C8B-B14F-4D97-AF65-F5344CB8AC3E}">
        <p14:creationId xmlns:p14="http://schemas.microsoft.com/office/powerpoint/2010/main" val="226675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Fresh Produce Pricing Data</a:t>
            </a:r>
          </a:p>
        </p:txBody>
      </p:sp>
      <p:sp>
        <p:nvSpPr>
          <p:cNvPr id="3" name="Content Placeholder 2"/>
          <p:cNvSpPr>
            <a:spLocks noGrp="1"/>
          </p:cNvSpPr>
          <p:nvPr>
            <p:ph idx="1"/>
          </p:nvPr>
        </p:nvSpPr>
        <p:spPr>
          <a:xfrm>
            <a:off x="1218883" y="1600200"/>
            <a:ext cx="9066529" cy="4572000"/>
          </a:xfrm>
        </p:spPr>
        <p:txBody>
          <a:bodyPr>
            <a:normAutofit fontScale="92500" lnSpcReduction="20000"/>
          </a:bodyPr>
          <a:lstStyle/>
          <a:p>
            <a:r>
              <a:rPr lang="en-US" dirty="0"/>
              <a:t>Collected June to October 2016 &amp; June to September 2017</a:t>
            </a:r>
          </a:p>
          <a:p>
            <a:pPr lvl="1"/>
            <a:r>
              <a:rPr lang="en-US" dirty="0"/>
              <a:t>8 Farmers’ markets across Utah</a:t>
            </a:r>
          </a:p>
          <a:p>
            <a:pPr lvl="1"/>
            <a:r>
              <a:rPr lang="en-US" dirty="0"/>
              <a:t>14 Local/national grocery stores</a:t>
            </a:r>
          </a:p>
          <a:p>
            <a:pPr lvl="1"/>
            <a:r>
              <a:rPr lang="en-US" dirty="0"/>
              <a:t>32 Fresh produce items</a:t>
            </a:r>
          </a:p>
          <a:p>
            <a:r>
              <a:rPr lang="en-US" dirty="0"/>
              <a:t>Total observations</a:t>
            </a:r>
          </a:p>
          <a:p>
            <a:pPr lvl="1"/>
            <a:r>
              <a:rPr lang="en-US" dirty="0"/>
              <a:t>2,546 Farmers’ market observations</a:t>
            </a:r>
          </a:p>
          <a:p>
            <a:pPr lvl="1"/>
            <a:r>
              <a:rPr lang="en-US" dirty="0"/>
              <a:t>10,038 Grocery store observations</a:t>
            </a:r>
          </a:p>
          <a:p>
            <a:r>
              <a:rPr lang="en-US" dirty="0"/>
              <a:t>Comparisons made on an individual produce items, as well as a “basket of produce”</a:t>
            </a:r>
          </a:p>
          <a:p>
            <a:r>
              <a:rPr lang="en-US" dirty="0"/>
              <a:t>Compare local vs. national grocery store chains, organic vs. conventional, and farmers’ market vs. grocery store</a:t>
            </a:r>
          </a:p>
        </p:txBody>
      </p:sp>
    </p:spTree>
    <p:extLst>
      <p:ext uri="{BB962C8B-B14F-4D97-AF65-F5344CB8AC3E}">
        <p14:creationId xmlns:p14="http://schemas.microsoft.com/office/powerpoint/2010/main" val="249061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33615"/>
            <a:ext cx="9828530" cy="1014185"/>
          </a:xfrm>
        </p:spPr>
        <p:txBody>
          <a:bodyPr/>
          <a:lstStyle/>
          <a:p>
            <a:r>
              <a:rPr lang="en-US"/>
              <a:t>Grocery Store vs. Farmers’ Market</a:t>
            </a:r>
          </a:p>
        </p:txBody>
      </p:sp>
      <p:sp>
        <p:nvSpPr>
          <p:cNvPr id="11" name="Text Placeholder 10"/>
          <p:cNvSpPr>
            <a:spLocks noGrp="1"/>
          </p:cNvSpPr>
          <p:nvPr>
            <p:ph type="body" idx="1"/>
          </p:nvPr>
        </p:nvSpPr>
        <p:spPr>
          <a:xfrm>
            <a:off x="608012" y="1596571"/>
            <a:ext cx="5256530" cy="816429"/>
          </a:xfrm>
        </p:spPr>
        <p:txBody>
          <a:bodyPr>
            <a:normAutofit/>
          </a:bodyPr>
          <a:lstStyle/>
          <a:p>
            <a:r>
              <a:rPr lang="en-US"/>
              <a:t>Conventional Basket of Produce</a:t>
            </a:r>
          </a:p>
        </p:txBody>
      </p:sp>
      <p:sp>
        <p:nvSpPr>
          <p:cNvPr id="13" name="Text Placeholder 12"/>
          <p:cNvSpPr>
            <a:spLocks noGrp="1"/>
          </p:cNvSpPr>
          <p:nvPr>
            <p:ph type="body" sz="quarter" idx="3"/>
          </p:nvPr>
        </p:nvSpPr>
        <p:spPr>
          <a:xfrm>
            <a:off x="6687933" y="1596571"/>
            <a:ext cx="4875530" cy="816429"/>
          </a:xfrm>
        </p:spPr>
        <p:txBody>
          <a:bodyPr/>
          <a:lstStyle/>
          <a:p>
            <a:r>
              <a:rPr lang="en-US"/>
              <a:t>Organic Basket of Produce</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2700644917"/>
              </p:ext>
            </p:extLst>
          </p:nvPr>
        </p:nvGraphicFramePr>
        <p:xfrm>
          <a:off x="151129" y="2133606"/>
          <a:ext cx="5713413" cy="4147434"/>
        </p:xfrm>
        <a:graphic>
          <a:graphicData uri="http://schemas.openxmlformats.org/drawingml/2006/table">
            <a:tbl>
              <a:tblPr/>
              <a:tblGrid>
                <a:gridCol w="432516">
                  <a:extLst>
                    <a:ext uri="{9D8B030D-6E8A-4147-A177-3AD203B41FA5}">
                      <a16:colId xmlns:a16="http://schemas.microsoft.com/office/drawing/2014/main" val="92300090"/>
                    </a:ext>
                  </a:extLst>
                </a:gridCol>
                <a:gridCol w="533671">
                  <a:extLst>
                    <a:ext uri="{9D8B030D-6E8A-4147-A177-3AD203B41FA5}">
                      <a16:colId xmlns:a16="http://schemas.microsoft.com/office/drawing/2014/main" val="1134496089"/>
                    </a:ext>
                  </a:extLst>
                </a:gridCol>
                <a:gridCol w="1319496">
                  <a:extLst>
                    <a:ext uri="{9D8B030D-6E8A-4147-A177-3AD203B41FA5}">
                      <a16:colId xmlns:a16="http://schemas.microsoft.com/office/drawing/2014/main" val="2790811921"/>
                    </a:ext>
                  </a:extLst>
                </a:gridCol>
                <a:gridCol w="494664">
                  <a:extLst>
                    <a:ext uri="{9D8B030D-6E8A-4147-A177-3AD203B41FA5}">
                      <a16:colId xmlns:a16="http://schemas.microsoft.com/office/drawing/2014/main" val="590766455"/>
                    </a:ext>
                  </a:extLst>
                </a:gridCol>
                <a:gridCol w="419736">
                  <a:extLst>
                    <a:ext uri="{9D8B030D-6E8A-4147-A177-3AD203B41FA5}">
                      <a16:colId xmlns:a16="http://schemas.microsoft.com/office/drawing/2014/main" val="1703763792"/>
                    </a:ext>
                  </a:extLst>
                </a:gridCol>
                <a:gridCol w="914400">
                  <a:extLst>
                    <a:ext uri="{9D8B030D-6E8A-4147-A177-3AD203B41FA5}">
                      <a16:colId xmlns:a16="http://schemas.microsoft.com/office/drawing/2014/main" val="3739207061"/>
                    </a:ext>
                  </a:extLst>
                </a:gridCol>
                <a:gridCol w="990917">
                  <a:extLst>
                    <a:ext uri="{9D8B030D-6E8A-4147-A177-3AD203B41FA5}">
                      <a16:colId xmlns:a16="http://schemas.microsoft.com/office/drawing/2014/main" val="1121665136"/>
                    </a:ext>
                  </a:extLst>
                </a:gridCol>
                <a:gridCol w="608013">
                  <a:extLst>
                    <a:ext uri="{9D8B030D-6E8A-4147-A177-3AD203B41FA5}">
                      <a16:colId xmlns:a16="http://schemas.microsoft.com/office/drawing/2014/main" val="3145370876"/>
                    </a:ext>
                  </a:extLst>
                </a:gridCol>
              </a:tblGrid>
              <a:tr h="654858">
                <a:tc gridSpan="2">
                  <a:txBody>
                    <a:bodyPr/>
                    <a:lstStyle/>
                    <a:p>
                      <a:pPr algn="ctr" fontAlgn="b"/>
                      <a:r>
                        <a:rPr lang="en-US" sz="1300" b="1" i="0" u="none" strike="noStrike">
                          <a:solidFill>
                            <a:srgbClr val="000000"/>
                          </a:solidFill>
                          <a:effectLst/>
                          <a:latin typeface="Calibri" panose="020F0502020204030204" pitchFamily="34" charset="0"/>
                        </a:rPr>
                        <a:t>Quantity</a:t>
                      </a:r>
                    </a:p>
                  </a:txBody>
                  <a:tcPr marL="8940" marR="8940" marT="894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300" b="1" i="0" u="none" strike="noStrike">
                          <a:solidFill>
                            <a:srgbClr val="000000"/>
                          </a:solidFill>
                          <a:effectLst/>
                          <a:latin typeface="Calibri" panose="020F0502020204030204" pitchFamily="34" charset="0"/>
                        </a:rPr>
                        <a:t>Item</a:t>
                      </a:r>
                    </a:p>
                  </a:txBody>
                  <a:tcPr marL="8940" marR="8940" marT="894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1300" b="1" i="0" u="none" strike="noStrike" dirty="0">
                          <a:solidFill>
                            <a:srgbClr val="000000"/>
                          </a:solidFill>
                          <a:effectLst/>
                          <a:latin typeface="Calibri" panose="020F0502020204030204" pitchFamily="34" charset="0"/>
                        </a:rPr>
                        <a:t>Average Weight</a:t>
                      </a:r>
                    </a:p>
                  </a:txBody>
                  <a:tcPr marL="8940" marR="8940" marT="894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300" b="1" i="0" u="none" strike="noStrike" dirty="0">
                          <a:solidFill>
                            <a:srgbClr val="000000"/>
                          </a:solidFill>
                          <a:effectLst/>
                          <a:latin typeface="Calibri" panose="020F0502020204030204" pitchFamily="34" charset="0"/>
                        </a:rPr>
                        <a:t>Grocery Store Price</a:t>
                      </a:r>
                    </a:p>
                  </a:txBody>
                  <a:tcPr marL="8940" marR="8940" marT="89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Farmers' Market Price</a:t>
                      </a:r>
                    </a:p>
                  </a:txBody>
                  <a:tcPr marL="8940" marR="8940" marT="89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dirty="0" smtClean="0">
                          <a:solidFill>
                            <a:srgbClr val="000000"/>
                          </a:solidFill>
                          <a:effectLst/>
                          <a:latin typeface="Calibri" panose="020F0502020204030204" pitchFamily="34" charset="0"/>
                        </a:rPr>
                        <a:t>Diff.</a:t>
                      </a:r>
                      <a:endParaRPr lang="en-US" sz="1300" b="1" i="0" u="none" strike="noStrike" dirty="0">
                        <a:solidFill>
                          <a:srgbClr val="000000"/>
                        </a:solidFill>
                        <a:effectLst/>
                        <a:latin typeface="Calibri" panose="020F0502020204030204" pitchFamily="34" charset="0"/>
                      </a:endParaRPr>
                    </a:p>
                  </a:txBody>
                  <a:tcPr marL="8940" marR="8940" marT="894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114085"/>
                  </a:ext>
                </a:extLst>
              </a:tr>
              <a:tr h="218286">
                <a:tc>
                  <a:txBody>
                    <a:bodyPr/>
                    <a:lstStyle/>
                    <a:p>
                      <a:pPr algn="r" fontAlgn="b"/>
                      <a:r>
                        <a:rPr lang="en-US" sz="1300" b="0" i="0" u="none" strike="noStrike">
                          <a:solidFill>
                            <a:srgbClr val="000000"/>
                          </a:solidFill>
                          <a:effectLst/>
                          <a:latin typeface="Calibri" panose="020F0502020204030204" pitchFamily="34" charset="0"/>
                        </a:rPr>
                        <a:t>1</a:t>
                      </a:r>
                    </a:p>
                  </a:txBody>
                  <a:tcPr marL="8940" marR="8940" marT="89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300" b="0" i="0" u="none" strike="noStrike">
                          <a:solidFill>
                            <a:srgbClr val="000000"/>
                          </a:solidFill>
                          <a:effectLst/>
                          <a:latin typeface="Calibri" panose="020F0502020204030204" pitchFamily="34" charset="0"/>
                        </a:rPr>
                        <a:t>ea</a:t>
                      </a:r>
                    </a:p>
                  </a:txBody>
                  <a:tcPr marL="8940" marR="8940" marT="89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300" b="0" i="0" u="none" strike="noStrike">
                          <a:solidFill>
                            <a:srgbClr val="000000"/>
                          </a:solidFill>
                          <a:effectLst/>
                          <a:latin typeface="Calibri" panose="020F0502020204030204" pitchFamily="34" charset="0"/>
                        </a:rPr>
                        <a:t>Cantaloupe</a:t>
                      </a:r>
                    </a:p>
                  </a:txBody>
                  <a:tcPr marL="8940" marR="8940" marT="89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300" b="0" i="0" u="none" strike="noStrike">
                          <a:solidFill>
                            <a:srgbClr val="000000"/>
                          </a:solidFill>
                          <a:effectLst/>
                          <a:latin typeface="Calibri" panose="020F0502020204030204" pitchFamily="34" charset="0"/>
                        </a:rPr>
                        <a:t>3.5</a:t>
                      </a:r>
                    </a:p>
                  </a:txBody>
                  <a:tcPr marL="8940" marR="8940" marT="89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8940" marR="8940" marT="89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a:solidFill>
                            <a:srgbClr val="000000"/>
                          </a:solidFill>
                          <a:effectLst/>
                          <a:latin typeface="Calibri" panose="020F0502020204030204" pitchFamily="34" charset="0"/>
                        </a:rPr>
                        <a:t>$1.87</a:t>
                      </a:r>
                    </a:p>
                  </a:txBody>
                  <a:tcPr marL="8940" marR="8940" marT="89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a:solidFill>
                            <a:srgbClr val="000000"/>
                          </a:solidFill>
                          <a:effectLst/>
                          <a:latin typeface="Calibri" panose="020F0502020204030204" pitchFamily="34" charset="0"/>
                        </a:rPr>
                        <a:t>$2.95</a:t>
                      </a:r>
                    </a:p>
                  </a:txBody>
                  <a:tcPr marL="8940" marR="8940" marT="89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-37%</a:t>
                      </a:r>
                    </a:p>
                  </a:txBody>
                  <a:tcPr marL="8940" marR="8940" marT="894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93050809"/>
                  </a:ext>
                </a:extLst>
              </a:tr>
              <a:tr h="218286">
                <a:tc>
                  <a:txBody>
                    <a:bodyPr/>
                    <a:lstStyle/>
                    <a:p>
                      <a:pPr algn="r" fontAlgn="b"/>
                      <a:r>
                        <a:rPr lang="en-US" sz="1300" b="0" i="0" u="none" strike="noStrike">
                          <a:solidFill>
                            <a:srgbClr val="000000"/>
                          </a:solidFill>
                          <a:effectLst/>
                          <a:latin typeface="Calibri" panose="020F0502020204030204" pitchFamily="34" charset="0"/>
                        </a:rPr>
                        <a:t>1</a:t>
                      </a:r>
                    </a:p>
                  </a:txBody>
                  <a:tcPr marL="8940" marR="8940" marT="8940"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bunch</a:t>
                      </a:r>
                    </a:p>
                  </a:txBody>
                  <a:tcPr marL="8940" marR="8940" marT="8940"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Carrots</a:t>
                      </a:r>
                    </a:p>
                  </a:txBody>
                  <a:tcPr marL="8940" marR="8940" marT="8940"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2</a:t>
                      </a:r>
                    </a:p>
                  </a:txBody>
                  <a:tcPr marL="8940" marR="8940" marT="8940"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8940" marR="8940" marT="8940"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$1.61</a:t>
                      </a:r>
                    </a:p>
                  </a:txBody>
                  <a:tcPr marL="8940" marR="8940" marT="8940"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$4.27</a:t>
                      </a:r>
                    </a:p>
                  </a:txBody>
                  <a:tcPr marL="8940" marR="8940" marT="8940"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-62%</a:t>
                      </a:r>
                    </a:p>
                  </a:txBody>
                  <a:tcPr marL="8940" marR="8940" marT="8940" marB="0" anchor="b">
                    <a:lnL>
                      <a:noFill/>
                    </a:lnL>
                    <a:lnR>
                      <a:noFill/>
                    </a:lnR>
                    <a:lnT>
                      <a:noFill/>
                    </a:lnT>
                    <a:lnB>
                      <a:noFill/>
                    </a:lnB>
                  </a:tcPr>
                </a:tc>
                <a:extLst>
                  <a:ext uri="{0D108BD9-81ED-4DB2-BD59-A6C34878D82A}">
                    <a16:rowId xmlns:a16="http://schemas.microsoft.com/office/drawing/2014/main" val="216447561"/>
                  </a:ext>
                </a:extLst>
              </a:tr>
              <a:tr h="218286">
                <a:tc>
                  <a:txBody>
                    <a:bodyPr/>
                    <a:lstStyle/>
                    <a:p>
                      <a:pPr algn="r" fontAlgn="b"/>
                      <a:r>
                        <a:rPr lang="en-US" sz="1300" b="0" i="0" u="none" strike="noStrike">
                          <a:solidFill>
                            <a:srgbClr val="000000"/>
                          </a:solidFill>
                          <a:effectLst/>
                          <a:latin typeface="Calibri" panose="020F0502020204030204" pitchFamily="34" charset="0"/>
                        </a:rPr>
                        <a:t>1</a:t>
                      </a:r>
                    </a:p>
                  </a:txBody>
                  <a:tcPr marL="8940" marR="8940" marT="8940"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ea</a:t>
                      </a:r>
                    </a:p>
                  </a:txBody>
                  <a:tcPr marL="8940" marR="8940" marT="8940"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Cucumber</a:t>
                      </a:r>
                    </a:p>
                  </a:txBody>
                  <a:tcPr marL="8940" marR="8940" marT="8940"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12</a:t>
                      </a:r>
                    </a:p>
                  </a:txBody>
                  <a:tcPr marL="8940" marR="8940" marT="8940"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oz</a:t>
                      </a:r>
                    </a:p>
                  </a:txBody>
                  <a:tcPr marL="8940" marR="8940" marT="8940"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$0.81</a:t>
                      </a:r>
                    </a:p>
                  </a:txBody>
                  <a:tcPr marL="8940" marR="8940" marT="8940"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$0.84</a:t>
                      </a:r>
                    </a:p>
                  </a:txBody>
                  <a:tcPr marL="8940" marR="8940" marT="8940"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-4%</a:t>
                      </a:r>
                    </a:p>
                  </a:txBody>
                  <a:tcPr marL="8940" marR="8940" marT="8940" marB="0" anchor="b">
                    <a:lnL>
                      <a:noFill/>
                    </a:lnL>
                    <a:lnR>
                      <a:noFill/>
                    </a:lnR>
                    <a:lnT>
                      <a:noFill/>
                    </a:lnT>
                    <a:lnB>
                      <a:noFill/>
                    </a:lnB>
                  </a:tcPr>
                </a:tc>
                <a:extLst>
                  <a:ext uri="{0D108BD9-81ED-4DB2-BD59-A6C34878D82A}">
                    <a16:rowId xmlns:a16="http://schemas.microsoft.com/office/drawing/2014/main" val="1137536531"/>
                  </a:ext>
                </a:extLst>
              </a:tr>
              <a:tr h="218286">
                <a:tc>
                  <a:txBody>
                    <a:bodyPr/>
                    <a:lstStyle/>
                    <a:p>
                      <a:pPr algn="r" fontAlgn="b"/>
                      <a:r>
                        <a:rPr lang="en-US" sz="1300" b="0" i="0" u="none" strike="noStrike">
                          <a:solidFill>
                            <a:srgbClr val="000000"/>
                          </a:solidFill>
                          <a:effectLst/>
                          <a:latin typeface="Calibri" panose="020F0502020204030204" pitchFamily="34" charset="0"/>
                        </a:rPr>
                        <a:t>2</a:t>
                      </a:r>
                    </a:p>
                  </a:txBody>
                  <a:tcPr marL="8940" marR="8940" marT="8940" marB="0" anchor="b">
                    <a:lnL>
                      <a:noFill/>
                    </a:lnL>
                    <a:lnR>
                      <a:noFill/>
                    </a:lnR>
                    <a:lnT>
                      <a:noFill/>
                    </a:lnT>
                    <a:lnB>
                      <a:noFill/>
                    </a:lnB>
                  </a:tcPr>
                </a:tc>
                <a:tc>
                  <a:txBody>
                    <a:bodyPr/>
                    <a:lstStyle/>
                    <a:p>
                      <a:pPr algn="l" fontAlgn="b"/>
                      <a:r>
                        <a:rPr lang="en-US" sz="1300" b="0" i="0" u="none" strike="noStrike" dirty="0" err="1">
                          <a:solidFill>
                            <a:srgbClr val="000000"/>
                          </a:solidFill>
                          <a:effectLst/>
                          <a:latin typeface="Calibri" panose="020F0502020204030204" pitchFamily="34" charset="0"/>
                        </a:rPr>
                        <a:t>ea</a:t>
                      </a:r>
                      <a:endParaRPr lang="en-US" sz="1300" b="0" i="0" u="none" strike="noStrike" dirty="0">
                        <a:solidFill>
                          <a:srgbClr val="000000"/>
                        </a:solidFill>
                        <a:effectLst/>
                        <a:latin typeface="Calibri" panose="020F0502020204030204" pitchFamily="34" charset="0"/>
                      </a:endParaRPr>
                    </a:p>
                  </a:txBody>
                  <a:tcPr marL="8940" marR="8940" marT="8940"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Green Bell Pepper</a:t>
                      </a:r>
                    </a:p>
                  </a:txBody>
                  <a:tcPr marL="8940" marR="8940" marT="8940"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1.3</a:t>
                      </a:r>
                    </a:p>
                  </a:txBody>
                  <a:tcPr marL="8940" marR="8940" marT="8940"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8940" marR="8940" marT="8940"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$2.21</a:t>
                      </a:r>
                    </a:p>
                  </a:txBody>
                  <a:tcPr marL="8940" marR="8940" marT="8940"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$2.16</a:t>
                      </a:r>
                    </a:p>
                  </a:txBody>
                  <a:tcPr marL="8940" marR="8940" marT="8940"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a:t>
                      </a:r>
                    </a:p>
                  </a:txBody>
                  <a:tcPr marL="8940" marR="8940" marT="8940" marB="0" anchor="b">
                    <a:lnL>
                      <a:noFill/>
                    </a:lnL>
                    <a:lnR>
                      <a:noFill/>
                    </a:lnR>
                    <a:lnT>
                      <a:noFill/>
                    </a:lnT>
                    <a:lnB>
                      <a:noFill/>
                    </a:lnB>
                  </a:tcPr>
                </a:tc>
                <a:extLst>
                  <a:ext uri="{0D108BD9-81ED-4DB2-BD59-A6C34878D82A}">
                    <a16:rowId xmlns:a16="http://schemas.microsoft.com/office/drawing/2014/main" val="411236344"/>
                  </a:ext>
                </a:extLst>
              </a:tr>
              <a:tr h="218286">
                <a:tc>
                  <a:txBody>
                    <a:bodyPr/>
                    <a:lstStyle/>
                    <a:p>
                      <a:pPr algn="r" fontAlgn="b"/>
                      <a:r>
                        <a:rPr lang="en-US" sz="1300" b="0" i="0" u="none" strike="noStrike">
                          <a:solidFill>
                            <a:srgbClr val="000000"/>
                          </a:solidFill>
                          <a:effectLst/>
                          <a:latin typeface="Calibri" panose="020F0502020204030204" pitchFamily="34" charset="0"/>
                        </a:rPr>
                        <a:t>1</a:t>
                      </a:r>
                    </a:p>
                  </a:txBody>
                  <a:tcPr marL="8940" marR="8940" marT="8940"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bag</a:t>
                      </a:r>
                    </a:p>
                  </a:txBody>
                  <a:tcPr marL="8940" marR="8940" marT="8940"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Mixed Greens</a:t>
                      </a:r>
                    </a:p>
                  </a:txBody>
                  <a:tcPr marL="8940" marR="8940" marT="8940"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12</a:t>
                      </a:r>
                    </a:p>
                  </a:txBody>
                  <a:tcPr marL="8940" marR="8940" marT="8940"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oz</a:t>
                      </a:r>
                    </a:p>
                  </a:txBody>
                  <a:tcPr marL="8940" marR="8940" marT="8940"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$5.45</a:t>
                      </a:r>
                    </a:p>
                  </a:txBody>
                  <a:tcPr marL="8940" marR="8940" marT="8940"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$4.99</a:t>
                      </a:r>
                    </a:p>
                  </a:txBody>
                  <a:tcPr marL="8940" marR="8940" marT="8940"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9%</a:t>
                      </a:r>
                    </a:p>
                  </a:txBody>
                  <a:tcPr marL="8940" marR="8940" marT="8940" marB="0" anchor="b">
                    <a:lnL>
                      <a:noFill/>
                    </a:lnL>
                    <a:lnR>
                      <a:noFill/>
                    </a:lnR>
                    <a:lnT>
                      <a:noFill/>
                    </a:lnT>
                    <a:lnB>
                      <a:noFill/>
                    </a:lnB>
                  </a:tcPr>
                </a:tc>
                <a:extLst>
                  <a:ext uri="{0D108BD9-81ED-4DB2-BD59-A6C34878D82A}">
                    <a16:rowId xmlns:a16="http://schemas.microsoft.com/office/drawing/2014/main" val="1396289515"/>
                  </a:ext>
                </a:extLst>
              </a:tr>
              <a:tr h="218286">
                <a:tc>
                  <a:txBody>
                    <a:bodyPr/>
                    <a:lstStyle/>
                    <a:p>
                      <a:pPr algn="r" fontAlgn="b"/>
                      <a:r>
                        <a:rPr lang="en-US" sz="1300" b="0" i="0" u="none" strike="noStrike">
                          <a:solidFill>
                            <a:srgbClr val="000000"/>
                          </a:solidFill>
                          <a:effectLst/>
                          <a:latin typeface="Calibri" panose="020F0502020204030204" pitchFamily="34" charset="0"/>
                        </a:rPr>
                        <a:t>3</a:t>
                      </a:r>
                    </a:p>
                  </a:txBody>
                  <a:tcPr marL="8940" marR="8940" marT="8940"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ea</a:t>
                      </a:r>
                    </a:p>
                  </a:txBody>
                  <a:tcPr marL="8940" marR="8940" marT="8940"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Onions Yellow</a:t>
                      </a:r>
                    </a:p>
                  </a:txBody>
                  <a:tcPr marL="8940" marR="8940" marT="8940"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2.5</a:t>
                      </a:r>
                    </a:p>
                  </a:txBody>
                  <a:tcPr marL="8940" marR="8940" marT="8940"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8940" marR="8940" marT="8940"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$1.83</a:t>
                      </a:r>
                    </a:p>
                  </a:txBody>
                  <a:tcPr marL="8940" marR="8940" marT="8940"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$3.02</a:t>
                      </a:r>
                    </a:p>
                  </a:txBody>
                  <a:tcPr marL="8940" marR="8940" marT="8940"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-40%</a:t>
                      </a:r>
                    </a:p>
                  </a:txBody>
                  <a:tcPr marL="8940" marR="8940" marT="8940" marB="0" anchor="b">
                    <a:lnL>
                      <a:noFill/>
                    </a:lnL>
                    <a:lnR>
                      <a:noFill/>
                    </a:lnR>
                    <a:lnT>
                      <a:noFill/>
                    </a:lnT>
                    <a:lnB>
                      <a:noFill/>
                    </a:lnB>
                  </a:tcPr>
                </a:tc>
                <a:extLst>
                  <a:ext uri="{0D108BD9-81ED-4DB2-BD59-A6C34878D82A}">
                    <a16:rowId xmlns:a16="http://schemas.microsoft.com/office/drawing/2014/main" val="228919634"/>
                  </a:ext>
                </a:extLst>
              </a:tr>
              <a:tr h="218286">
                <a:tc>
                  <a:txBody>
                    <a:bodyPr/>
                    <a:lstStyle/>
                    <a:p>
                      <a:pPr algn="r" fontAlgn="b"/>
                      <a:r>
                        <a:rPr lang="en-US" sz="1300" b="0" i="0" u="none" strike="noStrike">
                          <a:solidFill>
                            <a:srgbClr val="000000"/>
                          </a:solidFill>
                          <a:effectLst/>
                          <a:latin typeface="Calibri" panose="020F0502020204030204" pitchFamily="34" charset="0"/>
                        </a:rPr>
                        <a:t>1</a:t>
                      </a:r>
                    </a:p>
                  </a:txBody>
                  <a:tcPr marL="8940" marR="8940" marT="8940"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bag</a:t>
                      </a:r>
                    </a:p>
                  </a:txBody>
                  <a:tcPr marL="8940" marR="8940" marT="8940"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Red Potatoes</a:t>
                      </a:r>
                    </a:p>
                  </a:txBody>
                  <a:tcPr marL="8940" marR="8940" marT="8940"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5</a:t>
                      </a:r>
                    </a:p>
                  </a:txBody>
                  <a:tcPr marL="8940" marR="8940" marT="8940"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8940" marR="8940" marT="8940"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$4.58</a:t>
                      </a:r>
                    </a:p>
                  </a:txBody>
                  <a:tcPr marL="8940" marR="8940" marT="8940"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$7.72</a:t>
                      </a:r>
                    </a:p>
                  </a:txBody>
                  <a:tcPr marL="8940" marR="8940" marT="8940"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-41%</a:t>
                      </a:r>
                    </a:p>
                  </a:txBody>
                  <a:tcPr marL="8940" marR="8940" marT="8940" marB="0" anchor="b">
                    <a:lnL>
                      <a:noFill/>
                    </a:lnL>
                    <a:lnR>
                      <a:noFill/>
                    </a:lnR>
                    <a:lnT>
                      <a:noFill/>
                    </a:lnT>
                    <a:lnB>
                      <a:noFill/>
                    </a:lnB>
                  </a:tcPr>
                </a:tc>
                <a:extLst>
                  <a:ext uri="{0D108BD9-81ED-4DB2-BD59-A6C34878D82A}">
                    <a16:rowId xmlns:a16="http://schemas.microsoft.com/office/drawing/2014/main" val="1602287620"/>
                  </a:ext>
                </a:extLst>
              </a:tr>
              <a:tr h="218286">
                <a:tc>
                  <a:txBody>
                    <a:bodyPr/>
                    <a:lstStyle/>
                    <a:p>
                      <a:pPr algn="r" fontAlgn="b"/>
                      <a:r>
                        <a:rPr lang="en-US" sz="1300" b="0" i="0" u="none" strike="noStrike">
                          <a:solidFill>
                            <a:srgbClr val="000000"/>
                          </a:solidFill>
                          <a:effectLst/>
                          <a:latin typeface="Calibri" panose="020F0502020204030204" pitchFamily="34" charset="0"/>
                        </a:rPr>
                        <a:t>1</a:t>
                      </a:r>
                    </a:p>
                  </a:txBody>
                  <a:tcPr marL="8940" marR="8940" marT="8940"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head</a:t>
                      </a:r>
                    </a:p>
                  </a:txBody>
                  <a:tcPr marL="8940" marR="8940" marT="8940"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Romaine</a:t>
                      </a:r>
                    </a:p>
                  </a:txBody>
                  <a:tcPr marL="8940" marR="8940" marT="8940"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1.2</a:t>
                      </a:r>
                    </a:p>
                  </a:txBody>
                  <a:tcPr marL="8940" marR="8940" marT="8940"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8940" marR="8940" marT="8940"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$1.51</a:t>
                      </a:r>
                    </a:p>
                  </a:txBody>
                  <a:tcPr marL="8940" marR="8940" marT="8940"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$4.47</a:t>
                      </a:r>
                    </a:p>
                  </a:txBody>
                  <a:tcPr marL="8940" marR="8940" marT="8940"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-66%</a:t>
                      </a:r>
                    </a:p>
                  </a:txBody>
                  <a:tcPr marL="8940" marR="8940" marT="8940" marB="0" anchor="b">
                    <a:lnL>
                      <a:noFill/>
                    </a:lnL>
                    <a:lnR>
                      <a:noFill/>
                    </a:lnR>
                    <a:lnT>
                      <a:noFill/>
                    </a:lnT>
                    <a:lnB>
                      <a:noFill/>
                    </a:lnB>
                  </a:tcPr>
                </a:tc>
                <a:extLst>
                  <a:ext uri="{0D108BD9-81ED-4DB2-BD59-A6C34878D82A}">
                    <a16:rowId xmlns:a16="http://schemas.microsoft.com/office/drawing/2014/main" val="987322513"/>
                  </a:ext>
                </a:extLst>
              </a:tr>
              <a:tr h="218286">
                <a:tc>
                  <a:txBody>
                    <a:bodyPr/>
                    <a:lstStyle/>
                    <a:p>
                      <a:pPr algn="r" fontAlgn="b"/>
                      <a:r>
                        <a:rPr lang="en-US" sz="1300" b="0" i="0" u="none" strike="noStrike">
                          <a:solidFill>
                            <a:srgbClr val="000000"/>
                          </a:solidFill>
                          <a:effectLst/>
                          <a:latin typeface="Calibri" panose="020F0502020204030204" pitchFamily="34" charset="0"/>
                        </a:rPr>
                        <a:t>1</a:t>
                      </a:r>
                    </a:p>
                  </a:txBody>
                  <a:tcPr marL="8940" marR="8940" marT="8940"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carton</a:t>
                      </a:r>
                    </a:p>
                  </a:txBody>
                  <a:tcPr marL="8940" marR="8940" marT="8940"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Strawberries</a:t>
                      </a:r>
                    </a:p>
                  </a:txBody>
                  <a:tcPr marL="8940" marR="8940" marT="8940"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1</a:t>
                      </a:r>
                    </a:p>
                  </a:txBody>
                  <a:tcPr marL="8940" marR="8940" marT="8940"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8940" marR="8940" marT="8940"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$2.59</a:t>
                      </a:r>
                    </a:p>
                  </a:txBody>
                  <a:tcPr marL="8940" marR="8940" marT="8940"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$5.37</a:t>
                      </a:r>
                    </a:p>
                  </a:txBody>
                  <a:tcPr marL="8940" marR="8940" marT="8940"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-52%</a:t>
                      </a:r>
                    </a:p>
                  </a:txBody>
                  <a:tcPr marL="8940" marR="8940" marT="8940" marB="0" anchor="b">
                    <a:lnL>
                      <a:noFill/>
                    </a:lnL>
                    <a:lnR>
                      <a:noFill/>
                    </a:lnR>
                    <a:lnT>
                      <a:noFill/>
                    </a:lnT>
                    <a:lnB>
                      <a:noFill/>
                    </a:lnB>
                  </a:tcPr>
                </a:tc>
                <a:extLst>
                  <a:ext uri="{0D108BD9-81ED-4DB2-BD59-A6C34878D82A}">
                    <a16:rowId xmlns:a16="http://schemas.microsoft.com/office/drawing/2014/main" val="605087124"/>
                  </a:ext>
                </a:extLst>
              </a:tr>
              <a:tr h="218286">
                <a:tc>
                  <a:txBody>
                    <a:bodyPr/>
                    <a:lstStyle/>
                    <a:p>
                      <a:pPr algn="r" fontAlgn="b"/>
                      <a:r>
                        <a:rPr lang="en-US" sz="1300" b="0" i="0" u="none" strike="noStrike">
                          <a:solidFill>
                            <a:srgbClr val="000000"/>
                          </a:solidFill>
                          <a:effectLst/>
                          <a:latin typeface="Calibri" panose="020F0502020204030204" pitchFamily="34" charset="0"/>
                        </a:rPr>
                        <a:t>4</a:t>
                      </a:r>
                    </a:p>
                  </a:txBody>
                  <a:tcPr marL="8940" marR="8940" marT="8940"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ears</a:t>
                      </a:r>
                    </a:p>
                  </a:txBody>
                  <a:tcPr marL="8940" marR="8940" marT="8940"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Sweet Corn</a:t>
                      </a:r>
                    </a:p>
                  </a:txBody>
                  <a:tcPr marL="8940" marR="8940" marT="8940"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3.8</a:t>
                      </a:r>
                    </a:p>
                  </a:txBody>
                  <a:tcPr marL="8940" marR="8940" marT="8940"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8940" marR="8940" marT="8940"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$1.96</a:t>
                      </a:r>
                    </a:p>
                  </a:txBody>
                  <a:tcPr marL="8940" marR="8940" marT="8940"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$1.69</a:t>
                      </a:r>
                    </a:p>
                  </a:txBody>
                  <a:tcPr marL="8940" marR="8940" marT="8940"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16%</a:t>
                      </a:r>
                    </a:p>
                  </a:txBody>
                  <a:tcPr marL="8940" marR="8940" marT="8940" marB="0" anchor="b">
                    <a:lnL>
                      <a:noFill/>
                    </a:lnL>
                    <a:lnR>
                      <a:noFill/>
                    </a:lnR>
                    <a:lnT>
                      <a:noFill/>
                    </a:lnT>
                    <a:lnB>
                      <a:noFill/>
                    </a:lnB>
                  </a:tcPr>
                </a:tc>
                <a:extLst>
                  <a:ext uri="{0D108BD9-81ED-4DB2-BD59-A6C34878D82A}">
                    <a16:rowId xmlns:a16="http://schemas.microsoft.com/office/drawing/2014/main" val="3775934518"/>
                  </a:ext>
                </a:extLst>
              </a:tr>
              <a:tr h="218286">
                <a:tc>
                  <a:txBody>
                    <a:bodyPr/>
                    <a:lstStyle/>
                    <a:p>
                      <a:pPr algn="r" fontAlgn="b"/>
                      <a:r>
                        <a:rPr lang="en-US" sz="1300" b="0" i="0" u="none" strike="noStrike">
                          <a:solidFill>
                            <a:srgbClr val="000000"/>
                          </a:solidFill>
                          <a:effectLst/>
                          <a:latin typeface="Calibri" panose="020F0502020204030204" pitchFamily="34" charset="0"/>
                        </a:rPr>
                        <a:t>1</a:t>
                      </a:r>
                    </a:p>
                  </a:txBody>
                  <a:tcPr marL="8940" marR="8940" marT="8940"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pint</a:t>
                      </a:r>
                    </a:p>
                  </a:txBody>
                  <a:tcPr marL="8940" marR="8940" marT="8940"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Tomatoes Cherry</a:t>
                      </a:r>
                    </a:p>
                  </a:txBody>
                  <a:tcPr marL="8940" marR="8940" marT="8940"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10.5</a:t>
                      </a:r>
                    </a:p>
                  </a:txBody>
                  <a:tcPr marL="8940" marR="8940" marT="8940"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oz</a:t>
                      </a:r>
                    </a:p>
                  </a:txBody>
                  <a:tcPr marL="8940" marR="8940" marT="8940"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$3.26</a:t>
                      </a:r>
                    </a:p>
                  </a:txBody>
                  <a:tcPr marL="8940" marR="8940" marT="8940"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$2.50</a:t>
                      </a:r>
                    </a:p>
                  </a:txBody>
                  <a:tcPr marL="8940" marR="8940" marT="8940"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31%</a:t>
                      </a:r>
                    </a:p>
                  </a:txBody>
                  <a:tcPr marL="8940" marR="8940" marT="8940" marB="0" anchor="b">
                    <a:lnL>
                      <a:noFill/>
                    </a:lnL>
                    <a:lnR>
                      <a:noFill/>
                    </a:lnR>
                    <a:lnT>
                      <a:noFill/>
                    </a:lnT>
                    <a:lnB>
                      <a:noFill/>
                    </a:lnB>
                  </a:tcPr>
                </a:tc>
                <a:extLst>
                  <a:ext uri="{0D108BD9-81ED-4DB2-BD59-A6C34878D82A}">
                    <a16:rowId xmlns:a16="http://schemas.microsoft.com/office/drawing/2014/main" val="1236547648"/>
                  </a:ext>
                </a:extLst>
              </a:tr>
              <a:tr h="218286">
                <a:tc>
                  <a:txBody>
                    <a:bodyPr/>
                    <a:lstStyle/>
                    <a:p>
                      <a:pPr algn="r" fontAlgn="b"/>
                      <a:r>
                        <a:rPr lang="en-US" sz="1300" b="0" i="0" u="none" strike="noStrike">
                          <a:solidFill>
                            <a:srgbClr val="000000"/>
                          </a:solidFill>
                          <a:effectLst/>
                          <a:latin typeface="Calibri" panose="020F0502020204030204" pitchFamily="34" charset="0"/>
                        </a:rPr>
                        <a:t>2</a:t>
                      </a:r>
                    </a:p>
                  </a:txBody>
                  <a:tcPr marL="8940" marR="8940" marT="8940"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8940" marR="8940" marT="8940"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Tomatoes Slicing</a:t>
                      </a:r>
                    </a:p>
                  </a:txBody>
                  <a:tcPr marL="8940" marR="8940" marT="8940"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2</a:t>
                      </a:r>
                    </a:p>
                  </a:txBody>
                  <a:tcPr marL="8940" marR="8940" marT="8940"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8940" marR="8940" marT="8940"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$3.30</a:t>
                      </a:r>
                    </a:p>
                  </a:txBody>
                  <a:tcPr marL="8940" marR="8940" marT="8940"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$3.20</a:t>
                      </a:r>
                    </a:p>
                  </a:txBody>
                  <a:tcPr marL="8940" marR="8940" marT="8940"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3%</a:t>
                      </a:r>
                    </a:p>
                  </a:txBody>
                  <a:tcPr marL="8940" marR="8940" marT="8940" marB="0" anchor="b">
                    <a:lnL>
                      <a:noFill/>
                    </a:lnL>
                    <a:lnR>
                      <a:noFill/>
                    </a:lnR>
                    <a:lnT>
                      <a:noFill/>
                    </a:lnT>
                    <a:lnB>
                      <a:noFill/>
                    </a:lnB>
                  </a:tcPr>
                </a:tc>
                <a:extLst>
                  <a:ext uri="{0D108BD9-81ED-4DB2-BD59-A6C34878D82A}">
                    <a16:rowId xmlns:a16="http://schemas.microsoft.com/office/drawing/2014/main" val="253135785"/>
                  </a:ext>
                </a:extLst>
              </a:tr>
              <a:tr h="218286">
                <a:tc>
                  <a:txBody>
                    <a:bodyPr/>
                    <a:lstStyle/>
                    <a:p>
                      <a:pPr algn="r" fontAlgn="b"/>
                      <a:r>
                        <a:rPr lang="en-US" sz="1300" b="0" i="0" u="none" strike="noStrike">
                          <a:solidFill>
                            <a:srgbClr val="000000"/>
                          </a:solidFill>
                          <a:effectLst/>
                          <a:latin typeface="Calibri" panose="020F0502020204030204" pitchFamily="34" charset="0"/>
                        </a:rPr>
                        <a:t>1</a:t>
                      </a:r>
                    </a:p>
                  </a:txBody>
                  <a:tcPr marL="8940" marR="8940" marT="8940"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ea</a:t>
                      </a:r>
                    </a:p>
                  </a:txBody>
                  <a:tcPr marL="8940" marR="8940" marT="8940"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Watermelon</a:t>
                      </a:r>
                    </a:p>
                  </a:txBody>
                  <a:tcPr marL="8940" marR="8940" marT="8940"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10</a:t>
                      </a:r>
                    </a:p>
                  </a:txBody>
                  <a:tcPr marL="8940" marR="8940" marT="8940"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8940" marR="8940" marT="8940"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$4.49</a:t>
                      </a:r>
                    </a:p>
                  </a:txBody>
                  <a:tcPr marL="8940" marR="8940" marT="8940"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$4.36</a:t>
                      </a:r>
                    </a:p>
                  </a:txBody>
                  <a:tcPr marL="8940" marR="8940" marT="8940"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3%</a:t>
                      </a:r>
                    </a:p>
                  </a:txBody>
                  <a:tcPr marL="8940" marR="8940" marT="8940" marB="0" anchor="b">
                    <a:lnL>
                      <a:noFill/>
                    </a:lnL>
                    <a:lnR>
                      <a:noFill/>
                    </a:lnR>
                    <a:lnT>
                      <a:noFill/>
                    </a:lnT>
                    <a:lnB>
                      <a:noFill/>
                    </a:lnB>
                  </a:tcPr>
                </a:tc>
                <a:extLst>
                  <a:ext uri="{0D108BD9-81ED-4DB2-BD59-A6C34878D82A}">
                    <a16:rowId xmlns:a16="http://schemas.microsoft.com/office/drawing/2014/main" val="2683735749"/>
                  </a:ext>
                </a:extLst>
              </a:tr>
              <a:tr h="218286">
                <a:tc>
                  <a:txBody>
                    <a:bodyPr/>
                    <a:lstStyle/>
                    <a:p>
                      <a:pPr algn="r" fontAlgn="b"/>
                      <a:r>
                        <a:rPr lang="en-US" sz="1300" b="0" i="0" u="none" strike="noStrike">
                          <a:solidFill>
                            <a:srgbClr val="000000"/>
                          </a:solidFill>
                          <a:effectLst/>
                          <a:latin typeface="Calibri" panose="020F0502020204030204" pitchFamily="34" charset="0"/>
                        </a:rPr>
                        <a:t>1</a:t>
                      </a:r>
                    </a:p>
                  </a:txBody>
                  <a:tcPr marL="8940" marR="8940" marT="89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ea</a:t>
                      </a:r>
                    </a:p>
                  </a:txBody>
                  <a:tcPr marL="8940" marR="8940" marT="89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Zucchini</a:t>
                      </a:r>
                    </a:p>
                  </a:txBody>
                  <a:tcPr marL="8940" marR="8940" marT="89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panose="020F0502020204030204" pitchFamily="34" charset="0"/>
                        </a:rPr>
                        <a:t>14</a:t>
                      </a:r>
                    </a:p>
                  </a:txBody>
                  <a:tcPr marL="8940" marR="8940" marT="89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oz</a:t>
                      </a:r>
                    </a:p>
                  </a:txBody>
                  <a:tcPr marL="8940" marR="8940" marT="89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$1.19</a:t>
                      </a:r>
                    </a:p>
                  </a:txBody>
                  <a:tcPr marL="8940" marR="8940" marT="89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$0.85</a:t>
                      </a:r>
                    </a:p>
                  </a:txBody>
                  <a:tcPr marL="8940" marR="8940" marT="89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Calibri" panose="020F0502020204030204" pitchFamily="34" charset="0"/>
                        </a:rPr>
                        <a:t>41%</a:t>
                      </a:r>
                    </a:p>
                  </a:txBody>
                  <a:tcPr marL="8940" marR="8940" marT="894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5758303"/>
                  </a:ext>
                </a:extLst>
              </a:tr>
              <a:tr h="218286">
                <a:tc>
                  <a:txBody>
                    <a:bodyPr/>
                    <a:lstStyle/>
                    <a:p>
                      <a:pPr algn="l" fontAlgn="b"/>
                      <a:endParaRPr lang="en-US" sz="1300" b="0" i="0" u="none" strike="noStrike">
                        <a:solidFill>
                          <a:srgbClr val="000000"/>
                        </a:solidFill>
                        <a:effectLst/>
                        <a:latin typeface="Calibri" panose="020F0502020204030204" pitchFamily="34" charset="0"/>
                      </a:endParaRPr>
                    </a:p>
                  </a:txBody>
                  <a:tcPr marL="8940" marR="8940" marT="89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8940" marR="8940" marT="89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8940" marR="8940" marT="8940"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b"/>
                      <a:r>
                        <a:rPr lang="en-US" sz="1300" b="1" i="0" u="none" strike="noStrike">
                          <a:solidFill>
                            <a:srgbClr val="000000"/>
                          </a:solidFill>
                          <a:effectLst/>
                          <a:latin typeface="Calibri" panose="020F0502020204030204" pitchFamily="34" charset="0"/>
                        </a:rPr>
                        <a:t>Total Price</a:t>
                      </a:r>
                    </a:p>
                  </a:txBody>
                  <a:tcPr marL="8940" marR="8940" marT="894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1300" b="1" i="0" u="none" strike="noStrike">
                          <a:solidFill>
                            <a:srgbClr val="000000"/>
                          </a:solidFill>
                          <a:effectLst/>
                          <a:latin typeface="Calibri" panose="020F0502020204030204" pitchFamily="34" charset="0"/>
                        </a:rPr>
                        <a:t>$36.66</a:t>
                      </a:r>
                    </a:p>
                  </a:txBody>
                  <a:tcPr marL="8940" marR="8940" marT="89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1" i="0" u="none" strike="noStrike">
                          <a:solidFill>
                            <a:srgbClr val="000000"/>
                          </a:solidFill>
                          <a:effectLst/>
                          <a:latin typeface="Calibri" panose="020F0502020204030204" pitchFamily="34" charset="0"/>
                        </a:rPr>
                        <a:t>$48.38</a:t>
                      </a:r>
                    </a:p>
                  </a:txBody>
                  <a:tcPr marL="8940" marR="8940" marT="89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1" i="0" u="none" strike="noStrike" dirty="0">
                          <a:solidFill>
                            <a:srgbClr val="000000"/>
                          </a:solidFill>
                          <a:effectLst/>
                          <a:latin typeface="Calibri" panose="020F0502020204030204" pitchFamily="34" charset="0"/>
                        </a:rPr>
                        <a:t>-24%</a:t>
                      </a:r>
                    </a:p>
                  </a:txBody>
                  <a:tcPr marL="8940" marR="8940" marT="894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0403078"/>
                  </a:ext>
                </a:extLst>
              </a:tr>
              <a:tr h="218286">
                <a:tc gridSpan="8">
                  <a:txBody>
                    <a:bodyPr/>
                    <a:lstStyle/>
                    <a:p>
                      <a:pPr algn="l" fontAlgn="b"/>
                      <a:r>
                        <a:rPr lang="en-US" sz="1300" b="0" i="0" u="none" strike="noStrike" dirty="0">
                          <a:solidFill>
                            <a:srgbClr val="000000"/>
                          </a:solidFill>
                          <a:effectLst/>
                          <a:latin typeface="Calibri" panose="020F0502020204030204" pitchFamily="34" charset="0"/>
                        </a:rPr>
                        <a:t>95% CI: p-value = 0.0917</a:t>
                      </a:r>
                    </a:p>
                  </a:txBody>
                  <a:tcPr marL="8940" marR="8940" marT="894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1188212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882132529"/>
              </p:ext>
            </p:extLst>
          </p:nvPr>
        </p:nvGraphicFramePr>
        <p:xfrm>
          <a:off x="6321427" y="2209799"/>
          <a:ext cx="5564187" cy="4071240"/>
        </p:xfrm>
        <a:graphic>
          <a:graphicData uri="http://schemas.openxmlformats.org/drawingml/2006/table">
            <a:tbl>
              <a:tblPr/>
              <a:tblGrid>
                <a:gridCol w="421220">
                  <a:extLst>
                    <a:ext uri="{9D8B030D-6E8A-4147-A177-3AD203B41FA5}">
                      <a16:colId xmlns:a16="http://schemas.microsoft.com/office/drawing/2014/main" val="919392793"/>
                    </a:ext>
                  </a:extLst>
                </a:gridCol>
                <a:gridCol w="519732">
                  <a:extLst>
                    <a:ext uri="{9D8B030D-6E8A-4147-A177-3AD203B41FA5}">
                      <a16:colId xmlns:a16="http://schemas.microsoft.com/office/drawing/2014/main" val="4127109792"/>
                    </a:ext>
                  </a:extLst>
                </a:gridCol>
                <a:gridCol w="1346633">
                  <a:extLst>
                    <a:ext uri="{9D8B030D-6E8A-4147-A177-3AD203B41FA5}">
                      <a16:colId xmlns:a16="http://schemas.microsoft.com/office/drawing/2014/main" val="2364829397"/>
                    </a:ext>
                  </a:extLst>
                </a:gridCol>
                <a:gridCol w="502997">
                  <a:extLst>
                    <a:ext uri="{9D8B030D-6E8A-4147-A177-3AD203B41FA5}">
                      <a16:colId xmlns:a16="http://schemas.microsoft.com/office/drawing/2014/main" val="2340836759"/>
                    </a:ext>
                  </a:extLst>
                </a:gridCol>
                <a:gridCol w="341396">
                  <a:extLst>
                    <a:ext uri="{9D8B030D-6E8A-4147-A177-3AD203B41FA5}">
                      <a16:colId xmlns:a16="http://schemas.microsoft.com/office/drawing/2014/main" val="163163201"/>
                    </a:ext>
                  </a:extLst>
                </a:gridCol>
                <a:gridCol w="801678">
                  <a:extLst>
                    <a:ext uri="{9D8B030D-6E8A-4147-A177-3AD203B41FA5}">
                      <a16:colId xmlns:a16="http://schemas.microsoft.com/office/drawing/2014/main" val="4152754507"/>
                    </a:ext>
                  </a:extLst>
                </a:gridCol>
                <a:gridCol w="1014173">
                  <a:extLst>
                    <a:ext uri="{9D8B030D-6E8A-4147-A177-3AD203B41FA5}">
                      <a16:colId xmlns:a16="http://schemas.microsoft.com/office/drawing/2014/main" val="605950066"/>
                    </a:ext>
                  </a:extLst>
                </a:gridCol>
                <a:gridCol w="616358">
                  <a:extLst>
                    <a:ext uri="{9D8B030D-6E8A-4147-A177-3AD203B41FA5}">
                      <a16:colId xmlns:a16="http://schemas.microsoft.com/office/drawing/2014/main" val="1505687923"/>
                    </a:ext>
                  </a:extLst>
                </a:gridCol>
              </a:tblGrid>
              <a:tr h="615742">
                <a:tc gridSpan="2">
                  <a:txBody>
                    <a:bodyPr/>
                    <a:lstStyle/>
                    <a:p>
                      <a:pPr algn="ctr" fontAlgn="b"/>
                      <a:r>
                        <a:rPr lang="en-US" sz="1300" b="1" i="0" u="none" strike="noStrike" dirty="0">
                          <a:solidFill>
                            <a:srgbClr val="000000"/>
                          </a:solidFill>
                          <a:effectLst/>
                          <a:latin typeface="Calibri" panose="020F0502020204030204" pitchFamily="34" charset="0"/>
                        </a:rPr>
                        <a:t>Quantity</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300" b="1" i="0" u="none" strike="noStrike">
                          <a:solidFill>
                            <a:srgbClr val="000000"/>
                          </a:solidFill>
                          <a:effectLst/>
                          <a:latin typeface="Calibri" panose="020F0502020204030204" pitchFamily="34" charset="0"/>
                        </a:rPr>
                        <a:t>Item</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1300" b="1" i="0" u="none" strike="noStrike" dirty="0">
                          <a:solidFill>
                            <a:srgbClr val="000000"/>
                          </a:solidFill>
                          <a:effectLst/>
                          <a:latin typeface="Calibri" panose="020F0502020204030204" pitchFamily="34" charset="0"/>
                        </a:rPr>
                        <a:t>Average Weight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300" b="1" i="0" u="none" strike="noStrike">
                          <a:solidFill>
                            <a:srgbClr val="000000"/>
                          </a:solidFill>
                          <a:effectLst/>
                          <a:latin typeface="Calibri" panose="020F0502020204030204" pitchFamily="34" charset="0"/>
                        </a:rPr>
                        <a:t>Grocery Store Price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Farmers' Market Price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dirty="0" smtClean="0">
                          <a:solidFill>
                            <a:srgbClr val="000000"/>
                          </a:solidFill>
                          <a:effectLst/>
                          <a:latin typeface="Calibri" panose="020F0502020204030204" pitchFamily="34" charset="0"/>
                        </a:rPr>
                        <a:t>Diff.</a:t>
                      </a:r>
                      <a:endParaRPr lang="en-US" sz="13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5956041"/>
                  </a:ext>
                </a:extLst>
              </a:tr>
              <a:tr h="214483">
                <a:tc>
                  <a:txBody>
                    <a:bodyPr/>
                    <a:lstStyle/>
                    <a:p>
                      <a:pPr algn="r" fontAlgn="b"/>
                      <a:r>
                        <a:rPr lang="en-US" sz="1300" b="0" i="0" u="none" strike="noStrike">
                          <a:solidFill>
                            <a:srgbClr val="000000"/>
                          </a:solidFill>
                          <a:effectLst/>
                          <a:latin typeface="Calibri" panose="020F0502020204030204" pitchFamily="34" charset="0"/>
                        </a:rPr>
                        <a:t>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300" b="0" i="0" u="none" strike="noStrike">
                          <a:solidFill>
                            <a:srgbClr val="000000"/>
                          </a:solidFill>
                          <a:effectLst/>
                          <a:latin typeface="Calibri" panose="020F0502020204030204" pitchFamily="34" charset="0"/>
                        </a:rPr>
                        <a:t>ea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300" b="0" i="0" u="none" strike="noStrike">
                          <a:solidFill>
                            <a:srgbClr val="000000"/>
                          </a:solidFill>
                          <a:effectLst/>
                          <a:latin typeface="Calibri" panose="020F0502020204030204" pitchFamily="34" charset="0"/>
                        </a:rPr>
                        <a:t>Cantaloupe</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300" b="0" i="0" u="none" strike="noStrike">
                          <a:solidFill>
                            <a:srgbClr val="000000"/>
                          </a:solidFill>
                          <a:effectLst/>
                          <a:latin typeface="Calibri" panose="020F0502020204030204" pitchFamily="34" charset="0"/>
                        </a:rPr>
                        <a:t>3.5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a:solidFill>
                            <a:srgbClr val="000000"/>
                          </a:solidFill>
                          <a:effectLst/>
                          <a:latin typeface="Calibri" panose="020F0502020204030204" pitchFamily="34" charset="0"/>
                        </a:rPr>
                        <a:t>$3.40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a:solidFill>
                            <a:srgbClr val="000000"/>
                          </a:solidFill>
                          <a:effectLst/>
                          <a:latin typeface="Calibri" panose="020F0502020204030204" pitchFamily="34" charset="0"/>
                        </a:rPr>
                        <a:t>$2.45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39%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31514128"/>
                  </a:ext>
                </a:extLst>
              </a:tr>
              <a:tr h="214483">
                <a:tc>
                  <a:txBody>
                    <a:bodyPr/>
                    <a:lstStyle/>
                    <a:p>
                      <a:pPr algn="r" fontAlgn="b"/>
                      <a:r>
                        <a:rPr lang="en-US" sz="13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bunch</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Carrots</a:t>
                      </a:r>
                    </a:p>
                  </a:txBody>
                  <a:tcPr marL="9525" marR="9525" marT="952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$2.54</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$4.67</a:t>
                      </a:r>
                    </a:p>
                  </a:txBody>
                  <a:tcPr marL="9525" marR="9525" marT="952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-46%</a:t>
                      </a:r>
                    </a:p>
                  </a:txBody>
                  <a:tcPr marL="9525" marR="9525" marT="9525" marB="0" anchor="b">
                    <a:lnL>
                      <a:noFill/>
                    </a:lnL>
                    <a:lnR>
                      <a:noFill/>
                    </a:lnR>
                    <a:lnT>
                      <a:noFill/>
                    </a:lnT>
                    <a:lnB>
                      <a:noFill/>
                    </a:lnB>
                  </a:tcPr>
                </a:tc>
                <a:extLst>
                  <a:ext uri="{0D108BD9-81ED-4DB2-BD59-A6C34878D82A}">
                    <a16:rowId xmlns:a16="http://schemas.microsoft.com/office/drawing/2014/main" val="1050796535"/>
                  </a:ext>
                </a:extLst>
              </a:tr>
              <a:tr h="214483">
                <a:tc>
                  <a:txBody>
                    <a:bodyPr/>
                    <a:lstStyle/>
                    <a:p>
                      <a:pPr algn="r" fontAlgn="b"/>
                      <a:r>
                        <a:rPr lang="en-US" sz="13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ea</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Cucumber</a:t>
                      </a:r>
                    </a:p>
                  </a:txBody>
                  <a:tcPr marL="9525" marR="9525" marT="952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12</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oz</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$1.68</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$1.54</a:t>
                      </a:r>
                    </a:p>
                  </a:txBody>
                  <a:tcPr marL="9525" marR="9525" marT="952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9%</a:t>
                      </a:r>
                    </a:p>
                  </a:txBody>
                  <a:tcPr marL="9525" marR="9525" marT="9525" marB="0" anchor="b">
                    <a:lnL>
                      <a:noFill/>
                    </a:lnL>
                    <a:lnR>
                      <a:noFill/>
                    </a:lnR>
                    <a:lnT>
                      <a:noFill/>
                    </a:lnT>
                    <a:lnB>
                      <a:noFill/>
                    </a:lnB>
                  </a:tcPr>
                </a:tc>
                <a:extLst>
                  <a:ext uri="{0D108BD9-81ED-4DB2-BD59-A6C34878D82A}">
                    <a16:rowId xmlns:a16="http://schemas.microsoft.com/office/drawing/2014/main" val="35788675"/>
                  </a:ext>
                </a:extLst>
              </a:tr>
              <a:tr h="214483">
                <a:tc>
                  <a:txBody>
                    <a:bodyPr/>
                    <a:lstStyle/>
                    <a:p>
                      <a:pPr algn="r" fontAlgn="b"/>
                      <a:r>
                        <a:rPr lang="en-US" sz="13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ea</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Green Bell Pepper</a:t>
                      </a:r>
                    </a:p>
                  </a:txBody>
                  <a:tcPr marL="9525" marR="9525" marT="9525"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1.3</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$4.04</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$2.97</a:t>
                      </a:r>
                    </a:p>
                  </a:txBody>
                  <a:tcPr marL="9525" marR="9525" marT="952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36%</a:t>
                      </a:r>
                    </a:p>
                  </a:txBody>
                  <a:tcPr marL="9525" marR="9525" marT="9525" marB="0" anchor="b">
                    <a:lnL>
                      <a:noFill/>
                    </a:lnL>
                    <a:lnR>
                      <a:noFill/>
                    </a:lnR>
                    <a:lnT>
                      <a:noFill/>
                    </a:lnT>
                    <a:lnB>
                      <a:noFill/>
                    </a:lnB>
                  </a:tcPr>
                </a:tc>
                <a:extLst>
                  <a:ext uri="{0D108BD9-81ED-4DB2-BD59-A6C34878D82A}">
                    <a16:rowId xmlns:a16="http://schemas.microsoft.com/office/drawing/2014/main" val="3687638634"/>
                  </a:ext>
                </a:extLst>
              </a:tr>
              <a:tr h="214483">
                <a:tc>
                  <a:txBody>
                    <a:bodyPr/>
                    <a:lstStyle/>
                    <a:p>
                      <a:pPr algn="r" fontAlgn="b"/>
                      <a:r>
                        <a:rPr lang="en-US" sz="13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bag</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Mixed Greens</a:t>
                      </a:r>
                    </a:p>
                  </a:txBody>
                  <a:tcPr marL="9525" marR="9525" marT="952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12</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oz</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$6.64</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$4.25</a:t>
                      </a:r>
                    </a:p>
                  </a:txBody>
                  <a:tcPr marL="9525" marR="9525" marT="952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56%</a:t>
                      </a:r>
                    </a:p>
                  </a:txBody>
                  <a:tcPr marL="9525" marR="9525" marT="9525" marB="0" anchor="b">
                    <a:lnL>
                      <a:noFill/>
                    </a:lnL>
                    <a:lnR>
                      <a:noFill/>
                    </a:lnR>
                    <a:lnT>
                      <a:noFill/>
                    </a:lnT>
                    <a:lnB>
                      <a:noFill/>
                    </a:lnB>
                  </a:tcPr>
                </a:tc>
                <a:extLst>
                  <a:ext uri="{0D108BD9-81ED-4DB2-BD59-A6C34878D82A}">
                    <a16:rowId xmlns:a16="http://schemas.microsoft.com/office/drawing/2014/main" val="2910803327"/>
                  </a:ext>
                </a:extLst>
              </a:tr>
              <a:tr h="214483">
                <a:tc>
                  <a:txBody>
                    <a:bodyPr/>
                    <a:lstStyle/>
                    <a:p>
                      <a:pPr algn="r" fontAlgn="b"/>
                      <a:r>
                        <a:rPr lang="en-US" sz="13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ea</a:t>
                      </a:r>
                    </a:p>
                  </a:txBody>
                  <a:tcPr marL="9525" marR="9525" marT="9525"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Onions Yellow</a:t>
                      </a:r>
                    </a:p>
                  </a:txBody>
                  <a:tcPr marL="9525" marR="9525" marT="952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2.5</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$3.07</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$4.91</a:t>
                      </a:r>
                    </a:p>
                  </a:txBody>
                  <a:tcPr marL="9525" marR="9525" marT="952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-37%</a:t>
                      </a:r>
                    </a:p>
                  </a:txBody>
                  <a:tcPr marL="9525" marR="9525" marT="9525" marB="0" anchor="b">
                    <a:lnL>
                      <a:noFill/>
                    </a:lnL>
                    <a:lnR>
                      <a:noFill/>
                    </a:lnR>
                    <a:lnT>
                      <a:noFill/>
                    </a:lnT>
                    <a:lnB>
                      <a:noFill/>
                    </a:lnB>
                  </a:tcPr>
                </a:tc>
                <a:extLst>
                  <a:ext uri="{0D108BD9-81ED-4DB2-BD59-A6C34878D82A}">
                    <a16:rowId xmlns:a16="http://schemas.microsoft.com/office/drawing/2014/main" val="3222306242"/>
                  </a:ext>
                </a:extLst>
              </a:tr>
              <a:tr h="214483">
                <a:tc>
                  <a:txBody>
                    <a:bodyPr/>
                    <a:lstStyle/>
                    <a:p>
                      <a:pPr algn="r" fontAlgn="b"/>
                      <a:r>
                        <a:rPr lang="en-US" sz="13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bag</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Red Potatoes</a:t>
                      </a:r>
                    </a:p>
                  </a:txBody>
                  <a:tcPr marL="9525" marR="9525" marT="952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$6.99</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$10.42</a:t>
                      </a:r>
                    </a:p>
                  </a:txBody>
                  <a:tcPr marL="9525" marR="9525" marT="952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-33%</a:t>
                      </a:r>
                    </a:p>
                  </a:txBody>
                  <a:tcPr marL="9525" marR="9525" marT="9525" marB="0" anchor="b">
                    <a:lnL>
                      <a:noFill/>
                    </a:lnL>
                    <a:lnR>
                      <a:noFill/>
                    </a:lnR>
                    <a:lnT>
                      <a:noFill/>
                    </a:lnT>
                    <a:lnB>
                      <a:noFill/>
                    </a:lnB>
                  </a:tcPr>
                </a:tc>
                <a:extLst>
                  <a:ext uri="{0D108BD9-81ED-4DB2-BD59-A6C34878D82A}">
                    <a16:rowId xmlns:a16="http://schemas.microsoft.com/office/drawing/2014/main" val="1104879298"/>
                  </a:ext>
                </a:extLst>
              </a:tr>
              <a:tr h="214483">
                <a:tc>
                  <a:txBody>
                    <a:bodyPr/>
                    <a:lstStyle/>
                    <a:p>
                      <a:pPr algn="r" fontAlgn="b"/>
                      <a:r>
                        <a:rPr lang="en-US" sz="13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head</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Romaine</a:t>
                      </a:r>
                    </a:p>
                  </a:txBody>
                  <a:tcPr marL="9525" marR="9525" marT="952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1.2</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$2.79</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$3.55</a:t>
                      </a:r>
                    </a:p>
                  </a:txBody>
                  <a:tcPr marL="9525" marR="9525" marT="952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-21%</a:t>
                      </a:r>
                    </a:p>
                  </a:txBody>
                  <a:tcPr marL="9525" marR="9525" marT="9525" marB="0" anchor="b">
                    <a:lnL>
                      <a:noFill/>
                    </a:lnL>
                    <a:lnR>
                      <a:noFill/>
                    </a:lnR>
                    <a:lnT>
                      <a:noFill/>
                    </a:lnT>
                    <a:lnB>
                      <a:noFill/>
                    </a:lnB>
                  </a:tcPr>
                </a:tc>
                <a:extLst>
                  <a:ext uri="{0D108BD9-81ED-4DB2-BD59-A6C34878D82A}">
                    <a16:rowId xmlns:a16="http://schemas.microsoft.com/office/drawing/2014/main" val="3400528851"/>
                  </a:ext>
                </a:extLst>
              </a:tr>
              <a:tr h="214483">
                <a:tc>
                  <a:txBody>
                    <a:bodyPr/>
                    <a:lstStyle/>
                    <a:p>
                      <a:pPr algn="r" fontAlgn="b"/>
                      <a:r>
                        <a:rPr lang="en-US" sz="13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carton</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Strawberries</a:t>
                      </a:r>
                    </a:p>
                  </a:txBody>
                  <a:tcPr marL="9525" marR="9525" marT="952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$3.87</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$9.38</a:t>
                      </a:r>
                    </a:p>
                  </a:txBody>
                  <a:tcPr marL="9525" marR="9525" marT="952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-59%</a:t>
                      </a:r>
                    </a:p>
                  </a:txBody>
                  <a:tcPr marL="9525" marR="9525" marT="9525" marB="0" anchor="b">
                    <a:lnL>
                      <a:noFill/>
                    </a:lnL>
                    <a:lnR>
                      <a:noFill/>
                    </a:lnR>
                    <a:lnT>
                      <a:noFill/>
                    </a:lnT>
                    <a:lnB>
                      <a:noFill/>
                    </a:lnB>
                  </a:tcPr>
                </a:tc>
                <a:extLst>
                  <a:ext uri="{0D108BD9-81ED-4DB2-BD59-A6C34878D82A}">
                    <a16:rowId xmlns:a16="http://schemas.microsoft.com/office/drawing/2014/main" val="3881476421"/>
                  </a:ext>
                </a:extLst>
              </a:tr>
              <a:tr h="214483">
                <a:tc>
                  <a:txBody>
                    <a:bodyPr/>
                    <a:lstStyle/>
                    <a:p>
                      <a:pPr algn="r" fontAlgn="b"/>
                      <a:r>
                        <a:rPr lang="en-US" sz="13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ears</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Sweet Corn</a:t>
                      </a:r>
                    </a:p>
                  </a:txBody>
                  <a:tcPr marL="9525" marR="9525" marT="952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3.8</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$4.95</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$3.34</a:t>
                      </a:r>
                    </a:p>
                  </a:txBody>
                  <a:tcPr marL="9525" marR="9525" marT="952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48%</a:t>
                      </a:r>
                    </a:p>
                  </a:txBody>
                  <a:tcPr marL="9525" marR="9525" marT="9525" marB="0" anchor="b">
                    <a:lnL>
                      <a:noFill/>
                    </a:lnL>
                    <a:lnR>
                      <a:noFill/>
                    </a:lnR>
                    <a:lnT>
                      <a:noFill/>
                    </a:lnT>
                    <a:lnB>
                      <a:noFill/>
                    </a:lnB>
                  </a:tcPr>
                </a:tc>
                <a:extLst>
                  <a:ext uri="{0D108BD9-81ED-4DB2-BD59-A6C34878D82A}">
                    <a16:rowId xmlns:a16="http://schemas.microsoft.com/office/drawing/2014/main" val="484726185"/>
                  </a:ext>
                </a:extLst>
              </a:tr>
              <a:tr h="214483">
                <a:tc>
                  <a:txBody>
                    <a:bodyPr/>
                    <a:lstStyle/>
                    <a:p>
                      <a:pPr algn="r" fontAlgn="b"/>
                      <a:r>
                        <a:rPr lang="en-US" sz="13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pint</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Tomatoes Cherry</a:t>
                      </a:r>
                    </a:p>
                  </a:txBody>
                  <a:tcPr marL="9525" marR="9525" marT="952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10.5</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oz</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$3.05</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$3.12</a:t>
                      </a:r>
                    </a:p>
                  </a:txBody>
                  <a:tcPr marL="9525" marR="9525" marT="952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extLst>
                  <a:ext uri="{0D108BD9-81ED-4DB2-BD59-A6C34878D82A}">
                    <a16:rowId xmlns:a16="http://schemas.microsoft.com/office/drawing/2014/main" val="660688456"/>
                  </a:ext>
                </a:extLst>
              </a:tr>
              <a:tr h="214483">
                <a:tc>
                  <a:txBody>
                    <a:bodyPr/>
                    <a:lstStyle/>
                    <a:p>
                      <a:pPr algn="r" fontAlgn="b"/>
                      <a:r>
                        <a:rPr lang="en-US" sz="13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Tomatoes Slicing</a:t>
                      </a:r>
                    </a:p>
                  </a:txBody>
                  <a:tcPr marL="9525" marR="9525" marT="952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$5.08</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$5.08</a:t>
                      </a:r>
                    </a:p>
                  </a:txBody>
                  <a:tcPr marL="9525" marR="9525" marT="952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2529882809"/>
                  </a:ext>
                </a:extLst>
              </a:tr>
              <a:tr h="214483">
                <a:tc>
                  <a:txBody>
                    <a:bodyPr/>
                    <a:lstStyle/>
                    <a:p>
                      <a:pPr algn="r" fontAlgn="b"/>
                      <a:r>
                        <a:rPr lang="en-US" sz="13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ea</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Watermelon</a:t>
                      </a:r>
                    </a:p>
                  </a:txBody>
                  <a:tcPr marL="9525" marR="9525" marT="9525" marB="0" anchor="b">
                    <a:lnL>
                      <a:noFill/>
                    </a:lnL>
                    <a:lnR>
                      <a:noFill/>
                    </a:lnR>
                    <a:lnT>
                      <a:noFill/>
                    </a:lnT>
                    <a:lnB>
                      <a:noFill/>
                    </a:lnB>
                  </a:tcPr>
                </a:tc>
                <a:tc>
                  <a:txBody>
                    <a:bodyPr/>
                    <a:lstStyle/>
                    <a:p>
                      <a:pPr algn="r" fontAlgn="b"/>
                      <a:r>
                        <a:rPr lang="en-US" sz="13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a:noFill/>
                    </a:lnB>
                  </a:tcPr>
                </a:tc>
                <a:tc>
                  <a:txBody>
                    <a:bodyPr/>
                    <a:lstStyle/>
                    <a:p>
                      <a:pPr algn="l" fontAlgn="b"/>
                      <a:r>
                        <a:rPr lang="en-US" sz="1300" b="0" i="0" u="none" strike="noStrike">
                          <a:solidFill>
                            <a:srgbClr val="000000"/>
                          </a:solidFill>
                          <a:effectLst/>
                          <a:latin typeface="Calibri" panose="020F0502020204030204" pitchFamily="34" charset="0"/>
                        </a:rPr>
                        <a:t>lbs</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$9.35</a:t>
                      </a:r>
                    </a:p>
                  </a:txBody>
                  <a:tcPr marL="9525" marR="9525" marT="9525"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$5.00</a:t>
                      </a:r>
                    </a:p>
                  </a:txBody>
                  <a:tcPr marL="9525" marR="9525" marT="9525"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87%</a:t>
                      </a:r>
                    </a:p>
                  </a:txBody>
                  <a:tcPr marL="9525" marR="9525" marT="9525" marB="0" anchor="b">
                    <a:lnL>
                      <a:noFill/>
                    </a:lnL>
                    <a:lnR>
                      <a:noFill/>
                    </a:lnR>
                    <a:lnT>
                      <a:noFill/>
                    </a:lnT>
                    <a:lnB>
                      <a:noFill/>
                    </a:lnB>
                  </a:tcPr>
                </a:tc>
                <a:extLst>
                  <a:ext uri="{0D108BD9-81ED-4DB2-BD59-A6C34878D82A}">
                    <a16:rowId xmlns:a16="http://schemas.microsoft.com/office/drawing/2014/main" val="318687998"/>
                  </a:ext>
                </a:extLst>
              </a:tr>
              <a:tr h="214483">
                <a:tc>
                  <a:txBody>
                    <a:bodyPr/>
                    <a:lstStyle/>
                    <a:p>
                      <a:pPr algn="r" fontAlgn="b"/>
                      <a:r>
                        <a:rPr lang="en-US" sz="13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ea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Zucchini</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panose="020F0502020204030204" pitchFamily="34" charset="0"/>
                        </a:rPr>
                        <a:t>14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oz</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$2.37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$2.02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Calibri" panose="020F0502020204030204" pitchFamily="34" charset="0"/>
                        </a:rPr>
                        <a:t>17%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5932770"/>
                  </a:ext>
                </a:extLst>
              </a:tr>
              <a:tr h="238253">
                <a:tc>
                  <a:txBody>
                    <a:bodyPr/>
                    <a:lstStyle/>
                    <a:p>
                      <a:pPr algn="l" fontAlgn="b"/>
                      <a:endParaRPr lang="en-US" sz="13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b"/>
                      <a:r>
                        <a:rPr lang="en-US" sz="1300" b="1" i="0" u="none" strike="noStrike" dirty="0">
                          <a:solidFill>
                            <a:srgbClr val="000000"/>
                          </a:solidFill>
                          <a:effectLst/>
                          <a:latin typeface="Calibri" panose="020F0502020204030204" pitchFamily="34" charset="0"/>
                        </a:rPr>
                        <a:t>Total Price</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1300" b="1" i="0" u="none" strike="noStrike">
                          <a:solidFill>
                            <a:srgbClr val="000000"/>
                          </a:solidFill>
                          <a:effectLst/>
                          <a:latin typeface="Calibri" panose="020F0502020204030204" pitchFamily="34" charset="0"/>
                        </a:rPr>
                        <a:t>$59.83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1" i="0" u="none" strike="noStrike">
                          <a:solidFill>
                            <a:srgbClr val="000000"/>
                          </a:solidFill>
                          <a:effectLst/>
                          <a:latin typeface="Calibri" panose="020F0502020204030204" pitchFamily="34" charset="0"/>
                        </a:rPr>
                        <a:t>$62.70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1" i="0" u="none" strike="noStrike" dirty="0">
                          <a:solidFill>
                            <a:srgbClr val="000000"/>
                          </a:solidFill>
                          <a:effectLst/>
                          <a:latin typeface="Calibri" panose="020F0502020204030204" pitchFamily="34" charset="0"/>
                        </a:rPr>
                        <a:t>-5%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68535896"/>
                  </a:ext>
                </a:extLst>
              </a:tr>
              <a:tr h="214483">
                <a:tc gridSpan="8">
                  <a:txBody>
                    <a:bodyPr/>
                    <a:lstStyle/>
                    <a:p>
                      <a:pPr algn="l" fontAlgn="b"/>
                      <a:r>
                        <a:rPr lang="en-US" sz="1300" b="0" i="0" u="none" strike="noStrike" dirty="0">
                          <a:solidFill>
                            <a:srgbClr val="000000"/>
                          </a:solidFill>
                          <a:effectLst/>
                          <a:latin typeface="Calibri" panose="020F0502020204030204" pitchFamily="34" charset="0"/>
                        </a:rPr>
                        <a:t>95% CI : p-value = 0.1386</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99042816"/>
                  </a:ext>
                </a:extLst>
              </a:tr>
            </a:tbl>
          </a:graphicData>
        </a:graphic>
      </p:graphicFrame>
    </p:spTree>
    <p:extLst>
      <p:ext uri="{BB962C8B-B14F-4D97-AF65-F5344CB8AC3E}">
        <p14:creationId xmlns:p14="http://schemas.microsoft.com/office/powerpoint/2010/main" val="289162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Grocery Store vs. Farmers’ Market</a:t>
            </a:r>
          </a:p>
        </p:txBody>
      </p:sp>
      <p:graphicFrame>
        <p:nvGraphicFramePr>
          <p:cNvPr id="5" name="Chart 4"/>
          <p:cNvGraphicFramePr>
            <a:graphicFrameLocks/>
          </p:cNvGraphicFramePr>
          <p:nvPr>
            <p:extLst>
              <p:ext uri="{D42A27DB-BD31-4B8C-83A1-F6EECF244321}">
                <p14:modId xmlns:p14="http://schemas.microsoft.com/office/powerpoint/2010/main" val="302190072"/>
              </p:ext>
            </p:extLst>
          </p:nvPr>
        </p:nvGraphicFramePr>
        <p:xfrm>
          <a:off x="608012" y="1595437"/>
          <a:ext cx="9601199" cy="51101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383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ooking 16x9">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extLst>
    <a:ext uri="{05A4C25C-085E-4340-85A3-A5531E510DB2}">
      <thm15:themeFamily xmlns:thm15="http://schemas.microsoft.com/office/thememl/2012/main" name="Fresh food presentation (widescreen).potx" id="{63DD3034-9CB5-4B6F-BCA0-530A5E267AB2}" vid="{9783A5E3-1DF2-4F3C-8902-0C2EB8A188D6}"/>
    </a:ext>
  </a:ext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14945D-DABB-422F-9B28-D299995C9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700CCB-20BA-4760-AB9F-AC3B63ED32E0}">
  <ds:schemaRef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terms/"/>
    <ds:schemaRef ds:uri="a4f35948-e619-41b3-aa29-22878b09cfd2"/>
    <ds:schemaRef ds:uri="40262f94-9f35-4ac3-9a90-690165a166b7"/>
    <ds:schemaRef ds:uri="http://www.w3.org/XML/1998/namespace"/>
    <ds:schemaRef ds:uri="http://purl.org/dc/dcmitype/"/>
  </ds:schemaRefs>
</ds:datastoreItem>
</file>

<file path=customXml/itemProps3.xml><?xml version="1.0" encoding="utf-8"?>
<ds:datastoreItem xmlns:ds="http://schemas.openxmlformats.org/officeDocument/2006/customXml" ds:itemID="{308942AA-0721-4324-BC2C-A3CB43F24E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1748</TotalTime>
  <Words>4541</Words>
  <Application>Microsoft Office PowerPoint</Application>
  <PresentationFormat>Custom</PresentationFormat>
  <Paragraphs>1146</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Constantia</vt:lpstr>
      <vt:lpstr>Cooking 16x9</vt:lpstr>
      <vt:lpstr>PowerPoint Presentation</vt:lpstr>
      <vt:lpstr>Introduction</vt:lpstr>
      <vt:lpstr>PowerPoint Presentation</vt:lpstr>
      <vt:lpstr>Introduction</vt:lpstr>
      <vt:lpstr>Introduction</vt:lpstr>
      <vt:lpstr>Goals</vt:lpstr>
      <vt:lpstr>Fresh Produce Pricing Data</vt:lpstr>
      <vt:lpstr>Grocery Store vs. Farmers’ Market</vt:lpstr>
      <vt:lpstr>Grocery Store vs. Farmers’ Market</vt:lpstr>
      <vt:lpstr>Grocery Store vs. Farmers’ Market</vt:lpstr>
      <vt:lpstr>Organic vs. Conventional</vt:lpstr>
      <vt:lpstr>National vs. Local Grocery Stores</vt:lpstr>
      <vt:lpstr>Grocery Store Comparison </vt:lpstr>
      <vt:lpstr>Grocery Store Comparison</vt:lpstr>
      <vt:lpstr>Farmers’ Market Comparison</vt:lpstr>
      <vt:lpstr>Farmers’ Market Comparison</vt:lpstr>
      <vt:lpstr>Comparison by Area</vt:lpstr>
      <vt:lpstr>Comparison by Area</vt:lpstr>
      <vt:lpstr>Conclusions</vt:lpstr>
      <vt:lpstr>Thank You</vt:lpstr>
    </vt:vector>
  </TitlesOfParts>
  <Company>Utah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Fresh Produce Price Comparisons Among Direct and Traditional Market:</dc:title>
  <dc:creator>Karli Salisbury</dc:creator>
  <cp:lastModifiedBy>Karli Salisbury</cp:lastModifiedBy>
  <cp:revision>158</cp:revision>
  <cp:lastPrinted>2018-09-11T05:44:12Z</cp:lastPrinted>
  <dcterms:created xsi:type="dcterms:W3CDTF">2017-10-12T21:55:05Z</dcterms:created>
  <dcterms:modified xsi:type="dcterms:W3CDTF">2018-10-04T15:16:38Z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