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6421" autoAdjust="0"/>
  </p:normalViewPr>
  <p:slideViewPr>
    <p:cSldViewPr snapToGrid="0" snapToObjects="1">
      <p:cViewPr varScale="1">
        <p:scale>
          <a:sx n="64" d="100"/>
          <a:sy n="64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F8CEB-2D5A-4BCB-92BD-68CAD5736FB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75D0F-0666-4E01-91C9-28057DFF0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20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BEDCC-079B-4854-BBFF-18537A6A802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14D15-EFCE-4D88-ABF6-AD0905186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09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652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E2817-0C5A-45C7-910E-5A6A1AE63AED}" type="slidenum">
              <a:rPr lang="en-US"/>
              <a:pPr/>
              <a:t>21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69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189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9355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727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8435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3715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4526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979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E90FA-2948-4063-84DC-238FB2EC2A68}" type="slidenum">
              <a:rPr lang="en-US"/>
              <a:pPr/>
              <a:t>20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24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6-03 at 10.13.10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71000" cy="6980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33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76E-D77C-0E4C-8CFD-F8A4CFC37D4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FB3-3BA0-B344-A1A3-86E3E1DFF5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259" y="1104037"/>
            <a:ext cx="2190750" cy="678815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" y="130629"/>
            <a:ext cx="2705100" cy="7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96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806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4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80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3868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5487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569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1526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918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85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356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1"/>
            <a:ext cx="8229600" cy="36077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76E-D77C-0E4C-8CFD-F8A4CFC37D4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FB3-3BA0-B344-A1A3-86E3E1DF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182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6565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801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445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7017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700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2307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721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7360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4089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180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4375"/>
            <a:ext cx="40386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4375"/>
            <a:ext cx="40386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76E-D77C-0E4C-8CFD-F8A4CFC37D4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FB3-3BA0-B344-A1A3-86E3E1DF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433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734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989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853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1889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759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3814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5483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072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76E-D77C-0E4C-8CFD-F8A4CFC37D4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FB3-3BA0-B344-A1A3-86E3E1DF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61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551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96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748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480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65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6-09 at 8.16.07 PM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27890" cy="698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1"/>
            <a:ext cx="8229600" cy="333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EE76E-D77C-0E4C-8CFD-F8A4CFC37D4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EFB3-3BA0-B344-A1A3-86E3E1DF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18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ebas Neue"/>
          <a:ea typeface="+mj-ea"/>
          <a:cs typeface="Bebas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grca/learn/management/statistics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rma.nps.gov/Stats/Reports/Park/GRC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data-products/meat-price-spreads.aspx" TargetMode="External"/><Relationship Id="rId2" Type="http://schemas.openxmlformats.org/officeDocument/2006/relationships/hyperlink" Target="http://www.ers.usda.gov/data-products/fruit-and-vegetable-price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rs.usda.gov/data-products/quarterly-food-away-from-home-prices.aspx" TargetMode="External"/><Relationship Id="rId4" Type="http://schemas.openxmlformats.org/officeDocument/2006/relationships/hyperlink" Target="http://www.ers.usda.gov/data-products/organic-prices.aspx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data-products/food-availability-(per-capita)-data-system/.aspx" TargetMode="External"/><Relationship Id="rId2" Type="http://schemas.openxmlformats.org/officeDocument/2006/relationships/hyperlink" Target="http://factfinder.census.gov/faces/nav/jsf/pages/index.x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6625"/>
            <a:ext cx="7772400" cy="1470025"/>
          </a:xfrm>
        </p:spPr>
        <p:txBody>
          <a:bodyPr/>
          <a:lstStyle/>
          <a:p>
            <a:r>
              <a:rPr lang="en-US" dirty="0" smtClean="0"/>
              <a:t>Assessing Feasibility: Business and Financial Plans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2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Farm Stand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percentage might visit the stand?</a:t>
            </a:r>
          </a:p>
          <a:p>
            <a:pPr lvl="1"/>
            <a:r>
              <a:rPr lang="en-US" dirty="0" smtClean="0"/>
              <a:t>If 40%, then 36,502 customers</a:t>
            </a:r>
          </a:p>
          <a:p>
            <a:pPr lvl="2"/>
            <a:r>
              <a:rPr lang="en-US" altLang="en-US" dirty="0" smtClean="0"/>
              <a:t>Almost 30% of the US population visited farms one or more times (2000)</a:t>
            </a:r>
          </a:p>
          <a:p>
            <a:pPr lvl="3"/>
            <a:r>
              <a:rPr lang="en-US" altLang="en-US" dirty="0" smtClean="0"/>
              <a:t>But, </a:t>
            </a:r>
            <a:r>
              <a:rPr lang="en-US" altLang="en-US" dirty="0" err="1" smtClean="0"/>
              <a:t>agritourism</a:t>
            </a:r>
            <a:r>
              <a:rPr lang="en-US" altLang="en-US" dirty="0" smtClean="0"/>
              <a:t> has been growing at a rate of 6% annually </a:t>
            </a:r>
            <a:endParaRPr lang="en-US" dirty="0" smtClean="0"/>
          </a:p>
          <a:p>
            <a:r>
              <a:rPr lang="en-US" dirty="0" smtClean="0"/>
              <a:t>If customers purchase 16 pounds/pp for freezing/canning</a:t>
            </a:r>
          </a:p>
          <a:p>
            <a:pPr lvl="1"/>
            <a:r>
              <a:rPr lang="en-US" dirty="0" smtClean="0"/>
              <a:t>Only need 32,467 customers/visits annually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64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Destination Tourists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Many rural areas in the West are located between a major urban center and national/state parks, ski resorts, etc. </a:t>
            </a:r>
          </a:p>
          <a:p>
            <a:pPr lvl="1"/>
            <a:r>
              <a:rPr lang="en-US" altLang="en-US" dirty="0" smtClean="0"/>
              <a:t>Vacation destinations for many foreign and out-of-state visitors</a:t>
            </a:r>
          </a:p>
          <a:p>
            <a:r>
              <a:rPr lang="en-US" altLang="en-US" dirty="0" smtClean="0"/>
              <a:t>Estimating the potential size of these markets requires information on</a:t>
            </a:r>
          </a:p>
          <a:p>
            <a:pPr lvl="1"/>
            <a:r>
              <a:rPr lang="en-US" altLang="en-US" dirty="0" smtClean="0"/>
              <a:t>Where visitors are coming from</a:t>
            </a:r>
          </a:p>
          <a:p>
            <a:pPr lvl="1"/>
            <a:r>
              <a:rPr lang="en-US" altLang="en-US" dirty="0" smtClean="0"/>
              <a:t>Where visitors are returning to</a:t>
            </a:r>
          </a:p>
        </p:txBody>
      </p:sp>
    </p:spTree>
    <p:extLst>
      <p:ext uri="{BB962C8B-B14F-4D97-AF65-F5344CB8AC3E}">
        <p14:creationId xmlns:p14="http://schemas.microsoft.com/office/powerpoint/2010/main" xmlns="" val="179896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Grand Canyon National Park Example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66699" y="1936748"/>
            <a:ext cx="9124951" cy="3775076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Consider Grand Canyon National Park (GCNP)</a:t>
            </a:r>
          </a:p>
          <a:p>
            <a:pPr lvl="1"/>
            <a:r>
              <a:rPr lang="en-US" altLang="en-US" dirty="0" smtClean="0"/>
              <a:t>Attracts around 4.4 million visitors annually</a:t>
            </a:r>
          </a:p>
          <a:p>
            <a:pPr lvl="2"/>
            <a:r>
              <a:rPr lang="en-US" altLang="en-US" dirty="0" smtClean="0"/>
              <a:t>GCNP Statistics at </a:t>
            </a:r>
            <a:r>
              <a:rPr lang="en-US" altLang="en-US" dirty="0" smtClean="0">
                <a:hlinkClick r:id="rId3"/>
              </a:rPr>
              <a:t>http://www.nps.gov/grca/learn/management/statistics.htm</a:t>
            </a:r>
            <a:endParaRPr lang="en-US" altLang="en-US" dirty="0" smtClean="0"/>
          </a:p>
          <a:p>
            <a:r>
              <a:rPr lang="en-US" altLang="en-US" dirty="0" smtClean="0"/>
              <a:t>Seasonal visitation is another important item to consider</a:t>
            </a:r>
          </a:p>
          <a:p>
            <a:pPr lvl="1"/>
            <a:r>
              <a:rPr lang="en-US" altLang="en-US" dirty="0" smtClean="0"/>
              <a:t>Annual visits to the GCNP by season  </a:t>
            </a:r>
          </a:p>
          <a:p>
            <a:pPr lvl="2"/>
            <a:r>
              <a:rPr lang="en-US" altLang="en-US" dirty="0" smtClean="0"/>
              <a:t>Winter: 11% of total visits</a:t>
            </a:r>
          </a:p>
          <a:p>
            <a:pPr lvl="2"/>
            <a:r>
              <a:rPr lang="en-US" altLang="en-US" dirty="0" smtClean="0"/>
              <a:t>Spring: 27% of total visits </a:t>
            </a:r>
          </a:p>
          <a:p>
            <a:pPr lvl="2"/>
            <a:r>
              <a:rPr lang="en-US" altLang="en-US" dirty="0" smtClean="0"/>
              <a:t>Summer: 39% of total visits</a:t>
            </a:r>
          </a:p>
          <a:p>
            <a:pPr lvl="2"/>
            <a:r>
              <a:rPr lang="en-US" altLang="en-US" dirty="0" smtClean="0"/>
              <a:t>Fall: 23% of total visits</a:t>
            </a:r>
          </a:p>
          <a:p>
            <a:pPr lvl="1"/>
            <a:r>
              <a:rPr lang="en-US" altLang="en-US" dirty="0" smtClean="0"/>
              <a:t>Visitation by month at </a:t>
            </a:r>
            <a:r>
              <a:rPr lang="en-US" altLang="en-US" dirty="0" smtClean="0">
                <a:hlinkClick r:id="rId4"/>
              </a:rPr>
              <a:t>https://irma.nps.gov/Stats/Reports/Park/GRCA</a:t>
            </a: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386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Grand Canyon National Park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Where visitors to Grand Canyon National Park stayed before and after visiting the park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8475"/>
            <a:ext cx="8005763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106613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Grand Canyon National Park Example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dirty="0" smtClean="0"/>
              <a:t>Consider a business located between Page, AZ and GCNP</a:t>
            </a:r>
          </a:p>
          <a:p>
            <a:pPr lvl="1"/>
            <a:r>
              <a:rPr lang="en-US" altLang="en-US" dirty="0" smtClean="0"/>
              <a:t>3.4% of visitors stayed in Page prior to visiting GCNP</a:t>
            </a:r>
          </a:p>
          <a:p>
            <a:pPr lvl="1"/>
            <a:r>
              <a:rPr lang="en-US" altLang="en-US" dirty="0" smtClean="0"/>
              <a:t>4.0% of visitors stayed in Page after visiting GCNP</a:t>
            </a:r>
          </a:p>
          <a:p>
            <a:r>
              <a:rPr lang="en-US" altLang="en-US" dirty="0" smtClean="0"/>
              <a:t>The average number of visitors who would pass by this business location can be found with the following equation: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 number of GCNP visitors that would pass by the business location each month averages 13,567</a:t>
            </a:r>
          </a:p>
          <a:p>
            <a:pPr lvl="1"/>
            <a:r>
              <a:rPr lang="en-US" altLang="en-US" dirty="0" smtClean="0"/>
              <a:t>With a low of around 5,970 visitors during the winter months (11% of total)</a:t>
            </a:r>
          </a:p>
          <a:p>
            <a:pPr lvl="1"/>
            <a:r>
              <a:rPr lang="en-US" altLang="en-US" dirty="0" smtClean="0"/>
              <a:t>And a high of 21,164 visitors during the summer months (39% of total)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88" y="3178181"/>
            <a:ext cx="6162675" cy="56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1736249"/>
              </p:ext>
            </p:extLst>
          </p:nvPr>
        </p:nvGraphicFramePr>
        <p:xfrm>
          <a:off x="890588" y="3743144"/>
          <a:ext cx="4851400" cy="557212"/>
        </p:xfrm>
        <a:graphic>
          <a:graphicData uri="http://schemas.openxmlformats.org/presentationml/2006/ole">
            <p:oleObj spid="_x0000_s2121" name="Equation" r:id="rId5" imgW="3429000" imgH="393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099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Farm Store Example: Grand Canyon National Park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The Page, AZ business is a farm store/shop with cafe</a:t>
            </a:r>
          </a:p>
          <a:p>
            <a:pPr lvl="1"/>
            <a:r>
              <a:rPr lang="en-US" altLang="en-US" sz="2000" dirty="0" smtClean="0"/>
              <a:t>Assume venture needs to earn an average of $10,000 in sales monthly to be viable</a:t>
            </a:r>
          </a:p>
          <a:p>
            <a:pPr lvl="1"/>
            <a:r>
              <a:rPr lang="en-US" altLang="en-US" sz="2000" dirty="0" smtClean="0"/>
              <a:t>Expects average purchase of $25/person</a:t>
            </a:r>
          </a:p>
          <a:p>
            <a:r>
              <a:rPr lang="en-US" altLang="en-US" sz="2400" dirty="0" smtClean="0"/>
              <a:t>Calculate the percentage of total visitors to GCNP the venture needs to attract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dirty="0" smtClean="0"/>
          </a:p>
        </p:txBody>
      </p:sp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379" y="4236901"/>
            <a:ext cx="675211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379" y="4870314"/>
            <a:ext cx="1569529" cy="51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369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Farm Store Example: Grand Canyon National Park</a:t>
            </a:r>
            <a:endParaRPr lang="en-US" altLang="en-US" dirty="0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8500"/>
            <a:ext cx="8229600" cy="3479799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The farm store venture would need to attract 2.9%, on average, of the monthly GCNP visitors</a:t>
            </a:r>
          </a:p>
          <a:p>
            <a:pPr lvl="1"/>
            <a:r>
              <a:rPr lang="en-US" altLang="en-US" dirty="0" smtClean="0"/>
              <a:t>6.7% of winter visits</a:t>
            </a:r>
          </a:p>
          <a:p>
            <a:pPr lvl="1"/>
            <a:r>
              <a:rPr lang="en-US" altLang="en-US" dirty="0" smtClean="0"/>
              <a:t>1.9% of summer visits</a:t>
            </a:r>
          </a:p>
          <a:p>
            <a:r>
              <a:rPr lang="en-US" altLang="en-US" dirty="0" smtClean="0"/>
              <a:t>This is a fairly high percentage of total visitors</a:t>
            </a:r>
          </a:p>
          <a:p>
            <a:r>
              <a:rPr lang="en-US" altLang="en-US" dirty="0" smtClean="0"/>
              <a:t>For the business plan to work, the venture may try </a:t>
            </a:r>
          </a:p>
          <a:p>
            <a:pPr lvl="1"/>
            <a:r>
              <a:rPr lang="en-US" altLang="en-US" dirty="0" smtClean="0"/>
              <a:t>Starting the venture on a smaller scale</a:t>
            </a:r>
          </a:p>
          <a:p>
            <a:pPr lvl="1"/>
            <a:r>
              <a:rPr lang="en-US" altLang="en-US" dirty="0" smtClean="0"/>
              <a:t>Attracting more of the heavy summer traffic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5732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Cost of Production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8501"/>
            <a:ext cx="8229600" cy="36036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Create enterprise budget, by service/product or product groups</a:t>
            </a:r>
          </a:p>
          <a:p>
            <a:r>
              <a:rPr lang="en-US" dirty="0" smtClean="0"/>
              <a:t>Estimate operating costs</a:t>
            </a:r>
          </a:p>
          <a:p>
            <a:pPr lvl="1"/>
            <a:r>
              <a:rPr lang="en-US" dirty="0" smtClean="0"/>
              <a:t>Costs that vary with quantity produced </a:t>
            </a:r>
          </a:p>
          <a:p>
            <a:pPr lvl="2"/>
            <a:r>
              <a:rPr lang="en-US" dirty="0" smtClean="0"/>
              <a:t>Packaging, seed, labor, marketing, etc.</a:t>
            </a:r>
          </a:p>
          <a:p>
            <a:r>
              <a:rPr lang="en-US" dirty="0" smtClean="0"/>
              <a:t>Estimate fixed costs</a:t>
            </a:r>
          </a:p>
          <a:p>
            <a:pPr lvl="1"/>
            <a:r>
              <a:rPr lang="en-US" dirty="0" smtClean="0"/>
              <a:t>Costs incurred regardless of production</a:t>
            </a:r>
          </a:p>
          <a:p>
            <a:pPr lvl="2"/>
            <a:r>
              <a:rPr lang="en-US" dirty="0" smtClean="0"/>
              <a:t>Building/land payments, equipment, etc. </a:t>
            </a:r>
          </a:p>
          <a:p>
            <a:r>
              <a:rPr lang="en-US" dirty="0" smtClean="0"/>
              <a:t>Calculate break-even cost per unit</a:t>
            </a:r>
          </a:p>
          <a:p>
            <a:pPr lvl="1"/>
            <a:r>
              <a:rPr lang="en-US" dirty="0" smtClean="0"/>
              <a:t>Provides lower limit for pricing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014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891" y="721338"/>
            <a:ext cx="6837349" cy="1143000"/>
          </a:xfrm>
        </p:spPr>
        <p:txBody>
          <a:bodyPr/>
          <a:lstStyle/>
          <a:p>
            <a:pPr algn="r"/>
            <a:r>
              <a:rPr lang="en-US" dirty="0" smtClean="0"/>
              <a:t>Enterprise Budget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763737" y="1871301"/>
            <a:ext cx="308758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Strawberry production – 1 high tunnel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3" y="98732"/>
            <a:ext cx="5040052" cy="68770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41636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Depreciation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298" y="1893887"/>
            <a:ext cx="6069302" cy="51972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8849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Understand the elements of economic feasibility analysis</a:t>
            </a:r>
          </a:p>
          <a:p>
            <a:pPr lvl="0"/>
            <a:r>
              <a:rPr lang="en-US" dirty="0" smtClean="0"/>
              <a:t>Evaluate market size and estimate volume</a:t>
            </a:r>
          </a:p>
          <a:p>
            <a:pPr lvl="0"/>
            <a:r>
              <a:rPr lang="en-US" dirty="0" smtClean="0"/>
              <a:t>Calculate cost of production or service</a:t>
            </a:r>
          </a:p>
          <a:p>
            <a:pPr lvl="0"/>
            <a:r>
              <a:rPr lang="en-US" dirty="0" smtClean="0"/>
              <a:t>Use break-even analysis to identify minimum required pricing and volumes</a:t>
            </a:r>
          </a:p>
          <a:p>
            <a:pPr lvl="0"/>
            <a:r>
              <a:rPr lang="en-US" dirty="0" smtClean="0"/>
              <a:t>Compare pricing approaches and select appropriate pricing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57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Break-Even Analysis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Break-even analysis answers the questions </a:t>
            </a:r>
          </a:p>
          <a:p>
            <a:pPr lvl="1"/>
            <a:r>
              <a:rPr lang="en-US" smtClean="0"/>
              <a:t>How much needs to be sold to break even?”</a:t>
            </a:r>
          </a:p>
          <a:p>
            <a:pPr lvl="2"/>
            <a:r>
              <a:rPr lang="en-US" smtClean="0"/>
              <a:t>If this quantity fits within potential demand, it may be feasible</a:t>
            </a:r>
          </a:p>
          <a:p>
            <a:pPr lvl="2"/>
            <a:r>
              <a:rPr lang="en-US" smtClean="0"/>
              <a:t>Calculate break-even quantity/volume across a range of prices</a:t>
            </a:r>
          </a:p>
          <a:p>
            <a:pPr lvl="1"/>
            <a:r>
              <a:rPr lang="en-US" smtClean="0"/>
              <a:t>Or</a:t>
            </a:r>
          </a:p>
          <a:p>
            <a:pPr lvl="1"/>
            <a:r>
              <a:rPr lang="en-US" smtClean="0"/>
              <a:t>What would the price need to be to break even?  </a:t>
            </a:r>
          </a:p>
          <a:p>
            <a:pPr lvl="2"/>
            <a:r>
              <a:rPr lang="en-US" smtClean="0"/>
              <a:t>If the price that would need to be charged is unrealistic, then the idea is not feasible  </a:t>
            </a:r>
          </a:p>
          <a:p>
            <a:pPr lvl="2"/>
            <a:r>
              <a:rPr lang="en-US" smtClean="0"/>
              <a:t>Calculate break-even prices across a range of possible volumes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159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Break-Even Example</a:t>
            </a:r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984375"/>
            <a:ext cx="4705350" cy="34290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Specialty Cheese Example</a:t>
            </a:r>
          </a:p>
          <a:p>
            <a:r>
              <a:rPr lang="en-US" sz="2400" dirty="0" smtClean="0"/>
              <a:t>Initial quantity of 400 </a:t>
            </a:r>
            <a:r>
              <a:rPr lang="en-US" sz="2400" dirty="0" err="1" smtClean="0"/>
              <a:t>lbs</a:t>
            </a:r>
            <a:r>
              <a:rPr lang="en-US" sz="2400" dirty="0" smtClean="0"/>
              <a:t> at a price of $12/</a:t>
            </a:r>
            <a:r>
              <a:rPr lang="en-US" sz="2400" dirty="0" err="1" smtClean="0"/>
              <a:t>lb</a:t>
            </a:r>
            <a:r>
              <a:rPr lang="en-US" sz="2400" dirty="0" smtClean="0"/>
              <a:t>, or $4,800 in revenue</a:t>
            </a:r>
          </a:p>
          <a:p>
            <a:r>
              <a:rPr lang="en-US" sz="2400" dirty="0" smtClean="0"/>
              <a:t>Profit is $1,635</a:t>
            </a:r>
          </a:p>
          <a:p>
            <a:r>
              <a:rPr lang="en-US" sz="2400" dirty="0" smtClean="0"/>
              <a:t>Break-even price is total expenses/number of units (400lbs) or $7.91/</a:t>
            </a:r>
            <a:r>
              <a:rPr lang="en-US" sz="2400" dirty="0" err="1" smtClean="0"/>
              <a:t>lb</a:t>
            </a:r>
            <a:endParaRPr lang="en-US" sz="2400" dirty="0" smtClean="0"/>
          </a:p>
          <a:p>
            <a:r>
              <a:rPr lang="en-US" sz="2400" dirty="0" smtClean="0"/>
              <a:t>Break-even quantity is total expenses/price ($12/</a:t>
            </a:r>
            <a:r>
              <a:rPr lang="en-US" sz="2400" dirty="0" err="1" smtClean="0"/>
              <a:t>lb</a:t>
            </a:r>
            <a:r>
              <a:rPr lang="en-US" sz="2400" dirty="0" smtClean="0"/>
              <a:t>) or 263 </a:t>
            </a:r>
            <a:r>
              <a:rPr lang="en-US" sz="2400" dirty="0" err="1" smtClean="0"/>
              <a:t>lbs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2050" y="1984375"/>
            <a:ext cx="4171950" cy="3257575"/>
          </a:xfrm>
          <a:prstGeom prst="rect">
            <a:avLst/>
          </a:prstGeom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707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Product Price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pricing approaches</a:t>
            </a:r>
          </a:p>
          <a:p>
            <a:pPr lvl="1"/>
            <a:r>
              <a:rPr lang="en-US" dirty="0" smtClean="0"/>
              <a:t>Cost-based</a:t>
            </a:r>
          </a:p>
          <a:p>
            <a:pPr lvl="1"/>
            <a:r>
              <a:rPr lang="en-US" dirty="0" smtClean="0"/>
              <a:t>Demand-oriented</a:t>
            </a:r>
          </a:p>
          <a:p>
            <a:pPr lvl="1"/>
            <a:r>
              <a:rPr lang="en-US" dirty="0" smtClean="0"/>
              <a:t>Competition-oriented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normally used independently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844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Cost-Based Pricing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Cost-plus pricing</a:t>
            </a:r>
          </a:p>
          <a:p>
            <a:pPr lvl="1"/>
            <a:r>
              <a:rPr lang="en-US" dirty="0" smtClean="0"/>
              <a:t>Price equals total costs divided by number of units</a:t>
            </a:r>
          </a:p>
          <a:p>
            <a:pPr lvl="1"/>
            <a:r>
              <a:rPr lang="en-US" dirty="0" smtClean="0"/>
              <a:t>Shortcomings</a:t>
            </a:r>
          </a:p>
          <a:p>
            <a:pPr lvl="2"/>
            <a:r>
              <a:rPr lang="en-US" dirty="0" smtClean="0"/>
              <a:t>Not tied to consumer demand</a:t>
            </a:r>
          </a:p>
          <a:p>
            <a:pPr lvl="2"/>
            <a:r>
              <a:rPr lang="en-US" dirty="0" smtClean="0"/>
              <a:t>No incentive to reduce costs</a:t>
            </a:r>
          </a:p>
          <a:p>
            <a:pPr lvl="2"/>
            <a:r>
              <a:rPr lang="en-US" dirty="0" smtClean="0"/>
              <a:t>Adjustments for rising costs poor</a:t>
            </a:r>
          </a:p>
          <a:p>
            <a:r>
              <a:rPr lang="en-US" dirty="0" smtClean="0"/>
              <a:t>Mark-up pricing</a:t>
            </a:r>
          </a:p>
          <a:p>
            <a:pPr lvl="1"/>
            <a:r>
              <a:rPr lang="en-US" dirty="0" smtClean="0"/>
              <a:t>Add a percentage to the cost of product (mark-up)</a:t>
            </a:r>
          </a:p>
          <a:p>
            <a:pPr lvl="1"/>
            <a:r>
              <a:rPr lang="en-US" dirty="0" smtClean="0"/>
              <a:t>Very popular for retailers and wholesales</a:t>
            </a:r>
          </a:p>
          <a:p>
            <a:pPr lvl="2"/>
            <a:r>
              <a:rPr lang="en-US" dirty="0" smtClean="0"/>
              <a:t>Easy, too many products to estimate demand</a:t>
            </a:r>
          </a:p>
          <a:p>
            <a:pPr lvl="1"/>
            <a:r>
              <a:rPr lang="en-US" dirty="0" smtClean="0"/>
              <a:t>Shortcomings</a:t>
            </a:r>
          </a:p>
          <a:p>
            <a:pPr lvl="2"/>
            <a:r>
              <a:rPr lang="en-US" dirty="0" smtClean="0"/>
              <a:t>Not tied to demand</a:t>
            </a:r>
          </a:p>
          <a:p>
            <a:pPr lvl="2"/>
            <a:r>
              <a:rPr lang="en-US" dirty="0" smtClean="0"/>
              <a:t>Profit biased by pricing</a:t>
            </a:r>
          </a:p>
        </p:txBody>
      </p:sp>
    </p:spTree>
    <p:extLst>
      <p:ext uri="{BB962C8B-B14F-4D97-AF65-F5344CB8AC3E}">
        <p14:creationId xmlns:p14="http://schemas.microsoft.com/office/powerpoint/2010/main" xmlns="" val="7595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Distribution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Plan to sell product retail (local farm shop)</a:t>
            </a:r>
          </a:p>
          <a:p>
            <a:r>
              <a:rPr lang="en-US" dirty="0" smtClean="0"/>
              <a:t>Set pricing at retail level and then evaluate demand</a:t>
            </a:r>
          </a:p>
          <a:p>
            <a:pPr lvl="1"/>
            <a:r>
              <a:rPr lang="en-US" dirty="0" smtClean="0"/>
              <a:t>Ask wholesales and retailers what margin they require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$5.00 cost of production</a:t>
            </a:r>
          </a:p>
          <a:p>
            <a:pPr lvl="2"/>
            <a:r>
              <a:rPr lang="en-US" dirty="0" smtClean="0"/>
              <a:t>Multiply by 1.25 for wholesale price (Average 20-30%)</a:t>
            </a:r>
          </a:p>
          <a:p>
            <a:pPr lvl="1"/>
            <a:r>
              <a:rPr lang="en-US" dirty="0" smtClean="0"/>
              <a:t>$6.25 wholesale</a:t>
            </a:r>
          </a:p>
          <a:p>
            <a:pPr lvl="2"/>
            <a:r>
              <a:rPr lang="en-US" dirty="0" smtClean="0"/>
              <a:t>Multiply by 1.40 for retail price (Average 30-50%)</a:t>
            </a:r>
          </a:p>
          <a:p>
            <a:pPr lvl="1"/>
            <a:r>
              <a:rPr lang="en-US" dirty="0" smtClean="0"/>
              <a:t>$8.75 retail </a:t>
            </a:r>
          </a:p>
          <a:p>
            <a:r>
              <a:rPr lang="en-US" dirty="0" smtClean="0"/>
              <a:t>Will consumers pay $8.75?</a:t>
            </a:r>
          </a:p>
          <a:p>
            <a:r>
              <a:rPr lang="en-US" dirty="0" smtClean="0"/>
              <a:t>Need to use this price at all outlets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547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Demand-Oriented Pricing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Price at customer value (willingness to pay)</a:t>
            </a:r>
          </a:p>
          <a:p>
            <a:r>
              <a:rPr lang="en-US" dirty="0" smtClean="0"/>
              <a:t>Price skimming</a:t>
            </a:r>
          </a:p>
          <a:p>
            <a:pPr lvl="1"/>
            <a:r>
              <a:rPr lang="en-US" dirty="0" smtClean="0"/>
              <a:t>Charge high price at first to pick up consumers willing to pay more</a:t>
            </a:r>
          </a:p>
          <a:p>
            <a:pPr lvl="1"/>
            <a:r>
              <a:rPr lang="en-US" dirty="0" smtClean="0"/>
              <a:t>Gradually reduce price to pick up consumers who are more price sensitive</a:t>
            </a:r>
          </a:p>
          <a:p>
            <a:r>
              <a:rPr lang="en-US" dirty="0" smtClean="0"/>
              <a:t>Penetration pricing</a:t>
            </a:r>
          </a:p>
          <a:p>
            <a:pPr lvl="1"/>
            <a:r>
              <a:rPr lang="en-US" dirty="0" smtClean="0"/>
              <a:t>Initial low price to capture market share</a:t>
            </a:r>
          </a:p>
          <a:p>
            <a:pPr lvl="1"/>
            <a:r>
              <a:rPr lang="en-US" dirty="0" smtClean="0"/>
              <a:t>Discourages competition</a:t>
            </a:r>
          </a:p>
          <a:p>
            <a:pPr lvl="1"/>
            <a:r>
              <a:rPr lang="en-US" dirty="0" smtClean="0"/>
              <a:t>Price is increased later when consumers are hooked</a:t>
            </a:r>
          </a:p>
          <a:p>
            <a:pPr lvl="1"/>
            <a:r>
              <a:rPr lang="en-US" dirty="0" smtClean="0"/>
              <a:t>Common in new food products</a:t>
            </a:r>
          </a:p>
        </p:txBody>
      </p:sp>
    </p:spTree>
    <p:extLst>
      <p:ext uri="{BB962C8B-B14F-4D97-AF65-F5344CB8AC3E}">
        <p14:creationId xmlns:p14="http://schemas.microsoft.com/office/powerpoint/2010/main" xmlns="" val="50668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Determinants of Consumer Price Sensitivity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Perceived substitute effect</a:t>
            </a:r>
          </a:p>
          <a:p>
            <a:pPr lvl="1"/>
            <a:r>
              <a:rPr lang="en-US" dirty="0" smtClean="0"/>
              <a:t>How many substitutes exist?</a:t>
            </a:r>
          </a:p>
          <a:p>
            <a:pPr lvl="1"/>
            <a:r>
              <a:rPr lang="en-US" dirty="0" smtClean="0"/>
              <a:t>If many, then consumers more price sensitive</a:t>
            </a:r>
          </a:p>
          <a:p>
            <a:r>
              <a:rPr lang="en-US" dirty="0" smtClean="0"/>
              <a:t>Unique value effect</a:t>
            </a:r>
          </a:p>
          <a:p>
            <a:pPr lvl="1"/>
            <a:r>
              <a:rPr lang="en-US" dirty="0" smtClean="0"/>
              <a:t>Increase market share through differentiation</a:t>
            </a:r>
          </a:p>
          <a:p>
            <a:pPr lvl="1"/>
            <a:r>
              <a:rPr lang="en-US" dirty="0" smtClean="0"/>
              <a:t>Consumers less price sensitive if “unique” product/service </a:t>
            </a:r>
          </a:p>
          <a:p>
            <a:r>
              <a:rPr lang="en-US" dirty="0" smtClean="0"/>
              <a:t>Switching cost effect</a:t>
            </a:r>
          </a:p>
          <a:p>
            <a:pPr lvl="1"/>
            <a:r>
              <a:rPr lang="en-US" dirty="0" smtClean="0"/>
              <a:t>Cost of changing from one product to another</a:t>
            </a:r>
          </a:p>
          <a:p>
            <a:pPr lvl="1"/>
            <a:r>
              <a:rPr lang="en-US" dirty="0" smtClean="0"/>
              <a:t>People are reluctant to change and seek out new information</a:t>
            </a:r>
          </a:p>
          <a:p>
            <a:pPr lvl="1"/>
            <a:r>
              <a:rPr lang="en-US" dirty="0" smtClean="0"/>
              <a:t>Consumers less price sensitive if large switching costs</a:t>
            </a:r>
          </a:p>
        </p:txBody>
      </p:sp>
    </p:spTree>
    <p:extLst>
      <p:ext uri="{BB962C8B-B14F-4D97-AF65-F5344CB8AC3E}">
        <p14:creationId xmlns:p14="http://schemas.microsoft.com/office/powerpoint/2010/main" xmlns="" val="3593701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Determinants of Price Sensitivity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Difficult comparison effect</a:t>
            </a:r>
          </a:p>
          <a:p>
            <a:pPr lvl="1"/>
            <a:r>
              <a:rPr lang="en-US" dirty="0" smtClean="0"/>
              <a:t>Hard to compare products/services, then consumers less price sensitive</a:t>
            </a:r>
          </a:p>
          <a:p>
            <a:r>
              <a:rPr lang="en-US" dirty="0" smtClean="0"/>
              <a:t>Price-quality effect</a:t>
            </a:r>
          </a:p>
          <a:p>
            <a:pPr lvl="1"/>
            <a:r>
              <a:rPr lang="en-US" dirty="0" smtClean="0"/>
              <a:t>Often associate a higher price with higher quality</a:t>
            </a:r>
          </a:p>
          <a:p>
            <a:r>
              <a:rPr lang="en-US" dirty="0" smtClean="0"/>
              <a:t>Expenditure effect</a:t>
            </a:r>
          </a:p>
          <a:p>
            <a:pPr lvl="1"/>
            <a:r>
              <a:rPr lang="en-US" dirty="0" smtClean="0"/>
              <a:t>Consumers more sensitive to price changes on large, expensive products than small, inexpensive ones</a:t>
            </a:r>
          </a:p>
          <a:p>
            <a:pPr lvl="2"/>
            <a:r>
              <a:rPr lang="en-US" dirty="0" smtClean="0"/>
              <a:t>Price changes on meat compared to salt</a:t>
            </a:r>
          </a:p>
        </p:txBody>
      </p:sp>
    </p:spTree>
    <p:extLst>
      <p:ext uri="{BB962C8B-B14F-4D97-AF65-F5344CB8AC3E}">
        <p14:creationId xmlns:p14="http://schemas.microsoft.com/office/powerpoint/2010/main" xmlns="" val="2029133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Determinants of Price Sensitivity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Fairness effect</a:t>
            </a:r>
          </a:p>
          <a:p>
            <a:pPr lvl="1"/>
            <a:r>
              <a:rPr lang="en-US" dirty="0" smtClean="0"/>
              <a:t>Impacted by what they consider fair - (sense of value-added)</a:t>
            </a:r>
          </a:p>
          <a:p>
            <a:r>
              <a:rPr lang="en-US" dirty="0" smtClean="0"/>
              <a:t>Inventory effect</a:t>
            </a:r>
          </a:p>
          <a:p>
            <a:pPr lvl="1"/>
            <a:r>
              <a:rPr lang="en-US" dirty="0" smtClean="0"/>
              <a:t>Seasonality affects price sensitivity</a:t>
            </a:r>
          </a:p>
          <a:p>
            <a:pPr lvl="2"/>
            <a:r>
              <a:rPr lang="en-US" dirty="0" smtClean="0"/>
              <a:t>Higher demand for steak in summer due to outside grilling</a:t>
            </a:r>
          </a:p>
          <a:p>
            <a:r>
              <a:rPr lang="en-US" dirty="0" smtClean="0"/>
              <a:t>End-benefit effect</a:t>
            </a:r>
          </a:p>
          <a:p>
            <a:pPr lvl="1"/>
            <a:r>
              <a:rPr lang="en-US" dirty="0" smtClean="0"/>
              <a:t>May be willing to pay more for products that protect the environment, preserve open space, support family farms,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920460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Competition-Oriented Pricing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Simple form of pricing</a:t>
            </a:r>
          </a:p>
          <a:p>
            <a:r>
              <a:rPr lang="en-US" smtClean="0"/>
              <a:t>Ideal when similar products exist</a:t>
            </a:r>
          </a:p>
          <a:p>
            <a:r>
              <a:rPr lang="en-US" smtClean="0"/>
              <a:t>Penetration pricing</a:t>
            </a:r>
          </a:p>
          <a:p>
            <a:pPr lvl="1"/>
            <a:r>
              <a:rPr lang="en-US" smtClean="0"/>
              <a:t>Lower than competition pricing  </a:t>
            </a:r>
          </a:p>
          <a:p>
            <a:pPr lvl="1"/>
            <a:r>
              <a:rPr lang="en-US" smtClean="0"/>
              <a:t>Stimulate demand</a:t>
            </a:r>
          </a:p>
          <a:p>
            <a:r>
              <a:rPr lang="en-US" smtClean="0"/>
              <a:t>Parity pricing</a:t>
            </a:r>
          </a:p>
          <a:p>
            <a:pPr lvl="1"/>
            <a:r>
              <a:rPr lang="en-US" smtClean="0"/>
              <a:t>Equals competition pricing</a:t>
            </a:r>
          </a:p>
          <a:p>
            <a:r>
              <a:rPr lang="en-US" smtClean="0"/>
              <a:t>Premium pricing</a:t>
            </a:r>
          </a:p>
          <a:p>
            <a:pPr lvl="1"/>
            <a:r>
              <a:rPr lang="en-US" smtClean="0"/>
              <a:t>Higher than competition pricing</a:t>
            </a:r>
          </a:p>
          <a:p>
            <a:pPr lvl="1"/>
            <a:r>
              <a:rPr lang="en-US" smtClean="0"/>
              <a:t>Signal quality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2687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in Economic Feasibility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Assess potential demand (volume and pricing)</a:t>
            </a:r>
          </a:p>
          <a:p>
            <a:r>
              <a:rPr lang="en-US" smtClean="0"/>
              <a:t>Estimate cost of production </a:t>
            </a:r>
          </a:p>
          <a:p>
            <a:r>
              <a:rPr lang="en-US" smtClean="0"/>
              <a:t>Examine break-even volume and pricing</a:t>
            </a:r>
          </a:p>
          <a:p>
            <a:r>
              <a:rPr lang="en-US" smtClean="0"/>
              <a:t>Choose a pricing approach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519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Analysis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many competitors operate in the market?</a:t>
            </a:r>
          </a:p>
          <a:p>
            <a:r>
              <a:rPr lang="en-US" smtClean="0"/>
              <a:t>Are competitors large or small?  Near or far?</a:t>
            </a:r>
          </a:p>
          <a:p>
            <a:r>
              <a:rPr lang="en-US" smtClean="0"/>
              <a:t>What types and numbers of products do they sell?</a:t>
            </a:r>
          </a:p>
          <a:p>
            <a:r>
              <a:rPr lang="en-US" smtClean="0"/>
              <a:t>What pricing methods do they use?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50699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External Factors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Distribution </a:t>
            </a:r>
          </a:p>
          <a:p>
            <a:pPr lvl="1"/>
            <a:r>
              <a:rPr lang="en-US" dirty="0" smtClean="0"/>
              <a:t>Wholesale and retail margins</a:t>
            </a:r>
          </a:p>
          <a:p>
            <a:pPr lvl="1"/>
            <a:r>
              <a:rPr lang="en-US" dirty="0" smtClean="0"/>
              <a:t>Transportation and packaging costs</a:t>
            </a:r>
          </a:p>
          <a:p>
            <a:r>
              <a:rPr lang="en-US" dirty="0" smtClean="0"/>
              <a:t>Environmental factors</a:t>
            </a:r>
          </a:p>
          <a:p>
            <a:pPr lvl="1"/>
            <a:r>
              <a:rPr lang="en-US" dirty="0" smtClean="0"/>
              <a:t>Taxes, weather events, fad diets, energy policy</a:t>
            </a:r>
          </a:p>
          <a:p>
            <a:r>
              <a:rPr lang="en-US" dirty="0" smtClean="0"/>
              <a:t>Legal/regulatory factors</a:t>
            </a:r>
          </a:p>
          <a:p>
            <a:pPr lvl="1"/>
            <a:r>
              <a:rPr lang="en-US" dirty="0" smtClean="0"/>
              <a:t>Labeling, certification, permits, safety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19365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1"/>
            <a:ext cx="8229600" cy="36512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Fresh and processed fruits and vegetables 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www.ers.usda.gov/data-products/fruit-and-vegetable-prices.aspx</a:t>
            </a:r>
            <a:endParaRPr lang="en-US" dirty="0" smtClean="0"/>
          </a:p>
          <a:p>
            <a:r>
              <a:rPr lang="en-US" dirty="0" smtClean="0"/>
              <a:t>Meats and poultry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www.ers.usda.gov/data-products/meat-price-spreads.aspx</a:t>
            </a:r>
            <a:endParaRPr lang="en-US" dirty="0" smtClean="0"/>
          </a:p>
          <a:p>
            <a:r>
              <a:rPr lang="en-US" dirty="0" smtClean="0"/>
              <a:t>Organic foods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www.ers.usda.gov/data-products/organic-prices.aspx</a:t>
            </a:r>
            <a:endParaRPr lang="en-US" dirty="0" smtClean="0"/>
          </a:p>
          <a:p>
            <a:r>
              <a:rPr lang="en-US" dirty="0" smtClean="0"/>
              <a:t>Drinks and meals away from home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www.ers.usda.gov/data-products/quarterly-food-away-from-home-prices.aspx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1034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Pricing Example - Pomegranate Juice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Produce and sell juice at specialty/health stores and tourism outlets</a:t>
            </a:r>
          </a:p>
          <a:p>
            <a:r>
              <a:rPr lang="en-US" dirty="0" smtClean="0"/>
              <a:t>Cost of production is $.80 per 8 oz. juice</a:t>
            </a:r>
          </a:p>
          <a:p>
            <a:pPr lvl="1"/>
            <a:r>
              <a:rPr lang="en-US" dirty="0" smtClean="0"/>
              <a:t>$.80 </a:t>
            </a:r>
            <a:r>
              <a:rPr lang="en-US" dirty="0"/>
              <a:t>cost of production (multiply by </a:t>
            </a:r>
            <a:r>
              <a:rPr lang="en-US" dirty="0" smtClean="0"/>
              <a:t>1.20)</a:t>
            </a:r>
          </a:p>
          <a:p>
            <a:pPr lvl="1"/>
            <a:r>
              <a:rPr lang="en-US" dirty="0" smtClean="0"/>
              <a:t>$.96 cost with profit (</a:t>
            </a:r>
            <a:r>
              <a:rPr lang="en-US" dirty="0"/>
              <a:t>multiply by </a:t>
            </a:r>
            <a:r>
              <a:rPr lang="en-US" dirty="0" smtClean="0"/>
              <a:t>1.25)</a:t>
            </a:r>
            <a:endParaRPr lang="en-US" dirty="0"/>
          </a:p>
          <a:p>
            <a:pPr lvl="1"/>
            <a:r>
              <a:rPr lang="en-US" dirty="0" smtClean="0"/>
              <a:t>$1.20 </a:t>
            </a:r>
            <a:r>
              <a:rPr lang="en-US" dirty="0"/>
              <a:t>wholesale </a:t>
            </a:r>
            <a:r>
              <a:rPr lang="en-US" dirty="0" smtClean="0"/>
              <a:t>price (multiply </a:t>
            </a:r>
            <a:r>
              <a:rPr lang="en-US" dirty="0"/>
              <a:t>by </a:t>
            </a:r>
            <a:r>
              <a:rPr lang="en-US" dirty="0" smtClean="0"/>
              <a:t>1.40)</a:t>
            </a:r>
            <a:endParaRPr lang="en-US" dirty="0"/>
          </a:p>
          <a:p>
            <a:pPr lvl="1"/>
            <a:r>
              <a:rPr lang="en-US" dirty="0" smtClean="0"/>
              <a:t>$1.68 minimum retail price required </a:t>
            </a:r>
            <a:endParaRPr lang="en-US" dirty="0"/>
          </a:p>
          <a:p>
            <a:r>
              <a:rPr lang="en-US" dirty="0" smtClean="0"/>
              <a:t>$1.47 per 8 oz. retail price (ERS, 2013)</a:t>
            </a:r>
          </a:p>
          <a:p>
            <a:pPr lvl="1"/>
            <a:r>
              <a:rPr lang="en-US" dirty="0" smtClean="0"/>
              <a:t>Pricing data is US average, specialty retail price may be much higher </a:t>
            </a:r>
          </a:p>
          <a:p>
            <a:pPr lvl="1"/>
            <a:r>
              <a:rPr lang="en-US" dirty="0" smtClean="0"/>
              <a:t>Target market may be willing to pay more (health benefits, families with children, seniors, etc.)</a:t>
            </a:r>
          </a:p>
          <a:p>
            <a:pPr lvl="1"/>
            <a:r>
              <a:rPr lang="en-US" dirty="0" smtClean="0"/>
              <a:t>What packaging, labeling, etc. may differentiate the product?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10283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Example - Farm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Strawberry farm stand operation</a:t>
            </a:r>
          </a:p>
          <a:p>
            <a:pPr lvl="1"/>
            <a:r>
              <a:rPr lang="en-US" sz="2000" dirty="0" smtClean="0"/>
              <a:t>10,000 pounds per acre</a:t>
            </a:r>
          </a:p>
          <a:p>
            <a:pPr lvl="1"/>
            <a:r>
              <a:rPr lang="en-US" sz="2000" dirty="0" smtClean="0"/>
              <a:t>$40,000 in revenue per acre</a:t>
            </a:r>
          </a:p>
          <a:p>
            <a:pPr lvl="2"/>
            <a:r>
              <a:rPr lang="en-US" sz="1800" dirty="0" smtClean="0"/>
              <a:t>$4.00 per pound retail price (locally grown)</a:t>
            </a:r>
          </a:p>
          <a:p>
            <a:pPr lvl="1"/>
            <a:r>
              <a:rPr lang="en-US" sz="2000" dirty="0" smtClean="0"/>
              <a:t>$32 in revenue per person </a:t>
            </a:r>
          </a:p>
          <a:p>
            <a:pPr lvl="2"/>
            <a:r>
              <a:rPr lang="en-US" sz="1800" dirty="0" smtClean="0"/>
              <a:t>Average consumption is 8 pounds/year (ERS, 2014)</a:t>
            </a:r>
          </a:p>
          <a:p>
            <a:r>
              <a:rPr lang="en-US" sz="2400" dirty="0" smtClean="0"/>
              <a:t>Need to know the cost of production</a:t>
            </a:r>
          </a:p>
          <a:p>
            <a:pPr lvl="1"/>
            <a:r>
              <a:rPr lang="en-US" sz="2000" dirty="0" smtClean="0"/>
              <a:t>High tunnel cost of production is $2.86/</a:t>
            </a:r>
            <a:r>
              <a:rPr lang="en-US" sz="2000" dirty="0" err="1" smtClean="0"/>
              <a:t>lb</a:t>
            </a:r>
            <a:r>
              <a:rPr lang="en-US" sz="2000" dirty="0" smtClean="0"/>
              <a:t> plus stand costs of $.75/</a:t>
            </a:r>
            <a:r>
              <a:rPr lang="en-US" sz="2000" dirty="0" err="1" smtClean="0"/>
              <a:t>lb</a:t>
            </a:r>
            <a:r>
              <a:rPr lang="en-US" sz="2000" dirty="0" smtClean="0"/>
              <a:t> or total $3.61/</a:t>
            </a:r>
            <a:r>
              <a:rPr lang="en-US" sz="2000" dirty="0" err="1" smtClean="0"/>
              <a:t>lb</a:t>
            </a:r>
            <a:r>
              <a:rPr lang="en-US" sz="2000" dirty="0" smtClean="0"/>
              <a:t>		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221586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Example - Farm 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425"/>
            <a:ext cx="8782050" cy="36576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Visitors </a:t>
            </a:r>
            <a:r>
              <a:rPr lang="en-US" dirty="0"/>
              <a:t>may purchase much more than 8 pounds (processing, events, etc.) </a:t>
            </a:r>
          </a:p>
          <a:p>
            <a:r>
              <a:rPr lang="en-US" dirty="0"/>
              <a:t>Visitors may be willing to pay more or less than retail depending on…</a:t>
            </a:r>
          </a:p>
          <a:p>
            <a:pPr lvl="1"/>
            <a:r>
              <a:rPr lang="en-US" dirty="0"/>
              <a:t>$2.36 per pound </a:t>
            </a:r>
            <a:r>
              <a:rPr lang="en-US" u="sng" dirty="0"/>
              <a:t>retail</a:t>
            </a:r>
            <a:r>
              <a:rPr lang="en-US" dirty="0"/>
              <a:t> price (ERS, US Average 2013)</a:t>
            </a:r>
          </a:p>
          <a:p>
            <a:r>
              <a:rPr lang="en-US" dirty="0" smtClean="0"/>
              <a:t>Experience</a:t>
            </a:r>
            <a:endParaRPr lang="en-US" dirty="0"/>
          </a:p>
          <a:p>
            <a:pPr lvl="1"/>
            <a:r>
              <a:rPr lang="en-US" dirty="0"/>
              <a:t>Family outings, may pay much more per pound for the </a:t>
            </a:r>
            <a:r>
              <a:rPr lang="en-US" dirty="0" smtClean="0"/>
              <a:t>farm “experience”</a:t>
            </a:r>
            <a:endParaRPr lang="en-US" dirty="0"/>
          </a:p>
          <a:p>
            <a:r>
              <a:rPr lang="en-US" dirty="0"/>
              <a:t>Amount purchased</a:t>
            </a:r>
          </a:p>
          <a:p>
            <a:pPr lvl="1"/>
            <a:r>
              <a:rPr lang="en-US" dirty="0"/>
              <a:t>Bulk purchases for canning, freezing, etc., may pay less per pound</a:t>
            </a:r>
          </a:p>
          <a:p>
            <a:r>
              <a:rPr lang="en-US" dirty="0"/>
              <a:t>Specialty item</a:t>
            </a:r>
          </a:p>
          <a:p>
            <a:pPr lvl="1"/>
            <a:r>
              <a:rPr lang="en-US" dirty="0"/>
              <a:t>For local, organic, and other specialty labels or designations consumer may pay more</a:t>
            </a:r>
          </a:p>
          <a:p>
            <a:pPr lvl="1"/>
            <a:r>
              <a:rPr lang="en-US" dirty="0"/>
              <a:t>$3.48 organic </a:t>
            </a:r>
            <a:r>
              <a:rPr lang="en-US" u="sng" dirty="0"/>
              <a:t>wholesale</a:t>
            </a:r>
            <a:r>
              <a:rPr lang="en-US" dirty="0"/>
              <a:t> price per pound </a:t>
            </a:r>
            <a:r>
              <a:rPr lang="en-US" dirty="0" smtClean="0"/>
              <a:t>or $4.88 </a:t>
            </a:r>
            <a:r>
              <a:rPr lang="en-US" u="sng" dirty="0" smtClean="0"/>
              <a:t>retail</a:t>
            </a:r>
            <a:r>
              <a:rPr lang="en-US" dirty="0" smtClean="0"/>
              <a:t> (ERS</a:t>
            </a:r>
            <a:r>
              <a:rPr lang="en-US" dirty="0"/>
              <a:t>, San Fran 2013)</a:t>
            </a:r>
          </a:p>
          <a:p>
            <a:pPr lvl="1"/>
            <a:r>
              <a:rPr lang="en-US" dirty="0"/>
              <a:t>$</a:t>
            </a:r>
            <a:r>
              <a:rPr lang="en-US" dirty="0" smtClean="0"/>
              <a:t>4.50 </a:t>
            </a:r>
            <a:r>
              <a:rPr lang="en-US" dirty="0"/>
              <a:t>in-season </a:t>
            </a:r>
            <a:r>
              <a:rPr lang="en-US" u="sng" dirty="0"/>
              <a:t>local direct market outlet </a:t>
            </a:r>
            <a:r>
              <a:rPr lang="en-US" dirty="0" smtClean="0"/>
              <a:t>price per pound </a:t>
            </a:r>
            <a:r>
              <a:rPr lang="en-US" dirty="0"/>
              <a:t>(</a:t>
            </a:r>
            <a:r>
              <a:rPr lang="en-US" dirty="0" err="1"/>
              <a:t>Maughen</a:t>
            </a:r>
            <a:r>
              <a:rPr lang="en-US" dirty="0"/>
              <a:t> et al</a:t>
            </a:r>
            <a:r>
              <a:rPr lang="en-US" dirty="0" smtClean="0"/>
              <a:t>., </a:t>
            </a:r>
            <a:r>
              <a:rPr lang="en-US" dirty="0"/>
              <a:t>2014)</a:t>
            </a:r>
          </a:p>
          <a:p>
            <a:r>
              <a:rPr lang="en-US" dirty="0" smtClean="0"/>
              <a:t>Off season</a:t>
            </a:r>
          </a:p>
          <a:p>
            <a:pPr lvl="1"/>
            <a:r>
              <a:rPr lang="en-US" dirty="0" smtClean="0"/>
              <a:t>Availability off season may increase pricing 30-60%</a:t>
            </a:r>
          </a:p>
          <a:p>
            <a:pPr lvl="1"/>
            <a:r>
              <a:rPr lang="en-US" dirty="0" smtClean="0"/>
              <a:t>$6.00</a:t>
            </a:r>
            <a:r>
              <a:rPr lang="en-US" dirty="0"/>
              <a:t> </a:t>
            </a:r>
            <a:r>
              <a:rPr lang="en-US" dirty="0" smtClean="0"/>
              <a:t>out-of-season </a:t>
            </a:r>
            <a:r>
              <a:rPr lang="en-US" u="sng" dirty="0"/>
              <a:t>local direct market outlet </a:t>
            </a:r>
            <a:r>
              <a:rPr lang="en-US" dirty="0"/>
              <a:t>price per </a:t>
            </a:r>
            <a:r>
              <a:rPr lang="en-US" dirty="0" smtClean="0"/>
              <a:t>pound (</a:t>
            </a:r>
            <a:r>
              <a:rPr lang="en-US" dirty="0" err="1"/>
              <a:t>Maughen</a:t>
            </a:r>
            <a:r>
              <a:rPr lang="en-US" dirty="0"/>
              <a:t> et al</a:t>
            </a:r>
            <a:r>
              <a:rPr lang="en-US" dirty="0" smtClean="0"/>
              <a:t>., </a:t>
            </a:r>
            <a:r>
              <a:rPr lang="en-US" dirty="0"/>
              <a:t>2014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807626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5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Potential Demand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Target consumers who have a need for the product/service</a:t>
            </a:r>
          </a:p>
          <a:p>
            <a:r>
              <a:rPr lang="en-US" dirty="0"/>
              <a:t>Conduct market research</a:t>
            </a:r>
          </a:p>
          <a:p>
            <a:pPr lvl="1"/>
            <a:r>
              <a:rPr lang="en-US" dirty="0"/>
              <a:t>Estimate available customer base and purchase amount</a:t>
            </a:r>
          </a:p>
          <a:p>
            <a:pPr lvl="1"/>
            <a:r>
              <a:rPr lang="en-US" dirty="0"/>
              <a:t>Estimate feasible range of prices (cover production costs)</a:t>
            </a:r>
          </a:p>
          <a:p>
            <a:pPr lvl="1"/>
            <a:r>
              <a:rPr lang="en-US" dirty="0"/>
              <a:t>Assess consumer sensitivity to pricing</a:t>
            </a:r>
          </a:p>
          <a:p>
            <a:r>
              <a:rPr lang="en-US" dirty="0"/>
              <a:t>Market research methods</a:t>
            </a:r>
          </a:p>
          <a:p>
            <a:pPr lvl="1"/>
            <a:r>
              <a:rPr lang="en-US" dirty="0"/>
              <a:t>Survey existing customers</a:t>
            </a:r>
          </a:p>
          <a:p>
            <a:pPr lvl="1"/>
            <a:r>
              <a:rPr lang="en-US" dirty="0"/>
              <a:t>Conduct product/pricing trials </a:t>
            </a:r>
          </a:p>
          <a:p>
            <a:pPr lvl="1"/>
            <a:r>
              <a:rPr lang="en-US" dirty="0"/>
              <a:t>Ask fellow providers – competitors</a:t>
            </a:r>
          </a:p>
          <a:p>
            <a:pPr lvl="1"/>
            <a:r>
              <a:rPr lang="en-US" dirty="0"/>
              <a:t>Use secondary data resources</a:t>
            </a:r>
          </a:p>
          <a:p>
            <a:pPr lvl="2"/>
            <a:r>
              <a:rPr lang="en-US" dirty="0"/>
              <a:t>USDA, marketing firms, Extension 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4796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Estimating Market Size – Farm Based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Local Farm Tourism</a:t>
            </a:r>
          </a:p>
          <a:p>
            <a:pPr lvl="1"/>
            <a:r>
              <a:rPr lang="en-US" dirty="0" smtClean="0"/>
              <a:t>Local customers traveling for a day or weekend outing, such as in-state or less than 100 miles away</a:t>
            </a:r>
          </a:p>
          <a:p>
            <a:pPr lvl="1"/>
            <a:r>
              <a:rPr lang="en-US" dirty="0" smtClean="0"/>
              <a:t>Farm stand example</a:t>
            </a:r>
          </a:p>
          <a:p>
            <a:r>
              <a:rPr lang="en-US" dirty="0" smtClean="0"/>
              <a:t>Destination Tourists</a:t>
            </a:r>
          </a:p>
          <a:p>
            <a:pPr lvl="1"/>
            <a:r>
              <a:rPr lang="en-US" dirty="0" smtClean="0"/>
              <a:t>Visitors on a long vacation to specific destinations</a:t>
            </a:r>
          </a:p>
          <a:p>
            <a:pPr lvl="2"/>
            <a:r>
              <a:rPr lang="en-US" dirty="0" smtClean="0"/>
              <a:t>National and state parks, heritage sites, etc.</a:t>
            </a:r>
          </a:p>
          <a:p>
            <a:pPr lvl="1"/>
            <a:r>
              <a:rPr lang="en-US" dirty="0" smtClean="0"/>
              <a:t>Farm store/shop with café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578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Local Tourism Demand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If selling items directly from farm/ranch stand</a:t>
            </a:r>
          </a:p>
          <a:p>
            <a:pPr lvl="1"/>
            <a:r>
              <a:rPr lang="en-US" altLang="en-US" dirty="0" smtClean="0"/>
              <a:t>Consider how far you can expect customers to travel</a:t>
            </a:r>
          </a:p>
          <a:p>
            <a:r>
              <a:rPr lang="en-US" altLang="en-US" dirty="0" smtClean="0"/>
              <a:t>The USDA Forest Service's National Survey on Recreation found the average distance traveled to visit a farm in 2000 was 80 miles</a:t>
            </a:r>
          </a:p>
          <a:p>
            <a:r>
              <a:rPr lang="en-US" altLang="en-US" dirty="0" smtClean="0"/>
              <a:t>Western operators find their consumers travel over 75 miles to participate in U-picks, farm festivals, and related farm activities</a:t>
            </a:r>
          </a:p>
          <a:p>
            <a:pPr lvl="1"/>
            <a:r>
              <a:rPr lang="en-US" altLang="en-US" dirty="0" smtClean="0"/>
              <a:t>No or few other alternatives exist in metro area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01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Local Tourism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1"/>
            <a:ext cx="8686800" cy="3607706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 smtClean="0"/>
              <a:t>Potential number of customers</a:t>
            </a:r>
          </a:p>
          <a:p>
            <a:pPr lvl="1"/>
            <a:r>
              <a:rPr lang="en-US" altLang="en-US" dirty="0" smtClean="0"/>
              <a:t>Demographics and population size in the area is an important part of estimating demand</a:t>
            </a:r>
          </a:p>
          <a:p>
            <a:pPr lvl="2"/>
            <a:r>
              <a:rPr lang="en-US" altLang="en-US" dirty="0" smtClean="0"/>
              <a:t>Demographics from the most recent U.S. Census can be searched online by state and by zip code - </a:t>
            </a:r>
            <a:r>
              <a:rPr lang="en-US" altLang="en-US" dirty="0" smtClean="0">
                <a:hlinkClick r:id="rId2"/>
              </a:rPr>
              <a:t>http://factfinder.census.gov/faces/nav/jsf/pages/index.xhtml</a:t>
            </a:r>
            <a:endParaRPr lang="en-US" altLang="en-US" dirty="0" smtClean="0"/>
          </a:p>
          <a:p>
            <a:pPr lvl="3"/>
            <a:r>
              <a:rPr lang="en-US" altLang="en-US" dirty="0" smtClean="0"/>
              <a:t>Ages, household and family size, income, ethnicity, etc.</a:t>
            </a:r>
          </a:p>
          <a:p>
            <a:pPr lvl="3"/>
            <a:r>
              <a:rPr lang="en-US" altLang="en-US" dirty="0" smtClean="0"/>
              <a:t>All of which can provide information as to the characteristics of potential customers in the surrounding area </a:t>
            </a:r>
          </a:p>
          <a:p>
            <a:r>
              <a:rPr lang="en-US" altLang="en-US" dirty="0" smtClean="0"/>
              <a:t>Potential purchase size</a:t>
            </a:r>
          </a:p>
          <a:p>
            <a:pPr lvl="1"/>
            <a:r>
              <a:rPr lang="en-US" altLang="en-US" dirty="0" smtClean="0"/>
              <a:t>Examining current and historical consumption patterns can be helpful</a:t>
            </a:r>
          </a:p>
          <a:p>
            <a:pPr lvl="2"/>
            <a:r>
              <a:rPr lang="en-US" altLang="en-US" dirty="0" smtClean="0"/>
              <a:t>Average annual consumption levels for hundreds of foods in the US can be found on USDA’s Economic Research Service (USDA-ERS) website - </a:t>
            </a:r>
            <a:r>
              <a:rPr lang="en-US" altLang="en-US" dirty="0" smtClean="0">
                <a:hlinkClick r:id="rId3"/>
              </a:rPr>
              <a:t>http://www.ers.usda.gov/data-products/food-availability-(per-capita)-data-system/.aspx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ERS data is for standard, conventional products only</a:t>
            </a:r>
          </a:p>
          <a:p>
            <a:pPr lvl="1"/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066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Farm Stand Example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dirty="0" smtClean="0"/>
              <a:t>A producer is considering turning one acre of the operation into hoop house/high tunnel strawberry production for a multi-season farm stand  </a:t>
            </a:r>
          </a:p>
          <a:p>
            <a:r>
              <a:rPr lang="en-US" altLang="en-US" dirty="0" smtClean="0"/>
              <a:t>Estimates that each acre (20 high tunnels) will yield 10,000 pounds</a:t>
            </a:r>
          </a:p>
          <a:p>
            <a:r>
              <a:rPr lang="en-US" altLang="en-US" dirty="0" smtClean="0"/>
              <a:t>The average annual consumption of strawberries per person is 8 pounds (ERS, 2014)</a:t>
            </a:r>
          </a:p>
          <a:p>
            <a:r>
              <a:rPr lang="en-US" altLang="en-US" dirty="0" smtClean="0"/>
              <a:t>Use the following equation to determine the appropriate market size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 producer will need a market size of 64,935 consumers/visits annually to sell all output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029" y="3593389"/>
            <a:ext cx="5794887" cy="57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4649490"/>
              </p:ext>
            </p:extLst>
          </p:nvPr>
        </p:nvGraphicFramePr>
        <p:xfrm>
          <a:off x="895348" y="4263329"/>
          <a:ext cx="2905125" cy="642938"/>
        </p:xfrm>
        <a:graphic>
          <a:graphicData uri="http://schemas.openxmlformats.org/presentationml/2006/ole">
            <p:oleObj spid="_x0000_s1097" name="Equation" r:id="rId5" imgW="1777680" imgH="393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3470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Farm Stand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For the farm stand operation, the producer may be interested in targeting families</a:t>
            </a:r>
          </a:p>
          <a:p>
            <a:pPr lvl="1"/>
            <a:r>
              <a:rPr lang="en-US" altLang="en-US" dirty="0" smtClean="0"/>
              <a:t>Would be helpful to know if nearby communities have  enough families to make up a portion of the 65,000 consumers needed to make the operation feasible </a:t>
            </a:r>
          </a:p>
          <a:p>
            <a:r>
              <a:rPr lang="en-US" dirty="0" smtClean="0"/>
              <a:t>Bend/Redmond, OR </a:t>
            </a:r>
          </a:p>
          <a:p>
            <a:pPr lvl="1"/>
            <a:r>
              <a:rPr lang="en-US" dirty="0" smtClean="0"/>
              <a:t>26,073 families, average of 3.5 persons (2010 Census)</a:t>
            </a:r>
          </a:p>
          <a:p>
            <a:pPr lvl="1"/>
            <a:r>
              <a:rPr lang="en-US" dirty="0" smtClean="0"/>
              <a:t>91,255 potential customers</a:t>
            </a:r>
          </a:p>
        </p:txBody>
      </p:sp>
    </p:spTree>
    <p:extLst>
      <p:ext uri="{BB962C8B-B14F-4D97-AF65-F5344CB8AC3E}">
        <p14:creationId xmlns:p14="http://schemas.microsoft.com/office/powerpoint/2010/main" xmlns="" val="3624791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Fin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Presentation</Template>
  <TotalTime>95</TotalTime>
  <Words>2028</Words>
  <Application>Microsoft Office PowerPoint</Application>
  <PresentationFormat>On-screen Show (4:3)</PresentationFormat>
  <Paragraphs>292</Paragraphs>
  <Slides>36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Final Presentation</vt:lpstr>
      <vt:lpstr>Equation</vt:lpstr>
      <vt:lpstr>Assessing Feasibility: Business and Financial Plans</vt:lpstr>
      <vt:lpstr>Overview</vt:lpstr>
      <vt:lpstr>Steps in Economic Feasibility Analysis</vt:lpstr>
      <vt:lpstr>Assess Potential Demand</vt:lpstr>
      <vt:lpstr>Estimating Market Size – Farm Based Examples</vt:lpstr>
      <vt:lpstr>Local Tourism Demand</vt:lpstr>
      <vt:lpstr>Local Tourism Demand</vt:lpstr>
      <vt:lpstr>Farm Stand Example</vt:lpstr>
      <vt:lpstr>Farm Stand Example</vt:lpstr>
      <vt:lpstr>Farm Stand Example</vt:lpstr>
      <vt:lpstr>Destination Tourists</vt:lpstr>
      <vt:lpstr>Grand Canyon National Park Example</vt:lpstr>
      <vt:lpstr>Grand Canyon National Park Example</vt:lpstr>
      <vt:lpstr>Grand Canyon National Park Example</vt:lpstr>
      <vt:lpstr>Farm Store Example: Grand Canyon National Park</vt:lpstr>
      <vt:lpstr>Farm Store Example: Grand Canyon National Park</vt:lpstr>
      <vt:lpstr>Estimate Cost of Production</vt:lpstr>
      <vt:lpstr>Enterprise Budget</vt:lpstr>
      <vt:lpstr>Annual Depreciation</vt:lpstr>
      <vt:lpstr>Break-Even Analysis</vt:lpstr>
      <vt:lpstr>Break-Even Example</vt:lpstr>
      <vt:lpstr>Estimating Product Price </vt:lpstr>
      <vt:lpstr>Cost-Based Pricing</vt:lpstr>
      <vt:lpstr>Retail Distribution Example</vt:lpstr>
      <vt:lpstr>Demand-Oriented Pricing</vt:lpstr>
      <vt:lpstr>Determinants of Consumer Price Sensitivity</vt:lpstr>
      <vt:lpstr>Determinants of Price Sensitivity</vt:lpstr>
      <vt:lpstr>Determinants of Price Sensitivity</vt:lpstr>
      <vt:lpstr>Competition-Oriented Pricing</vt:lpstr>
      <vt:lpstr>Competitive Analysis</vt:lpstr>
      <vt:lpstr>Consider External Factors</vt:lpstr>
      <vt:lpstr>Pricing Resources</vt:lpstr>
      <vt:lpstr>Pricing Example - Pomegranate Juice</vt:lpstr>
      <vt:lpstr>Pricing Example - Farm Stand</vt:lpstr>
      <vt:lpstr>Pricing Example - Farm Stand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Kynda Curtis</dc:creator>
  <cp:lastModifiedBy>Edit1</cp:lastModifiedBy>
  <cp:revision>49</cp:revision>
  <cp:lastPrinted>2015-10-15T20:03:07Z</cp:lastPrinted>
  <dcterms:created xsi:type="dcterms:W3CDTF">2015-06-16T17:15:57Z</dcterms:created>
  <dcterms:modified xsi:type="dcterms:W3CDTF">2015-12-02T02:56:20Z</dcterms:modified>
</cp:coreProperties>
</file>