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8"/>
  </p:notesMasterIdLst>
  <p:sldIdLst>
    <p:sldId id="256" r:id="rId2"/>
    <p:sldId id="257" r:id="rId3"/>
    <p:sldId id="258" r:id="rId4"/>
    <p:sldId id="260" r:id="rId5"/>
    <p:sldId id="267" r:id="rId6"/>
    <p:sldId id="266" r:id="rId7"/>
    <p:sldId id="268" r:id="rId8"/>
    <p:sldId id="261" r:id="rId9"/>
    <p:sldId id="263" r:id="rId10"/>
    <p:sldId id="280" r:id="rId11"/>
    <p:sldId id="281" r:id="rId12"/>
    <p:sldId id="264" r:id="rId13"/>
    <p:sldId id="269" r:id="rId14"/>
    <p:sldId id="259" r:id="rId15"/>
    <p:sldId id="277" r:id="rId16"/>
    <p:sldId id="283" r:id="rId17"/>
    <p:sldId id="278" r:id="rId18"/>
    <p:sldId id="289" r:id="rId19"/>
    <p:sldId id="284" r:id="rId20"/>
    <p:sldId id="285" r:id="rId21"/>
    <p:sldId id="286" r:id="rId22"/>
    <p:sldId id="287" r:id="rId23"/>
    <p:sldId id="288" r:id="rId24"/>
    <p:sldId id="282" r:id="rId25"/>
    <p:sldId id="290" r:id="rId26"/>
    <p:sldId id="276"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F2439"/>
    <a:srgbClr val="2670C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53084DE-414A-2540-8FF8-6614C2DD5D53}" v="231" dt="2026-01-14T22:58:03.9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489"/>
    <p:restoredTop sz="86301"/>
  </p:normalViewPr>
  <p:slideViewPr>
    <p:cSldViewPr snapToGrid="0">
      <p:cViewPr varScale="1">
        <p:scale>
          <a:sx n="104" d="100"/>
          <a:sy n="104" d="100"/>
        </p:scale>
        <p:origin x="392" y="2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oleObject" Target="file:////Users/williamcrump/Downloads/UVR%20word%20cloud.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usu-my.sharepoint.com/personal/a01668786_aggies_usu_edu/Documents/Promotion%20and%20tenure%20and%20crap%20like%20that/Research%20Projects/Utah%20Veggie%20Reviews/Data/UVR_Nov25.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usu-my.sharepoint.com/personal/a01668786_aggies_usu_edu/Documents/Promotion%20and%20tenure%20and%20crap%20like%20that/Research%20Projects/Homegrown%20Tomato%20Trials/2025/Data/HTT_Jan26.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usu-my.sharepoint.com/personal/a01668786_aggies_usu_edu/Documents/Promotion%20and%20tenure%20and%20crap%20like%20that/Research%20Projects/Homegrown%20Tomato%20Trials/2025/Data/HTT_Jan26.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usu-my.sharepoint.com/personal/a01668786_aggies_usu_edu/Documents/Promotion%20and%20tenure%20and%20crap%20like%20that/Research%20Projects/Homegrown%20Tomato%20Trials/2025/Data/HTT_Jan26.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https://usu-my.sharepoint.com/personal/a01668786_aggies_usu_edu/Documents/Promotion%20and%20tenure%20and%20crap%20like%20that/Research%20Projects/Homegrown%20Tomato%20Trials/2025/Data/HTT_Jan26.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https://usu-my.sharepoint.com/personal/a01668786_aggies_usu_edu/Documents/Promotion%20and%20tenure%20and%20crap%20like%20that/Research%20Projects/Homegrown%20Tomato%20Trials/2025/Data/HTT_Jan26.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https://usu-my.sharepoint.com/personal/a01668786_aggies_usu_edu/Documents/Promotion%20and%20tenure%20and%20crap%20like%20that/Research%20Projects/Homegrown%20Tomato%20Trials/2025/Data/HTT_Jan26.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https://usu-my.sharepoint.com/personal/a01668786_aggies_usu_edu/Documents/Promotion%20and%20tenure%20and%20crap%20like%20that/Research%20Projects/Homegrown%20Tomato%20Trials/2025/Data/HTT_Jan26.xlsx" TargetMode="External"/><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200" b="0" i="0" u="none" strike="noStrike" kern="1200" spc="0" baseline="0">
                <a:solidFill>
                  <a:schemeClr val="tx1">
                    <a:lumMod val="65000"/>
                    <a:lumOff val="35000"/>
                  </a:schemeClr>
                </a:solidFill>
                <a:latin typeface="+mn-lt"/>
                <a:ea typeface="+mn-ea"/>
                <a:cs typeface="+mn-cs"/>
              </a:defRPr>
            </a:pPr>
            <a:r>
              <a:rPr lang="en-US" sz="3200" b="1">
                <a:solidFill>
                  <a:srgbClr val="0F2439"/>
                </a:solidFill>
              </a:rPr>
              <a:t>Top Five Crops Reviewed</a:t>
            </a:r>
          </a:p>
        </c:rich>
      </c:tx>
      <c:overlay val="0"/>
      <c:spPr>
        <a:noFill/>
        <a:ln>
          <a:noFill/>
        </a:ln>
        <a:effectLst/>
      </c:spPr>
      <c:txPr>
        <a:bodyPr rot="0" spcFirstLastPara="1" vertOverflow="ellipsis" vert="horz" wrap="square" anchor="ctr" anchorCtr="1"/>
        <a:lstStyle/>
        <a:p>
          <a:pPr>
            <a:defRPr sz="32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rgbClr val="0F2439"/>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rgbClr val="0F2439"/>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Sheet1!$C$1:$G$1</c:f>
              <c:strCache>
                <c:ptCount val="5"/>
                <c:pt idx="0">
                  <c:v>Tomato</c:v>
                </c:pt>
                <c:pt idx="1">
                  <c:v>Cucumber</c:v>
                </c:pt>
                <c:pt idx="2">
                  <c:v>Pepper</c:v>
                </c:pt>
                <c:pt idx="3">
                  <c:v>Beans</c:v>
                </c:pt>
                <c:pt idx="4">
                  <c:v>Summer Squash</c:v>
                </c:pt>
              </c:strCache>
            </c:strRef>
          </c:cat>
          <c:val>
            <c:numRef>
              <c:f>Sheet1!$C$2:$G$2</c:f>
              <c:numCache>
                <c:formatCode>General</c:formatCode>
                <c:ptCount val="5"/>
                <c:pt idx="0">
                  <c:v>74</c:v>
                </c:pt>
                <c:pt idx="1">
                  <c:v>19</c:v>
                </c:pt>
                <c:pt idx="2">
                  <c:v>17</c:v>
                </c:pt>
                <c:pt idx="3">
                  <c:v>15</c:v>
                </c:pt>
                <c:pt idx="4">
                  <c:v>13</c:v>
                </c:pt>
              </c:numCache>
            </c:numRef>
          </c:val>
          <c:extLst>
            <c:ext xmlns:c16="http://schemas.microsoft.com/office/drawing/2014/chart" uri="{C3380CC4-5D6E-409C-BE32-E72D297353CC}">
              <c16:uniqueId val="{00000000-C4F7-9542-B923-477B5ECDC4C5}"/>
            </c:ext>
          </c:extLst>
        </c:ser>
        <c:dLbls>
          <c:showLegendKey val="0"/>
          <c:showVal val="0"/>
          <c:showCatName val="0"/>
          <c:showSerName val="0"/>
          <c:showPercent val="0"/>
          <c:showBubbleSize val="0"/>
        </c:dLbls>
        <c:gapWidth val="219"/>
        <c:overlap val="-27"/>
        <c:axId val="237293391"/>
        <c:axId val="429119727"/>
      </c:barChart>
      <c:catAx>
        <c:axId val="2372933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1" i="0" u="none" strike="noStrike" kern="1200" baseline="0">
                <a:solidFill>
                  <a:srgbClr val="0F2439"/>
                </a:solidFill>
                <a:latin typeface="+mn-lt"/>
                <a:ea typeface="+mn-ea"/>
                <a:cs typeface="+mn-cs"/>
              </a:defRPr>
            </a:pPr>
            <a:endParaRPr lang="en-US"/>
          </a:p>
        </c:txPr>
        <c:crossAx val="429119727"/>
        <c:crosses val="autoZero"/>
        <c:auto val="1"/>
        <c:lblAlgn val="ctr"/>
        <c:lblOffset val="100"/>
        <c:noMultiLvlLbl val="0"/>
      </c:catAx>
      <c:valAx>
        <c:axId val="42911972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rgbClr val="0F2439"/>
                </a:solidFill>
                <a:latin typeface="+mn-lt"/>
                <a:ea typeface="+mn-ea"/>
                <a:cs typeface="+mn-cs"/>
              </a:defRPr>
            </a:pPr>
            <a:endParaRPr lang="en-US"/>
          </a:p>
        </c:txPr>
        <c:crossAx val="237293391"/>
        <c:crosses val="autoZero"/>
        <c:crossBetween val="between"/>
      </c:valAx>
      <c:spPr>
        <a:noFill/>
        <a:ln>
          <a:noFill/>
        </a:ln>
        <a:effectLst/>
      </c:spPr>
    </c:plotArea>
    <c:plotVisOnly val="1"/>
    <c:dispBlanksAs val="gap"/>
    <c:showDLblsOverMax val="0"/>
  </c:chart>
  <c:spPr>
    <a:solidFill>
      <a:srgbClr val="6B9E85"/>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rgbClr val="0F2439"/>
                </a:solidFill>
                <a:latin typeface="+mn-lt"/>
                <a:ea typeface="+mn-ea"/>
                <a:cs typeface="+mn-cs"/>
              </a:defRPr>
            </a:pPr>
            <a:r>
              <a:rPr lang="en-US" sz="3000">
                <a:solidFill>
                  <a:srgbClr val="0F2439"/>
                </a:solidFill>
              </a:rPr>
              <a:t>Nutrient Management</a:t>
            </a:r>
          </a:p>
        </c:rich>
      </c:tx>
      <c:overlay val="0"/>
      <c:spPr>
        <a:noFill/>
        <a:ln>
          <a:noFill/>
        </a:ln>
        <a:effectLst/>
      </c:spPr>
      <c:txPr>
        <a:bodyPr rot="0" spcFirstLastPara="1" vertOverflow="ellipsis" vert="horz" wrap="square" anchor="ctr" anchorCtr="1"/>
        <a:lstStyle/>
        <a:p>
          <a:pPr>
            <a:defRPr sz="1400" b="0" i="0" u="none" strike="noStrike" kern="1200" spc="0" baseline="0">
              <a:solidFill>
                <a:srgbClr val="0F2439"/>
              </a:solidFill>
              <a:latin typeface="+mn-lt"/>
              <a:ea typeface="+mn-ea"/>
              <a:cs typeface="+mn-cs"/>
            </a:defRPr>
          </a:pPr>
          <a:endParaRPr lang="en-US"/>
        </a:p>
      </c:txPr>
    </c:title>
    <c:autoTitleDeleted val="0"/>
    <c:plotArea>
      <c:layout/>
      <c:barChart>
        <c:barDir val="col"/>
        <c:grouping val="clustered"/>
        <c:varyColors val="0"/>
        <c:ser>
          <c:idx val="0"/>
          <c:order val="0"/>
          <c:spPr>
            <a:solidFill>
              <a:srgbClr val="0F2439"/>
            </a:solidFill>
            <a:ln>
              <a:noFill/>
            </a:ln>
            <a:effectLst/>
          </c:spPr>
          <c:invertIfNegative val="0"/>
          <c:cat>
            <c:strRef>
              <c:f>Sheet3!$K$7:$M$7</c:f>
              <c:strCache>
                <c:ptCount val="3"/>
                <c:pt idx="0">
                  <c:v>Organic</c:v>
                </c:pt>
                <c:pt idx="1">
                  <c:v>Conventional</c:v>
                </c:pt>
                <c:pt idx="2">
                  <c:v>Both</c:v>
                </c:pt>
              </c:strCache>
            </c:strRef>
          </c:cat>
          <c:val>
            <c:numRef>
              <c:f>Sheet3!$K$8:$M$8</c:f>
              <c:numCache>
                <c:formatCode>General</c:formatCode>
                <c:ptCount val="3"/>
                <c:pt idx="0">
                  <c:v>109</c:v>
                </c:pt>
                <c:pt idx="1">
                  <c:v>28</c:v>
                </c:pt>
                <c:pt idx="2">
                  <c:v>110</c:v>
                </c:pt>
              </c:numCache>
            </c:numRef>
          </c:val>
          <c:extLst>
            <c:ext xmlns:c16="http://schemas.microsoft.com/office/drawing/2014/chart" uri="{C3380CC4-5D6E-409C-BE32-E72D297353CC}">
              <c16:uniqueId val="{00000000-D4A3-B443-91D1-D04E5323EF74}"/>
            </c:ext>
          </c:extLst>
        </c:ser>
        <c:dLbls>
          <c:showLegendKey val="0"/>
          <c:showVal val="0"/>
          <c:showCatName val="0"/>
          <c:showSerName val="0"/>
          <c:showPercent val="0"/>
          <c:showBubbleSize val="0"/>
        </c:dLbls>
        <c:gapWidth val="219"/>
        <c:overlap val="-27"/>
        <c:axId val="534318047"/>
        <c:axId val="534032991"/>
      </c:barChart>
      <c:catAx>
        <c:axId val="53431804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rgbClr val="0F2439"/>
                </a:solidFill>
                <a:latin typeface="+mn-lt"/>
                <a:ea typeface="+mn-ea"/>
                <a:cs typeface="+mn-cs"/>
              </a:defRPr>
            </a:pPr>
            <a:endParaRPr lang="en-US"/>
          </a:p>
        </c:txPr>
        <c:crossAx val="534032991"/>
        <c:crosses val="autoZero"/>
        <c:auto val="1"/>
        <c:lblAlgn val="ctr"/>
        <c:lblOffset val="100"/>
        <c:noMultiLvlLbl val="0"/>
      </c:catAx>
      <c:valAx>
        <c:axId val="53403299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rgbClr val="0F2439"/>
                </a:solidFill>
                <a:latin typeface="+mn-lt"/>
                <a:ea typeface="+mn-ea"/>
                <a:cs typeface="+mn-cs"/>
              </a:defRPr>
            </a:pPr>
            <a:endParaRPr lang="en-US"/>
          </a:p>
        </c:txPr>
        <c:crossAx val="534318047"/>
        <c:crosses val="autoZero"/>
        <c:crossBetween val="between"/>
      </c:valAx>
      <c:spPr>
        <a:noFill/>
        <a:ln>
          <a:noFill/>
        </a:ln>
        <a:effectLst/>
      </c:spPr>
    </c:plotArea>
    <c:plotVisOnly val="1"/>
    <c:dispBlanksAs val="gap"/>
    <c:showDLblsOverMax val="0"/>
  </c:chart>
  <c:spPr>
    <a:solidFill>
      <a:srgbClr val="6B9E85"/>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rgbClr val="0F2439"/>
            </a:solidFill>
            <a:ln>
              <a:noFill/>
            </a:ln>
            <a:effectLst/>
          </c:spPr>
          <c:invertIfNegative val="0"/>
          <c:cat>
            <c:strRef>
              <c:f>'Website Version'!$A$51:$A$53</c:f>
              <c:strCache>
                <c:ptCount val="3"/>
                <c:pt idx="0">
                  <c:v>Brandywine Red</c:v>
                </c:pt>
                <c:pt idx="1">
                  <c:v>Mortgage Lifter</c:v>
                </c:pt>
                <c:pt idx="2">
                  <c:v>Moskvich</c:v>
                </c:pt>
              </c:strCache>
            </c:strRef>
          </c:cat>
          <c:val>
            <c:numRef>
              <c:f>'Website Version'!$D$51:$D$53</c:f>
              <c:numCache>
                <c:formatCode>0</c:formatCode>
                <c:ptCount val="3"/>
                <c:pt idx="0">
                  <c:v>90.875</c:v>
                </c:pt>
                <c:pt idx="1">
                  <c:v>79.090909090909093</c:v>
                </c:pt>
                <c:pt idx="2">
                  <c:v>79.7</c:v>
                </c:pt>
              </c:numCache>
            </c:numRef>
          </c:val>
          <c:extLst>
            <c:ext xmlns:c16="http://schemas.microsoft.com/office/drawing/2014/chart" uri="{C3380CC4-5D6E-409C-BE32-E72D297353CC}">
              <c16:uniqueId val="{00000000-3A17-0445-A3C4-26DC7D0EA1C0}"/>
            </c:ext>
          </c:extLst>
        </c:ser>
        <c:dLbls>
          <c:showLegendKey val="0"/>
          <c:showVal val="0"/>
          <c:showCatName val="0"/>
          <c:showSerName val="0"/>
          <c:showPercent val="0"/>
          <c:showBubbleSize val="0"/>
        </c:dLbls>
        <c:gapWidth val="219"/>
        <c:overlap val="-27"/>
        <c:axId val="848457583"/>
        <c:axId val="848459295"/>
      </c:barChart>
      <c:catAx>
        <c:axId val="848457583"/>
        <c:scaling>
          <c:orientation val="minMax"/>
        </c:scaling>
        <c:delete val="1"/>
        <c:axPos val="b"/>
        <c:numFmt formatCode="General" sourceLinked="1"/>
        <c:majorTickMark val="none"/>
        <c:minorTickMark val="none"/>
        <c:tickLblPos val="nextTo"/>
        <c:crossAx val="848459295"/>
        <c:crosses val="autoZero"/>
        <c:auto val="1"/>
        <c:lblAlgn val="ctr"/>
        <c:lblOffset val="100"/>
        <c:noMultiLvlLbl val="0"/>
      </c:catAx>
      <c:valAx>
        <c:axId val="848459295"/>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rgbClr val="0F2439"/>
                </a:solidFill>
                <a:latin typeface="+mn-lt"/>
                <a:ea typeface="+mn-ea"/>
                <a:cs typeface="+mn-cs"/>
              </a:defRPr>
            </a:pPr>
            <a:endParaRPr lang="en-US"/>
          </a:p>
        </c:txPr>
        <c:crossAx val="848457583"/>
        <c:crosses val="autoZero"/>
        <c:crossBetween val="between"/>
      </c:valAx>
      <c:spPr>
        <a:noFill/>
        <a:ln>
          <a:noFill/>
        </a:ln>
        <a:effectLst/>
      </c:spPr>
    </c:plotArea>
    <c:plotVisOnly val="1"/>
    <c:dispBlanksAs val="gap"/>
    <c:showDLblsOverMax val="0"/>
  </c:chart>
  <c:spPr>
    <a:solidFill>
      <a:srgbClr val="6B9E85"/>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rgbClr val="0F2439"/>
              </a:solidFill>
              <a:ln>
                <a:noFill/>
              </a:ln>
              <a:effectLst/>
            </c:spPr>
            <c:extLst>
              <c:ext xmlns:c16="http://schemas.microsoft.com/office/drawing/2014/chart" uri="{C3380CC4-5D6E-409C-BE32-E72D297353CC}">
                <c16:uniqueId val="{00000001-CF54-4144-AD44-3FFB49AC1E0E}"/>
              </c:ext>
            </c:extLst>
          </c:dPt>
          <c:dPt>
            <c:idx val="1"/>
            <c:invertIfNegative val="0"/>
            <c:bubble3D val="0"/>
            <c:spPr>
              <a:solidFill>
                <a:srgbClr val="0F2439"/>
              </a:solidFill>
              <a:ln>
                <a:noFill/>
              </a:ln>
              <a:effectLst/>
            </c:spPr>
            <c:extLst>
              <c:ext xmlns:c16="http://schemas.microsoft.com/office/drawing/2014/chart" uri="{C3380CC4-5D6E-409C-BE32-E72D297353CC}">
                <c16:uniqueId val="{00000003-CF54-4144-AD44-3FFB49AC1E0E}"/>
              </c:ext>
            </c:extLst>
          </c:dPt>
          <c:dPt>
            <c:idx val="2"/>
            <c:invertIfNegative val="0"/>
            <c:bubble3D val="0"/>
            <c:spPr>
              <a:solidFill>
                <a:srgbClr val="0F2439"/>
              </a:solidFill>
              <a:ln>
                <a:noFill/>
              </a:ln>
              <a:effectLst/>
            </c:spPr>
            <c:extLst>
              <c:ext xmlns:c16="http://schemas.microsoft.com/office/drawing/2014/chart" uri="{C3380CC4-5D6E-409C-BE32-E72D297353CC}">
                <c16:uniqueId val="{00000005-CF54-4144-AD44-3FFB49AC1E0E}"/>
              </c:ext>
            </c:extLst>
          </c:dPt>
          <c:cat>
            <c:strRef>
              <c:f>'Website Version'!$A$51:$A$53</c:f>
              <c:strCache>
                <c:ptCount val="3"/>
                <c:pt idx="0">
                  <c:v>Brandywine Red</c:v>
                </c:pt>
                <c:pt idx="1">
                  <c:v>Mortgage Lifter</c:v>
                </c:pt>
                <c:pt idx="2">
                  <c:v>Moskvich</c:v>
                </c:pt>
              </c:strCache>
            </c:strRef>
          </c:cat>
          <c:val>
            <c:numRef>
              <c:f>'Website Version'!$F$51:$F$53</c:f>
              <c:numCache>
                <c:formatCode>0.0</c:formatCode>
                <c:ptCount val="3"/>
                <c:pt idx="0">
                  <c:v>2.375</c:v>
                </c:pt>
                <c:pt idx="1">
                  <c:v>2.7272727272727271</c:v>
                </c:pt>
                <c:pt idx="2">
                  <c:v>2.75</c:v>
                </c:pt>
              </c:numCache>
            </c:numRef>
          </c:val>
          <c:extLst>
            <c:ext xmlns:c16="http://schemas.microsoft.com/office/drawing/2014/chart" uri="{C3380CC4-5D6E-409C-BE32-E72D297353CC}">
              <c16:uniqueId val="{00000006-CF54-4144-AD44-3FFB49AC1E0E}"/>
            </c:ext>
          </c:extLst>
        </c:ser>
        <c:dLbls>
          <c:showLegendKey val="0"/>
          <c:showVal val="0"/>
          <c:showCatName val="0"/>
          <c:showSerName val="0"/>
          <c:showPercent val="0"/>
          <c:showBubbleSize val="0"/>
        </c:dLbls>
        <c:gapWidth val="219"/>
        <c:overlap val="-27"/>
        <c:axId val="1005721263"/>
        <c:axId val="1005717503"/>
      </c:barChart>
      <c:catAx>
        <c:axId val="1005721263"/>
        <c:scaling>
          <c:orientation val="minMax"/>
        </c:scaling>
        <c:delete val="1"/>
        <c:axPos val="b"/>
        <c:numFmt formatCode="General" sourceLinked="1"/>
        <c:majorTickMark val="none"/>
        <c:minorTickMark val="none"/>
        <c:tickLblPos val="nextTo"/>
        <c:crossAx val="1005717503"/>
        <c:crosses val="autoZero"/>
        <c:auto val="1"/>
        <c:lblAlgn val="ctr"/>
        <c:lblOffset val="100"/>
        <c:noMultiLvlLbl val="0"/>
      </c:catAx>
      <c:valAx>
        <c:axId val="1005717503"/>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rgbClr val="0F2439"/>
                </a:solidFill>
                <a:latin typeface="+mn-lt"/>
                <a:ea typeface="+mn-ea"/>
                <a:cs typeface="+mn-cs"/>
              </a:defRPr>
            </a:pPr>
            <a:endParaRPr lang="en-US"/>
          </a:p>
        </c:txPr>
        <c:crossAx val="1005721263"/>
        <c:crosses val="autoZero"/>
        <c:crossBetween val="between"/>
      </c:valAx>
      <c:spPr>
        <a:solidFill>
          <a:srgbClr val="6B9E85"/>
        </a:solidFill>
        <a:ln>
          <a:noFill/>
        </a:ln>
        <a:effectLst/>
      </c:spPr>
    </c:plotArea>
    <c:plotVisOnly val="1"/>
    <c:dispBlanksAs val="gap"/>
    <c:showDLblsOverMax val="0"/>
  </c:chart>
  <c:spPr>
    <a:solidFill>
      <a:srgbClr val="6B9E85"/>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rgbClr val="0F2439"/>
              </a:solidFill>
              <a:ln>
                <a:noFill/>
              </a:ln>
              <a:effectLst/>
            </c:spPr>
            <c:extLst>
              <c:ext xmlns:c16="http://schemas.microsoft.com/office/drawing/2014/chart" uri="{C3380CC4-5D6E-409C-BE32-E72D297353CC}">
                <c16:uniqueId val="{00000001-A7B2-A748-9069-0F6DF34D5421}"/>
              </c:ext>
            </c:extLst>
          </c:dPt>
          <c:dPt>
            <c:idx val="1"/>
            <c:invertIfNegative val="0"/>
            <c:bubble3D val="0"/>
            <c:spPr>
              <a:solidFill>
                <a:srgbClr val="0F2439"/>
              </a:solidFill>
              <a:ln>
                <a:noFill/>
              </a:ln>
              <a:effectLst/>
            </c:spPr>
            <c:extLst>
              <c:ext xmlns:c16="http://schemas.microsoft.com/office/drawing/2014/chart" uri="{C3380CC4-5D6E-409C-BE32-E72D297353CC}">
                <c16:uniqueId val="{00000003-A7B2-A748-9069-0F6DF34D5421}"/>
              </c:ext>
            </c:extLst>
          </c:dPt>
          <c:dPt>
            <c:idx val="2"/>
            <c:invertIfNegative val="0"/>
            <c:bubble3D val="0"/>
            <c:spPr>
              <a:solidFill>
                <a:srgbClr val="0F2439"/>
              </a:solidFill>
              <a:ln>
                <a:noFill/>
              </a:ln>
              <a:effectLst/>
            </c:spPr>
            <c:extLst>
              <c:ext xmlns:c16="http://schemas.microsoft.com/office/drawing/2014/chart" uri="{C3380CC4-5D6E-409C-BE32-E72D297353CC}">
                <c16:uniqueId val="{00000005-A7B2-A748-9069-0F6DF34D5421}"/>
              </c:ext>
            </c:extLst>
          </c:dPt>
          <c:cat>
            <c:strRef>
              <c:f>'Website Version'!$A$51:$A$53</c:f>
              <c:strCache>
                <c:ptCount val="3"/>
                <c:pt idx="0">
                  <c:v>Brandywine Red</c:v>
                </c:pt>
                <c:pt idx="1">
                  <c:v>Mortgage Lifter</c:v>
                </c:pt>
                <c:pt idx="2">
                  <c:v>Moskvich</c:v>
                </c:pt>
              </c:strCache>
            </c:strRef>
          </c:cat>
          <c:val>
            <c:numRef>
              <c:f>'Website Version'!$G$51:$G$53</c:f>
              <c:numCache>
                <c:formatCode>0.0</c:formatCode>
                <c:ptCount val="3"/>
                <c:pt idx="0">
                  <c:v>3.25</c:v>
                </c:pt>
                <c:pt idx="1">
                  <c:v>2.3636363636363638</c:v>
                </c:pt>
                <c:pt idx="2">
                  <c:v>3.25</c:v>
                </c:pt>
              </c:numCache>
            </c:numRef>
          </c:val>
          <c:extLst>
            <c:ext xmlns:c16="http://schemas.microsoft.com/office/drawing/2014/chart" uri="{C3380CC4-5D6E-409C-BE32-E72D297353CC}">
              <c16:uniqueId val="{00000006-A7B2-A748-9069-0F6DF34D5421}"/>
            </c:ext>
          </c:extLst>
        </c:ser>
        <c:dLbls>
          <c:showLegendKey val="0"/>
          <c:showVal val="0"/>
          <c:showCatName val="0"/>
          <c:showSerName val="0"/>
          <c:showPercent val="0"/>
          <c:showBubbleSize val="0"/>
        </c:dLbls>
        <c:gapWidth val="219"/>
        <c:overlap val="-27"/>
        <c:axId val="1005721263"/>
        <c:axId val="1005717503"/>
      </c:barChart>
      <c:catAx>
        <c:axId val="1005721263"/>
        <c:scaling>
          <c:orientation val="minMax"/>
        </c:scaling>
        <c:delete val="1"/>
        <c:axPos val="b"/>
        <c:numFmt formatCode="General" sourceLinked="1"/>
        <c:majorTickMark val="none"/>
        <c:minorTickMark val="none"/>
        <c:tickLblPos val="nextTo"/>
        <c:crossAx val="1005717503"/>
        <c:crosses val="autoZero"/>
        <c:auto val="1"/>
        <c:lblAlgn val="ctr"/>
        <c:lblOffset val="100"/>
        <c:noMultiLvlLbl val="0"/>
      </c:catAx>
      <c:valAx>
        <c:axId val="1005717503"/>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rgbClr val="0F2439"/>
                </a:solidFill>
                <a:latin typeface="+mn-lt"/>
                <a:ea typeface="+mn-ea"/>
                <a:cs typeface="+mn-cs"/>
              </a:defRPr>
            </a:pPr>
            <a:endParaRPr lang="en-US"/>
          </a:p>
        </c:txPr>
        <c:crossAx val="1005721263"/>
        <c:crosses val="autoZero"/>
        <c:crossBetween val="between"/>
      </c:valAx>
      <c:spPr>
        <a:solidFill>
          <a:srgbClr val="6B9E85"/>
        </a:solidFill>
        <a:ln>
          <a:noFill/>
        </a:ln>
        <a:effectLst/>
      </c:spPr>
    </c:plotArea>
    <c:plotVisOnly val="1"/>
    <c:dispBlanksAs val="gap"/>
    <c:showDLblsOverMax val="0"/>
  </c:chart>
  <c:spPr>
    <a:solidFill>
      <a:srgbClr val="6B9E85"/>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rgbClr val="0F2439"/>
              </a:solidFill>
              <a:ln>
                <a:noFill/>
              </a:ln>
              <a:effectLst/>
            </c:spPr>
            <c:extLst>
              <c:ext xmlns:c16="http://schemas.microsoft.com/office/drawing/2014/chart" uri="{C3380CC4-5D6E-409C-BE32-E72D297353CC}">
                <c16:uniqueId val="{00000001-4D24-054D-AC7E-D1DE50D35319}"/>
              </c:ext>
            </c:extLst>
          </c:dPt>
          <c:dPt>
            <c:idx val="1"/>
            <c:invertIfNegative val="0"/>
            <c:bubble3D val="0"/>
            <c:spPr>
              <a:solidFill>
                <a:srgbClr val="0F2439"/>
              </a:solidFill>
              <a:ln>
                <a:noFill/>
              </a:ln>
              <a:effectLst/>
            </c:spPr>
            <c:extLst>
              <c:ext xmlns:c16="http://schemas.microsoft.com/office/drawing/2014/chart" uri="{C3380CC4-5D6E-409C-BE32-E72D297353CC}">
                <c16:uniqueId val="{00000003-4D24-054D-AC7E-D1DE50D35319}"/>
              </c:ext>
            </c:extLst>
          </c:dPt>
          <c:dPt>
            <c:idx val="2"/>
            <c:invertIfNegative val="0"/>
            <c:bubble3D val="0"/>
            <c:spPr>
              <a:solidFill>
                <a:srgbClr val="0F2439"/>
              </a:solidFill>
              <a:ln>
                <a:noFill/>
              </a:ln>
              <a:effectLst/>
            </c:spPr>
            <c:extLst>
              <c:ext xmlns:c16="http://schemas.microsoft.com/office/drawing/2014/chart" uri="{C3380CC4-5D6E-409C-BE32-E72D297353CC}">
                <c16:uniqueId val="{00000005-4D24-054D-AC7E-D1DE50D35319}"/>
              </c:ext>
            </c:extLst>
          </c:dPt>
          <c:cat>
            <c:strRef>
              <c:f>'Website Version'!$A$51:$A$53</c:f>
              <c:strCache>
                <c:ptCount val="3"/>
                <c:pt idx="0">
                  <c:v>Brandywine Red</c:v>
                </c:pt>
                <c:pt idx="1">
                  <c:v>Mortgage Lifter</c:v>
                </c:pt>
                <c:pt idx="2">
                  <c:v>Moskvich</c:v>
                </c:pt>
              </c:strCache>
            </c:strRef>
          </c:cat>
          <c:val>
            <c:numRef>
              <c:f>'Website Version'!$H$51:$H$53</c:f>
              <c:numCache>
                <c:formatCode>0.0</c:formatCode>
                <c:ptCount val="3"/>
                <c:pt idx="0">
                  <c:v>3.8125</c:v>
                </c:pt>
                <c:pt idx="1">
                  <c:v>2.9090909090909092</c:v>
                </c:pt>
                <c:pt idx="2">
                  <c:v>3.8</c:v>
                </c:pt>
              </c:numCache>
            </c:numRef>
          </c:val>
          <c:extLst>
            <c:ext xmlns:c16="http://schemas.microsoft.com/office/drawing/2014/chart" uri="{C3380CC4-5D6E-409C-BE32-E72D297353CC}">
              <c16:uniqueId val="{00000006-4D24-054D-AC7E-D1DE50D35319}"/>
            </c:ext>
          </c:extLst>
        </c:ser>
        <c:dLbls>
          <c:showLegendKey val="0"/>
          <c:showVal val="0"/>
          <c:showCatName val="0"/>
          <c:showSerName val="0"/>
          <c:showPercent val="0"/>
          <c:showBubbleSize val="0"/>
        </c:dLbls>
        <c:gapWidth val="219"/>
        <c:overlap val="-27"/>
        <c:axId val="1005721263"/>
        <c:axId val="1005717503"/>
      </c:barChart>
      <c:catAx>
        <c:axId val="1005721263"/>
        <c:scaling>
          <c:orientation val="minMax"/>
        </c:scaling>
        <c:delete val="1"/>
        <c:axPos val="b"/>
        <c:numFmt formatCode="General" sourceLinked="1"/>
        <c:majorTickMark val="none"/>
        <c:minorTickMark val="none"/>
        <c:tickLblPos val="nextTo"/>
        <c:crossAx val="1005717503"/>
        <c:crosses val="autoZero"/>
        <c:auto val="1"/>
        <c:lblAlgn val="ctr"/>
        <c:lblOffset val="100"/>
        <c:noMultiLvlLbl val="0"/>
      </c:catAx>
      <c:valAx>
        <c:axId val="1005717503"/>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rgbClr val="0F2439"/>
                </a:solidFill>
                <a:latin typeface="+mn-lt"/>
                <a:ea typeface="+mn-ea"/>
                <a:cs typeface="+mn-cs"/>
              </a:defRPr>
            </a:pPr>
            <a:endParaRPr lang="en-US"/>
          </a:p>
        </c:txPr>
        <c:crossAx val="1005721263"/>
        <c:crosses val="autoZero"/>
        <c:crossBetween val="between"/>
      </c:valAx>
      <c:spPr>
        <a:solidFill>
          <a:srgbClr val="6B9E85"/>
        </a:solidFill>
        <a:ln>
          <a:noFill/>
        </a:ln>
        <a:effectLst/>
      </c:spPr>
    </c:plotArea>
    <c:plotVisOnly val="1"/>
    <c:dispBlanksAs val="gap"/>
    <c:showDLblsOverMax val="0"/>
  </c:chart>
  <c:spPr>
    <a:solidFill>
      <a:srgbClr val="6B9E85"/>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rgbClr val="0F2439"/>
              </a:solidFill>
              <a:ln>
                <a:noFill/>
              </a:ln>
              <a:effectLst/>
            </c:spPr>
            <c:extLst>
              <c:ext xmlns:c16="http://schemas.microsoft.com/office/drawing/2014/chart" uri="{C3380CC4-5D6E-409C-BE32-E72D297353CC}">
                <c16:uniqueId val="{00000001-697A-F649-ABDF-55064B781349}"/>
              </c:ext>
            </c:extLst>
          </c:dPt>
          <c:dPt>
            <c:idx val="1"/>
            <c:invertIfNegative val="0"/>
            <c:bubble3D val="0"/>
            <c:spPr>
              <a:solidFill>
                <a:srgbClr val="0F2439"/>
              </a:solidFill>
              <a:ln>
                <a:noFill/>
              </a:ln>
              <a:effectLst/>
            </c:spPr>
            <c:extLst>
              <c:ext xmlns:c16="http://schemas.microsoft.com/office/drawing/2014/chart" uri="{C3380CC4-5D6E-409C-BE32-E72D297353CC}">
                <c16:uniqueId val="{00000003-697A-F649-ABDF-55064B781349}"/>
              </c:ext>
            </c:extLst>
          </c:dPt>
          <c:dPt>
            <c:idx val="2"/>
            <c:invertIfNegative val="0"/>
            <c:bubble3D val="0"/>
            <c:spPr>
              <a:solidFill>
                <a:srgbClr val="0F2439"/>
              </a:solidFill>
              <a:ln>
                <a:noFill/>
              </a:ln>
              <a:effectLst/>
            </c:spPr>
            <c:extLst>
              <c:ext xmlns:c16="http://schemas.microsoft.com/office/drawing/2014/chart" uri="{C3380CC4-5D6E-409C-BE32-E72D297353CC}">
                <c16:uniqueId val="{00000005-697A-F649-ABDF-55064B781349}"/>
              </c:ext>
            </c:extLst>
          </c:dPt>
          <c:cat>
            <c:strRef>
              <c:f>'Website Version'!$A$51:$A$53</c:f>
              <c:strCache>
                <c:ptCount val="3"/>
                <c:pt idx="0">
                  <c:v>Brandywine Red</c:v>
                </c:pt>
                <c:pt idx="1">
                  <c:v>Mortgage Lifter</c:v>
                </c:pt>
                <c:pt idx="2">
                  <c:v>Moskvich</c:v>
                </c:pt>
              </c:strCache>
            </c:strRef>
          </c:cat>
          <c:val>
            <c:numRef>
              <c:f>'Website Version'!$I$51:$I$53</c:f>
              <c:numCache>
                <c:formatCode>0.0</c:formatCode>
                <c:ptCount val="3"/>
                <c:pt idx="0">
                  <c:v>3.375</c:v>
                </c:pt>
                <c:pt idx="1">
                  <c:v>3.7272727272727271</c:v>
                </c:pt>
                <c:pt idx="2">
                  <c:v>3.75</c:v>
                </c:pt>
              </c:numCache>
            </c:numRef>
          </c:val>
          <c:extLst>
            <c:ext xmlns:c16="http://schemas.microsoft.com/office/drawing/2014/chart" uri="{C3380CC4-5D6E-409C-BE32-E72D297353CC}">
              <c16:uniqueId val="{00000006-697A-F649-ABDF-55064B781349}"/>
            </c:ext>
          </c:extLst>
        </c:ser>
        <c:dLbls>
          <c:showLegendKey val="0"/>
          <c:showVal val="0"/>
          <c:showCatName val="0"/>
          <c:showSerName val="0"/>
          <c:showPercent val="0"/>
          <c:showBubbleSize val="0"/>
        </c:dLbls>
        <c:gapWidth val="219"/>
        <c:overlap val="-27"/>
        <c:axId val="1005721263"/>
        <c:axId val="1005717503"/>
      </c:barChart>
      <c:catAx>
        <c:axId val="1005721263"/>
        <c:scaling>
          <c:orientation val="minMax"/>
        </c:scaling>
        <c:delete val="1"/>
        <c:axPos val="b"/>
        <c:numFmt formatCode="General" sourceLinked="1"/>
        <c:majorTickMark val="none"/>
        <c:minorTickMark val="none"/>
        <c:tickLblPos val="nextTo"/>
        <c:crossAx val="1005717503"/>
        <c:crosses val="autoZero"/>
        <c:auto val="1"/>
        <c:lblAlgn val="ctr"/>
        <c:lblOffset val="100"/>
        <c:noMultiLvlLbl val="0"/>
      </c:catAx>
      <c:valAx>
        <c:axId val="1005717503"/>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rgbClr val="0F2439"/>
                </a:solidFill>
                <a:latin typeface="+mn-lt"/>
                <a:ea typeface="+mn-ea"/>
                <a:cs typeface="+mn-cs"/>
              </a:defRPr>
            </a:pPr>
            <a:endParaRPr lang="en-US"/>
          </a:p>
        </c:txPr>
        <c:crossAx val="1005721263"/>
        <c:crosses val="autoZero"/>
        <c:crossBetween val="between"/>
      </c:valAx>
      <c:spPr>
        <a:solidFill>
          <a:srgbClr val="6B9E85"/>
        </a:solidFill>
        <a:ln>
          <a:noFill/>
        </a:ln>
        <a:effectLst/>
      </c:spPr>
    </c:plotArea>
    <c:plotVisOnly val="1"/>
    <c:dispBlanksAs val="gap"/>
    <c:showDLblsOverMax val="0"/>
  </c:chart>
  <c:spPr>
    <a:solidFill>
      <a:srgbClr val="6B9E85"/>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rgbClr val="0F2439"/>
              </a:solidFill>
              <a:ln>
                <a:noFill/>
              </a:ln>
              <a:effectLst/>
            </c:spPr>
            <c:extLst>
              <c:ext xmlns:c16="http://schemas.microsoft.com/office/drawing/2014/chart" uri="{C3380CC4-5D6E-409C-BE32-E72D297353CC}">
                <c16:uniqueId val="{00000001-CE1E-0B44-8726-F8B00B59A467}"/>
              </c:ext>
            </c:extLst>
          </c:dPt>
          <c:dPt>
            <c:idx val="1"/>
            <c:invertIfNegative val="0"/>
            <c:bubble3D val="0"/>
            <c:spPr>
              <a:solidFill>
                <a:srgbClr val="0F2439"/>
              </a:solidFill>
              <a:ln>
                <a:noFill/>
              </a:ln>
              <a:effectLst/>
            </c:spPr>
            <c:extLst>
              <c:ext xmlns:c16="http://schemas.microsoft.com/office/drawing/2014/chart" uri="{C3380CC4-5D6E-409C-BE32-E72D297353CC}">
                <c16:uniqueId val="{00000003-CE1E-0B44-8726-F8B00B59A467}"/>
              </c:ext>
            </c:extLst>
          </c:dPt>
          <c:dPt>
            <c:idx val="2"/>
            <c:invertIfNegative val="0"/>
            <c:bubble3D val="0"/>
            <c:spPr>
              <a:solidFill>
                <a:srgbClr val="0F2439"/>
              </a:solidFill>
              <a:ln>
                <a:noFill/>
              </a:ln>
              <a:effectLst/>
            </c:spPr>
            <c:extLst>
              <c:ext xmlns:c16="http://schemas.microsoft.com/office/drawing/2014/chart" uri="{C3380CC4-5D6E-409C-BE32-E72D297353CC}">
                <c16:uniqueId val="{00000005-CE1E-0B44-8726-F8B00B59A467}"/>
              </c:ext>
            </c:extLst>
          </c:dPt>
          <c:cat>
            <c:strRef>
              <c:f>'Website Version'!$A$51:$A$53</c:f>
              <c:strCache>
                <c:ptCount val="3"/>
                <c:pt idx="0">
                  <c:v>Brandywine Red</c:v>
                </c:pt>
                <c:pt idx="1">
                  <c:v>Mortgage Lifter</c:v>
                </c:pt>
                <c:pt idx="2">
                  <c:v>Moskvich</c:v>
                </c:pt>
              </c:strCache>
            </c:strRef>
          </c:cat>
          <c:val>
            <c:numRef>
              <c:f>'Website Version'!$J$51:$J$53</c:f>
              <c:numCache>
                <c:formatCode>0.0</c:formatCode>
                <c:ptCount val="3"/>
                <c:pt idx="0">
                  <c:v>3.4375</c:v>
                </c:pt>
                <c:pt idx="1">
                  <c:v>3.1818181818181817</c:v>
                </c:pt>
                <c:pt idx="2">
                  <c:v>3.55</c:v>
                </c:pt>
              </c:numCache>
            </c:numRef>
          </c:val>
          <c:extLst>
            <c:ext xmlns:c16="http://schemas.microsoft.com/office/drawing/2014/chart" uri="{C3380CC4-5D6E-409C-BE32-E72D297353CC}">
              <c16:uniqueId val="{00000006-CE1E-0B44-8726-F8B00B59A467}"/>
            </c:ext>
          </c:extLst>
        </c:ser>
        <c:dLbls>
          <c:showLegendKey val="0"/>
          <c:showVal val="0"/>
          <c:showCatName val="0"/>
          <c:showSerName val="0"/>
          <c:showPercent val="0"/>
          <c:showBubbleSize val="0"/>
        </c:dLbls>
        <c:gapWidth val="219"/>
        <c:overlap val="-27"/>
        <c:axId val="1005721263"/>
        <c:axId val="1005717503"/>
      </c:barChart>
      <c:catAx>
        <c:axId val="1005721263"/>
        <c:scaling>
          <c:orientation val="minMax"/>
        </c:scaling>
        <c:delete val="1"/>
        <c:axPos val="b"/>
        <c:numFmt formatCode="General" sourceLinked="1"/>
        <c:majorTickMark val="none"/>
        <c:minorTickMark val="none"/>
        <c:tickLblPos val="nextTo"/>
        <c:crossAx val="1005717503"/>
        <c:crosses val="autoZero"/>
        <c:auto val="1"/>
        <c:lblAlgn val="ctr"/>
        <c:lblOffset val="100"/>
        <c:noMultiLvlLbl val="0"/>
      </c:catAx>
      <c:valAx>
        <c:axId val="1005717503"/>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rgbClr val="0F2439"/>
                </a:solidFill>
                <a:latin typeface="+mn-lt"/>
                <a:ea typeface="+mn-ea"/>
                <a:cs typeface="+mn-cs"/>
              </a:defRPr>
            </a:pPr>
            <a:endParaRPr lang="en-US"/>
          </a:p>
        </c:txPr>
        <c:crossAx val="1005721263"/>
        <c:crosses val="autoZero"/>
        <c:crossBetween val="between"/>
      </c:valAx>
      <c:spPr>
        <a:solidFill>
          <a:srgbClr val="6B9E85"/>
        </a:solidFill>
        <a:ln>
          <a:noFill/>
        </a:ln>
        <a:effectLst/>
      </c:spPr>
    </c:plotArea>
    <c:plotVisOnly val="1"/>
    <c:dispBlanksAs val="gap"/>
    <c:showDLblsOverMax val="0"/>
  </c:chart>
  <c:spPr>
    <a:solidFill>
      <a:srgbClr val="6B9E85"/>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rgbClr val="0F2439"/>
              </a:solidFill>
              <a:ln>
                <a:noFill/>
              </a:ln>
              <a:effectLst/>
            </c:spPr>
            <c:extLst>
              <c:ext xmlns:c16="http://schemas.microsoft.com/office/drawing/2014/chart" uri="{C3380CC4-5D6E-409C-BE32-E72D297353CC}">
                <c16:uniqueId val="{00000001-CE1E-0B44-8726-F8B00B59A467}"/>
              </c:ext>
            </c:extLst>
          </c:dPt>
          <c:dPt>
            <c:idx val="1"/>
            <c:invertIfNegative val="0"/>
            <c:bubble3D val="0"/>
            <c:spPr>
              <a:solidFill>
                <a:srgbClr val="0F2439"/>
              </a:solidFill>
              <a:ln>
                <a:noFill/>
              </a:ln>
              <a:effectLst/>
            </c:spPr>
            <c:extLst>
              <c:ext xmlns:c16="http://schemas.microsoft.com/office/drawing/2014/chart" uri="{C3380CC4-5D6E-409C-BE32-E72D297353CC}">
                <c16:uniqueId val="{00000003-CE1E-0B44-8726-F8B00B59A467}"/>
              </c:ext>
            </c:extLst>
          </c:dPt>
          <c:dPt>
            <c:idx val="2"/>
            <c:invertIfNegative val="0"/>
            <c:bubble3D val="0"/>
            <c:spPr>
              <a:solidFill>
                <a:srgbClr val="0F2439"/>
              </a:solidFill>
              <a:ln>
                <a:noFill/>
              </a:ln>
              <a:effectLst/>
            </c:spPr>
            <c:extLst>
              <c:ext xmlns:c16="http://schemas.microsoft.com/office/drawing/2014/chart" uri="{C3380CC4-5D6E-409C-BE32-E72D297353CC}">
                <c16:uniqueId val="{00000005-CE1E-0B44-8726-F8B00B59A467}"/>
              </c:ext>
            </c:extLst>
          </c:dPt>
          <c:cat>
            <c:strRef>
              <c:f>'Website Version'!$A$51:$A$53</c:f>
              <c:strCache>
                <c:ptCount val="3"/>
                <c:pt idx="0">
                  <c:v>Brandywine Red</c:v>
                </c:pt>
                <c:pt idx="1">
                  <c:v>Mortgage Lifter</c:v>
                </c:pt>
                <c:pt idx="2">
                  <c:v>Moskvich</c:v>
                </c:pt>
              </c:strCache>
            </c:strRef>
          </c:cat>
          <c:val>
            <c:numRef>
              <c:f>'Website Version'!$I$51:$I$53</c:f>
              <c:numCache>
                <c:formatCode>0.0</c:formatCode>
                <c:ptCount val="3"/>
                <c:pt idx="0">
                  <c:v>3.4375</c:v>
                </c:pt>
                <c:pt idx="1">
                  <c:v>3.1818181818181817</c:v>
                </c:pt>
                <c:pt idx="2">
                  <c:v>3.55</c:v>
                </c:pt>
              </c:numCache>
            </c:numRef>
          </c:val>
          <c:extLst>
            <c:ext xmlns:c16="http://schemas.microsoft.com/office/drawing/2014/chart" uri="{C3380CC4-5D6E-409C-BE32-E72D297353CC}">
              <c16:uniqueId val="{00000006-CE1E-0B44-8726-F8B00B59A467}"/>
            </c:ext>
          </c:extLst>
        </c:ser>
        <c:dLbls>
          <c:showLegendKey val="0"/>
          <c:showVal val="0"/>
          <c:showCatName val="0"/>
          <c:showSerName val="0"/>
          <c:showPercent val="0"/>
          <c:showBubbleSize val="0"/>
        </c:dLbls>
        <c:gapWidth val="219"/>
        <c:overlap val="-27"/>
        <c:axId val="1005721263"/>
        <c:axId val="1005717503"/>
      </c:barChart>
      <c:catAx>
        <c:axId val="1005721263"/>
        <c:scaling>
          <c:orientation val="minMax"/>
        </c:scaling>
        <c:delete val="1"/>
        <c:axPos val="b"/>
        <c:numFmt formatCode="General" sourceLinked="1"/>
        <c:majorTickMark val="none"/>
        <c:minorTickMark val="none"/>
        <c:tickLblPos val="nextTo"/>
        <c:crossAx val="1005717503"/>
        <c:crosses val="autoZero"/>
        <c:auto val="1"/>
        <c:lblAlgn val="ctr"/>
        <c:lblOffset val="100"/>
        <c:noMultiLvlLbl val="0"/>
      </c:catAx>
      <c:valAx>
        <c:axId val="1005717503"/>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rgbClr val="0F2439"/>
                </a:solidFill>
                <a:latin typeface="+mn-lt"/>
                <a:ea typeface="+mn-ea"/>
                <a:cs typeface="+mn-cs"/>
              </a:defRPr>
            </a:pPr>
            <a:endParaRPr lang="en-US"/>
          </a:p>
        </c:txPr>
        <c:crossAx val="1005721263"/>
        <c:crosses val="autoZero"/>
        <c:crossBetween val="between"/>
      </c:valAx>
      <c:spPr>
        <a:solidFill>
          <a:srgbClr val="6B9E85"/>
        </a:solidFill>
        <a:ln>
          <a:noFill/>
        </a:ln>
        <a:effectLst/>
      </c:spPr>
    </c:plotArea>
    <c:plotVisOnly val="1"/>
    <c:dispBlanksAs val="gap"/>
    <c:showDLblsOverMax val="0"/>
  </c:chart>
  <c:spPr>
    <a:solidFill>
      <a:srgbClr val="6B9E85"/>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3CCAE0-3C0E-094A-B3FA-8CEB2AB8C41E}" type="datetimeFigureOut">
              <a:rPr lang="en-US" smtClean="0"/>
              <a:t>2/13/26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05363E-EA1D-8A43-8939-60021B5455E0}" type="slidenum">
              <a:rPr lang="en-US" smtClean="0"/>
              <a:t>‹#›</a:t>
            </a:fld>
            <a:endParaRPr lang="en-US"/>
          </a:p>
        </p:txBody>
      </p:sp>
    </p:spTree>
    <p:extLst>
      <p:ext uri="{BB962C8B-B14F-4D97-AF65-F5344CB8AC3E}">
        <p14:creationId xmlns:p14="http://schemas.microsoft.com/office/powerpoint/2010/main" val="28158350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only in a living way (for which social media is very useful—always something new and changing), but also in a lasting way—a reliable way that you’ll be able to refer to again and again in the future.</a:t>
            </a:r>
          </a:p>
        </p:txBody>
      </p:sp>
      <p:sp>
        <p:nvSpPr>
          <p:cNvPr id="4" name="Slide Number Placeholder 3"/>
          <p:cNvSpPr>
            <a:spLocks noGrp="1"/>
          </p:cNvSpPr>
          <p:nvPr>
            <p:ph type="sldNum" sz="quarter" idx="5"/>
          </p:nvPr>
        </p:nvSpPr>
        <p:spPr/>
        <p:txBody>
          <a:bodyPr/>
          <a:lstStyle/>
          <a:p>
            <a:fld id="{2405363E-EA1D-8A43-8939-60021B5455E0}" type="slidenum">
              <a:rPr lang="en-US" smtClean="0"/>
              <a:t>2</a:t>
            </a:fld>
            <a:endParaRPr lang="en-US"/>
          </a:p>
        </p:txBody>
      </p:sp>
    </p:spTree>
    <p:extLst>
      <p:ext uri="{BB962C8B-B14F-4D97-AF65-F5344CB8AC3E}">
        <p14:creationId xmlns:p14="http://schemas.microsoft.com/office/powerpoint/2010/main" val="20843024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405363E-EA1D-8A43-8939-60021B5455E0}" type="slidenum">
              <a:rPr lang="en-US" smtClean="0"/>
              <a:t>4</a:t>
            </a:fld>
            <a:endParaRPr lang="en-US"/>
          </a:p>
        </p:txBody>
      </p:sp>
    </p:spTree>
    <p:extLst>
      <p:ext uri="{BB962C8B-B14F-4D97-AF65-F5344CB8AC3E}">
        <p14:creationId xmlns:p14="http://schemas.microsoft.com/office/powerpoint/2010/main" val="38259452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DC31AB-4DF2-F160-8AAE-0165157ADE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4ED72B-8BC0-3310-28C2-20E56D0533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235980-FCB8-44F7-BB86-733ECF2ACE0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367D1B7-618E-B53A-0157-22188B960BA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05363E-EA1D-8A43-8939-60021B5455E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47481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1460B3-E40F-35F4-6615-E7D1D87352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07C66E-D042-89B4-20EC-9569947E7C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3E2C55-9734-130D-D0E9-CBB9970E836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29F33F5-44AA-9AA3-64BE-C0CCDAD6D8B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05363E-EA1D-8A43-8939-60021B5455E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04782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6F9AD7-6052-4426-341A-3FC0840BF2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B69D7A-9C44-2478-34DE-F7476163EF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970CC4-C7D7-8BA7-3F06-3469109E713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B6620CD-E1D2-2B65-BA98-5C10FF7BE82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05363E-EA1D-8A43-8939-60021B5455E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169060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405363E-EA1D-8A43-8939-60021B5455E0}" type="slidenum">
              <a:rPr lang="en-US" smtClean="0"/>
              <a:t>12</a:t>
            </a:fld>
            <a:endParaRPr lang="en-US"/>
          </a:p>
        </p:txBody>
      </p:sp>
    </p:spTree>
    <p:extLst>
      <p:ext uri="{BB962C8B-B14F-4D97-AF65-F5344CB8AC3E}">
        <p14:creationId xmlns:p14="http://schemas.microsoft.com/office/powerpoint/2010/main" val="15317019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think this could be a useful tool, either for home use or for your small business, please consider writing a short letter of support and emailing that to </a:t>
            </a:r>
            <a:r>
              <a:rPr lang="en-US" dirty="0" err="1"/>
              <a:t>Wesley.crump@usu.edu</a:t>
            </a:r>
            <a:endParaRPr lang="en-US" dirty="0"/>
          </a:p>
        </p:txBody>
      </p:sp>
      <p:sp>
        <p:nvSpPr>
          <p:cNvPr id="4" name="Slide Number Placeholder 3"/>
          <p:cNvSpPr>
            <a:spLocks noGrp="1"/>
          </p:cNvSpPr>
          <p:nvPr>
            <p:ph type="sldNum" sz="quarter" idx="5"/>
          </p:nvPr>
        </p:nvSpPr>
        <p:spPr/>
        <p:txBody>
          <a:bodyPr/>
          <a:lstStyle/>
          <a:p>
            <a:fld id="{2405363E-EA1D-8A43-8939-60021B5455E0}" type="slidenum">
              <a:rPr lang="en-US" smtClean="0"/>
              <a:t>13</a:t>
            </a:fld>
            <a:endParaRPr lang="en-US"/>
          </a:p>
        </p:txBody>
      </p:sp>
    </p:spTree>
    <p:extLst>
      <p:ext uri="{BB962C8B-B14F-4D97-AF65-F5344CB8AC3E}">
        <p14:creationId xmlns:p14="http://schemas.microsoft.com/office/powerpoint/2010/main" val="34069655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Describing the trialing process</a:t>
            </a:r>
          </a:p>
        </p:txBody>
      </p:sp>
      <p:sp>
        <p:nvSpPr>
          <p:cNvPr id="4" name="Slide Number Placeholder 3"/>
          <p:cNvSpPr>
            <a:spLocks noGrp="1"/>
          </p:cNvSpPr>
          <p:nvPr>
            <p:ph type="sldNum" sz="quarter" idx="5"/>
          </p:nvPr>
        </p:nvSpPr>
        <p:spPr/>
        <p:txBody>
          <a:bodyPr/>
          <a:lstStyle/>
          <a:p>
            <a:fld id="{2405363E-EA1D-8A43-8939-60021B5455E0}" type="slidenum">
              <a:rPr lang="en-US" smtClean="0"/>
              <a:t>16</a:t>
            </a:fld>
            <a:endParaRPr lang="en-US"/>
          </a:p>
        </p:txBody>
      </p:sp>
    </p:spTree>
    <p:extLst>
      <p:ext uri="{BB962C8B-B14F-4D97-AF65-F5344CB8AC3E}">
        <p14:creationId xmlns:p14="http://schemas.microsoft.com/office/powerpoint/2010/main" val="19418990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WERE SOME CRAZY SHORT NUMBERS IN WASATCH COUNTY…MAKING MORTGAGE LIFTER WAY LOWER…</a:t>
            </a:r>
          </a:p>
        </p:txBody>
      </p:sp>
      <p:sp>
        <p:nvSpPr>
          <p:cNvPr id="4" name="Slide Number Placeholder 3"/>
          <p:cNvSpPr>
            <a:spLocks noGrp="1"/>
          </p:cNvSpPr>
          <p:nvPr>
            <p:ph type="sldNum" sz="quarter" idx="5"/>
          </p:nvPr>
        </p:nvSpPr>
        <p:spPr/>
        <p:txBody>
          <a:bodyPr/>
          <a:lstStyle/>
          <a:p>
            <a:fld id="{2405363E-EA1D-8A43-8939-60021B5455E0}" type="slidenum">
              <a:rPr lang="en-US" smtClean="0"/>
              <a:t>17</a:t>
            </a:fld>
            <a:endParaRPr lang="en-US"/>
          </a:p>
        </p:txBody>
      </p:sp>
    </p:spTree>
    <p:extLst>
      <p:ext uri="{BB962C8B-B14F-4D97-AF65-F5344CB8AC3E}">
        <p14:creationId xmlns:p14="http://schemas.microsoft.com/office/powerpoint/2010/main" val="9502542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D8E5E-745C-407D-B425-C78EBF08DF96}"/>
              </a:ext>
            </a:extLst>
          </p:cNvPr>
          <p:cNvSpPr>
            <a:spLocks noGrp="1"/>
          </p:cNvSpPr>
          <p:nvPr>
            <p:ph type="ctrTitle"/>
          </p:nvPr>
        </p:nvSpPr>
        <p:spPr>
          <a:xfrm>
            <a:off x="571501" y="822960"/>
            <a:ext cx="6057899" cy="5015169"/>
          </a:xfrm>
        </p:spPr>
        <p:txBody>
          <a:bodyPr anchor="t">
            <a:normAutofit/>
          </a:bodyPr>
          <a:lstStyle>
            <a:lvl1pPr algn="l">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D07A4D5-56F4-4287-B174-56C55B18FD68}"/>
              </a:ext>
            </a:extLst>
          </p:cNvPr>
          <p:cNvSpPr>
            <a:spLocks noGrp="1"/>
          </p:cNvSpPr>
          <p:nvPr>
            <p:ph type="subTitle" idx="1"/>
          </p:nvPr>
        </p:nvSpPr>
        <p:spPr>
          <a:xfrm>
            <a:off x="8109113" y="3003642"/>
            <a:ext cx="3522199" cy="2900274"/>
          </a:xfrm>
        </p:spPr>
        <p:txBody>
          <a:bodyPr anchor="b">
            <a:normAutofit/>
          </a:bodyPr>
          <a:lstStyle>
            <a:lvl1pPr marL="0" indent="0" algn="l">
              <a:lnSpc>
                <a:spcPct val="130000"/>
              </a:lnSpc>
              <a:buNone/>
              <a:defRPr sz="1400"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DAEB9C19-FEE0-4852-B181-14A0DD77F40D}"/>
              </a:ext>
            </a:extLst>
          </p:cNvPr>
          <p:cNvSpPr>
            <a:spLocks noGrp="1"/>
          </p:cNvSpPr>
          <p:nvPr>
            <p:ph type="dt" sz="half" idx="10"/>
          </p:nvPr>
        </p:nvSpPr>
        <p:spPr/>
        <p:txBody>
          <a:bodyPr/>
          <a:lstStyle/>
          <a:p>
            <a:fld id="{1C8322F6-1C60-46CF-968C-BC20E470F443}" type="datetimeFigureOut">
              <a:rPr lang="en-US" smtClean="0"/>
              <a:t>2/13/26</a:t>
            </a:fld>
            <a:endParaRPr lang="en-US"/>
          </a:p>
        </p:txBody>
      </p:sp>
      <p:sp>
        <p:nvSpPr>
          <p:cNvPr id="5" name="Footer Placeholder 4">
            <a:extLst>
              <a:ext uri="{FF2B5EF4-FFF2-40B4-BE49-F238E27FC236}">
                <a16:creationId xmlns:a16="http://schemas.microsoft.com/office/drawing/2014/main" id="{11127DDF-01B7-463C-82BC-BBF4296182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B2056A-C3EE-4809-B1F3-1CEEEA266F7B}"/>
              </a:ext>
            </a:extLst>
          </p:cNvPr>
          <p:cNvSpPr>
            <a:spLocks noGrp="1"/>
          </p:cNvSpPr>
          <p:nvPr>
            <p:ph type="sldNum" sz="quarter" idx="12"/>
          </p:nvPr>
        </p:nvSpPr>
        <p:spPr/>
        <p:txBody>
          <a:bodyPr/>
          <a:lstStyle/>
          <a:p>
            <a:fld id="{5EEB83C2-341F-4C28-A243-1C56DDDA54D3}" type="slidenum">
              <a:rPr lang="en-US" smtClean="0"/>
              <a:t>‹#›</a:t>
            </a:fld>
            <a:endParaRPr lang="en-US"/>
          </a:p>
        </p:txBody>
      </p:sp>
      <p:cxnSp>
        <p:nvCxnSpPr>
          <p:cNvPr id="9" name="Straight Connector 8">
            <a:extLst>
              <a:ext uri="{FF2B5EF4-FFF2-40B4-BE49-F238E27FC236}">
                <a16:creationId xmlns:a16="http://schemas.microsoft.com/office/drawing/2014/main" id="{A240FCEE-B6E2-46D0-9BB0-F45F79545E9D}"/>
              </a:ext>
            </a:extLst>
          </p:cNvPr>
          <p:cNvCxnSpPr>
            <a:cxnSpLocks/>
          </p:cNvCxnSpPr>
          <p:nvPr/>
        </p:nvCxnSpPr>
        <p:spPr>
          <a:xfrm flipH="1">
            <a:off x="571501" y="571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3BD2FB83-3783-4477-80B5-DA5BF10BAF57}"/>
              </a:ext>
            </a:extLst>
          </p:cNvPr>
          <p:cNvCxnSpPr>
            <a:cxnSpLocks/>
          </p:cNvCxnSpPr>
          <p:nvPr/>
        </p:nvCxnSpPr>
        <p:spPr>
          <a:xfrm>
            <a:off x="7742482" y="571500"/>
            <a:ext cx="0" cy="5715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E83EA203-71D5-49C0-9626-FFA8E46787B0}"/>
              </a:ext>
            </a:extLst>
          </p:cNvPr>
          <p:cNvCxnSpPr>
            <a:cxnSpLocks/>
          </p:cNvCxnSpPr>
          <p:nvPr/>
        </p:nvCxnSpPr>
        <p:spPr>
          <a:xfrm flipH="1">
            <a:off x="577485" y="6283518"/>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12196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B2ED8-7F53-4C03-A740-493E50798497}"/>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5611087-99A9-4100-B5F7-520880DE322E}"/>
              </a:ext>
            </a:extLst>
          </p:cNvPr>
          <p:cNvSpPr>
            <a:spLocks noGrp="1"/>
          </p:cNvSpPr>
          <p:nvPr>
            <p:ph idx="1"/>
          </p:nvPr>
        </p:nvSpPr>
        <p:spPr>
          <a:xfrm>
            <a:off x="571499" y="2075688"/>
            <a:ext cx="11059811" cy="39109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67B4B20-1A65-4A26-B11E-6095083A1645}"/>
              </a:ext>
            </a:extLst>
          </p:cNvPr>
          <p:cNvSpPr>
            <a:spLocks noGrp="1"/>
          </p:cNvSpPr>
          <p:nvPr>
            <p:ph type="dt" sz="half" idx="10"/>
          </p:nvPr>
        </p:nvSpPr>
        <p:spPr/>
        <p:txBody>
          <a:bodyPr/>
          <a:lstStyle/>
          <a:p>
            <a:fld id="{1C8322F6-1C60-46CF-968C-BC20E470F443}" type="datetimeFigureOut">
              <a:rPr lang="en-US" smtClean="0"/>
              <a:t>2/13/26</a:t>
            </a:fld>
            <a:endParaRPr lang="en-US"/>
          </a:p>
        </p:txBody>
      </p:sp>
      <p:sp>
        <p:nvSpPr>
          <p:cNvPr id="5" name="Footer Placeholder 4">
            <a:extLst>
              <a:ext uri="{FF2B5EF4-FFF2-40B4-BE49-F238E27FC236}">
                <a16:creationId xmlns:a16="http://schemas.microsoft.com/office/drawing/2014/main" id="{FB0D52D3-E985-4FEB-89B9-57C754711C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EA751A-C72D-47C1-A7A6-E8510A40CE9A}"/>
              </a:ext>
            </a:extLst>
          </p:cNvPr>
          <p:cNvSpPr>
            <a:spLocks noGrp="1"/>
          </p:cNvSpPr>
          <p:nvPr>
            <p:ph type="sldNum" sz="quarter" idx="12"/>
          </p:nvPr>
        </p:nvSpPr>
        <p:spPr/>
        <p:txBody>
          <a:bodyPr/>
          <a:lstStyle/>
          <a:p>
            <a:fld id="{5EEB83C2-341F-4C28-A243-1C56DDDA54D3}" type="slidenum">
              <a:rPr lang="en-US" smtClean="0"/>
              <a:t>‹#›</a:t>
            </a:fld>
            <a:endParaRPr lang="en-US"/>
          </a:p>
        </p:txBody>
      </p:sp>
    </p:spTree>
    <p:extLst>
      <p:ext uri="{BB962C8B-B14F-4D97-AF65-F5344CB8AC3E}">
        <p14:creationId xmlns:p14="http://schemas.microsoft.com/office/powerpoint/2010/main" val="28732118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81F78-07BF-45A9-92D4-E4E0A1E88D7A}"/>
              </a:ext>
            </a:extLst>
          </p:cNvPr>
          <p:cNvSpPr>
            <a:spLocks noGrp="1"/>
          </p:cNvSpPr>
          <p:nvPr>
            <p:ph type="title"/>
          </p:nvPr>
        </p:nvSpPr>
        <p:spPr>
          <a:xfrm>
            <a:off x="571500" y="914255"/>
            <a:ext cx="6867115" cy="5009471"/>
          </a:xfrm>
        </p:spPr>
        <p:txBody>
          <a:bodyPr anchor="b">
            <a:normAutofit/>
          </a:bodyPr>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ECC2A83-A380-4828-BC68-C065C8BC5AD5}"/>
              </a:ext>
            </a:extLst>
          </p:cNvPr>
          <p:cNvSpPr>
            <a:spLocks noGrp="1"/>
          </p:cNvSpPr>
          <p:nvPr>
            <p:ph type="body" idx="1"/>
          </p:nvPr>
        </p:nvSpPr>
        <p:spPr>
          <a:xfrm>
            <a:off x="9239817" y="914399"/>
            <a:ext cx="2370268" cy="2670273"/>
          </a:xfrm>
        </p:spPr>
        <p:txBody>
          <a:bodyPr anchor="t">
            <a:normAutofit/>
          </a:bodyPr>
          <a:lstStyle>
            <a:lvl1pPr marL="0" indent="0">
              <a:lnSpc>
                <a:spcPct val="130000"/>
              </a:lnSpc>
              <a:buNone/>
              <a:defRPr sz="1400" cap="all" spc="30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FF92B2F-8804-4195-A779-F5C67C25CBBE}"/>
              </a:ext>
            </a:extLst>
          </p:cNvPr>
          <p:cNvSpPr>
            <a:spLocks noGrp="1"/>
          </p:cNvSpPr>
          <p:nvPr>
            <p:ph type="dt" sz="half" idx="10"/>
          </p:nvPr>
        </p:nvSpPr>
        <p:spPr/>
        <p:txBody>
          <a:bodyPr/>
          <a:lstStyle/>
          <a:p>
            <a:fld id="{1C8322F6-1C60-46CF-968C-BC20E470F443}" type="datetimeFigureOut">
              <a:rPr lang="en-US" smtClean="0"/>
              <a:t>2/13/26</a:t>
            </a:fld>
            <a:endParaRPr lang="en-US"/>
          </a:p>
        </p:txBody>
      </p:sp>
      <p:sp>
        <p:nvSpPr>
          <p:cNvPr id="5" name="Footer Placeholder 4">
            <a:extLst>
              <a:ext uri="{FF2B5EF4-FFF2-40B4-BE49-F238E27FC236}">
                <a16:creationId xmlns:a16="http://schemas.microsoft.com/office/drawing/2014/main" id="{25099C26-4411-4833-A917-A45E62D56A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68C7C7-F862-434D-A87A-DECE9FD2E1E9}"/>
              </a:ext>
            </a:extLst>
          </p:cNvPr>
          <p:cNvSpPr>
            <a:spLocks noGrp="1"/>
          </p:cNvSpPr>
          <p:nvPr>
            <p:ph type="sldNum" sz="quarter" idx="12"/>
          </p:nvPr>
        </p:nvSpPr>
        <p:spPr/>
        <p:txBody>
          <a:bodyPr/>
          <a:lstStyle/>
          <a:p>
            <a:fld id="{5EEB83C2-341F-4C28-A243-1C56DDDA54D3}" type="slidenum">
              <a:rPr lang="en-US" smtClean="0"/>
              <a:t>‹#›</a:t>
            </a:fld>
            <a:endParaRPr lang="en-US"/>
          </a:p>
        </p:txBody>
      </p:sp>
      <p:cxnSp>
        <p:nvCxnSpPr>
          <p:cNvPr id="7" name="Straight Connector 6">
            <a:extLst>
              <a:ext uri="{FF2B5EF4-FFF2-40B4-BE49-F238E27FC236}">
                <a16:creationId xmlns:a16="http://schemas.microsoft.com/office/drawing/2014/main" id="{A40BAA4B-C4C0-40C1-8DC8-B4E2F8A68E12}"/>
              </a:ext>
            </a:extLst>
          </p:cNvPr>
          <p:cNvCxnSpPr>
            <a:cxnSpLocks/>
          </p:cNvCxnSpPr>
          <p:nvPr/>
        </p:nvCxnSpPr>
        <p:spPr>
          <a:xfrm>
            <a:off x="8872625" y="571500"/>
            <a:ext cx="0" cy="5715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C0A2259-2540-4B32-A999-2B46A6790E3D}"/>
              </a:ext>
            </a:extLst>
          </p:cNvPr>
          <p:cNvCxnSpPr>
            <a:cxnSpLocks/>
          </p:cNvCxnSpPr>
          <p:nvPr/>
        </p:nvCxnSpPr>
        <p:spPr>
          <a:xfrm flipH="1">
            <a:off x="566094" y="571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CEFB0ED-3F76-4403-AD0B-E738DD9D8CB6}"/>
              </a:ext>
            </a:extLst>
          </p:cNvPr>
          <p:cNvCxnSpPr>
            <a:cxnSpLocks/>
          </p:cNvCxnSpPr>
          <p:nvPr/>
        </p:nvCxnSpPr>
        <p:spPr>
          <a:xfrm flipH="1">
            <a:off x="577485" y="6283518"/>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77525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6BD5F-CF53-4DD5-B8C5-27BBA2BB8860}"/>
              </a:ext>
            </a:extLst>
          </p:cNvPr>
          <p:cNvSpPr>
            <a:spLocks noGrp="1"/>
          </p:cNvSpPr>
          <p:nvPr>
            <p:ph type="title"/>
          </p:nvPr>
        </p:nvSpPr>
        <p:spPr>
          <a:xfrm>
            <a:off x="571500" y="709684"/>
            <a:ext cx="11049000" cy="1057160"/>
          </a:xfrm>
        </p:spPr>
        <p:txBody>
          <a:bodyPr anchor="ct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576C2E1-5D5E-409F-BEE8-F48CE86F55C9}"/>
              </a:ext>
            </a:extLst>
          </p:cNvPr>
          <p:cNvSpPr>
            <a:spLocks noGrp="1"/>
          </p:cNvSpPr>
          <p:nvPr>
            <p:ph sz="half" idx="1"/>
          </p:nvPr>
        </p:nvSpPr>
        <p:spPr>
          <a:xfrm>
            <a:off x="579447" y="2074990"/>
            <a:ext cx="5181600" cy="41019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FBBF823-1BFB-4CF0-BAF4-D660C8F1AFC0}"/>
              </a:ext>
            </a:extLst>
          </p:cNvPr>
          <p:cNvSpPr>
            <a:spLocks noGrp="1"/>
          </p:cNvSpPr>
          <p:nvPr>
            <p:ph sz="half" idx="2"/>
          </p:nvPr>
        </p:nvSpPr>
        <p:spPr>
          <a:xfrm>
            <a:off x="6447082" y="2074990"/>
            <a:ext cx="5181600" cy="41019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46FF816E-EE02-44A4-8B81-B324ECFD74DF}"/>
              </a:ext>
            </a:extLst>
          </p:cNvPr>
          <p:cNvSpPr>
            <a:spLocks noGrp="1"/>
          </p:cNvSpPr>
          <p:nvPr>
            <p:ph type="dt" sz="half" idx="10"/>
          </p:nvPr>
        </p:nvSpPr>
        <p:spPr/>
        <p:txBody>
          <a:bodyPr/>
          <a:lstStyle/>
          <a:p>
            <a:fld id="{1C8322F6-1C60-46CF-968C-BC20E470F443}" type="datetimeFigureOut">
              <a:rPr lang="en-US" smtClean="0"/>
              <a:t>2/13/26</a:t>
            </a:fld>
            <a:endParaRPr lang="en-US"/>
          </a:p>
        </p:txBody>
      </p:sp>
      <p:sp>
        <p:nvSpPr>
          <p:cNvPr id="6" name="Footer Placeholder 5">
            <a:extLst>
              <a:ext uri="{FF2B5EF4-FFF2-40B4-BE49-F238E27FC236}">
                <a16:creationId xmlns:a16="http://schemas.microsoft.com/office/drawing/2014/main" id="{F134D9E4-A693-44D2-A3E8-E3AABC9052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4F669F-4B8E-415D-A9BF-AD451F452C6B}"/>
              </a:ext>
            </a:extLst>
          </p:cNvPr>
          <p:cNvSpPr>
            <a:spLocks noGrp="1"/>
          </p:cNvSpPr>
          <p:nvPr>
            <p:ph type="sldNum" sz="quarter" idx="12"/>
          </p:nvPr>
        </p:nvSpPr>
        <p:spPr/>
        <p:txBody>
          <a:bodyPr/>
          <a:lstStyle/>
          <a:p>
            <a:fld id="{5EEB83C2-341F-4C28-A243-1C56DDDA54D3}" type="slidenum">
              <a:rPr lang="en-US" smtClean="0"/>
              <a:t>‹#›</a:t>
            </a:fld>
            <a:endParaRPr lang="en-US"/>
          </a:p>
        </p:txBody>
      </p:sp>
      <p:cxnSp>
        <p:nvCxnSpPr>
          <p:cNvPr id="11" name="Straight Connector 10">
            <a:extLst>
              <a:ext uri="{FF2B5EF4-FFF2-40B4-BE49-F238E27FC236}">
                <a16:creationId xmlns:a16="http://schemas.microsoft.com/office/drawing/2014/main" id="{720AF959-FCDC-4B92-9324-06A06C0D56F2}"/>
              </a:ext>
            </a:extLst>
          </p:cNvPr>
          <p:cNvCxnSpPr>
            <a:cxnSpLocks/>
          </p:cNvCxnSpPr>
          <p:nvPr/>
        </p:nvCxnSpPr>
        <p:spPr>
          <a:xfrm flipV="1">
            <a:off x="6101405" y="1883336"/>
            <a:ext cx="0" cy="43996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65106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F85E5-82C4-4BAE-B2B0-A078ABD6C69C}"/>
              </a:ext>
            </a:extLst>
          </p:cNvPr>
          <p:cNvSpPr>
            <a:spLocks noGrp="1"/>
          </p:cNvSpPr>
          <p:nvPr>
            <p:ph type="title"/>
          </p:nvPr>
        </p:nvSpPr>
        <p:spPr>
          <a:xfrm>
            <a:off x="583469" y="699118"/>
            <a:ext cx="11025062" cy="1063601"/>
          </a:xfrm>
        </p:spPr>
        <p:txBody>
          <a:bodyPr anchor="ct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12D15C7-F445-40F7-88F6-FD6526269CD7}"/>
              </a:ext>
            </a:extLst>
          </p:cNvPr>
          <p:cNvSpPr>
            <a:spLocks noGrp="1"/>
          </p:cNvSpPr>
          <p:nvPr>
            <p:ph type="body" idx="1"/>
          </p:nvPr>
        </p:nvSpPr>
        <p:spPr>
          <a:xfrm>
            <a:off x="583468" y="2022883"/>
            <a:ext cx="5230469" cy="564079"/>
          </a:xfrm>
        </p:spPr>
        <p:txBody>
          <a:bodyPr anchor="ctr">
            <a:normAutofit/>
          </a:bodyPr>
          <a:lstStyle>
            <a:lvl1pPr marL="0" indent="0">
              <a:buNone/>
              <a:defRPr sz="16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B652C35-AA8E-4154-8A78-7DE9590E1F38}"/>
              </a:ext>
            </a:extLst>
          </p:cNvPr>
          <p:cNvSpPr>
            <a:spLocks noGrp="1"/>
          </p:cNvSpPr>
          <p:nvPr>
            <p:ph sz="half" idx="2"/>
          </p:nvPr>
        </p:nvSpPr>
        <p:spPr>
          <a:xfrm>
            <a:off x="583469" y="2866031"/>
            <a:ext cx="5157787" cy="32276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F557EAC6-567C-4A4A-BB10-57EC14B97DDF}"/>
              </a:ext>
            </a:extLst>
          </p:cNvPr>
          <p:cNvSpPr>
            <a:spLocks noGrp="1"/>
          </p:cNvSpPr>
          <p:nvPr>
            <p:ph type="body" sz="quarter" idx="3"/>
          </p:nvPr>
        </p:nvSpPr>
        <p:spPr>
          <a:xfrm>
            <a:off x="6441470" y="2022883"/>
            <a:ext cx="5183188" cy="564080"/>
          </a:xfrm>
        </p:spPr>
        <p:txBody>
          <a:bodyPr anchor="ctr">
            <a:normAutofit/>
          </a:bodyPr>
          <a:lstStyle>
            <a:lvl1pPr marL="0" indent="0">
              <a:buNone/>
              <a:defRPr sz="16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19A083F-AD60-4437-B32A-44035D78AF63}"/>
              </a:ext>
            </a:extLst>
          </p:cNvPr>
          <p:cNvSpPr>
            <a:spLocks noGrp="1"/>
          </p:cNvSpPr>
          <p:nvPr>
            <p:ph sz="quarter" idx="4"/>
          </p:nvPr>
        </p:nvSpPr>
        <p:spPr>
          <a:xfrm>
            <a:off x="6441470" y="2866031"/>
            <a:ext cx="5183188" cy="32276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9DBF86F-3266-4551-B680-06F401FFE665}"/>
              </a:ext>
            </a:extLst>
          </p:cNvPr>
          <p:cNvSpPr>
            <a:spLocks noGrp="1"/>
          </p:cNvSpPr>
          <p:nvPr>
            <p:ph type="dt" sz="half" idx="10"/>
          </p:nvPr>
        </p:nvSpPr>
        <p:spPr/>
        <p:txBody>
          <a:bodyPr/>
          <a:lstStyle/>
          <a:p>
            <a:fld id="{1C8322F6-1C60-46CF-968C-BC20E470F443}" type="datetimeFigureOut">
              <a:rPr lang="en-US" smtClean="0"/>
              <a:t>2/13/26</a:t>
            </a:fld>
            <a:endParaRPr lang="en-US"/>
          </a:p>
        </p:txBody>
      </p:sp>
      <p:sp>
        <p:nvSpPr>
          <p:cNvPr id="8" name="Footer Placeholder 7">
            <a:extLst>
              <a:ext uri="{FF2B5EF4-FFF2-40B4-BE49-F238E27FC236}">
                <a16:creationId xmlns:a16="http://schemas.microsoft.com/office/drawing/2014/main" id="{755B38FE-80F9-4582-B2E1-B067C288DE8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47BEF32-F637-47A1-9ED3-AFC4F79F3739}"/>
              </a:ext>
            </a:extLst>
          </p:cNvPr>
          <p:cNvSpPr>
            <a:spLocks noGrp="1"/>
          </p:cNvSpPr>
          <p:nvPr>
            <p:ph type="sldNum" sz="quarter" idx="12"/>
          </p:nvPr>
        </p:nvSpPr>
        <p:spPr/>
        <p:txBody>
          <a:bodyPr/>
          <a:lstStyle/>
          <a:p>
            <a:fld id="{5EEB83C2-341F-4C28-A243-1C56DDDA54D3}" type="slidenum">
              <a:rPr lang="en-US" smtClean="0"/>
              <a:t>‹#›</a:t>
            </a:fld>
            <a:endParaRPr lang="en-US"/>
          </a:p>
        </p:txBody>
      </p:sp>
      <p:cxnSp>
        <p:nvCxnSpPr>
          <p:cNvPr id="11" name="Straight Connector 10">
            <a:extLst>
              <a:ext uri="{FF2B5EF4-FFF2-40B4-BE49-F238E27FC236}">
                <a16:creationId xmlns:a16="http://schemas.microsoft.com/office/drawing/2014/main" id="{E0C508D4-7C99-4B8D-BCDE-F0001BD345D9}"/>
              </a:ext>
            </a:extLst>
          </p:cNvPr>
          <p:cNvCxnSpPr>
            <a:cxnSpLocks/>
          </p:cNvCxnSpPr>
          <p:nvPr/>
        </p:nvCxnSpPr>
        <p:spPr>
          <a:xfrm flipV="1">
            <a:off x="6101405" y="1883336"/>
            <a:ext cx="0" cy="439966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49BF61B-7951-48F4-982B-9401A483FFBF}"/>
              </a:ext>
            </a:extLst>
          </p:cNvPr>
          <p:cNvCxnSpPr>
            <a:cxnSpLocks/>
          </p:cNvCxnSpPr>
          <p:nvPr/>
        </p:nvCxnSpPr>
        <p:spPr>
          <a:xfrm flipH="1">
            <a:off x="577485" y="2738598"/>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4586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A94CB-6BE5-4B9E-B0A6-54F83B201A64}"/>
              </a:ext>
            </a:extLst>
          </p:cNvPr>
          <p:cNvSpPr>
            <a:spLocks noGrp="1"/>
          </p:cNvSpPr>
          <p:nvPr>
            <p:ph type="title"/>
          </p:nvPr>
        </p:nvSpPr>
        <p:spPr>
          <a:xfrm>
            <a:off x="571500" y="717452"/>
            <a:ext cx="11049000" cy="1161836"/>
          </a:xfrm>
        </p:spPr>
        <p:txBody>
          <a:bodyPr anchor="t"/>
          <a:lstStyle/>
          <a:p>
            <a:r>
              <a:rPr lang="en-US"/>
              <a:t>Click to edit Master title style</a:t>
            </a:r>
            <a:endParaRPr lang="en-US" dirty="0"/>
          </a:p>
        </p:txBody>
      </p:sp>
      <p:sp>
        <p:nvSpPr>
          <p:cNvPr id="3" name="Date Placeholder 2">
            <a:extLst>
              <a:ext uri="{FF2B5EF4-FFF2-40B4-BE49-F238E27FC236}">
                <a16:creationId xmlns:a16="http://schemas.microsoft.com/office/drawing/2014/main" id="{75E8643C-1A5D-4F23-B0D7-5B46F5E456B4}"/>
              </a:ext>
            </a:extLst>
          </p:cNvPr>
          <p:cNvSpPr>
            <a:spLocks noGrp="1"/>
          </p:cNvSpPr>
          <p:nvPr>
            <p:ph type="dt" sz="half" idx="10"/>
          </p:nvPr>
        </p:nvSpPr>
        <p:spPr/>
        <p:txBody>
          <a:bodyPr/>
          <a:lstStyle/>
          <a:p>
            <a:fld id="{1C8322F6-1C60-46CF-968C-BC20E470F443}" type="datetimeFigureOut">
              <a:rPr lang="en-US" smtClean="0"/>
              <a:t>2/13/26</a:t>
            </a:fld>
            <a:endParaRPr lang="en-US"/>
          </a:p>
        </p:txBody>
      </p:sp>
      <p:sp>
        <p:nvSpPr>
          <p:cNvPr id="4" name="Footer Placeholder 3">
            <a:extLst>
              <a:ext uri="{FF2B5EF4-FFF2-40B4-BE49-F238E27FC236}">
                <a16:creationId xmlns:a16="http://schemas.microsoft.com/office/drawing/2014/main" id="{0C1A3394-78CC-43B0-9762-5E826F8BBFD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C347F0A-1980-4E13-AB22-AE3B8AA44058}"/>
              </a:ext>
            </a:extLst>
          </p:cNvPr>
          <p:cNvSpPr>
            <a:spLocks noGrp="1"/>
          </p:cNvSpPr>
          <p:nvPr>
            <p:ph type="sldNum" sz="quarter" idx="12"/>
          </p:nvPr>
        </p:nvSpPr>
        <p:spPr/>
        <p:txBody>
          <a:bodyPr/>
          <a:lstStyle/>
          <a:p>
            <a:fld id="{5EEB83C2-341F-4C28-A243-1C56DDDA54D3}" type="slidenum">
              <a:rPr lang="en-US" smtClean="0"/>
              <a:t>‹#›</a:t>
            </a:fld>
            <a:endParaRPr lang="en-US"/>
          </a:p>
        </p:txBody>
      </p:sp>
      <p:cxnSp>
        <p:nvCxnSpPr>
          <p:cNvPr id="7" name="Straight Connector 6">
            <a:extLst>
              <a:ext uri="{FF2B5EF4-FFF2-40B4-BE49-F238E27FC236}">
                <a16:creationId xmlns:a16="http://schemas.microsoft.com/office/drawing/2014/main" id="{4E9D858B-8A9C-4235-B151-81C99A3D20D2}"/>
              </a:ext>
            </a:extLst>
          </p:cNvPr>
          <p:cNvCxnSpPr>
            <a:cxnSpLocks/>
          </p:cNvCxnSpPr>
          <p:nvPr/>
        </p:nvCxnSpPr>
        <p:spPr>
          <a:xfrm flipH="1">
            <a:off x="577485" y="571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36C7798B-3ECB-4076-8955-A82116BB0D25}"/>
              </a:ext>
            </a:extLst>
          </p:cNvPr>
          <p:cNvCxnSpPr>
            <a:cxnSpLocks/>
          </p:cNvCxnSpPr>
          <p:nvPr/>
        </p:nvCxnSpPr>
        <p:spPr>
          <a:xfrm flipH="1">
            <a:off x="577485" y="6283518"/>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807541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5C61D85-3E72-406F-AB26-B4ED94918442}"/>
              </a:ext>
            </a:extLst>
          </p:cNvPr>
          <p:cNvSpPr>
            <a:spLocks noGrp="1"/>
          </p:cNvSpPr>
          <p:nvPr>
            <p:ph type="dt" sz="half" idx="10"/>
          </p:nvPr>
        </p:nvSpPr>
        <p:spPr/>
        <p:txBody>
          <a:bodyPr/>
          <a:lstStyle/>
          <a:p>
            <a:fld id="{1C8322F6-1C60-46CF-968C-BC20E470F443}" type="datetimeFigureOut">
              <a:rPr lang="en-US" smtClean="0"/>
              <a:t>2/13/26</a:t>
            </a:fld>
            <a:endParaRPr lang="en-US"/>
          </a:p>
        </p:txBody>
      </p:sp>
      <p:sp>
        <p:nvSpPr>
          <p:cNvPr id="3" name="Footer Placeholder 2">
            <a:extLst>
              <a:ext uri="{FF2B5EF4-FFF2-40B4-BE49-F238E27FC236}">
                <a16:creationId xmlns:a16="http://schemas.microsoft.com/office/drawing/2014/main" id="{499C831E-4321-467E-9090-C89C48CF2F5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68A9556-B3D8-4403-835F-11AE2D4098E9}"/>
              </a:ext>
            </a:extLst>
          </p:cNvPr>
          <p:cNvSpPr>
            <a:spLocks noGrp="1"/>
          </p:cNvSpPr>
          <p:nvPr>
            <p:ph type="sldNum" sz="quarter" idx="12"/>
          </p:nvPr>
        </p:nvSpPr>
        <p:spPr/>
        <p:txBody>
          <a:bodyPr/>
          <a:lstStyle/>
          <a:p>
            <a:fld id="{5EEB83C2-341F-4C28-A243-1C56DDDA54D3}" type="slidenum">
              <a:rPr lang="en-US" smtClean="0"/>
              <a:t>‹#›</a:t>
            </a:fld>
            <a:endParaRPr lang="en-US"/>
          </a:p>
        </p:txBody>
      </p:sp>
    </p:spTree>
    <p:extLst>
      <p:ext uri="{BB962C8B-B14F-4D97-AF65-F5344CB8AC3E}">
        <p14:creationId xmlns:p14="http://schemas.microsoft.com/office/powerpoint/2010/main" val="29699610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0AA48-D521-423D-B185-6490EF57B935}"/>
              </a:ext>
            </a:extLst>
          </p:cNvPr>
          <p:cNvSpPr>
            <a:spLocks noGrp="1"/>
          </p:cNvSpPr>
          <p:nvPr>
            <p:ph type="title"/>
          </p:nvPr>
        </p:nvSpPr>
        <p:spPr>
          <a:xfrm>
            <a:off x="572201" y="810344"/>
            <a:ext cx="3478084" cy="1408062"/>
          </a:xfrm>
        </p:spPr>
        <p:txBody>
          <a:bodyPr anchor="t"/>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B64E6DD-DDD2-4ED6-B8A9-A8B6D7656549}"/>
              </a:ext>
            </a:extLst>
          </p:cNvPr>
          <p:cNvSpPr>
            <a:spLocks noGrp="1"/>
          </p:cNvSpPr>
          <p:nvPr>
            <p:ph idx="1"/>
          </p:nvPr>
        </p:nvSpPr>
        <p:spPr>
          <a:xfrm>
            <a:off x="4919809" y="931232"/>
            <a:ext cx="6700679" cy="507936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A3F08F5E-AD33-4ACF-84C9-78B0FF6BE3AC}"/>
              </a:ext>
            </a:extLst>
          </p:cNvPr>
          <p:cNvSpPr>
            <a:spLocks noGrp="1"/>
          </p:cNvSpPr>
          <p:nvPr>
            <p:ph type="body" sz="half" idx="2"/>
          </p:nvPr>
        </p:nvSpPr>
        <p:spPr>
          <a:xfrm>
            <a:off x="571500" y="2578608"/>
            <a:ext cx="3478783" cy="341724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D7604E-7DD4-4497-B325-74F899E8ACC6}"/>
              </a:ext>
            </a:extLst>
          </p:cNvPr>
          <p:cNvSpPr>
            <a:spLocks noGrp="1"/>
          </p:cNvSpPr>
          <p:nvPr>
            <p:ph type="dt" sz="half" idx="10"/>
          </p:nvPr>
        </p:nvSpPr>
        <p:spPr/>
        <p:txBody>
          <a:bodyPr/>
          <a:lstStyle/>
          <a:p>
            <a:fld id="{1C8322F6-1C60-46CF-968C-BC20E470F443}" type="datetimeFigureOut">
              <a:rPr lang="en-US" smtClean="0"/>
              <a:t>2/13/26</a:t>
            </a:fld>
            <a:endParaRPr lang="en-US"/>
          </a:p>
        </p:txBody>
      </p:sp>
      <p:sp>
        <p:nvSpPr>
          <p:cNvPr id="6" name="Footer Placeholder 5">
            <a:extLst>
              <a:ext uri="{FF2B5EF4-FFF2-40B4-BE49-F238E27FC236}">
                <a16:creationId xmlns:a16="http://schemas.microsoft.com/office/drawing/2014/main" id="{3F02BEED-A8F6-4256-9539-4434694AA1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5EA1AA6-EE0B-48FD-A7DE-6CEE6A8C7DEB}"/>
              </a:ext>
            </a:extLst>
          </p:cNvPr>
          <p:cNvSpPr>
            <a:spLocks noGrp="1"/>
          </p:cNvSpPr>
          <p:nvPr>
            <p:ph type="sldNum" sz="quarter" idx="12"/>
          </p:nvPr>
        </p:nvSpPr>
        <p:spPr/>
        <p:txBody>
          <a:bodyPr/>
          <a:lstStyle/>
          <a:p>
            <a:fld id="{5EEB83C2-341F-4C28-A243-1C56DDDA54D3}" type="slidenum">
              <a:rPr lang="en-US" smtClean="0"/>
              <a:t>‹#›</a:t>
            </a:fld>
            <a:endParaRPr lang="en-US"/>
          </a:p>
        </p:txBody>
      </p:sp>
      <p:cxnSp>
        <p:nvCxnSpPr>
          <p:cNvPr id="8" name="Straight Connector 7">
            <a:extLst>
              <a:ext uri="{FF2B5EF4-FFF2-40B4-BE49-F238E27FC236}">
                <a16:creationId xmlns:a16="http://schemas.microsoft.com/office/drawing/2014/main" id="{B3F35B32-9A23-4805-94A6-96826D202139}"/>
              </a:ext>
            </a:extLst>
          </p:cNvPr>
          <p:cNvCxnSpPr>
            <a:cxnSpLocks/>
          </p:cNvCxnSpPr>
          <p:nvPr/>
        </p:nvCxnSpPr>
        <p:spPr>
          <a:xfrm flipH="1">
            <a:off x="571500" y="571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762BA7DA-3944-40D4-91CD-40CA24DBB79B}"/>
              </a:ext>
            </a:extLst>
          </p:cNvPr>
          <p:cNvCxnSpPr>
            <a:cxnSpLocks/>
          </p:cNvCxnSpPr>
          <p:nvPr/>
        </p:nvCxnSpPr>
        <p:spPr>
          <a:xfrm flipV="1">
            <a:off x="4419601" y="571500"/>
            <a:ext cx="0" cy="5715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8BEA0B78-39E7-4039-B8BE-4F425688C6DF}"/>
              </a:ext>
            </a:extLst>
          </p:cNvPr>
          <p:cNvCxnSpPr>
            <a:cxnSpLocks/>
          </p:cNvCxnSpPr>
          <p:nvPr/>
        </p:nvCxnSpPr>
        <p:spPr>
          <a:xfrm flipH="1">
            <a:off x="571501" y="2406845"/>
            <a:ext cx="38481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DD68B99C-0744-42EE-9713-AB0CEC3F5D85}"/>
              </a:ext>
            </a:extLst>
          </p:cNvPr>
          <p:cNvCxnSpPr>
            <a:cxnSpLocks/>
          </p:cNvCxnSpPr>
          <p:nvPr/>
        </p:nvCxnSpPr>
        <p:spPr>
          <a:xfrm flipH="1">
            <a:off x="577485" y="6283518"/>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62120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12732-5D39-4B30-A499-D51BABC882EF}"/>
              </a:ext>
            </a:extLst>
          </p:cNvPr>
          <p:cNvSpPr>
            <a:spLocks noGrp="1"/>
          </p:cNvSpPr>
          <p:nvPr>
            <p:ph type="title"/>
          </p:nvPr>
        </p:nvSpPr>
        <p:spPr>
          <a:xfrm>
            <a:off x="571499" y="802204"/>
            <a:ext cx="3478787" cy="1408062"/>
          </a:xfrm>
        </p:spPr>
        <p:txBody>
          <a:bodyPr anchor="t"/>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23AF5AEC-77BC-4A52-8A56-C6479CA6A29D}"/>
              </a:ext>
            </a:extLst>
          </p:cNvPr>
          <p:cNvSpPr>
            <a:spLocks noGrp="1"/>
          </p:cNvSpPr>
          <p:nvPr>
            <p:ph type="pic" idx="1"/>
          </p:nvPr>
        </p:nvSpPr>
        <p:spPr>
          <a:xfrm>
            <a:off x="4723467" y="847384"/>
            <a:ext cx="6907844" cy="521681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860A9240-8762-4C7D-AF22-A844CB2EC871}"/>
              </a:ext>
            </a:extLst>
          </p:cNvPr>
          <p:cNvSpPr>
            <a:spLocks noGrp="1"/>
          </p:cNvSpPr>
          <p:nvPr>
            <p:ph type="body" sz="half" idx="2"/>
          </p:nvPr>
        </p:nvSpPr>
        <p:spPr>
          <a:xfrm>
            <a:off x="571498" y="2574906"/>
            <a:ext cx="3478787" cy="343571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995685-E45D-4E74-8B78-D3B8E85C434D}"/>
              </a:ext>
            </a:extLst>
          </p:cNvPr>
          <p:cNvSpPr>
            <a:spLocks noGrp="1"/>
          </p:cNvSpPr>
          <p:nvPr>
            <p:ph type="dt" sz="half" idx="10"/>
          </p:nvPr>
        </p:nvSpPr>
        <p:spPr/>
        <p:txBody>
          <a:bodyPr/>
          <a:lstStyle/>
          <a:p>
            <a:fld id="{1C8322F6-1C60-46CF-968C-BC20E470F443}" type="datetimeFigureOut">
              <a:rPr lang="en-US" smtClean="0"/>
              <a:t>2/13/26</a:t>
            </a:fld>
            <a:endParaRPr lang="en-US"/>
          </a:p>
        </p:txBody>
      </p:sp>
      <p:sp>
        <p:nvSpPr>
          <p:cNvPr id="6" name="Footer Placeholder 5">
            <a:extLst>
              <a:ext uri="{FF2B5EF4-FFF2-40B4-BE49-F238E27FC236}">
                <a16:creationId xmlns:a16="http://schemas.microsoft.com/office/drawing/2014/main" id="{321FCBA3-0FF5-47C2-901A-645F6185D24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B030381-5320-46AD-A0B9-7C04B3E5A202}"/>
              </a:ext>
            </a:extLst>
          </p:cNvPr>
          <p:cNvSpPr>
            <a:spLocks noGrp="1"/>
          </p:cNvSpPr>
          <p:nvPr>
            <p:ph type="sldNum" sz="quarter" idx="12"/>
          </p:nvPr>
        </p:nvSpPr>
        <p:spPr/>
        <p:txBody>
          <a:bodyPr/>
          <a:lstStyle/>
          <a:p>
            <a:fld id="{5EEB83C2-341F-4C28-A243-1C56DDDA54D3}" type="slidenum">
              <a:rPr lang="en-US" smtClean="0"/>
              <a:t>‹#›</a:t>
            </a:fld>
            <a:endParaRPr lang="en-US"/>
          </a:p>
        </p:txBody>
      </p:sp>
      <p:cxnSp>
        <p:nvCxnSpPr>
          <p:cNvPr id="8" name="Straight Connector 7">
            <a:extLst>
              <a:ext uri="{FF2B5EF4-FFF2-40B4-BE49-F238E27FC236}">
                <a16:creationId xmlns:a16="http://schemas.microsoft.com/office/drawing/2014/main" id="{5357A432-D933-402A-8657-216EE20450EE}"/>
              </a:ext>
            </a:extLst>
          </p:cNvPr>
          <p:cNvCxnSpPr>
            <a:cxnSpLocks/>
          </p:cNvCxnSpPr>
          <p:nvPr/>
        </p:nvCxnSpPr>
        <p:spPr>
          <a:xfrm flipH="1">
            <a:off x="571500" y="571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1B1E0F3-D71B-436F-A10B-B6EA7125F684}"/>
              </a:ext>
            </a:extLst>
          </p:cNvPr>
          <p:cNvCxnSpPr>
            <a:cxnSpLocks/>
          </p:cNvCxnSpPr>
          <p:nvPr/>
        </p:nvCxnSpPr>
        <p:spPr>
          <a:xfrm flipV="1">
            <a:off x="4419601" y="571500"/>
            <a:ext cx="0" cy="5715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DEE64F5-2B48-4A2E-BA5E-1D37F1A7C9A3}"/>
              </a:ext>
            </a:extLst>
          </p:cNvPr>
          <p:cNvCxnSpPr>
            <a:cxnSpLocks/>
          </p:cNvCxnSpPr>
          <p:nvPr/>
        </p:nvCxnSpPr>
        <p:spPr>
          <a:xfrm flipH="1">
            <a:off x="571501" y="2406845"/>
            <a:ext cx="38481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99BF9AA-A2C8-4233-B597-EB11C6D6A0E0}"/>
              </a:ext>
            </a:extLst>
          </p:cNvPr>
          <p:cNvCxnSpPr>
            <a:cxnSpLocks/>
          </p:cNvCxnSpPr>
          <p:nvPr/>
        </p:nvCxnSpPr>
        <p:spPr>
          <a:xfrm flipH="1">
            <a:off x="577485" y="6283518"/>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35410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99A0A-70FC-426A-8B3B-60FAF9806EB0}"/>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EF47EC6-9753-4ABC-BB66-64CCC8BA0808}"/>
              </a:ext>
            </a:extLst>
          </p:cNvPr>
          <p:cNvSpPr>
            <a:spLocks noGrp="1"/>
          </p:cNvSpPr>
          <p:nvPr>
            <p:ph type="body" orient="vert" idx="1"/>
          </p:nvPr>
        </p:nvSpPr>
        <p:spPr>
          <a:xfrm>
            <a:off x="571499" y="2036363"/>
            <a:ext cx="11059811" cy="387077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8884D9F-DC99-4B4C-98CF-178BBBB76646}"/>
              </a:ext>
            </a:extLst>
          </p:cNvPr>
          <p:cNvSpPr>
            <a:spLocks noGrp="1"/>
          </p:cNvSpPr>
          <p:nvPr>
            <p:ph type="dt" sz="half" idx="10"/>
          </p:nvPr>
        </p:nvSpPr>
        <p:spPr/>
        <p:txBody>
          <a:bodyPr/>
          <a:lstStyle/>
          <a:p>
            <a:fld id="{1C8322F6-1C60-46CF-968C-BC20E470F443}" type="datetimeFigureOut">
              <a:rPr lang="en-US" smtClean="0"/>
              <a:t>2/13/26</a:t>
            </a:fld>
            <a:endParaRPr lang="en-US"/>
          </a:p>
        </p:txBody>
      </p:sp>
      <p:sp>
        <p:nvSpPr>
          <p:cNvPr id="5" name="Footer Placeholder 4">
            <a:extLst>
              <a:ext uri="{FF2B5EF4-FFF2-40B4-BE49-F238E27FC236}">
                <a16:creationId xmlns:a16="http://schemas.microsoft.com/office/drawing/2014/main" id="{1A7A6840-AC0B-4260-8368-08E0A22D22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A5DAB8-EC07-4CCF-96EA-5D8ACDAE6E48}"/>
              </a:ext>
            </a:extLst>
          </p:cNvPr>
          <p:cNvSpPr>
            <a:spLocks noGrp="1"/>
          </p:cNvSpPr>
          <p:nvPr>
            <p:ph type="sldNum" sz="quarter" idx="12"/>
          </p:nvPr>
        </p:nvSpPr>
        <p:spPr/>
        <p:txBody>
          <a:bodyPr/>
          <a:lstStyle/>
          <a:p>
            <a:fld id="{5EEB83C2-341F-4C28-A243-1C56DDDA54D3}" type="slidenum">
              <a:rPr lang="en-US" smtClean="0"/>
              <a:t>‹#›</a:t>
            </a:fld>
            <a:endParaRPr lang="en-US"/>
          </a:p>
        </p:txBody>
      </p:sp>
      <p:cxnSp>
        <p:nvCxnSpPr>
          <p:cNvPr id="7" name="Straight Connector 6">
            <a:extLst>
              <a:ext uri="{FF2B5EF4-FFF2-40B4-BE49-F238E27FC236}">
                <a16:creationId xmlns:a16="http://schemas.microsoft.com/office/drawing/2014/main" id="{0438F1AC-9961-4786-A189-20863DD97F68}"/>
              </a:ext>
            </a:extLst>
          </p:cNvPr>
          <p:cNvCxnSpPr>
            <a:cxnSpLocks/>
          </p:cNvCxnSpPr>
          <p:nvPr/>
        </p:nvCxnSpPr>
        <p:spPr>
          <a:xfrm flipH="1">
            <a:off x="571500" y="1780979"/>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26542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C75F678-EC03-4845-A51B-C90FA6A15491}"/>
              </a:ext>
            </a:extLst>
          </p:cNvPr>
          <p:cNvSpPr>
            <a:spLocks noGrp="1"/>
          </p:cNvSpPr>
          <p:nvPr>
            <p:ph type="title" orient="vert"/>
          </p:nvPr>
        </p:nvSpPr>
        <p:spPr>
          <a:xfrm>
            <a:off x="9177953" y="797251"/>
            <a:ext cx="2483929" cy="5283785"/>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B74A8B4D-A39F-4528-975A-9C84BEE778DF}"/>
              </a:ext>
            </a:extLst>
          </p:cNvPr>
          <p:cNvSpPr>
            <a:spLocks noGrp="1"/>
          </p:cNvSpPr>
          <p:nvPr>
            <p:ph type="body" orient="vert" idx="1"/>
          </p:nvPr>
        </p:nvSpPr>
        <p:spPr>
          <a:xfrm>
            <a:off x="566094" y="797251"/>
            <a:ext cx="8101072" cy="528378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15E4A23-6984-4AD1-A51D-600EDC263543}"/>
              </a:ext>
            </a:extLst>
          </p:cNvPr>
          <p:cNvSpPr>
            <a:spLocks noGrp="1"/>
          </p:cNvSpPr>
          <p:nvPr>
            <p:ph type="dt" sz="half" idx="10"/>
          </p:nvPr>
        </p:nvSpPr>
        <p:spPr/>
        <p:txBody>
          <a:bodyPr/>
          <a:lstStyle/>
          <a:p>
            <a:fld id="{1C8322F6-1C60-46CF-968C-BC20E470F443}" type="datetimeFigureOut">
              <a:rPr lang="en-US" smtClean="0"/>
              <a:t>2/13/26</a:t>
            </a:fld>
            <a:endParaRPr lang="en-US"/>
          </a:p>
        </p:txBody>
      </p:sp>
      <p:sp>
        <p:nvSpPr>
          <p:cNvPr id="5" name="Footer Placeholder 4">
            <a:extLst>
              <a:ext uri="{FF2B5EF4-FFF2-40B4-BE49-F238E27FC236}">
                <a16:creationId xmlns:a16="http://schemas.microsoft.com/office/drawing/2014/main" id="{A9273E28-C341-49CC-BAAB-0C0D198212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26D54A-8E86-4026-8DD0-5B0979BB8C78}"/>
              </a:ext>
            </a:extLst>
          </p:cNvPr>
          <p:cNvSpPr>
            <a:spLocks noGrp="1"/>
          </p:cNvSpPr>
          <p:nvPr>
            <p:ph type="sldNum" sz="quarter" idx="12"/>
          </p:nvPr>
        </p:nvSpPr>
        <p:spPr/>
        <p:txBody>
          <a:bodyPr/>
          <a:lstStyle/>
          <a:p>
            <a:fld id="{5EEB83C2-341F-4C28-A243-1C56DDDA54D3}" type="slidenum">
              <a:rPr lang="en-US" smtClean="0"/>
              <a:t>‹#›</a:t>
            </a:fld>
            <a:endParaRPr lang="en-US"/>
          </a:p>
        </p:txBody>
      </p:sp>
      <p:cxnSp>
        <p:nvCxnSpPr>
          <p:cNvPr id="7" name="Straight Connector 6">
            <a:extLst>
              <a:ext uri="{FF2B5EF4-FFF2-40B4-BE49-F238E27FC236}">
                <a16:creationId xmlns:a16="http://schemas.microsoft.com/office/drawing/2014/main" id="{1CB05DA4-DF32-4D7A-9E4D-36309C90C5BB}"/>
              </a:ext>
            </a:extLst>
          </p:cNvPr>
          <p:cNvCxnSpPr>
            <a:cxnSpLocks/>
          </p:cNvCxnSpPr>
          <p:nvPr/>
        </p:nvCxnSpPr>
        <p:spPr>
          <a:xfrm flipH="1">
            <a:off x="566094" y="57711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D7CC7262-4997-41E4-976D-BA82E148280F}"/>
              </a:ext>
            </a:extLst>
          </p:cNvPr>
          <p:cNvCxnSpPr>
            <a:cxnSpLocks/>
          </p:cNvCxnSpPr>
          <p:nvPr/>
        </p:nvCxnSpPr>
        <p:spPr>
          <a:xfrm flipV="1">
            <a:off x="8875226" y="571500"/>
            <a:ext cx="0" cy="571149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F5063B5-E478-4C41-AD40-49A39AE07429}"/>
              </a:ext>
            </a:extLst>
          </p:cNvPr>
          <p:cNvCxnSpPr>
            <a:cxnSpLocks/>
          </p:cNvCxnSpPr>
          <p:nvPr/>
        </p:nvCxnSpPr>
        <p:spPr>
          <a:xfrm flipH="1">
            <a:off x="577485" y="6283518"/>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25059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E1467D-9ED1-4211-A71E-41C91C755C9D}"/>
              </a:ext>
            </a:extLst>
          </p:cNvPr>
          <p:cNvSpPr>
            <a:spLocks noGrp="1"/>
          </p:cNvSpPr>
          <p:nvPr>
            <p:ph type="title"/>
          </p:nvPr>
        </p:nvSpPr>
        <p:spPr>
          <a:xfrm>
            <a:off x="571500" y="689289"/>
            <a:ext cx="11049000" cy="108410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1F8A6A1-C9C7-4FDF-B4DA-1E86B6A355F8}"/>
              </a:ext>
            </a:extLst>
          </p:cNvPr>
          <p:cNvSpPr>
            <a:spLocks noGrp="1"/>
          </p:cNvSpPr>
          <p:nvPr>
            <p:ph type="body" idx="1"/>
          </p:nvPr>
        </p:nvSpPr>
        <p:spPr>
          <a:xfrm>
            <a:off x="571499" y="2075688"/>
            <a:ext cx="11059811" cy="38180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AACC44A-C635-4CD0-90E9-D9503AF4CCF2}"/>
              </a:ext>
            </a:extLst>
          </p:cNvPr>
          <p:cNvSpPr>
            <a:spLocks noGrp="1"/>
          </p:cNvSpPr>
          <p:nvPr>
            <p:ph type="dt" sz="half" idx="2"/>
          </p:nvPr>
        </p:nvSpPr>
        <p:spPr>
          <a:xfrm>
            <a:off x="8036732" y="6397103"/>
            <a:ext cx="3091928" cy="365125"/>
          </a:xfrm>
          <a:prstGeom prst="rect">
            <a:avLst/>
          </a:prstGeom>
        </p:spPr>
        <p:txBody>
          <a:bodyPr vert="horz" lIns="91440" tIns="45720" rIns="91440" bIns="45720" rtlCol="0" anchor="ctr"/>
          <a:lstStyle>
            <a:lvl1pPr algn="r">
              <a:defRPr sz="800" cap="all" spc="200" baseline="0">
                <a:solidFill>
                  <a:schemeClr val="tx1"/>
                </a:solidFill>
              </a:defRPr>
            </a:lvl1pPr>
          </a:lstStyle>
          <a:p>
            <a:fld id="{1C8322F6-1C60-46CF-968C-BC20E470F443}" type="datetimeFigureOut">
              <a:rPr lang="en-US" smtClean="0"/>
              <a:t>2/13/26</a:t>
            </a:fld>
            <a:endParaRPr lang="en-US"/>
          </a:p>
        </p:txBody>
      </p:sp>
      <p:sp>
        <p:nvSpPr>
          <p:cNvPr id="5" name="Footer Placeholder 4">
            <a:extLst>
              <a:ext uri="{FF2B5EF4-FFF2-40B4-BE49-F238E27FC236}">
                <a16:creationId xmlns:a16="http://schemas.microsoft.com/office/drawing/2014/main" id="{58ABF682-1A47-492C-81E3-9DB0A50ECB1F}"/>
              </a:ext>
            </a:extLst>
          </p:cNvPr>
          <p:cNvSpPr>
            <a:spLocks noGrp="1"/>
          </p:cNvSpPr>
          <p:nvPr>
            <p:ph type="ftr" sz="quarter" idx="3"/>
          </p:nvPr>
        </p:nvSpPr>
        <p:spPr>
          <a:xfrm>
            <a:off x="475782" y="6397103"/>
            <a:ext cx="4114800" cy="365125"/>
          </a:xfrm>
          <a:prstGeom prst="rect">
            <a:avLst/>
          </a:prstGeom>
        </p:spPr>
        <p:txBody>
          <a:bodyPr vert="horz" lIns="91440" tIns="45720" rIns="91440" bIns="45720" rtlCol="0" anchor="ctr"/>
          <a:lstStyle>
            <a:lvl1pPr algn="l">
              <a:defRPr sz="800" cap="all" spc="200" baseline="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6CCC814B-9105-44ED-98A9-D326B2E2605C}"/>
              </a:ext>
            </a:extLst>
          </p:cNvPr>
          <p:cNvSpPr>
            <a:spLocks noGrp="1"/>
          </p:cNvSpPr>
          <p:nvPr>
            <p:ph type="sldNum" sz="quarter" idx="4"/>
          </p:nvPr>
        </p:nvSpPr>
        <p:spPr>
          <a:xfrm>
            <a:off x="11024553" y="6397103"/>
            <a:ext cx="700775" cy="365125"/>
          </a:xfrm>
          <a:prstGeom prst="rect">
            <a:avLst/>
          </a:prstGeom>
        </p:spPr>
        <p:txBody>
          <a:bodyPr vert="horz" lIns="91440" tIns="45720" rIns="91440" bIns="45720" rtlCol="0" anchor="ctr"/>
          <a:lstStyle>
            <a:lvl1pPr algn="r">
              <a:defRPr sz="800">
                <a:solidFill>
                  <a:schemeClr val="tx1"/>
                </a:solidFill>
              </a:defRPr>
            </a:lvl1pPr>
          </a:lstStyle>
          <a:p>
            <a:fld id="{5EEB83C2-341F-4C28-A243-1C56DDDA54D3}" type="slidenum">
              <a:rPr lang="en-US" smtClean="0"/>
              <a:t>‹#›</a:t>
            </a:fld>
            <a:endParaRPr lang="en-US"/>
          </a:p>
        </p:txBody>
      </p:sp>
      <p:cxnSp>
        <p:nvCxnSpPr>
          <p:cNvPr id="20" name="Straight Connector 19">
            <a:extLst>
              <a:ext uri="{FF2B5EF4-FFF2-40B4-BE49-F238E27FC236}">
                <a16:creationId xmlns:a16="http://schemas.microsoft.com/office/drawing/2014/main" id="{A6814345-41DE-42C5-8657-66C1417DF81A}"/>
              </a:ext>
            </a:extLst>
          </p:cNvPr>
          <p:cNvCxnSpPr>
            <a:cxnSpLocks/>
          </p:cNvCxnSpPr>
          <p:nvPr/>
        </p:nvCxnSpPr>
        <p:spPr>
          <a:xfrm flipH="1">
            <a:off x="566094" y="6286347"/>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E68E419-3727-4F5E-8840-AF149B33B0B7}"/>
              </a:ext>
            </a:extLst>
          </p:cNvPr>
          <p:cNvCxnSpPr>
            <a:cxnSpLocks/>
          </p:cNvCxnSpPr>
          <p:nvPr/>
        </p:nvCxnSpPr>
        <p:spPr>
          <a:xfrm flipH="1">
            <a:off x="577485" y="1883336"/>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519B6EC-D7AE-452F-8D0C-D11BD3377F3E}"/>
              </a:ext>
            </a:extLst>
          </p:cNvPr>
          <p:cNvCxnSpPr>
            <a:cxnSpLocks/>
          </p:cNvCxnSpPr>
          <p:nvPr/>
        </p:nvCxnSpPr>
        <p:spPr>
          <a:xfrm flipH="1">
            <a:off x="577485" y="571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24306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000" kern="1200" spc="-100" baseline="0">
          <a:solidFill>
            <a:schemeClr val="tx1"/>
          </a:solidFill>
          <a:latin typeface="Batang" panose="02030600000101010101" pitchFamily="18" charset="-127"/>
          <a:ea typeface="Batang" panose="02030600000101010101" pitchFamily="18" charset="-127"/>
          <a:cs typeface="+mj-cs"/>
        </a:defRPr>
      </a:lvl1pPr>
    </p:titleStyle>
    <p:bodyStyle>
      <a:lvl1pPr marL="228600" indent="-228600" algn="l" defTabSz="914400" rtl="0" eaLnBrk="1" latinLnBrk="0" hangingPunct="1">
        <a:lnSpc>
          <a:spcPct val="120000"/>
        </a:lnSpc>
        <a:spcBef>
          <a:spcPts val="1000"/>
        </a:spcBef>
        <a:buSzPct val="80000"/>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SzPct val="80000"/>
        <a:buFont typeface="Avenir Next LT Pro Light" panose="020B03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0000"/>
        <a:buFont typeface="Arial" panose="020B0604020202020204" pitchFamily="34" charset="0"/>
        <a:buChar char="•"/>
        <a:defRPr sz="1600" kern="1200">
          <a:solidFill>
            <a:schemeClr val="tx1"/>
          </a:solidFill>
          <a:latin typeface="+mn-lt"/>
          <a:ea typeface="+mn-ea"/>
          <a:cs typeface="+mn-cs"/>
        </a:defRPr>
      </a:lvl3pPr>
      <a:lvl4pPr marL="1005840" indent="-228600" algn="l" defTabSz="914400" rtl="0" eaLnBrk="1" latinLnBrk="0" hangingPunct="1">
        <a:lnSpc>
          <a:spcPct val="120000"/>
        </a:lnSpc>
        <a:spcBef>
          <a:spcPts val="500"/>
        </a:spcBef>
        <a:buSzPct val="80000"/>
        <a:buFont typeface="Avenir Next LT Pro Light" panose="020B0304020202020204" pitchFamily="34" charset="0"/>
        <a:buChar char="–"/>
        <a:defRPr sz="1400" kern="1200">
          <a:solidFill>
            <a:schemeClr val="tx1"/>
          </a:solidFill>
          <a:latin typeface="+mn-lt"/>
          <a:ea typeface="+mn-ea"/>
          <a:cs typeface="+mn-cs"/>
        </a:defRPr>
      </a:lvl4pPr>
      <a:lvl5pPr marL="1280160" indent="-228600" algn="l" defTabSz="914400" rtl="0" eaLnBrk="1" latinLnBrk="0" hangingPunct="1">
        <a:lnSpc>
          <a:spcPct val="120000"/>
        </a:lnSpc>
        <a:spcBef>
          <a:spcPts val="500"/>
        </a:spcBef>
        <a:buSzPct val="80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1.xml"/><Relationship Id="rId5" Type="http://schemas.openxmlformats.org/officeDocument/2006/relationships/image" Target="../media/image18.jpeg"/><Relationship Id="rId4" Type="http://schemas.openxmlformats.org/officeDocument/2006/relationships/hyperlink" Target="https://victoryseeds.com/pages/glossary#indeterminate"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chart" Target="../charts/chart3.xml"/><Relationship Id="rId5" Type="http://schemas.openxmlformats.org/officeDocument/2006/relationships/image" Target="../media/image18.jpeg"/><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1.xml"/><Relationship Id="rId5" Type="http://schemas.openxmlformats.org/officeDocument/2006/relationships/chart" Target="../charts/chart4.xml"/><Relationship Id="rId4" Type="http://schemas.openxmlformats.org/officeDocument/2006/relationships/image" Target="../media/image18.jpeg"/></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1.xml"/><Relationship Id="rId5" Type="http://schemas.openxmlformats.org/officeDocument/2006/relationships/chart" Target="../charts/chart5.xml"/><Relationship Id="rId4" Type="http://schemas.openxmlformats.org/officeDocument/2006/relationships/image" Target="../media/image18.jpeg"/></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1.xml"/><Relationship Id="rId5" Type="http://schemas.openxmlformats.org/officeDocument/2006/relationships/chart" Target="../charts/chart6.xml"/><Relationship Id="rId4" Type="http://schemas.openxmlformats.org/officeDocument/2006/relationships/image" Target="../media/image18.jpeg"/></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1.xml"/><Relationship Id="rId5" Type="http://schemas.openxmlformats.org/officeDocument/2006/relationships/chart" Target="../charts/chart7.xml"/><Relationship Id="rId4" Type="http://schemas.openxmlformats.org/officeDocument/2006/relationships/image" Target="../media/image18.jpeg"/></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1.xml"/><Relationship Id="rId5" Type="http://schemas.openxmlformats.org/officeDocument/2006/relationships/chart" Target="../charts/chart8.xml"/><Relationship Id="rId4" Type="http://schemas.openxmlformats.org/officeDocument/2006/relationships/image" Target="../media/image18.jpeg"/></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1.xml"/><Relationship Id="rId5" Type="http://schemas.openxmlformats.org/officeDocument/2006/relationships/chart" Target="../charts/chart9.xml"/><Relationship Id="rId4" Type="http://schemas.openxmlformats.org/officeDocument/2006/relationships/image" Target="../media/image18.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hyperlink" Target="mailto:Wesley.crump@usu.edu" TargetMode="External"/><Relationship Id="rId2" Type="http://schemas.openxmlformats.org/officeDocument/2006/relationships/hyperlink" Target="https://usu.co1.qualtrics.com/jfe/form/SV_0PdmZ5BX3pjC8lw" TargetMode="External"/><Relationship Id="rId1" Type="http://schemas.openxmlformats.org/officeDocument/2006/relationships/slideLayout" Target="../slideLayouts/slideLayout1.xml"/><Relationship Id="rId4" Type="http://schemas.openxmlformats.org/officeDocument/2006/relationships/hyperlink" Target="https://arcg.is/0brujG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1FD0F0B6-5415-4254-9E66-BE9C2FB05B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 name="Title 1">
            <a:extLst>
              <a:ext uri="{FF2B5EF4-FFF2-40B4-BE49-F238E27FC236}">
                <a16:creationId xmlns:a16="http://schemas.microsoft.com/office/drawing/2014/main" id="{754E35B8-B854-1C48-4E66-71E88D83D05A}"/>
              </a:ext>
            </a:extLst>
          </p:cNvPr>
          <p:cNvSpPr>
            <a:spLocks noGrp="1"/>
          </p:cNvSpPr>
          <p:nvPr>
            <p:ph type="ctrTitle"/>
          </p:nvPr>
        </p:nvSpPr>
        <p:spPr>
          <a:xfrm>
            <a:off x="521207" y="822960"/>
            <a:ext cx="3898390" cy="3454604"/>
          </a:xfrm>
        </p:spPr>
        <p:txBody>
          <a:bodyPr>
            <a:normAutofit/>
          </a:bodyPr>
          <a:lstStyle/>
          <a:p>
            <a:r>
              <a:rPr lang="en-US" sz="4500" b="1" dirty="0"/>
              <a:t>Utah Veggie Reviews</a:t>
            </a:r>
            <a:br>
              <a:rPr lang="en-US" sz="4100" b="1" dirty="0"/>
            </a:br>
            <a:br>
              <a:rPr lang="en-US" sz="4100" b="1" dirty="0"/>
            </a:br>
            <a:r>
              <a:rPr lang="en-US" sz="3200" b="1" i="1" dirty="0"/>
              <a:t>Early 2026 Update</a:t>
            </a:r>
          </a:p>
        </p:txBody>
      </p:sp>
      <p:sp>
        <p:nvSpPr>
          <p:cNvPr id="3" name="Subtitle 2">
            <a:extLst>
              <a:ext uri="{FF2B5EF4-FFF2-40B4-BE49-F238E27FC236}">
                <a16:creationId xmlns:a16="http://schemas.microsoft.com/office/drawing/2014/main" id="{72FD4084-2F72-A592-831F-1654FF120E04}"/>
              </a:ext>
            </a:extLst>
          </p:cNvPr>
          <p:cNvSpPr>
            <a:spLocks noGrp="1"/>
          </p:cNvSpPr>
          <p:nvPr>
            <p:ph type="subTitle" idx="1"/>
          </p:nvPr>
        </p:nvSpPr>
        <p:spPr>
          <a:xfrm>
            <a:off x="539496" y="4446150"/>
            <a:ext cx="3898390" cy="1457405"/>
          </a:xfrm>
        </p:spPr>
        <p:txBody>
          <a:bodyPr anchor="t">
            <a:normAutofit/>
          </a:bodyPr>
          <a:lstStyle/>
          <a:p>
            <a:pPr>
              <a:lnSpc>
                <a:spcPct val="120000"/>
              </a:lnSpc>
            </a:pPr>
            <a:r>
              <a:rPr lang="en-US" sz="1200" b="1" dirty="0"/>
              <a:t>Wesley Crump</a:t>
            </a:r>
          </a:p>
          <a:p>
            <a:pPr>
              <a:lnSpc>
                <a:spcPct val="120000"/>
              </a:lnSpc>
            </a:pPr>
            <a:r>
              <a:rPr lang="en-US" sz="1200" b="1" dirty="0"/>
              <a:t>Cody </a:t>
            </a:r>
            <a:r>
              <a:rPr lang="en-US" sz="1200" b="1" dirty="0" err="1"/>
              <a:t>Zesiger</a:t>
            </a:r>
            <a:endParaRPr lang="en-US" sz="1200" b="1" dirty="0"/>
          </a:p>
          <a:p>
            <a:pPr>
              <a:lnSpc>
                <a:spcPct val="120000"/>
              </a:lnSpc>
            </a:pPr>
            <a:endParaRPr lang="en-US" sz="1200" b="1" dirty="0"/>
          </a:p>
          <a:p>
            <a:pPr>
              <a:lnSpc>
                <a:spcPct val="120000"/>
              </a:lnSpc>
            </a:pPr>
            <a:r>
              <a:rPr lang="en-US" sz="1200" b="1" dirty="0"/>
              <a:t>USU Extension Horticulture</a:t>
            </a:r>
          </a:p>
        </p:txBody>
      </p:sp>
      <p:cxnSp>
        <p:nvCxnSpPr>
          <p:cNvPr id="25" name="Straight Connector 24">
            <a:extLst>
              <a:ext uri="{FF2B5EF4-FFF2-40B4-BE49-F238E27FC236}">
                <a16:creationId xmlns:a16="http://schemas.microsoft.com/office/drawing/2014/main" id="{8D66FEA8-8B71-461B-95A4-855374AB4C2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419600" y="571500"/>
            <a:ext cx="0" cy="5715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7A4B168A-A51F-4C91-A9E4-A2F203CB9D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60689" y="571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A5407E01-913B-484C-A03C-2C64028471C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71500" y="6286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6" name="Picture 5" descr="A bowl of tomatoes&#10;&#10;Description automatically generated">
            <a:extLst>
              <a:ext uri="{FF2B5EF4-FFF2-40B4-BE49-F238E27FC236}">
                <a16:creationId xmlns:a16="http://schemas.microsoft.com/office/drawing/2014/main" id="{082DE4F1-FB94-EB6F-1726-0B7E11C67F4C}"/>
              </a:ext>
            </a:extLst>
          </p:cNvPr>
          <p:cNvPicPr>
            <a:picLocks noChangeAspect="1"/>
          </p:cNvPicPr>
          <p:nvPr/>
        </p:nvPicPr>
        <p:blipFill>
          <a:blip r:embed="rId2"/>
          <a:stretch>
            <a:fillRect/>
          </a:stretch>
        </p:blipFill>
        <p:spPr>
          <a:xfrm rot="5400000">
            <a:off x="5619750" y="0"/>
            <a:ext cx="5143500" cy="6858000"/>
          </a:xfrm>
          <a:prstGeom prst="rect">
            <a:avLst/>
          </a:prstGeom>
        </p:spPr>
      </p:pic>
    </p:spTree>
    <p:extLst>
      <p:ext uri="{BB962C8B-B14F-4D97-AF65-F5344CB8AC3E}">
        <p14:creationId xmlns:p14="http://schemas.microsoft.com/office/powerpoint/2010/main" val="11357222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408EEF17-1BB9-8514-9C6B-B74D7F9B59E4}"/>
            </a:ext>
          </a:extLst>
        </p:cNvPr>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391419A6-CF6F-B42C-15FC-F144510CEF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cxnSp>
        <p:nvCxnSpPr>
          <p:cNvPr id="25" name="Straight Connector 24">
            <a:extLst>
              <a:ext uri="{FF2B5EF4-FFF2-40B4-BE49-F238E27FC236}">
                <a16:creationId xmlns:a16="http://schemas.microsoft.com/office/drawing/2014/main" id="{A966B56B-E644-CB62-EFEB-F1DC8C0FE83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419600" y="571500"/>
            <a:ext cx="0" cy="5715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39F2269-8C37-2425-B842-20BBA7B926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60689" y="571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6CDD7F1A-F3C7-4E07-78C8-7CE0641D97E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71500" y="6286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17172EC7-E435-4381-E74D-2E352ADC513C}"/>
              </a:ext>
            </a:extLst>
          </p:cNvPr>
          <p:cNvSpPr txBox="1"/>
          <p:nvPr/>
        </p:nvSpPr>
        <p:spPr>
          <a:xfrm>
            <a:off x="255105" y="742122"/>
            <a:ext cx="3909391" cy="584775"/>
          </a:xfrm>
          <a:prstGeom prst="rect">
            <a:avLst/>
          </a:prstGeom>
          <a:noFill/>
        </p:spPr>
        <p:txBody>
          <a:bodyPr wrap="square" rtlCol="0">
            <a:spAutoFit/>
          </a:bodyPr>
          <a:lstStyle/>
          <a:p>
            <a:r>
              <a:rPr lang="en-US" sz="3200" b="1" dirty="0">
                <a:latin typeface="+mj-lt"/>
              </a:rPr>
              <a:t>Background</a:t>
            </a:r>
          </a:p>
        </p:txBody>
      </p:sp>
      <p:sp>
        <p:nvSpPr>
          <p:cNvPr id="10" name="TextBox 9">
            <a:extLst>
              <a:ext uri="{FF2B5EF4-FFF2-40B4-BE49-F238E27FC236}">
                <a16:creationId xmlns:a16="http://schemas.microsoft.com/office/drawing/2014/main" id="{34CF638D-B3A3-F505-4AF0-632D203EFCC7}"/>
              </a:ext>
            </a:extLst>
          </p:cNvPr>
          <p:cNvSpPr txBox="1"/>
          <p:nvPr/>
        </p:nvSpPr>
        <p:spPr>
          <a:xfrm>
            <a:off x="265043" y="1484243"/>
            <a:ext cx="3962400" cy="2308324"/>
          </a:xfrm>
          <a:prstGeom prst="rect">
            <a:avLst/>
          </a:prstGeom>
          <a:noFill/>
        </p:spPr>
        <p:txBody>
          <a:bodyPr wrap="square" rtlCol="0">
            <a:spAutoFit/>
          </a:bodyPr>
          <a:lstStyle/>
          <a:p>
            <a:pPr marL="342900" indent="-342900">
              <a:buFont typeface="Arial" panose="020B0604020202020204" pitchFamily="34" charset="0"/>
              <a:buChar char="•"/>
            </a:pPr>
            <a:r>
              <a:rPr lang="en-US" sz="2400" dirty="0"/>
              <a:t>How to share knowledge about vegetable varieties with community?</a:t>
            </a:r>
          </a:p>
          <a:p>
            <a:pPr marL="342900" indent="-342900">
              <a:buFont typeface="Arial" panose="020B0604020202020204" pitchFamily="34" charset="0"/>
              <a:buChar char="•"/>
            </a:pPr>
            <a:r>
              <a:rPr lang="en-US" sz="2400" dirty="0"/>
              <a:t>How to do this in a </a:t>
            </a:r>
            <a:r>
              <a:rPr lang="en-US" sz="2400" b="1" i="1" dirty="0"/>
              <a:t>living and lasting</a:t>
            </a:r>
            <a:r>
              <a:rPr lang="en-US" sz="2400" dirty="0"/>
              <a:t> way?</a:t>
            </a:r>
          </a:p>
        </p:txBody>
      </p:sp>
      <p:grpSp>
        <p:nvGrpSpPr>
          <p:cNvPr id="11" name="Group 10">
            <a:extLst>
              <a:ext uri="{FF2B5EF4-FFF2-40B4-BE49-F238E27FC236}">
                <a16:creationId xmlns:a16="http://schemas.microsoft.com/office/drawing/2014/main" id="{AF6AFEED-424E-B2A4-8937-F6C98FEB2870}"/>
              </a:ext>
            </a:extLst>
          </p:cNvPr>
          <p:cNvGrpSpPr/>
          <p:nvPr/>
        </p:nvGrpSpPr>
        <p:grpSpPr>
          <a:xfrm>
            <a:off x="4662964" y="0"/>
            <a:ext cx="6957536" cy="6858000"/>
            <a:chOff x="4662964" y="0"/>
            <a:chExt cx="6957536" cy="6858000"/>
          </a:xfrm>
        </p:grpSpPr>
        <p:pic>
          <p:nvPicPr>
            <p:cNvPr id="12" name="Picture 11">
              <a:extLst>
                <a:ext uri="{FF2B5EF4-FFF2-40B4-BE49-F238E27FC236}">
                  <a16:creationId xmlns:a16="http://schemas.microsoft.com/office/drawing/2014/main" id="{167ED0FC-63A5-704B-1CA2-C08498AAFBA5}"/>
                </a:ext>
              </a:extLst>
            </p:cNvPr>
            <p:cNvPicPr>
              <a:picLocks noChangeAspect="1"/>
            </p:cNvPicPr>
            <p:nvPr/>
          </p:nvPicPr>
          <p:blipFill>
            <a:blip r:embed="rId3"/>
            <a:stretch>
              <a:fillRect/>
            </a:stretch>
          </p:blipFill>
          <p:spPr>
            <a:xfrm>
              <a:off x="4662964" y="0"/>
              <a:ext cx="6957536" cy="6858000"/>
            </a:xfrm>
            <a:prstGeom prst="rect">
              <a:avLst/>
            </a:prstGeom>
          </p:spPr>
        </p:pic>
        <p:sp>
          <p:nvSpPr>
            <p:cNvPr id="13" name="Rounded Rectangle 12">
              <a:extLst>
                <a:ext uri="{FF2B5EF4-FFF2-40B4-BE49-F238E27FC236}">
                  <a16:creationId xmlns:a16="http://schemas.microsoft.com/office/drawing/2014/main" id="{B6C5C02E-9DF0-8B0E-550B-9F7B1B20343C}"/>
                </a:ext>
              </a:extLst>
            </p:cNvPr>
            <p:cNvSpPr/>
            <p:nvPr/>
          </p:nvSpPr>
          <p:spPr>
            <a:xfrm>
              <a:off x="4827025" y="221226"/>
              <a:ext cx="1912988" cy="558003"/>
            </a:xfrm>
            <a:prstGeom prst="round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a:extLst>
                <a:ext uri="{FF2B5EF4-FFF2-40B4-BE49-F238E27FC236}">
                  <a16:creationId xmlns:a16="http://schemas.microsoft.com/office/drawing/2014/main" id="{6BA21BB7-C918-5D4C-143A-6263187C44CB}"/>
                </a:ext>
              </a:extLst>
            </p:cNvPr>
            <p:cNvSpPr/>
            <p:nvPr/>
          </p:nvSpPr>
          <p:spPr>
            <a:xfrm>
              <a:off x="4761628" y="2128001"/>
              <a:ext cx="1912988" cy="558003"/>
            </a:xfrm>
            <a:prstGeom prst="round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a:extLst>
                <a:ext uri="{FF2B5EF4-FFF2-40B4-BE49-F238E27FC236}">
                  <a16:creationId xmlns:a16="http://schemas.microsoft.com/office/drawing/2014/main" id="{EA6A9E28-EBE8-628C-DB9F-6DC7FA13FE69}"/>
                </a:ext>
              </a:extLst>
            </p:cNvPr>
            <p:cNvSpPr/>
            <p:nvPr/>
          </p:nvSpPr>
          <p:spPr>
            <a:xfrm>
              <a:off x="4829176" y="4793225"/>
              <a:ext cx="1912988" cy="558003"/>
            </a:xfrm>
            <a:prstGeom prst="round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570926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36320D7F-461A-F720-0B95-9B8D309C32D7}"/>
            </a:ext>
          </a:extLst>
        </p:cNvPr>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9A7FF4DA-DF04-AC23-BE08-2DB0550D10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cxnSp>
        <p:nvCxnSpPr>
          <p:cNvPr id="25" name="Straight Connector 24">
            <a:extLst>
              <a:ext uri="{FF2B5EF4-FFF2-40B4-BE49-F238E27FC236}">
                <a16:creationId xmlns:a16="http://schemas.microsoft.com/office/drawing/2014/main" id="{09EB08D8-800E-3A3F-8473-E578B4A5C6B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419600" y="571500"/>
            <a:ext cx="0" cy="5715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41D3542B-E238-F7C9-E7C8-28C0B2985B6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60689" y="571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277D7AA5-4A65-6368-400D-A6ABFC46CF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71500" y="6286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DFD07CCB-41B8-47D2-D00C-B25925E1752F}"/>
              </a:ext>
            </a:extLst>
          </p:cNvPr>
          <p:cNvSpPr txBox="1"/>
          <p:nvPr/>
        </p:nvSpPr>
        <p:spPr>
          <a:xfrm>
            <a:off x="21535" y="620356"/>
            <a:ext cx="4449415"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Batang"/>
                <a:ea typeface="+mn-ea"/>
                <a:cs typeface="+mn-cs"/>
              </a:rPr>
              <a:t>Utah Veggie Reviews</a:t>
            </a:r>
          </a:p>
        </p:txBody>
      </p:sp>
      <p:sp>
        <p:nvSpPr>
          <p:cNvPr id="10" name="TextBox 9">
            <a:extLst>
              <a:ext uri="{FF2B5EF4-FFF2-40B4-BE49-F238E27FC236}">
                <a16:creationId xmlns:a16="http://schemas.microsoft.com/office/drawing/2014/main" id="{5E2B701F-4E4D-46A0-30A2-B3937C3D7A62}"/>
              </a:ext>
            </a:extLst>
          </p:cNvPr>
          <p:cNvSpPr txBox="1"/>
          <p:nvPr/>
        </p:nvSpPr>
        <p:spPr>
          <a:xfrm>
            <a:off x="265043" y="1484243"/>
            <a:ext cx="3962400" cy="2677656"/>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venir Next LT Pro Light"/>
                <a:ea typeface="+mn-ea"/>
                <a:cs typeface="+mn-cs"/>
              </a:rPr>
              <a:t>Introduced last year (2025) at this conference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dirty="0">
                <a:solidFill>
                  <a:prstClr val="black"/>
                </a:solidFill>
                <a:latin typeface="Avenir Next LT Pro Light"/>
              </a:rPr>
              <a:t>Posted a few times on the Utah’s Gardening Experts Facebook page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venir Next LT Pro Light"/>
                <a:ea typeface="+mn-ea"/>
                <a:cs typeface="+mn-cs"/>
              </a:rPr>
              <a:t>Just shy of 250 reviews to date!</a:t>
            </a:r>
          </a:p>
        </p:txBody>
      </p:sp>
      <p:pic>
        <p:nvPicPr>
          <p:cNvPr id="2" name="Picture 1">
            <a:extLst>
              <a:ext uri="{FF2B5EF4-FFF2-40B4-BE49-F238E27FC236}">
                <a16:creationId xmlns:a16="http://schemas.microsoft.com/office/drawing/2014/main" id="{B105CCE6-B6BF-6702-16C7-482479F3BE51}"/>
              </a:ext>
            </a:extLst>
          </p:cNvPr>
          <p:cNvPicPr>
            <a:picLocks noChangeAspect="1"/>
          </p:cNvPicPr>
          <p:nvPr/>
        </p:nvPicPr>
        <p:blipFill>
          <a:blip r:embed="rId2"/>
          <a:srcRect l="24462" r="24024"/>
          <a:stretch/>
        </p:blipFill>
        <p:spPr>
          <a:xfrm>
            <a:off x="4576707" y="982982"/>
            <a:ext cx="7515461" cy="4892036"/>
          </a:xfrm>
          <a:prstGeom prst="rect">
            <a:avLst/>
          </a:prstGeom>
        </p:spPr>
      </p:pic>
      <p:sp>
        <p:nvSpPr>
          <p:cNvPr id="3" name="TextBox 2">
            <a:extLst>
              <a:ext uri="{FF2B5EF4-FFF2-40B4-BE49-F238E27FC236}">
                <a16:creationId xmlns:a16="http://schemas.microsoft.com/office/drawing/2014/main" id="{09A0E41B-458C-8B6B-4513-4471579B8F1D}"/>
              </a:ext>
            </a:extLst>
          </p:cNvPr>
          <p:cNvSpPr txBox="1"/>
          <p:nvPr/>
        </p:nvSpPr>
        <p:spPr>
          <a:xfrm>
            <a:off x="6870221" y="5875018"/>
            <a:ext cx="5321778" cy="276999"/>
          </a:xfrm>
          <a:prstGeom prst="rect">
            <a:avLst/>
          </a:prstGeom>
          <a:noFill/>
        </p:spPr>
        <p:txBody>
          <a:bodyPr wrap="none" rtlCol="0">
            <a:spAutoFit/>
          </a:bodyPr>
          <a:lstStyle/>
          <a:p>
            <a:r>
              <a:rPr lang="en-US" sz="1200" dirty="0"/>
              <a:t>https://survey123.arcgis.com/share/77dc36f886ca4effa0a42875988a81bc</a:t>
            </a:r>
          </a:p>
        </p:txBody>
      </p:sp>
    </p:spTree>
    <p:extLst>
      <p:ext uri="{BB962C8B-B14F-4D97-AF65-F5344CB8AC3E}">
        <p14:creationId xmlns:p14="http://schemas.microsoft.com/office/powerpoint/2010/main" val="7878156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1221E887-BF84-3A18-6092-E475C4AF4AB9}"/>
            </a:ext>
          </a:extLst>
        </p:cNvPr>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404E7A9B-3633-BB64-62F1-7E99867252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cxnSp>
        <p:nvCxnSpPr>
          <p:cNvPr id="25" name="Straight Connector 24">
            <a:extLst>
              <a:ext uri="{FF2B5EF4-FFF2-40B4-BE49-F238E27FC236}">
                <a16:creationId xmlns:a16="http://schemas.microsoft.com/office/drawing/2014/main" id="{6D9BE27C-3777-E8A5-440E-092E6CD1D20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419600" y="571500"/>
            <a:ext cx="0" cy="5715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E0E6DE6-428D-3666-FCCA-644345F9965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60689" y="571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CFEABAF6-DB0C-27C3-0428-C47E7B8FFC7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71500" y="6286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A5266BAB-0077-796E-9D65-8B6176F959AC}"/>
              </a:ext>
            </a:extLst>
          </p:cNvPr>
          <p:cNvSpPr txBox="1"/>
          <p:nvPr/>
        </p:nvSpPr>
        <p:spPr>
          <a:xfrm>
            <a:off x="255105" y="742122"/>
            <a:ext cx="3909391"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Batang"/>
                <a:ea typeface="+mn-ea"/>
                <a:cs typeface="+mn-cs"/>
              </a:rPr>
              <a:t>2025 Reviews</a:t>
            </a:r>
          </a:p>
        </p:txBody>
      </p:sp>
      <p:sp>
        <p:nvSpPr>
          <p:cNvPr id="10" name="TextBox 9">
            <a:extLst>
              <a:ext uri="{FF2B5EF4-FFF2-40B4-BE49-F238E27FC236}">
                <a16:creationId xmlns:a16="http://schemas.microsoft.com/office/drawing/2014/main" id="{240B9212-8C97-C80C-12BE-87347CB6E169}"/>
              </a:ext>
            </a:extLst>
          </p:cNvPr>
          <p:cNvSpPr txBox="1"/>
          <p:nvPr/>
        </p:nvSpPr>
        <p:spPr>
          <a:xfrm>
            <a:off x="265043" y="1484243"/>
            <a:ext cx="3962400" cy="2862322"/>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solidFill>
                  <a:prstClr val="black"/>
                </a:solidFill>
                <a:latin typeface="Avenir Next LT Pro Light"/>
              </a:rPr>
              <a:t>Who is reviewing?</a:t>
            </a:r>
          </a:p>
          <a:p>
            <a:pPr marL="800100" lvl="1" indent="-342900">
              <a:buFont typeface="Arial" panose="020B0604020202020204" pitchFamily="34" charset="0"/>
              <a:buChar char="•"/>
            </a:pPr>
            <a:r>
              <a:rPr lang="en-US" sz="2000" dirty="0">
                <a:solidFill>
                  <a:prstClr val="black"/>
                </a:solidFill>
                <a:latin typeface="Avenir Next LT Pro Light"/>
              </a:rPr>
              <a:t>16 counties involved</a:t>
            </a:r>
          </a:p>
          <a:p>
            <a:pPr marL="1257300" lvl="2" indent="-342900">
              <a:buFont typeface="Arial" panose="020B0604020202020204" pitchFamily="34" charset="0"/>
              <a:buChar char="•"/>
            </a:pPr>
            <a:r>
              <a:rPr lang="en-US" sz="2000" dirty="0">
                <a:solidFill>
                  <a:prstClr val="black"/>
                </a:solidFill>
                <a:latin typeface="Avenir Next LT Pro Light"/>
              </a:rPr>
              <a:t>Cache – 71</a:t>
            </a:r>
          </a:p>
          <a:p>
            <a:pPr marL="1257300" lvl="2" indent="-342900">
              <a:buFont typeface="Arial" panose="020B0604020202020204" pitchFamily="34" charset="0"/>
              <a:buChar char="•"/>
            </a:pPr>
            <a:r>
              <a:rPr lang="en-US" sz="2000" dirty="0">
                <a:solidFill>
                  <a:prstClr val="black"/>
                </a:solidFill>
                <a:latin typeface="Avenir Next LT Pro Light"/>
              </a:rPr>
              <a:t>Salt Lake – 37</a:t>
            </a:r>
          </a:p>
          <a:p>
            <a:pPr marL="1257300" lvl="2" indent="-342900">
              <a:buFont typeface="Arial" panose="020B0604020202020204" pitchFamily="34" charset="0"/>
              <a:buChar char="•"/>
            </a:pPr>
            <a:r>
              <a:rPr lang="en-US" sz="2000" dirty="0">
                <a:solidFill>
                  <a:prstClr val="black"/>
                </a:solidFill>
                <a:latin typeface="Avenir Next LT Pro Light"/>
              </a:rPr>
              <a:t>Davis – 29</a:t>
            </a:r>
          </a:p>
          <a:p>
            <a:pPr marL="1257300" lvl="2" indent="-342900">
              <a:buFont typeface="Arial" panose="020B0604020202020204" pitchFamily="34" charset="0"/>
              <a:buChar char="•"/>
            </a:pPr>
            <a:r>
              <a:rPr lang="en-US" sz="2000" dirty="0">
                <a:solidFill>
                  <a:prstClr val="black"/>
                </a:solidFill>
                <a:latin typeface="Avenir Next LT Pro Light"/>
              </a:rPr>
              <a:t>Utah – 27</a:t>
            </a:r>
          </a:p>
          <a:p>
            <a:pPr marL="1257300" lvl="2" indent="-342900">
              <a:buFont typeface="Arial" panose="020B0604020202020204" pitchFamily="34" charset="0"/>
              <a:buChar char="•"/>
            </a:pPr>
            <a:r>
              <a:rPr lang="en-US" sz="2000" dirty="0">
                <a:solidFill>
                  <a:prstClr val="black"/>
                </a:solidFill>
                <a:latin typeface="Avenir Next LT Pro Light"/>
              </a:rPr>
              <a:t>Box Elder - 24</a:t>
            </a:r>
          </a:p>
          <a:p>
            <a:pPr marL="1257300" lvl="2" indent="-342900">
              <a:buFont typeface="Arial" panose="020B0604020202020204" pitchFamily="34" charset="0"/>
              <a:buChar char="•"/>
            </a:pPr>
            <a:endParaRPr lang="en-US" sz="2000" dirty="0">
              <a:solidFill>
                <a:prstClr val="black"/>
              </a:solidFill>
              <a:latin typeface="Avenir Next LT Pro Light"/>
            </a:endParaRPr>
          </a:p>
          <a:p>
            <a:pPr marL="1257300" lvl="2" indent="-342900">
              <a:buFont typeface="Arial" panose="020B0604020202020204" pitchFamily="34" charset="0"/>
              <a:buChar char="•"/>
            </a:pPr>
            <a:endParaRPr kumimoji="0" lang="en-US" sz="2000" b="0" i="0" u="none" strike="noStrike" kern="1200" cap="none" spc="0" normalizeH="0" baseline="0" noProof="0" dirty="0">
              <a:ln>
                <a:noFill/>
              </a:ln>
              <a:solidFill>
                <a:prstClr val="black"/>
              </a:solidFill>
              <a:effectLst/>
              <a:uLnTx/>
              <a:uFillTx/>
              <a:latin typeface="Avenir Next LT Pro Light"/>
              <a:ea typeface="+mn-ea"/>
              <a:cs typeface="+mn-cs"/>
            </a:endParaRPr>
          </a:p>
        </p:txBody>
      </p:sp>
      <p:pic>
        <p:nvPicPr>
          <p:cNvPr id="5" name="Picture 4" descr="A close up of words&#10;&#10;AI-generated content may be incorrect.">
            <a:extLst>
              <a:ext uri="{FF2B5EF4-FFF2-40B4-BE49-F238E27FC236}">
                <a16:creationId xmlns:a16="http://schemas.microsoft.com/office/drawing/2014/main" id="{5EC192E3-C7DC-11CB-AF86-95A45B7A7B94}"/>
              </a:ext>
            </a:extLst>
          </p:cNvPr>
          <p:cNvPicPr>
            <a:picLocks noChangeAspect="1"/>
          </p:cNvPicPr>
          <p:nvPr/>
        </p:nvPicPr>
        <p:blipFill>
          <a:blip r:embed="rId3"/>
          <a:stretch>
            <a:fillRect/>
          </a:stretch>
        </p:blipFill>
        <p:spPr>
          <a:xfrm>
            <a:off x="4439919" y="-429913"/>
            <a:ext cx="7783205" cy="7783205"/>
          </a:xfrm>
          <a:prstGeom prst="rect">
            <a:avLst/>
          </a:prstGeom>
        </p:spPr>
      </p:pic>
    </p:spTree>
    <p:extLst>
      <p:ext uri="{BB962C8B-B14F-4D97-AF65-F5344CB8AC3E}">
        <p14:creationId xmlns:p14="http://schemas.microsoft.com/office/powerpoint/2010/main" val="1699163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0FF1BDD8-9E3F-4221-F702-E71325FD6CC4}"/>
            </a:ext>
          </a:extLst>
        </p:cNvPr>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ECD1A915-5F84-4823-5F99-435E168338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cxnSp>
        <p:nvCxnSpPr>
          <p:cNvPr id="25" name="Straight Connector 24">
            <a:extLst>
              <a:ext uri="{FF2B5EF4-FFF2-40B4-BE49-F238E27FC236}">
                <a16:creationId xmlns:a16="http://schemas.microsoft.com/office/drawing/2014/main" id="{AF177238-0348-8061-A807-B7BB5E6EE10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419600" y="571500"/>
            <a:ext cx="0" cy="5715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23F70978-3DD8-6CB3-E72C-3CEB38A47DF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60689" y="571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2364A4F0-C5AC-B385-BD5B-2BB5FAB95D2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71500" y="6286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FADBE9FB-A4CB-892D-CA04-06236565C99B}"/>
              </a:ext>
            </a:extLst>
          </p:cNvPr>
          <p:cNvSpPr txBox="1"/>
          <p:nvPr/>
        </p:nvSpPr>
        <p:spPr>
          <a:xfrm>
            <a:off x="255105" y="742122"/>
            <a:ext cx="3909391"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Batang"/>
                <a:ea typeface="+mn-ea"/>
                <a:cs typeface="+mn-cs"/>
              </a:rPr>
              <a:t>2025 Reviews</a:t>
            </a:r>
          </a:p>
        </p:txBody>
      </p:sp>
      <p:sp>
        <p:nvSpPr>
          <p:cNvPr id="10" name="TextBox 9">
            <a:extLst>
              <a:ext uri="{FF2B5EF4-FFF2-40B4-BE49-F238E27FC236}">
                <a16:creationId xmlns:a16="http://schemas.microsoft.com/office/drawing/2014/main" id="{3CE8679E-C7B1-5D97-1209-CFAD10AA84C3}"/>
              </a:ext>
            </a:extLst>
          </p:cNvPr>
          <p:cNvSpPr txBox="1"/>
          <p:nvPr/>
        </p:nvSpPr>
        <p:spPr>
          <a:xfrm>
            <a:off x="265043" y="1484243"/>
            <a:ext cx="3962400" cy="4708981"/>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Who is reviewing?</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16 counties involved</a:t>
            </a:r>
          </a:p>
          <a:p>
            <a:pPr marL="1257300" marR="0" lvl="2"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Cache – 71</a:t>
            </a:r>
          </a:p>
          <a:p>
            <a:pPr marL="1257300" marR="0" lvl="2"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Salt Lake – 37</a:t>
            </a:r>
          </a:p>
          <a:p>
            <a:pPr marL="1257300" marR="0" lvl="2"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Davis – 29</a:t>
            </a:r>
          </a:p>
          <a:p>
            <a:pPr marL="1257300" marR="0" lvl="2"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Utah – 27</a:t>
            </a:r>
          </a:p>
          <a:p>
            <a:pPr marL="1257300" marR="0" lvl="2"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Box Elder - 24</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57 cities involved</a:t>
            </a:r>
          </a:p>
          <a:p>
            <a:pPr marL="1257300" lvl="2" indent="-342900">
              <a:buFont typeface="Arial" panose="020B0604020202020204" pitchFamily="34" charset="0"/>
              <a:buChar char="•"/>
            </a:pPr>
            <a:r>
              <a:rPr lang="en-US" sz="2000" dirty="0">
                <a:solidFill>
                  <a:prstClr val="black"/>
                </a:solidFill>
                <a:latin typeface="Avenir Next LT Pro Light"/>
              </a:rPr>
              <a:t>Ferron – 18</a:t>
            </a:r>
          </a:p>
          <a:p>
            <a:pPr marL="1257300" lvl="2" indent="-342900">
              <a:buFont typeface="Arial" panose="020B0604020202020204" pitchFamily="34" charset="0"/>
              <a:buChar cha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Hyde Park – 17</a:t>
            </a:r>
          </a:p>
          <a:p>
            <a:pPr marL="1257300" lvl="2" indent="-342900">
              <a:buFont typeface="Arial" panose="020B0604020202020204" pitchFamily="34" charset="0"/>
              <a:buChar char="•"/>
            </a:pPr>
            <a:r>
              <a:rPr lang="en-US" sz="2000" dirty="0">
                <a:solidFill>
                  <a:prstClr val="black"/>
                </a:solidFill>
                <a:latin typeface="Avenir Next LT Pro Light"/>
              </a:rPr>
              <a:t>Logan – 16</a:t>
            </a:r>
          </a:p>
          <a:p>
            <a:pPr marL="1257300" lvl="2" indent="-342900">
              <a:buFont typeface="Arial" panose="020B0604020202020204" pitchFamily="34" charset="0"/>
              <a:buChar cha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Heber City – 15</a:t>
            </a:r>
          </a:p>
          <a:p>
            <a:pPr marL="1257300" lvl="2" indent="-342900">
              <a:buFont typeface="Arial" panose="020B0604020202020204" pitchFamily="34" charset="0"/>
              <a:buChar char="•"/>
            </a:pPr>
            <a:r>
              <a:rPr lang="en-US" sz="2000" dirty="0">
                <a:solidFill>
                  <a:prstClr val="black"/>
                </a:solidFill>
                <a:latin typeface="Avenir Next LT Pro Light"/>
              </a:rPr>
              <a:t>Brigham City - 13</a:t>
            </a:r>
            <a:endParaRPr kumimoji="0" lang="en-US" sz="2000" b="0" i="0" u="none" strike="noStrike" kern="1200" cap="none" spc="0" normalizeH="0" baseline="0" noProof="0" dirty="0">
              <a:ln>
                <a:noFill/>
              </a:ln>
              <a:solidFill>
                <a:prstClr val="black"/>
              </a:solidFill>
              <a:effectLst/>
              <a:uLnTx/>
              <a:uFillTx/>
              <a:latin typeface="Avenir Next LT Pro Light"/>
              <a:ea typeface="+mn-ea"/>
              <a:cs typeface="+mn-cs"/>
            </a:endParaRPr>
          </a:p>
          <a:p>
            <a:pPr marL="1257300" marR="0" lvl="2"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Avenir Next LT Pro Light"/>
              <a:ea typeface="+mn-ea"/>
              <a:cs typeface="+mn-cs"/>
            </a:endParaRPr>
          </a:p>
          <a:p>
            <a:pPr marL="1257300" marR="0" lvl="2"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Avenir Next LT Pro Light"/>
              <a:ea typeface="+mn-ea"/>
              <a:cs typeface="+mn-cs"/>
            </a:endParaRPr>
          </a:p>
        </p:txBody>
      </p:sp>
      <p:pic>
        <p:nvPicPr>
          <p:cNvPr id="3" name="Picture 2" descr="A circle with words in it&#10;&#10;AI-generated content may be incorrect.">
            <a:extLst>
              <a:ext uri="{FF2B5EF4-FFF2-40B4-BE49-F238E27FC236}">
                <a16:creationId xmlns:a16="http://schemas.microsoft.com/office/drawing/2014/main" id="{446C5D4A-ACD8-73DB-4C89-6217CDE073DC}"/>
              </a:ext>
            </a:extLst>
          </p:cNvPr>
          <p:cNvPicPr>
            <a:picLocks noChangeAspect="1"/>
          </p:cNvPicPr>
          <p:nvPr/>
        </p:nvPicPr>
        <p:blipFill>
          <a:blip r:embed="rId3"/>
          <a:stretch>
            <a:fillRect/>
          </a:stretch>
        </p:blipFill>
        <p:spPr>
          <a:xfrm>
            <a:off x="4579620" y="-111760"/>
            <a:ext cx="7284720" cy="7284720"/>
          </a:xfrm>
          <a:prstGeom prst="rect">
            <a:avLst/>
          </a:prstGeom>
        </p:spPr>
      </p:pic>
    </p:spTree>
    <p:extLst>
      <p:ext uri="{BB962C8B-B14F-4D97-AF65-F5344CB8AC3E}">
        <p14:creationId xmlns:p14="http://schemas.microsoft.com/office/powerpoint/2010/main" val="9200253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E5E0040F-B63E-B84C-9259-9F35E0A91DB6}"/>
            </a:ext>
          </a:extLst>
        </p:cNvPr>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4FA3051E-32EB-EB26-7F42-07EC5590DA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cxnSp>
        <p:nvCxnSpPr>
          <p:cNvPr id="25" name="Straight Connector 24">
            <a:extLst>
              <a:ext uri="{FF2B5EF4-FFF2-40B4-BE49-F238E27FC236}">
                <a16:creationId xmlns:a16="http://schemas.microsoft.com/office/drawing/2014/main" id="{0BD8094F-390C-9176-E365-61CF4AFE241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419600" y="571500"/>
            <a:ext cx="0" cy="5715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72BAF504-5D31-2125-963B-4B4A0543C8F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60689" y="571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91B76E2A-8A78-A5AB-9303-CCFBA9DD3F6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71500" y="6286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E9564E7D-0917-64B8-DED3-3CE913624474}"/>
              </a:ext>
            </a:extLst>
          </p:cNvPr>
          <p:cNvSpPr txBox="1"/>
          <p:nvPr/>
        </p:nvSpPr>
        <p:spPr>
          <a:xfrm>
            <a:off x="255105" y="742122"/>
            <a:ext cx="3909391"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Batang"/>
                <a:ea typeface="+mn-ea"/>
                <a:cs typeface="+mn-cs"/>
              </a:rPr>
              <a:t>2025 Reviews</a:t>
            </a:r>
          </a:p>
        </p:txBody>
      </p:sp>
      <p:sp>
        <p:nvSpPr>
          <p:cNvPr id="10" name="TextBox 9">
            <a:extLst>
              <a:ext uri="{FF2B5EF4-FFF2-40B4-BE49-F238E27FC236}">
                <a16:creationId xmlns:a16="http://schemas.microsoft.com/office/drawing/2014/main" id="{196A06AC-9D95-6AFB-C67F-20AEA3EE070D}"/>
              </a:ext>
            </a:extLst>
          </p:cNvPr>
          <p:cNvSpPr txBox="1"/>
          <p:nvPr/>
        </p:nvSpPr>
        <p:spPr>
          <a:xfrm>
            <a:off x="265043" y="1484243"/>
            <a:ext cx="3962400" cy="2554545"/>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What crops were reviewed?</a:t>
            </a:r>
          </a:p>
          <a:p>
            <a:pPr marL="800100" lvl="1" indent="-342900">
              <a:buFont typeface="Arial" panose="020B0604020202020204" pitchFamily="34" charset="0"/>
              <a:buChar cha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44 crops</a:t>
            </a:r>
          </a:p>
          <a:p>
            <a:pPr marL="1257300" marR="0" lvl="2"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Tomato (74)</a:t>
            </a:r>
          </a:p>
          <a:p>
            <a:pPr marL="1257300" marR="0" lvl="2"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Cucumber (19)</a:t>
            </a:r>
          </a:p>
          <a:p>
            <a:pPr marL="1257300" marR="0" lvl="2"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Pepper (17)</a:t>
            </a:r>
          </a:p>
          <a:p>
            <a:pPr marL="1257300" marR="0" lvl="2"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Beans (15)</a:t>
            </a:r>
          </a:p>
          <a:p>
            <a:pPr marL="1257300" marR="0" lvl="2"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Summer Squash (13)</a:t>
            </a:r>
          </a:p>
          <a:p>
            <a:pPr marL="1257300" marR="0" lvl="2"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Avenir Next LT Pro Light"/>
              <a:ea typeface="+mn-ea"/>
              <a:cs typeface="+mn-cs"/>
            </a:endParaRPr>
          </a:p>
        </p:txBody>
      </p:sp>
      <p:graphicFrame>
        <p:nvGraphicFramePr>
          <p:cNvPr id="4" name="Chart 3">
            <a:extLst>
              <a:ext uri="{FF2B5EF4-FFF2-40B4-BE49-F238E27FC236}">
                <a16:creationId xmlns:a16="http://schemas.microsoft.com/office/drawing/2014/main" id="{1B053418-D246-93A1-AC0C-EC9302C43946}"/>
              </a:ext>
            </a:extLst>
          </p:cNvPr>
          <p:cNvGraphicFramePr>
            <a:graphicFrameLocks/>
          </p:cNvGraphicFramePr>
          <p:nvPr>
            <p:extLst>
              <p:ext uri="{D42A27DB-BD31-4B8C-83A1-F6EECF244321}">
                <p14:modId xmlns:p14="http://schemas.microsoft.com/office/powerpoint/2010/main" val="262935699"/>
              </p:ext>
            </p:extLst>
          </p:nvPr>
        </p:nvGraphicFramePr>
        <p:xfrm>
          <a:off x="4535969" y="864266"/>
          <a:ext cx="7621121" cy="512946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570270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F9D39501-1612-15B5-2DEB-E3463F55EBC9}"/>
            </a:ext>
          </a:extLst>
        </p:cNvPr>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949605DB-637C-0A21-026F-78DAA7E7FC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cxnSp>
        <p:nvCxnSpPr>
          <p:cNvPr id="25" name="Straight Connector 24">
            <a:extLst>
              <a:ext uri="{FF2B5EF4-FFF2-40B4-BE49-F238E27FC236}">
                <a16:creationId xmlns:a16="http://schemas.microsoft.com/office/drawing/2014/main" id="{80051B30-B64A-31A8-9E1C-39F83780725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419600" y="571500"/>
            <a:ext cx="0" cy="5715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6F3B3A91-B9D3-A118-413B-7A92B6685C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60689" y="571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6A8022CF-F56C-D192-316D-D747010E01E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71500" y="6286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451CC4AE-50DA-D397-896B-7A606F83F223}"/>
              </a:ext>
            </a:extLst>
          </p:cNvPr>
          <p:cNvSpPr txBox="1"/>
          <p:nvPr/>
        </p:nvSpPr>
        <p:spPr>
          <a:xfrm>
            <a:off x="255105" y="742122"/>
            <a:ext cx="3909391"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Batang"/>
                <a:ea typeface="+mn-ea"/>
                <a:cs typeface="+mn-cs"/>
              </a:rPr>
              <a:t>2025 Reviews</a:t>
            </a:r>
          </a:p>
        </p:txBody>
      </p:sp>
      <p:sp>
        <p:nvSpPr>
          <p:cNvPr id="10" name="TextBox 9">
            <a:extLst>
              <a:ext uri="{FF2B5EF4-FFF2-40B4-BE49-F238E27FC236}">
                <a16:creationId xmlns:a16="http://schemas.microsoft.com/office/drawing/2014/main" id="{5CCD8B33-C307-0757-C30F-139311D4B99A}"/>
              </a:ext>
            </a:extLst>
          </p:cNvPr>
          <p:cNvSpPr txBox="1"/>
          <p:nvPr/>
        </p:nvSpPr>
        <p:spPr>
          <a:xfrm>
            <a:off x="255105" y="1252153"/>
            <a:ext cx="3962400" cy="2554545"/>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Tomatoes</a:t>
            </a:r>
          </a:p>
          <a:p>
            <a:pPr marL="800100" lvl="1" indent="-342900">
              <a:buFont typeface="Arial" panose="020B0604020202020204" pitchFamily="34" charset="0"/>
              <a:buChar char="•"/>
            </a:pPr>
            <a:r>
              <a:rPr lang="en-US" sz="2000" dirty="0">
                <a:solidFill>
                  <a:prstClr val="black"/>
                </a:solidFill>
                <a:latin typeface="Avenir Next LT Pro Light"/>
              </a:rPr>
              <a:t>47 cultivars reviewed</a:t>
            </a:r>
          </a:p>
          <a:p>
            <a:pPr marL="1257300" lvl="2" indent="-342900">
              <a:buFont typeface="Arial" panose="020B0604020202020204" pitchFamily="34" charset="0"/>
              <a:buChar cha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Sun Sugar – 7</a:t>
            </a:r>
          </a:p>
          <a:p>
            <a:pPr marL="1257300" lvl="2" indent="-342900">
              <a:buFont typeface="Arial" panose="020B0604020202020204" pitchFamily="34" charset="0"/>
              <a:buChar char="•"/>
            </a:pPr>
            <a:r>
              <a:rPr lang="en-US" sz="2000" dirty="0">
                <a:solidFill>
                  <a:prstClr val="black"/>
                </a:solidFill>
                <a:latin typeface="Avenir Next LT Pro Light"/>
              </a:rPr>
              <a:t>Cherokee Purple – 4</a:t>
            </a:r>
          </a:p>
          <a:p>
            <a:pPr marL="1257300" lvl="2" indent="-342900">
              <a:buFont typeface="Arial" panose="020B0604020202020204" pitchFamily="34" charset="0"/>
              <a:buChar cha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Celebrity – 4</a:t>
            </a:r>
          </a:p>
          <a:p>
            <a:pPr marL="1257300" lvl="2" indent="-342900">
              <a:buFont typeface="Arial" panose="020B0604020202020204" pitchFamily="34" charset="0"/>
              <a:buChar char="•"/>
            </a:pPr>
            <a:r>
              <a:rPr lang="en-US" sz="2000" dirty="0">
                <a:solidFill>
                  <a:prstClr val="black"/>
                </a:solidFill>
                <a:latin typeface="Avenir Next LT Pro Light"/>
              </a:rPr>
              <a:t>Black Cherry – 4</a:t>
            </a:r>
          </a:p>
          <a:p>
            <a:pPr marL="1257300" lvl="2" indent="-342900">
              <a:buFont typeface="Arial" panose="020B0604020202020204" pitchFamily="34" charset="0"/>
              <a:buChar cha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San Marzano - 3</a:t>
            </a:r>
          </a:p>
          <a:p>
            <a:pPr marL="1257300" marR="0" lvl="2"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Avenir Next LT Pro Light"/>
              <a:ea typeface="+mn-ea"/>
              <a:cs typeface="+mn-cs"/>
            </a:endParaRPr>
          </a:p>
        </p:txBody>
      </p:sp>
      <p:pic>
        <p:nvPicPr>
          <p:cNvPr id="1028" name="Picture 4" descr="SunSugar, Tomato Seeds - Packet image number null">
            <a:extLst>
              <a:ext uri="{FF2B5EF4-FFF2-40B4-BE49-F238E27FC236}">
                <a16:creationId xmlns:a16="http://schemas.microsoft.com/office/drawing/2014/main" id="{22D41E52-8EBC-5AA6-DD25-CC0F3077F1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576770"/>
            <a:ext cx="3027673" cy="302767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65C97F2-5215-0237-6B85-8CF3D6BB47B9}"/>
              </a:ext>
            </a:extLst>
          </p:cNvPr>
          <p:cNvSpPr txBox="1"/>
          <p:nvPr/>
        </p:nvSpPr>
        <p:spPr>
          <a:xfrm>
            <a:off x="4343730" y="3358222"/>
            <a:ext cx="1757675" cy="246221"/>
          </a:xfrm>
          <a:prstGeom prst="rect">
            <a:avLst/>
          </a:prstGeom>
          <a:noFill/>
        </p:spPr>
        <p:txBody>
          <a:bodyPr wrap="square">
            <a:spAutoFit/>
          </a:bodyPr>
          <a:lstStyle/>
          <a:p>
            <a:r>
              <a:rPr lang="en-US" sz="1000" dirty="0">
                <a:solidFill>
                  <a:schemeClr val="bg1"/>
                </a:solidFill>
              </a:rPr>
              <a:t>https://</a:t>
            </a:r>
            <a:r>
              <a:rPr lang="en-US" sz="1000" dirty="0" err="1">
                <a:solidFill>
                  <a:schemeClr val="bg1"/>
                </a:solidFill>
              </a:rPr>
              <a:t>www.ufseeds.com</a:t>
            </a:r>
            <a:r>
              <a:rPr lang="en-US" sz="1000" dirty="0">
                <a:solidFill>
                  <a:schemeClr val="bg1"/>
                </a:solidFill>
              </a:rPr>
              <a:t>/</a:t>
            </a:r>
          </a:p>
        </p:txBody>
      </p:sp>
      <p:pic>
        <p:nvPicPr>
          <p:cNvPr id="1030" name="Picture 6" descr="Cherokee Purple Tomato">
            <a:extLst>
              <a:ext uri="{FF2B5EF4-FFF2-40B4-BE49-F238E27FC236}">
                <a16:creationId xmlns:a16="http://schemas.microsoft.com/office/drawing/2014/main" id="{7D6EE5AC-1F67-0058-FE10-3B28452D163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47273" y="566230"/>
            <a:ext cx="3027674" cy="303821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37FFA42F-218D-53BA-1B72-3BCBBA0490AC}"/>
              </a:ext>
            </a:extLst>
          </p:cNvPr>
          <p:cNvSpPr txBox="1"/>
          <p:nvPr/>
        </p:nvSpPr>
        <p:spPr>
          <a:xfrm>
            <a:off x="7451114" y="3358222"/>
            <a:ext cx="2397740" cy="246221"/>
          </a:xfrm>
          <a:prstGeom prst="rect">
            <a:avLst/>
          </a:prstGeom>
          <a:noFill/>
        </p:spPr>
        <p:txBody>
          <a:bodyPr wrap="square">
            <a:spAutoFit/>
          </a:bodyPr>
          <a:lstStyle/>
          <a:p>
            <a:r>
              <a:rPr lang="en-US" sz="1000" dirty="0">
                <a:solidFill>
                  <a:schemeClr val="bg1"/>
                </a:solidFill>
              </a:rPr>
              <a:t>https://</a:t>
            </a:r>
            <a:r>
              <a:rPr lang="en-US" sz="1000" dirty="0" err="1">
                <a:solidFill>
                  <a:schemeClr val="bg1"/>
                </a:solidFill>
              </a:rPr>
              <a:t>www.highmowingseeds.com</a:t>
            </a:r>
            <a:r>
              <a:rPr lang="en-US" sz="1000" dirty="0">
                <a:solidFill>
                  <a:schemeClr val="bg1"/>
                </a:solidFill>
              </a:rPr>
              <a:t>/</a:t>
            </a:r>
          </a:p>
        </p:txBody>
      </p:sp>
      <p:pic>
        <p:nvPicPr>
          <p:cNvPr id="1032" name="Picture 8" descr="Celebrity Tomato Seeds">
            <a:extLst>
              <a:ext uri="{FF2B5EF4-FFF2-40B4-BE49-F238E27FC236}">
                <a16:creationId xmlns:a16="http://schemas.microsoft.com/office/drawing/2014/main" id="{A0938FBD-3B46-8513-55E9-631BBF5ECFB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84718" y="3591233"/>
            <a:ext cx="2695267" cy="269526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C9F1A9A6-3D0E-081C-E63C-5F242AF980EB}"/>
              </a:ext>
            </a:extLst>
          </p:cNvPr>
          <p:cNvSpPr txBox="1"/>
          <p:nvPr/>
        </p:nvSpPr>
        <p:spPr>
          <a:xfrm>
            <a:off x="3684718" y="6045548"/>
            <a:ext cx="1757675" cy="246221"/>
          </a:xfrm>
          <a:prstGeom prst="rect">
            <a:avLst/>
          </a:prstGeom>
          <a:noFill/>
        </p:spPr>
        <p:txBody>
          <a:bodyPr wrap="square">
            <a:spAutoFit/>
          </a:bodyPr>
          <a:lstStyle/>
          <a:p>
            <a:r>
              <a:rPr lang="en-US" sz="1000" dirty="0">
                <a:solidFill>
                  <a:schemeClr val="bg1"/>
                </a:solidFill>
              </a:rPr>
              <a:t>https://</a:t>
            </a:r>
            <a:r>
              <a:rPr lang="en-US" sz="1000" dirty="0" err="1">
                <a:solidFill>
                  <a:schemeClr val="bg1"/>
                </a:solidFill>
              </a:rPr>
              <a:t>www.burpee.com</a:t>
            </a:r>
            <a:r>
              <a:rPr lang="en-US" sz="1000" dirty="0">
                <a:solidFill>
                  <a:schemeClr val="bg1"/>
                </a:solidFill>
              </a:rPr>
              <a:t>/</a:t>
            </a:r>
          </a:p>
        </p:txBody>
      </p:sp>
      <p:pic>
        <p:nvPicPr>
          <p:cNvPr id="1034" name="Picture 10" descr="Black Cherry Tomato">
            <a:extLst>
              <a:ext uri="{FF2B5EF4-FFF2-40B4-BE49-F238E27FC236}">
                <a16:creationId xmlns:a16="http://schemas.microsoft.com/office/drawing/2014/main" id="{1D7A2B28-C627-8886-5AED-53CA566FFD9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79985" y="3588196"/>
            <a:ext cx="2695266" cy="2695266"/>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DA9C7D7A-A257-B27C-B5FA-2BCABBF64E48}"/>
              </a:ext>
            </a:extLst>
          </p:cNvPr>
          <p:cNvSpPr txBox="1"/>
          <p:nvPr/>
        </p:nvSpPr>
        <p:spPr>
          <a:xfrm>
            <a:off x="6379985" y="6045548"/>
            <a:ext cx="2394393" cy="246221"/>
          </a:xfrm>
          <a:prstGeom prst="rect">
            <a:avLst/>
          </a:prstGeom>
          <a:noFill/>
        </p:spPr>
        <p:txBody>
          <a:bodyPr wrap="square">
            <a:spAutoFit/>
          </a:bodyPr>
          <a:lstStyle/>
          <a:p>
            <a:r>
              <a:rPr lang="en-US" sz="1000" dirty="0">
                <a:solidFill>
                  <a:schemeClr val="bg1"/>
                </a:solidFill>
              </a:rPr>
              <a:t>https://</a:t>
            </a:r>
            <a:r>
              <a:rPr lang="en-US" sz="1000" dirty="0" err="1">
                <a:solidFill>
                  <a:schemeClr val="bg1"/>
                </a:solidFill>
              </a:rPr>
              <a:t>www.highmowingseeds.com</a:t>
            </a:r>
            <a:r>
              <a:rPr lang="en-US" sz="1000" dirty="0">
                <a:solidFill>
                  <a:schemeClr val="bg1"/>
                </a:solidFill>
              </a:rPr>
              <a:t>/</a:t>
            </a:r>
          </a:p>
        </p:txBody>
      </p:sp>
      <p:pic>
        <p:nvPicPr>
          <p:cNvPr id="1036" name="Picture 12" descr="San Marzano Paste Tomato">
            <a:extLst>
              <a:ext uri="{FF2B5EF4-FFF2-40B4-BE49-F238E27FC236}">
                <a16:creationId xmlns:a16="http://schemas.microsoft.com/office/drawing/2014/main" id="{76DEAF72-F5CE-B2D2-ACE9-5E6F147BB30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086480" y="3596317"/>
            <a:ext cx="2695267" cy="2695267"/>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B28CF8DA-0AF6-5F6A-D473-51E0429B8FB1}"/>
              </a:ext>
            </a:extLst>
          </p:cNvPr>
          <p:cNvSpPr txBox="1"/>
          <p:nvPr/>
        </p:nvSpPr>
        <p:spPr>
          <a:xfrm>
            <a:off x="9069208" y="6038760"/>
            <a:ext cx="2394393" cy="246221"/>
          </a:xfrm>
          <a:prstGeom prst="rect">
            <a:avLst/>
          </a:prstGeom>
          <a:noFill/>
        </p:spPr>
        <p:txBody>
          <a:bodyPr wrap="square">
            <a:spAutoFit/>
          </a:bodyPr>
          <a:lstStyle/>
          <a:p>
            <a:r>
              <a:rPr lang="en-US" sz="1000" dirty="0">
                <a:solidFill>
                  <a:schemeClr val="bg1"/>
                </a:solidFill>
              </a:rPr>
              <a:t>https://</a:t>
            </a:r>
            <a:r>
              <a:rPr lang="en-US" sz="1000" dirty="0" err="1">
                <a:solidFill>
                  <a:schemeClr val="bg1"/>
                </a:solidFill>
              </a:rPr>
              <a:t>www.highmowingseeds.com</a:t>
            </a:r>
            <a:r>
              <a:rPr lang="en-US" sz="1000" dirty="0">
                <a:solidFill>
                  <a:schemeClr val="bg1"/>
                </a:solidFill>
              </a:rPr>
              <a:t>/</a:t>
            </a:r>
          </a:p>
        </p:txBody>
      </p:sp>
      <p:sp>
        <p:nvSpPr>
          <p:cNvPr id="15" name="TextBox 14">
            <a:extLst>
              <a:ext uri="{FF2B5EF4-FFF2-40B4-BE49-F238E27FC236}">
                <a16:creationId xmlns:a16="http://schemas.microsoft.com/office/drawing/2014/main" id="{82614B64-BD60-1041-457A-C0D036D4DDA9}"/>
              </a:ext>
            </a:extLst>
          </p:cNvPr>
          <p:cNvSpPr txBox="1"/>
          <p:nvPr/>
        </p:nvSpPr>
        <p:spPr>
          <a:xfrm rot="19938190">
            <a:off x="4081610" y="504675"/>
            <a:ext cx="1901483" cy="584775"/>
          </a:xfrm>
          <a:prstGeom prst="rect">
            <a:avLst/>
          </a:prstGeom>
          <a:solidFill>
            <a:schemeClr val="accent2"/>
          </a:solidFill>
        </p:spPr>
        <p:txBody>
          <a:bodyPr wrap="none" rtlCol="0">
            <a:spAutoFit/>
          </a:bodyPr>
          <a:lstStyle/>
          <a:p>
            <a:r>
              <a:rPr lang="en-US" sz="3200" dirty="0">
                <a:solidFill>
                  <a:srgbClr val="0070C0"/>
                </a:solidFill>
                <a:latin typeface="Bauhaus 93" pitchFamily="82" charset="77"/>
              </a:rPr>
              <a:t>Sun Sugar</a:t>
            </a:r>
          </a:p>
        </p:txBody>
      </p:sp>
      <p:sp>
        <p:nvSpPr>
          <p:cNvPr id="16" name="TextBox 15">
            <a:extLst>
              <a:ext uri="{FF2B5EF4-FFF2-40B4-BE49-F238E27FC236}">
                <a16:creationId xmlns:a16="http://schemas.microsoft.com/office/drawing/2014/main" id="{3042B409-89D9-C516-ECE0-F6BA9C3BFC4B}"/>
              </a:ext>
            </a:extLst>
          </p:cNvPr>
          <p:cNvSpPr txBox="1"/>
          <p:nvPr/>
        </p:nvSpPr>
        <p:spPr>
          <a:xfrm rot="19945419">
            <a:off x="6930055" y="456578"/>
            <a:ext cx="3248005" cy="584775"/>
          </a:xfrm>
          <a:prstGeom prst="rect">
            <a:avLst/>
          </a:prstGeom>
          <a:solidFill>
            <a:schemeClr val="accent2"/>
          </a:solidFill>
        </p:spPr>
        <p:txBody>
          <a:bodyPr wrap="none" rtlCol="0">
            <a:spAutoFit/>
          </a:bodyPr>
          <a:lstStyle/>
          <a:p>
            <a:r>
              <a:rPr lang="en-US" sz="3200" dirty="0">
                <a:solidFill>
                  <a:srgbClr val="0070C0"/>
                </a:solidFill>
                <a:latin typeface="Bauhaus 93" pitchFamily="82" charset="77"/>
              </a:rPr>
              <a:t>Cherokee Purple</a:t>
            </a:r>
          </a:p>
        </p:txBody>
      </p:sp>
      <p:sp>
        <p:nvSpPr>
          <p:cNvPr id="17" name="TextBox 16">
            <a:extLst>
              <a:ext uri="{FF2B5EF4-FFF2-40B4-BE49-F238E27FC236}">
                <a16:creationId xmlns:a16="http://schemas.microsoft.com/office/drawing/2014/main" id="{FC18A6A9-3D6D-1D9F-C982-9BC1BBEDC9EB}"/>
              </a:ext>
            </a:extLst>
          </p:cNvPr>
          <p:cNvSpPr txBox="1"/>
          <p:nvPr/>
        </p:nvSpPr>
        <p:spPr>
          <a:xfrm rot="19938190">
            <a:off x="3633032" y="4225903"/>
            <a:ext cx="1912703" cy="584775"/>
          </a:xfrm>
          <a:prstGeom prst="rect">
            <a:avLst/>
          </a:prstGeom>
          <a:solidFill>
            <a:schemeClr val="accent2"/>
          </a:solidFill>
        </p:spPr>
        <p:txBody>
          <a:bodyPr wrap="none" rtlCol="0">
            <a:spAutoFit/>
          </a:bodyPr>
          <a:lstStyle/>
          <a:p>
            <a:r>
              <a:rPr lang="en-US" sz="3200" dirty="0">
                <a:solidFill>
                  <a:srgbClr val="0070C0"/>
                </a:solidFill>
                <a:latin typeface="Bauhaus 93" pitchFamily="82" charset="77"/>
              </a:rPr>
              <a:t>Celebrity</a:t>
            </a:r>
          </a:p>
        </p:txBody>
      </p:sp>
      <p:sp>
        <p:nvSpPr>
          <p:cNvPr id="18" name="TextBox 17">
            <a:extLst>
              <a:ext uri="{FF2B5EF4-FFF2-40B4-BE49-F238E27FC236}">
                <a16:creationId xmlns:a16="http://schemas.microsoft.com/office/drawing/2014/main" id="{14895F67-297D-3969-8E66-47D478D22B04}"/>
              </a:ext>
            </a:extLst>
          </p:cNvPr>
          <p:cNvSpPr txBox="1"/>
          <p:nvPr/>
        </p:nvSpPr>
        <p:spPr>
          <a:xfrm rot="19938190">
            <a:off x="6074409" y="4147040"/>
            <a:ext cx="2571538" cy="584775"/>
          </a:xfrm>
          <a:prstGeom prst="rect">
            <a:avLst/>
          </a:prstGeom>
          <a:solidFill>
            <a:schemeClr val="accent2"/>
          </a:solidFill>
        </p:spPr>
        <p:txBody>
          <a:bodyPr wrap="none" rtlCol="0">
            <a:spAutoFit/>
          </a:bodyPr>
          <a:lstStyle/>
          <a:p>
            <a:r>
              <a:rPr lang="en-US" sz="3200" dirty="0">
                <a:solidFill>
                  <a:srgbClr val="0070C0"/>
                </a:solidFill>
                <a:latin typeface="Bauhaus 93" pitchFamily="82" charset="77"/>
              </a:rPr>
              <a:t>Black Cherry</a:t>
            </a:r>
          </a:p>
        </p:txBody>
      </p:sp>
      <p:sp>
        <p:nvSpPr>
          <p:cNvPr id="19" name="TextBox 18">
            <a:extLst>
              <a:ext uri="{FF2B5EF4-FFF2-40B4-BE49-F238E27FC236}">
                <a16:creationId xmlns:a16="http://schemas.microsoft.com/office/drawing/2014/main" id="{0B661189-6296-DBF0-2FA4-B27787AFEE56}"/>
              </a:ext>
            </a:extLst>
          </p:cNvPr>
          <p:cNvSpPr txBox="1"/>
          <p:nvPr/>
        </p:nvSpPr>
        <p:spPr>
          <a:xfrm rot="19938190">
            <a:off x="8902826" y="3891950"/>
            <a:ext cx="2523448" cy="584775"/>
          </a:xfrm>
          <a:prstGeom prst="rect">
            <a:avLst/>
          </a:prstGeom>
          <a:solidFill>
            <a:schemeClr val="accent2"/>
          </a:solidFill>
        </p:spPr>
        <p:txBody>
          <a:bodyPr wrap="none" rtlCol="0">
            <a:spAutoFit/>
          </a:bodyPr>
          <a:lstStyle/>
          <a:p>
            <a:r>
              <a:rPr lang="en-US" sz="3200" dirty="0">
                <a:solidFill>
                  <a:srgbClr val="0070C0"/>
                </a:solidFill>
                <a:latin typeface="Bauhaus 93" pitchFamily="82" charset="77"/>
              </a:rPr>
              <a:t>San Marzano</a:t>
            </a:r>
          </a:p>
        </p:txBody>
      </p:sp>
      <p:sp>
        <p:nvSpPr>
          <p:cNvPr id="20" name="TextBox 19">
            <a:extLst>
              <a:ext uri="{FF2B5EF4-FFF2-40B4-BE49-F238E27FC236}">
                <a16:creationId xmlns:a16="http://schemas.microsoft.com/office/drawing/2014/main" id="{5F9651EF-388C-BDEC-2C08-281462621C5F}"/>
              </a:ext>
            </a:extLst>
          </p:cNvPr>
          <p:cNvSpPr txBox="1"/>
          <p:nvPr/>
        </p:nvSpPr>
        <p:spPr>
          <a:xfrm>
            <a:off x="255105" y="4308732"/>
            <a:ext cx="3221952" cy="2031325"/>
          </a:xfrm>
          <a:prstGeom prst="rect">
            <a:avLst/>
          </a:prstGeom>
          <a:noFill/>
        </p:spPr>
        <p:txBody>
          <a:bodyPr wrap="square" rtlCol="0">
            <a:spAutoFit/>
          </a:bodyPr>
          <a:lstStyle/>
          <a:p>
            <a:pPr algn="ctr"/>
            <a:r>
              <a:rPr lang="en-US" dirty="0">
                <a:solidFill>
                  <a:srgbClr val="0070C0"/>
                </a:solidFill>
              </a:rPr>
              <a:t>“An extremely high yielding orange cherry tomato that is larger and more crack resistant than Sun Gold.  Has a sweet, almost fruity flavor.  A favorite of visitors to my garden.”</a:t>
            </a:r>
          </a:p>
        </p:txBody>
      </p:sp>
      <p:sp>
        <p:nvSpPr>
          <p:cNvPr id="21" name="TextBox 20">
            <a:extLst>
              <a:ext uri="{FF2B5EF4-FFF2-40B4-BE49-F238E27FC236}">
                <a16:creationId xmlns:a16="http://schemas.microsoft.com/office/drawing/2014/main" id="{774A1645-A3C8-7F1D-3F50-AFA75D4CD9D1}"/>
              </a:ext>
            </a:extLst>
          </p:cNvPr>
          <p:cNvSpPr txBox="1"/>
          <p:nvPr/>
        </p:nvSpPr>
        <p:spPr>
          <a:xfrm>
            <a:off x="915339" y="3753072"/>
            <a:ext cx="1901483" cy="584775"/>
          </a:xfrm>
          <a:prstGeom prst="rect">
            <a:avLst/>
          </a:prstGeom>
          <a:solidFill>
            <a:schemeClr val="accent2"/>
          </a:solidFill>
        </p:spPr>
        <p:txBody>
          <a:bodyPr wrap="none" rtlCol="0">
            <a:spAutoFit/>
          </a:bodyPr>
          <a:lstStyle/>
          <a:p>
            <a:r>
              <a:rPr lang="en-US" sz="3200" dirty="0">
                <a:solidFill>
                  <a:srgbClr val="0070C0"/>
                </a:solidFill>
                <a:latin typeface="Bauhaus 93" pitchFamily="82" charset="77"/>
              </a:rPr>
              <a:t>Sun Sugar</a:t>
            </a:r>
          </a:p>
        </p:txBody>
      </p:sp>
    </p:spTree>
    <p:extLst>
      <p:ext uri="{BB962C8B-B14F-4D97-AF65-F5344CB8AC3E}">
        <p14:creationId xmlns:p14="http://schemas.microsoft.com/office/powerpoint/2010/main" val="33868261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736DBE71-2A14-EACD-F301-4D38CB2F7271}"/>
            </a:ext>
          </a:extLst>
        </p:cNvPr>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9FB875F2-D78E-AC86-957B-3EC0D32C02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cxnSp>
        <p:nvCxnSpPr>
          <p:cNvPr id="25" name="Straight Connector 24">
            <a:extLst>
              <a:ext uri="{FF2B5EF4-FFF2-40B4-BE49-F238E27FC236}">
                <a16:creationId xmlns:a16="http://schemas.microsoft.com/office/drawing/2014/main" id="{35146269-CE74-5FB0-4E53-341FF705106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419600" y="571500"/>
            <a:ext cx="0" cy="5715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4EBB12BA-D848-E804-2710-8B2492FFAD0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60689" y="571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C6C2363-CB3D-6FAC-9F76-3DD8856C06B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71500" y="6286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E10FD5B6-CE5E-DB34-189F-1C16F3BD4C2A}"/>
              </a:ext>
            </a:extLst>
          </p:cNvPr>
          <p:cNvSpPr txBox="1"/>
          <p:nvPr/>
        </p:nvSpPr>
        <p:spPr>
          <a:xfrm>
            <a:off x="255105" y="742122"/>
            <a:ext cx="3909391"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Batang"/>
                <a:ea typeface="+mn-ea"/>
                <a:cs typeface="+mn-cs"/>
              </a:rPr>
              <a:t>2025 Reviews</a:t>
            </a:r>
          </a:p>
        </p:txBody>
      </p:sp>
      <p:sp>
        <p:nvSpPr>
          <p:cNvPr id="10" name="TextBox 9">
            <a:extLst>
              <a:ext uri="{FF2B5EF4-FFF2-40B4-BE49-F238E27FC236}">
                <a16:creationId xmlns:a16="http://schemas.microsoft.com/office/drawing/2014/main" id="{0FE651E0-2311-EDC0-01B5-56D662A9917A}"/>
              </a:ext>
            </a:extLst>
          </p:cNvPr>
          <p:cNvSpPr txBox="1"/>
          <p:nvPr/>
        </p:nvSpPr>
        <p:spPr>
          <a:xfrm>
            <a:off x="265043" y="1484243"/>
            <a:ext cx="3962400" cy="1323439"/>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From review of:</a:t>
            </a:r>
          </a:p>
          <a:p>
            <a:pPr marL="800100" lvl="1" indent="-342900">
              <a:buFont typeface="Arial" panose="020B0604020202020204" pitchFamily="34" charset="0"/>
              <a:buChar char="•"/>
            </a:pPr>
            <a:r>
              <a:rPr kumimoji="0" lang="en-US" sz="2000" b="0" i="0" u="none" strike="noStrike" kern="1200" cap="none" spc="0" normalizeH="0" baseline="0" noProof="0" dirty="0" err="1">
                <a:ln>
                  <a:noFill/>
                </a:ln>
                <a:solidFill>
                  <a:prstClr val="black"/>
                </a:solidFill>
                <a:effectLst/>
                <a:uLnTx/>
                <a:uFillTx/>
                <a:latin typeface="Avenir Next LT Pro Light"/>
                <a:ea typeface="+mn-ea"/>
                <a:cs typeface="+mn-cs"/>
              </a:rPr>
              <a:t>Azoychka</a:t>
            </a: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 Tomato</a:t>
            </a:r>
          </a:p>
          <a:p>
            <a:pPr marL="800100" lvl="1" indent="-342900">
              <a:buFont typeface="Arial" panose="020B0604020202020204" pitchFamily="34" charset="0"/>
              <a:buChar char="•"/>
            </a:pPr>
            <a:endParaRPr kumimoji="0" lang="en-US" sz="2000" b="0" i="0" u="none" strike="noStrike" kern="1200" cap="none" spc="0" normalizeH="0" baseline="0" noProof="0" dirty="0">
              <a:ln>
                <a:noFill/>
              </a:ln>
              <a:solidFill>
                <a:prstClr val="black"/>
              </a:solidFill>
              <a:effectLst/>
              <a:uLnTx/>
              <a:uFillTx/>
              <a:latin typeface="Avenir Next LT Pro Light"/>
              <a:ea typeface="+mn-ea"/>
              <a:cs typeface="+mn-cs"/>
            </a:endParaRPr>
          </a:p>
          <a:p>
            <a:pPr marL="800100" lvl="1" indent="-342900">
              <a:buFont typeface="Arial" panose="020B0604020202020204" pitchFamily="34" charset="0"/>
              <a:buChar char="•"/>
            </a:pPr>
            <a:endParaRPr kumimoji="0" lang="en-US" sz="2000" b="0" i="0" u="none" strike="noStrike" kern="1200" cap="none" spc="0" normalizeH="0" baseline="0" noProof="0" dirty="0">
              <a:ln>
                <a:noFill/>
              </a:ln>
              <a:solidFill>
                <a:prstClr val="black"/>
              </a:solidFill>
              <a:effectLst/>
              <a:uLnTx/>
              <a:uFillTx/>
              <a:latin typeface="Avenir Next LT Pro Light"/>
              <a:ea typeface="+mn-ea"/>
              <a:cs typeface="+mn-cs"/>
            </a:endParaRPr>
          </a:p>
        </p:txBody>
      </p:sp>
      <p:pic>
        <p:nvPicPr>
          <p:cNvPr id="2050" name="Picture 2" descr="Azoychka Tomato">
            <a:extLst>
              <a:ext uri="{FF2B5EF4-FFF2-40B4-BE49-F238E27FC236}">
                <a16:creationId xmlns:a16="http://schemas.microsoft.com/office/drawing/2014/main" id="{FFEABDE2-4342-2471-560A-A10D7A92AA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82547" y="619762"/>
            <a:ext cx="4517254" cy="561847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86BF0A9-78CB-507D-BB46-0B62F747BCA1}"/>
              </a:ext>
            </a:extLst>
          </p:cNvPr>
          <p:cNvSpPr txBox="1"/>
          <p:nvPr/>
        </p:nvSpPr>
        <p:spPr>
          <a:xfrm>
            <a:off x="1035218" y="2384288"/>
            <a:ext cx="3129278" cy="3416320"/>
          </a:xfrm>
          <a:prstGeom prst="rect">
            <a:avLst/>
          </a:prstGeom>
          <a:noFill/>
        </p:spPr>
        <p:txBody>
          <a:bodyPr wrap="square" rtlCol="0">
            <a:spAutoFit/>
          </a:bodyPr>
          <a:lstStyle/>
          <a:p>
            <a:r>
              <a:rPr lang="en-US" dirty="0">
                <a:solidFill>
                  <a:srgbClr val="0070C0"/>
                </a:solidFill>
              </a:rPr>
              <a:t>“I know this isn't a popular variety but I think it's because people are unaware of this treasure. It's a Russian yellow variety that takes off early in the colder May weather. It will produce as early as an early girl, but has a tangy sweet almost citrus flavor. Yields continue until the late fall making this a great producer.”</a:t>
            </a:r>
          </a:p>
        </p:txBody>
      </p:sp>
      <p:sp>
        <p:nvSpPr>
          <p:cNvPr id="4" name="TextBox 3">
            <a:extLst>
              <a:ext uri="{FF2B5EF4-FFF2-40B4-BE49-F238E27FC236}">
                <a16:creationId xmlns:a16="http://schemas.microsoft.com/office/drawing/2014/main" id="{144A4BA3-1800-CCDC-1278-E95DABCC745F}"/>
              </a:ext>
            </a:extLst>
          </p:cNvPr>
          <p:cNvSpPr txBox="1"/>
          <p:nvPr/>
        </p:nvSpPr>
        <p:spPr>
          <a:xfrm>
            <a:off x="4478614" y="5992016"/>
            <a:ext cx="3223959" cy="246221"/>
          </a:xfrm>
          <a:prstGeom prst="rect">
            <a:avLst/>
          </a:prstGeom>
          <a:noFill/>
        </p:spPr>
        <p:txBody>
          <a:bodyPr wrap="none" rtlCol="0">
            <a:spAutoFit/>
          </a:bodyPr>
          <a:lstStyle/>
          <a:p>
            <a:r>
              <a:rPr lang="en-US" sz="1000" dirty="0">
                <a:solidFill>
                  <a:schemeClr val="bg1"/>
                </a:solidFill>
              </a:rPr>
              <a:t>https://</a:t>
            </a:r>
            <a:r>
              <a:rPr lang="en-US" sz="1000" dirty="0" err="1">
                <a:solidFill>
                  <a:schemeClr val="bg1"/>
                </a:solidFill>
              </a:rPr>
              <a:t>victoryseeds.com</a:t>
            </a:r>
            <a:r>
              <a:rPr lang="en-US" sz="1000" dirty="0">
                <a:solidFill>
                  <a:schemeClr val="bg1"/>
                </a:solidFill>
              </a:rPr>
              <a:t>/products/</a:t>
            </a:r>
            <a:r>
              <a:rPr lang="en-US" sz="1000" dirty="0" err="1">
                <a:solidFill>
                  <a:schemeClr val="bg1"/>
                </a:solidFill>
              </a:rPr>
              <a:t>azoychka</a:t>
            </a:r>
            <a:r>
              <a:rPr lang="en-US" sz="1000" dirty="0">
                <a:solidFill>
                  <a:schemeClr val="bg1"/>
                </a:solidFill>
              </a:rPr>
              <a:t>-tomato</a:t>
            </a:r>
          </a:p>
        </p:txBody>
      </p:sp>
      <p:sp>
        <p:nvSpPr>
          <p:cNvPr id="5" name="TextBox 4">
            <a:extLst>
              <a:ext uri="{FF2B5EF4-FFF2-40B4-BE49-F238E27FC236}">
                <a16:creationId xmlns:a16="http://schemas.microsoft.com/office/drawing/2014/main" id="{56E45C5F-CBFF-D407-7F0B-4F08E1D2FC9A}"/>
              </a:ext>
            </a:extLst>
          </p:cNvPr>
          <p:cNvSpPr txBox="1"/>
          <p:nvPr/>
        </p:nvSpPr>
        <p:spPr>
          <a:xfrm>
            <a:off x="9188937" y="2312262"/>
            <a:ext cx="3003063" cy="1938992"/>
          </a:xfrm>
          <a:prstGeom prst="rect">
            <a:avLst/>
          </a:prstGeom>
          <a:noFill/>
        </p:spPr>
        <p:txBody>
          <a:bodyPr wrap="square" rtlCol="0">
            <a:spAutoFit/>
          </a:bodyPr>
          <a:lstStyle/>
          <a:p>
            <a:r>
              <a:rPr lang="en-US" sz="4000" dirty="0"/>
              <a:t>I’M TRYING THIS ONE IN 2026</a:t>
            </a:r>
          </a:p>
        </p:txBody>
      </p:sp>
    </p:spTree>
    <p:extLst>
      <p:ext uri="{BB962C8B-B14F-4D97-AF65-F5344CB8AC3E}">
        <p14:creationId xmlns:p14="http://schemas.microsoft.com/office/powerpoint/2010/main" val="10263370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076EF426-4450-8119-747E-8FF33BD18492}"/>
            </a:ext>
          </a:extLst>
        </p:cNvPr>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6FCA0E74-1FFB-4232-F05F-ABEC493BFD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cxnSp>
        <p:nvCxnSpPr>
          <p:cNvPr id="25" name="Straight Connector 24">
            <a:extLst>
              <a:ext uri="{FF2B5EF4-FFF2-40B4-BE49-F238E27FC236}">
                <a16:creationId xmlns:a16="http://schemas.microsoft.com/office/drawing/2014/main" id="{9C01E1D2-1ECD-E5CC-99CA-291F3F347A9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419600" y="571500"/>
            <a:ext cx="0" cy="5715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B06DDB9-5BD3-8F56-CBA2-DD414F2A82B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60689" y="571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4E920D09-CD39-DB41-3151-A8F5B309CF2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71500" y="6286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F0857093-2350-8A84-E94A-4D7CCC8EF246}"/>
              </a:ext>
            </a:extLst>
          </p:cNvPr>
          <p:cNvSpPr txBox="1"/>
          <p:nvPr/>
        </p:nvSpPr>
        <p:spPr>
          <a:xfrm>
            <a:off x="255105" y="742122"/>
            <a:ext cx="3909391"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Batang"/>
                <a:ea typeface="+mn-ea"/>
                <a:cs typeface="+mn-cs"/>
              </a:rPr>
              <a:t>2025 Reviews</a:t>
            </a:r>
          </a:p>
        </p:txBody>
      </p:sp>
      <p:sp>
        <p:nvSpPr>
          <p:cNvPr id="10" name="TextBox 9">
            <a:extLst>
              <a:ext uri="{FF2B5EF4-FFF2-40B4-BE49-F238E27FC236}">
                <a16:creationId xmlns:a16="http://schemas.microsoft.com/office/drawing/2014/main" id="{9CDDAF5B-F878-089C-F1C4-8BE9E75FB188}"/>
              </a:ext>
            </a:extLst>
          </p:cNvPr>
          <p:cNvSpPr txBox="1"/>
          <p:nvPr/>
        </p:nvSpPr>
        <p:spPr>
          <a:xfrm>
            <a:off x="265042" y="1484243"/>
            <a:ext cx="4154545" cy="1015663"/>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solidFill>
                  <a:prstClr val="black"/>
                </a:solidFill>
                <a:latin typeface="Avenir Next LT Pro Light"/>
              </a:rPr>
              <a:t>Seed vendors</a:t>
            </a:r>
          </a:p>
          <a:p>
            <a:pPr marL="800100" lvl="1" indent="-342900">
              <a:buFont typeface="Arial" panose="020B0604020202020204" pitchFamily="34" charset="0"/>
              <a:buChar char="•"/>
            </a:pPr>
            <a:r>
              <a:rPr lang="en-US" sz="2000" dirty="0">
                <a:solidFill>
                  <a:prstClr val="black"/>
                </a:solidFill>
                <a:latin typeface="Avenir Next LT Pro Light"/>
              </a:rPr>
              <a:t>35 vendors listed</a:t>
            </a:r>
          </a:p>
          <a:p>
            <a:pPr marL="800100" lvl="1" indent="-342900">
              <a:buFont typeface="Arial" panose="020B0604020202020204" pitchFamily="34" charset="0"/>
              <a:buChar char="•"/>
            </a:pPr>
            <a:endParaRPr kumimoji="0" lang="en-US" sz="2000" b="0" i="0" u="none" strike="noStrike" kern="1200" cap="none" spc="0" normalizeH="0" baseline="0" noProof="0" dirty="0">
              <a:ln>
                <a:noFill/>
              </a:ln>
              <a:solidFill>
                <a:prstClr val="black"/>
              </a:solidFill>
              <a:effectLst/>
              <a:uLnTx/>
              <a:uFillTx/>
              <a:latin typeface="Avenir Next LT Pro Light"/>
              <a:ea typeface="+mn-ea"/>
              <a:cs typeface="+mn-cs"/>
            </a:endParaRPr>
          </a:p>
        </p:txBody>
      </p:sp>
      <p:pic>
        <p:nvPicPr>
          <p:cNvPr id="3" name="Picture 2" descr="A circle of words&#10;&#10;AI-generated content may be incorrect.">
            <a:extLst>
              <a:ext uri="{FF2B5EF4-FFF2-40B4-BE49-F238E27FC236}">
                <a16:creationId xmlns:a16="http://schemas.microsoft.com/office/drawing/2014/main" id="{C469EA8C-8B50-81ED-3CE4-2D4F3EED6815}"/>
              </a:ext>
            </a:extLst>
          </p:cNvPr>
          <p:cNvPicPr>
            <a:picLocks noChangeAspect="1"/>
          </p:cNvPicPr>
          <p:nvPr/>
        </p:nvPicPr>
        <p:blipFill>
          <a:blip r:embed="rId2"/>
          <a:stretch>
            <a:fillRect/>
          </a:stretch>
        </p:blipFill>
        <p:spPr>
          <a:xfrm>
            <a:off x="4429537" y="-40751"/>
            <a:ext cx="6939501" cy="6939501"/>
          </a:xfrm>
          <a:prstGeom prst="rect">
            <a:avLst/>
          </a:prstGeom>
        </p:spPr>
      </p:pic>
    </p:spTree>
    <p:extLst>
      <p:ext uri="{BB962C8B-B14F-4D97-AF65-F5344CB8AC3E}">
        <p14:creationId xmlns:p14="http://schemas.microsoft.com/office/powerpoint/2010/main" val="2016962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B7C046CE-1983-4453-96F5-5124697073D9}"/>
            </a:ext>
          </a:extLst>
        </p:cNvPr>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39DEF134-80B9-FCDF-7462-E955430EF5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cxnSp>
        <p:nvCxnSpPr>
          <p:cNvPr id="25" name="Straight Connector 24">
            <a:extLst>
              <a:ext uri="{FF2B5EF4-FFF2-40B4-BE49-F238E27FC236}">
                <a16:creationId xmlns:a16="http://schemas.microsoft.com/office/drawing/2014/main" id="{91C75C14-6429-7FBB-A4A5-A0184E4DD2D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419600" y="571500"/>
            <a:ext cx="0" cy="5715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D17E41F-C253-97F4-4322-3EB6A0E76D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60689" y="571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6CD270FE-E892-F00A-2F1A-6A0F61D4035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71500" y="6286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88D00668-667A-B51A-2BF7-D18FD86794D1}"/>
              </a:ext>
            </a:extLst>
          </p:cNvPr>
          <p:cNvSpPr txBox="1"/>
          <p:nvPr/>
        </p:nvSpPr>
        <p:spPr>
          <a:xfrm>
            <a:off x="255105" y="742122"/>
            <a:ext cx="3909391"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Batang"/>
                <a:ea typeface="+mn-ea"/>
                <a:cs typeface="+mn-cs"/>
              </a:rPr>
              <a:t>2025 Reviews</a:t>
            </a:r>
          </a:p>
        </p:txBody>
      </p:sp>
      <p:sp>
        <p:nvSpPr>
          <p:cNvPr id="10" name="TextBox 9">
            <a:extLst>
              <a:ext uri="{FF2B5EF4-FFF2-40B4-BE49-F238E27FC236}">
                <a16:creationId xmlns:a16="http://schemas.microsoft.com/office/drawing/2014/main" id="{20D53F9D-5DC1-2E4F-9E3C-4BE2F95CA178}"/>
              </a:ext>
            </a:extLst>
          </p:cNvPr>
          <p:cNvSpPr txBox="1"/>
          <p:nvPr/>
        </p:nvSpPr>
        <p:spPr>
          <a:xfrm>
            <a:off x="265042" y="1484243"/>
            <a:ext cx="4154545" cy="2246769"/>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Seed vendors</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35 vendors listed</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Avenir Next LT Pro Light"/>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Extended reviews</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169 out of 247</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68%</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Avenir Next LT Pro Light"/>
              <a:ea typeface="+mn-ea"/>
              <a:cs typeface="+mn-cs"/>
            </a:endParaRPr>
          </a:p>
        </p:txBody>
      </p:sp>
      <p:sp>
        <p:nvSpPr>
          <p:cNvPr id="2" name="TextBox 1">
            <a:extLst>
              <a:ext uri="{FF2B5EF4-FFF2-40B4-BE49-F238E27FC236}">
                <a16:creationId xmlns:a16="http://schemas.microsoft.com/office/drawing/2014/main" id="{1411F496-7FAC-C96A-2A05-0CB9E5746753}"/>
              </a:ext>
            </a:extLst>
          </p:cNvPr>
          <p:cNvSpPr txBox="1"/>
          <p:nvPr/>
        </p:nvSpPr>
        <p:spPr>
          <a:xfrm>
            <a:off x="4815841" y="965200"/>
            <a:ext cx="3688080" cy="2246769"/>
          </a:xfrm>
          <a:prstGeom prst="rect">
            <a:avLst/>
          </a:prstGeom>
          <a:noFill/>
        </p:spPr>
        <p:txBody>
          <a:bodyPr wrap="square" rtlCol="0">
            <a:spAutoFit/>
          </a:bodyPr>
          <a:lstStyle/>
          <a:p>
            <a:r>
              <a:rPr lang="en-US" sz="2000" dirty="0">
                <a:solidFill>
                  <a:srgbClr val="2670C0"/>
                </a:solidFill>
              </a:rPr>
              <a:t>“Absolutely the longest holding cabbage I have grown.  Very long harvest window.  Has a good, sweet flavor, and heads just grow larger and larger without splitting.”</a:t>
            </a:r>
          </a:p>
        </p:txBody>
      </p:sp>
      <p:sp>
        <p:nvSpPr>
          <p:cNvPr id="4" name="TextBox 3">
            <a:extLst>
              <a:ext uri="{FF2B5EF4-FFF2-40B4-BE49-F238E27FC236}">
                <a16:creationId xmlns:a16="http://schemas.microsoft.com/office/drawing/2014/main" id="{5DA28364-23EC-51DD-8870-B2C79FB73DB3}"/>
              </a:ext>
            </a:extLst>
          </p:cNvPr>
          <p:cNvSpPr txBox="1"/>
          <p:nvPr/>
        </p:nvSpPr>
        <p:spPr>
          <a:xfrm>
            <a:off x="4508110" y="465366"/>
            <a:ext cx="3504486" cy="461665"/>
          </a:xfrm>
          <a:prstGeom prst="rect">
            <a:avLst/>
          </a:prstGeom>
          <a:solidFill>
            <a:schemeClr val="accent2"/>
          </a:solidFill>
        </p:spPr>
        <p:txBody>
          <a:bodyPr wrap="none" rtlCol="0">
            <a:spAutoFit/>
          </a:bodyPr>
          <a:lstStyle/>
          <a:p>
            <a:r>
              <a:rPr lang="en-US" sz="2400" dirty="0">
                <a:solidFill>
                  <a:srgbClr val="2670C0"/>
                </a:solidFill>
                <a:latin typeface="Bauhaus 93" pitchFamily="82" charset="77"/>
              </a:rPr>
              <a:t>‘Blue Venture’ Cabbage</a:t>
            </a:r>
          </a:p>
        </p:txBody>
      </p:sp>
      <p:sp>
        <p:nvSpPr>
          <p:cNvPr id="5" name="TextBox 4">
            <a:extLst>
              <a:ext uri="{FF2B5EF4-FFF2-40B4-BE49-F238E27FC236}">
                <a16:creationId xmlns:a16="http://schemas.microsoft.com/office/drawing/2014/main" id="{E61AFCFF-9BAA-89C5-7567-11B50E774CBD}"/>
              </a:ext>
            </a:extLst>
          </p:cNvPr>
          <p:cNvSpPr txBox="1"/>
          <p:nvPr/>
        </p:nvSpPr>
        <p:spPr>
          <a:xfrm>
            <a:off x="8707121" y="1484243"/>
            <a:ext cx="3219834" cy="3170099"/>
          </a:xfrm>
          <a:prstGeom prst="rect">
            <a:avLst/>
          </a:prstGeom>
          <a:noFill/>
        </p:spPr>
        <p:txBody>
          <a:bodyPr wrap="square" rtlCol="0">
            <a:spAutoFit/>
          </a:bodyPr>
          <a:lstStyle/>
          <a:p>
            <a:r>
              <a:rPr lang="en-US" sz="2000" dirty="0">
                <a:solidFill>
                  <a:srgbClr val="2670C0"/>
                </a:solidFill>
              </a:rPr>
              <a:t>“The best of several sweet potatoes I have tried.  Produces smooth, attractive sweet potatoes that look like store bought.  Some will be very large.  Need lots of heat and as much growing season as you can give them.”</a:t>
            </a:r>
          </a:p>
        </p:txBody>
      </p:sp>
      <p:sp>
        <p:nvSpPr>
          <p:cNvPr id="6" name="TextBox 5">
            <a:extLst>
              <a:ext uri="{FF2B5EF4-FFF2-40B4-BE49-F238E27FC236}">
                <a16:creationId xmlns:a16="http://schemas.microsoft.com/office/drawing/2014/main" id="{F245A1A2-3880-B196-EC8F-A5D6319A10C0}"/>
              </a:ext>
            </a:extLst>
          </p:cNvPr>
          <p:cNvSpPr txBox="1"/>
          <p:nvPr/>
        </p:nvSpPr>
        <p:spPr>
          <a:xfrm>
            <a:off x="8334480" y="1034509"/>
            <a:ext cx="3801041" cy="461665"/>
          </a:xfrm>
          <a:prstGeom prst="rect">
            <a:avLst/>
          </a:prstGeom>
          <a:solidFill>
            <a:schemeClr val="accent2"/>
          </a:solidFill>
        </p:spPr>
        <p:txBody>
          <a:bodyPr wrap="none" rtlCol="0">
            <a:spAutoFit/>
          </a:bodyPr>
          <a:lstStyle/>
          <a:p>
            <a:r>
              <a:rPr lang="en-US" sz="2400" dirty="0">
                <a:solidFill>
                  <a:srgbClr val="2670C0"/>
                </a:solidFill>
                <a:latin typeface="Bauhaus 93" pitchFamily="82" charset="77"/>
              </a:rPr>
              <a:t>‘Georgia Jet’ Sweet Potato</a:t>
            </a:r>
          </a:p>
        </p:txBody>
      </p:sp>
      <p:sp>
        <p:nvSpPr>
          <p:cNvPr id="7" name="TextBox 6">
            <a:extLst>
              <a:ext uri="{FF2B5EF4-FFF2-40B4-BE49-F238E27FC236}">
                <a16:creationId xmlns:a16="http://schemas.microsoft.com/office/drawing/2014/main" id="{91E6C2E7-B7D0-6272-89AD-08379C747E25}"/>
              </a:ext>
            </a:extLst>
          </p:cNvPr>
          <p:cNvSpPr txBox="1"/>
          <p:nvPr/>
        </p:nvSpPr>
        <p:spPr>
          <a:xfrm>
            <a:off x="4815841" y="4015363"/>
            <a:ext cx="3688080" cy="2246769"/>
          </a:xfrm>
          <a:prstGeom prst="rect">
            <a:avLst/>
          </a:prstGeom>
          <a:noFill/>
        </p:spPr>
        <p:txBody>
          <a:bodyPr wrap="square" rtlCol="0">
            <a:spAutoFit/>
          </a:bodyPr>
          <a:lstStyle/>
          <a:p>
            <a:r>
              <a:rPr lang="en-US" sz="2000" dirty="0">
                <a:solidFill>
                  <a:srgbClr val="2670C0"/>
                </a:solidFill>
              </a:rPr>
              <a:t>“Heirloom </a:t>
            </a:r>
            <a:r>
              <a:rPr lang="en-US" sz="2000" dirty="0" err="1">
                <a:solidFill>
                  <a:srgbClr val="2670C0"/>
                </a:solidFill>
              </a:rPr>
              <a:t>basque</a:t>
            </a:r>
            <a:r>
              <a:rPr lang="en-US" sz="2000" dirty="0">
                <a:solidFill>
                  <a:srgbClr val="2670C0"/>
                </a:solidFill>
              </a:rPr>
              <a:t> pepper, very similar to shishito but not at all spicy. Can be fried and eaten green, or I have saved many and let ripen to deep red. when ripe can be dried and ground into paprika!” </a:t>
            </a:r>
          </a:p>
        </p:txBody>
      </p:sp>
      <p:sp>
        <p:nvSpPr>
          <p:cNvPr id="8" name="TextBox 7">
            <a:extLst>
              <a:ext uri="{FF2B5EF4-FFF2-40B4-BE49-F238E27FC236}">
                <a16:creationId xmlns:a16="http://schemas.microsoft.com/office/drawing/2014/main" id="{FB21732A-6B4B-8A3D-3388-BD3A7B57051E}"/>
              </a:ext>
            </a:extLst>
          </p:cNvPr>
          <p:cNvSpPr txBox="1"/>
          <p:nvPr/>
        </p:nvSpPr>
        <p:spPr>
          <a:xfrm>
            <a:off x="5119883" y="3561586"/>
            <a:ext cx="2523448" cy="461665"/>
          </a:xfrm>
          <a:prstGeom prst="rect">
            <a:avLst/>
          </a:prstGeom>
          <a:solidFill>
            <a:schemeClr val="accent2"/>
          </a:solidFill>
        </p:spPr>
        <p:txBody>
          <a:bodyPr wrap="none" rtlCol="0">
            <a:spAutoFit/>
          </a:bodyPr>
          <a:lstStyle/>
          <a:p>
            <a:r>
              <a:rPr lang="en-US" sz="2400" dirty="0">
                <a:solidFill>
                  <a:srgbClr val="2670C0"/>
                </a:solidFill>
                <a:latin typeface="Bauhaus 93" pitchFamily="82" charset="77"/>
              </a:rPr>
              <a:t>‘Gernika’ Pepper</a:t>
            </a:r>
          </a:p>
        </p:txBody>
      </p:sp>
    </p:spTree>
    <p:extLst>
      <p:ext uri="{BB962C8B-B14F-4D97-AF65-F5344CB8AC3E}">
        <p14:creationId xmlns:p14="http://schemas.microsoft.com/office/powerpoint/2010/main" val="34157645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FA331E52-D9AF-76AA-38CF-7CC148B6FB10}"/>
            </a:ext>
          </a:extLst>
        </p:cNvPr>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5332D42F-9438-EEEB-C336-1AC7756C1C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cxnSp>
        <p:nvCxnSpPr>
          <p:cNvPr id="25" name="Straight Connector 24">
            <a:extLst>
              <a:ext uri="{FF2B5EF4-FFF2-40B4-BE49-F238E27FC236}">
                <a16:creationId xmlns:a16="http://schemas.microsoft.com/office/drawing/2014/main" id="{EA91457A-BBEA-6E38-896F-550547FAD77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419600" y="571500"/>
            <a:ext cx="0" cy="5715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76BAACC-8132-EA38-4B17-02203C56575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60689" y="571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A9938CA7-B4DD-1EAA-1BA2-14295459D5B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71500" y="6286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6387C47C-417F-6B8B-E7B5-7AF525B15903}"/>
              </a:ext>
            </a:extLst>
          </p:cNvPr>
          <p:cNvSpPr txBox="1"/>
          <p:nvPr/>
        </p:nvSpPr>
        <p:spPr>
          <a:xfrm>
            <a:off x="255105" y="742122"/>
            <a:ext cx="3909391"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Batang"/>
                <a:ea typeface="+mn-ea"/>
                <a:cs typeface="+mn-cs"/>
              </a:rPr>
              <a:t>2025 Reviews</a:t>
            </a:r>
          </a:p>
        </p:txBody>
      </p:sp>
      <p:sp>
        <p:nvSpPr>
          <p:cNvPr id="10" name="TextBox 9">
            <a:extLst>
              <a:ext uri="{FF2B5EF4-FFF2-40B4-BE49-F238E27FC236}">
                <a16:creationId xmlns:a16="http://schemas.microsoft.com/office/drawing/2014/main" id="{CC94915A-B3A3-26FA-4994-5C3E26EE11AE}"/>
              </a:ext>
            </a:extLst>
          </p:cNvPr>
          <p:cNvSpPr txBox="1"/>
          <p:nvPr/>
        </p:nvSpPr>
        <p:spPr>
          <a:xfrm>
            <a:off x="265042" y="1484243"/>
            <a:ext cx="4154545" cy="3477875"/>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Seed vendors</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35 vendors listed</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Avenir Next LT Pro Light"/>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Extended reviews</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169 out of 247</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68%</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Avenir Next LT Pro Light"/>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Nutrient Management</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”Organic” = 109</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“Conventional” = 110</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“Both” = 28</a:t>
            </a:r>
          </a:p>
        </p:txBody>
      </p:sp>
      <p:graphicFrame>
        <p:nvGraphicFramePr>
          <p:cNvPr id="2" name="Chart 1">
            <a:extLst>
              <a:ext uri="{FF2B5EF4-FFF2-40B4-BE49-F238E27FC236}">
                <a16:creationId xmlns:a16="http://schemas.microsoft.com/office/drawing/2014/main" id="{52551451-9ABA-2CA4-2950-0E3EDB615383}"/>
              </a:ext>
            </a:extLst>
          </p:cNvPr>
          <p:cNvGraphicFramePr>
            <a:graphicFrameLocks/>
          </p:cNvGraphicFramePr>
          <p:nvPr>
            <p:extLst>
              <p:ext uri="{D42A27DB-BD31-4B8C-83A1-F6EECF244321}">
                <p14:modId xmlns:p14="http://schemas.microsoft.com/office/powerpoint/2010/main" val="4028191594"/>
              </p:ext>
            </p:extLst>
          </p:nvPr>
        </p:nvGraphicFramePr>
        <p:xfrm>
          <a:off x="4674690" y="742122"/>
          <a:ext cx="6765457" cy="540139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7864124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939B0EEF-2E00-D362-D998-FCE1AD01F730}"/>
            </a:ext>
          </a:extLst>
        </p:cNvPr>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63BECEE1-D72F-5A29-1330-3F2681DC0F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cxnSp>
        <p:nvCxnSpPr>
          <p:cNvPr id="25" name="Straight Connector 24">
            <a:extLst>
              <a:ext uri="{FF2B5EF4-FFF2-40B4-BE49-F238E27FC236}">
                <a16:creationId xmlns:a16="http://schemas.microsoft.com/office/drawing/2014/main" id="{4FB7F3A2-D2AD-5176-D6EF-427DBAA1363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419600" y="571500"/>
            <a:ext cx="0" cy="5715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9930F51-BD5A-E2F1-8AA4-7EB6D217B70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60689" y="571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EBB75344-5E71-C867-D202-516AB8B4803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71500" y="6286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77BCE0B1-E5B3-654E-2164-CBA34C378CE0}"/>
              </a:ext>
            </a:extLst>
          </p:cNvPr>
          <p:cNvSpPr txBox="1"/>
          <p:nvPr/>
        </p:nvSpPr>
        <p:spPr>
          <a:xfrm>
            <a:off x="255105" y="742122"/>
            <a:ext cx="3909391"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Batang"/>
                <a:ea typeface="+mn-ea"/>
                <a:cs typeface="+mn-cs"/>
              </a:rPr>
              <a:t>Shortcomings of current </a:t>
            </a:r>
            <a:r>
              <a:rPr lang="en-US" sz="3200" b="1" dirty="0">
                <a:solidFill>
                  <a:prstClr val="black"/>
                </a:solidFill>
                <a:latin typeface="Batang"/>
              </a:rPr>
              <a:t>f</a:t>
            </a:r>
            <a:r>
              <a:rPr kumimoji="0" lang="en-US" sz="3200" b="1" i="0" u="none" strike="noStrike" kern="1200" cap="none" spc="0" normalizeH="0" baseline="0" noProof="0" dirty="0" err="1">
                <a:ln>
                  <a:noFill/>
                </a:ln>
                <a:solidFill>
                  <a:prstClr val="black"/>
                </a:solidFill>
                <a:effectLst/>
                <a:uLnTx/>
                <a:uFillTx/>
                <a:latin typeface="Batang"/>
                <a:ea typeface="+mn-ea"/>
                <a:cs typeface="+mn-cs"/>
              </a:rPr>
              <a:t>ormat</a:t>
            </a:r>
            <a:endParaRPr kumimoji="0" lang="en-US" sz="3200" b="1" i="0" u="none" strike="noStrike" kern="1200" cap="none" spc="0" normalizeH="0" baseline="0" noProof="0" dirty="0">
              <a:ln>
                <a:noFill/>
              </a:ln>
              <a:solidFill>
                <a:prstClr val="black"/>
              </a:solidFill>
              <a:effectLst/>
              <a:uLnTx/>
              <a:uFillTx/>
              <a:latin typeface="Batang"/>
              <a:ea typeface="+mn-ea"/>
              <a:cs typeface="+mn-cs"/>
            </a:endParaRPr>
          </a:p>
        </p:txBody>
      </p:sp>
      <p:sp>
        <p:nvSpPr>
          <p:cNvPr id="10" name="TextBox 9">
            <a:extLst>
              <a:ext uri="{FF2B5EF4-FFF2-40B4-BE49-F238E27FC236}">
                <a16:creationId xmlns:a16="http://schemas.microsoft.com/office/drawing/2014/main" id="{D91DC5EC-3C6A-4BBD-24B7-974B6F3673F8}"/>
              </a:ext>
            </a:extLst>
          </p:cNvPr>
          <p:cNvSpPr txBox="1"/>
          <p:nvPr/>
        </p:nvSpPr>
        <p:spPr>
          <a:xfrm>
            <a:off x="255105" y="1990086"/>
            <a:ext cx="4164483" cy="4093428"/>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Currently just a google sheet linked on </a:t>
            </a:r>
            <a:r>
              <a:rPr kumimoji="0" lang="en-US" sz="2000" b="0" i="0" u="none" strike="noStrike" kern="1200" cap="none" spc="0" normalizeH="0" baseline="0" noProof="0" dirty="0" err="1">
                <a:ln>
                  <a:noFill/>
                </a:ln>
                <a:solidFill>
                  <a:prstClr val="black"/>
                </a:solidFill>
                <a:effectLst/>
                <a:uLnTx/>
                <a:uFillTx/>
                <a:latin typeface="Avenir Next LT Pro Light"/>
                <a:ea typeface="+mn-ea"/>
                <a:cs typeface="+mn-cs"/>
              </a:rPr>
              <a:t>garden.usu.edu</a:t>
            </a:r>
            <a:endParaRPr kumimoji="0" lang="en-US" sz="2000" b="0" i="0" u="none" strike="noStrike" kern="1200" cap="none" spc="0" normalizeH="0" baseline="0" noProof="0" dirty="0">
              <a:ln>
                <a:noFill/>
              </a:ln>
              <a:solidFill>
                <a:prstClr val="black"/>
              </a:solidFill>
              <a:effectLst/>
              <a:uLnTx/>
              <a:uFillTx/>
              <a:latin typeface="Avenir Next LT Pro Light"/>
              <a:ea typeface="+mn-ea"/>
              <a:cs typeface="+mn-cs"/>
            </a:endParaRPr>
          </a:p>
          <a:p>
            <a:pPr marL="800100" lvl="1" indent="-342900">
              <a:buFont typeface="Arial" panose="020B0604020202020204" pitchFamily="34" charset="0"/>
              <a:buChar char="•"/>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Fruit, Vegetable, and Herb Growing Guides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solidFill>
                  <a:prstClr val="black"/>
                </a:solidFill>
                <a:latin typeface="Avenir Next LT Pro Light"/>
              </a:rPr>
              <a:t>Survey and outputs are separate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solidFill>
                  <a:prstClr val="black"/>
                </a:solidFill>
                <a:latin typeface="Avenir Next LT Pro Light"/>
              </a:rPr>
              <a:t>No real-time updates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solidFill>
                  <a:prstClr val="black"/>
                </a:solidFill>
                <a:latin typeface="Avenir Next LT Pro Light"/>
              </a:rPr>
              <a:t>Data entry can be cumbersome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2000" dirty="0">
              <a:solidFill>
                <a:prstClr val="black"/>
              </a:solidFill>
              <a:latin typeface="Avenir Next LT Pro Light"/>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solidFill>
                  <a:prstClr val="black"/>
                </a:solidFill>
                <a:latin typeface="Avenir Next LT Pro Light"/>
              </a:rPr>
              <a:t>WHAT ARE YOUR THOUGHTS?</a:t>
            </a:r>
          </a:p>
          <a:p>
            <a:pPr marL="800100" lvl="1" indent="-342900">
              <a:buFont typeface="Arial" panose="020B0604020202020204" pitchFamily="34" charset="0"/>
              <a:buChar char="•"/>
            </a:pPr>
            <a:r>
              <a:rPr lang="en-US" sz="2000" dirty="0">
                <a:solidFill>
                  <a:prstClr val="black"/>
                </a:solidFill>
                <a:latin typeface="Avenir Next LT Pro Light"/>
              </a:rPr>
              <a:t>Link at end of slides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2000" dirty="0">
              <a:solidFill>
                <a:prstClr val="black"/>
              </a:solidFill>
              <a:latin typeface="Avenir Next LT Pro Light"/>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Avenir Next LT Pro Light"/>
              <a:ea typeface="+mn-ea"/>
              <a:cs typeface="+mn-cs"/>
            </a:endParaRPr>
          </a:p>
        </p:txBody>
      </p:sp>
      <p:pic>
        <p:nvPicPr>
          <p:cNvPr id="4" name="Picture 3">
            <a:extLst>
              <a:ext uri="{FF2B5EF4-FFF2-40B4-BE49-F238E27FC236}">
                <a16:creationId xmlns:a16="http://schemas.microsoft.com/office/drawing/2014/main" id="{D6AEC012-E045-2067-B265-1FE767D5A67C}"/>
              </a:ext>
            </a:extLst>
          </p:cNvPr>
          <p:cNvPicPr>
            <a:picLocks noChangeAspect="1"/>
          </p:cNvPicPr>
          <p:nvPr/>
        </p:nvPicPr>
        <p:blipFill>
          <a:blip r:embed="rId3"/>
          <a:stretch>
            <a:fillRect/>
          </a:stretch>
        </p:blipFill>
        <p:spPr>
          <a:xfrm>
            <a:off x="4419588" y="-2006075"/>
            <a:ext cx="10490646" cy="4194123"/>
          </a:xfrm>
          <a:prstGeom prst="rect">
            <a:avLst/>
          </a:prstGeom>
        </p:spPr>
      </p:pic>
      <p:pic>
        <p:nvPicPr>
          <p:cNvPr id="3" name="Picture 2">
            <a:extLst>
              <a:ext uri="{FF2B5EF4-FFF2-40B4-BE49-F238E27FC236}">
                <a16:creationId xmlns:a16="http://schemas.microsoft.com/office/drawing/2014/main" id="{B746ED22-826F-EA6D-E208-C0CE3620773F}"/>
              </a:ext>
            </a:extLst>
          </p:cNvPr>
          <p:cNvPicPr>
            <a:picLocks noChangeAspect="1"/>
          </p:cNvPicPr>
          <p:nvPr/>
        </p:nvPicPr>
        <p:blipFill>
          <a:blip r:embed="rId4"/>
          <a:stretch>
            <a:fillRect/>
          </a:stretch>
        </p:blipFill>
        <p:spPr>
          <a:xfrm>
            <a:off x="4419588" y="1637057"/>
            <a:ext cx="16821002" cy="5306253"/>
          </a:xfrm>
          <a:prstGeom prst="rect">
            <a:avLst/>
          </a:prstGeom>
        </p:spPr>
      </p:pic>
    </p:spTree>
    <p:extLst>
      <p:ext uri="{BB962C8B-B14F-4D97-AF65-F5344CB8AC3E}">
        <p14:creationId xmlns:p14="http://schemas.microsoft.com/office/powerpoint/2010/main" val="13027224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1D306F3C-56BA-D6F0-9055-EFEEF88C24D5}"/>
            </a:ext>
          </a:extLst>
        </p:cNvPr>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1CF9B33B-2A2D-AF2B-84F6-240B32E23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cxnSp>
        <p:nvCxnSpPr>
          <p:cNvPr id="25" name="Straight Connector 24">
            <a:extLst>
              <a:ext uri="{FF2B5EF4-FFF2-40B4-BE49-F238E27FC236}">
                <a16:creationId xmlns:a16="http://schemas.microsoft.com/office/drawing/2014/main" id="{012C9F73-79D6-D1C2-68D9-7A6B1E5F994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419600" y="571500"/>
            <a:ext cx="0" cy="5715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F4C51D3D-502A-5400-6701-6C575E3DFBB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60689" y="571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400FA94-FAAE-C4F9-A2B5-535F115FC7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71500" y="6286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3CE6ADBB-15F3-66F8-5BA4-B36C84C60F2A}"/>
              </a:ext>
            </a:extLst>
          </p:cNvPr>
          <p:cNvSpPr txBox="1"/>
          <p:nvPr/>
        </p:nvSpPr>
        <p:spPr>
          <a:xfrm>
            <a:off x="255105" y="742122"/>
            <a:ext cx="3909391"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Batang"/>
                <a:ea typeface="+mn-ea"/>
                <a:cs typeface="+mn-cs"/>
              </a:rPr>
              <a:t>Future format (hopefully)</a:t>
            </a:r>
          </a:p>
        </p:txBody>
      </p:sp>
      <p:sp>
        <p:nvSpPr>
          <p:cNvPr id="10" name="TextBox 9">
            <a:extLst>
              <a:ext uri="{FF2B5EF4-FFF2-40B4-BE49-F238E27FC236}">
                <a16:creationId xmlns:a16="http://schemas.microsoft.com/office/drawing/2014/main" id="{09E53E65-ED19-8602-9601-193666E1C429}"/>
              </a:ext>
            </a:extLst>
          </p:cNvPr>
          <p:cNvSpPr txBox="1"/>
          <p:nvPr/>
        </p:nvSpPr>
        <p:spPr>
          <a:xfrm>
            <a:off x="255105" y="1990086"/>
            <a:ext cx="4164483" cy="4708981"/>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Standalone website interface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solidFill>
                  <a:prstClr val="black"/>
                </a:solidFill>
                <a:latin typeface="Avenir Next LT Pro Light"/>
              </a:rPr>
              <a:t>M</a:t>
            </a:r>
            <a:r>
              <a:rPr kumimoji="0" lang="en-US" sz="2000" b="0" i="0" u="none" strike="noStrike" kern="1200" cap="none" spc="0" normalizeH="0" baseline="0" noProof="0" dirty="0" err="1">
                <a:ln>
                  <a:noFill/>
                </a:ln>
                <a:solidFill>
                  <a:prstClr val="black"/>
                </a:solidFill>
                <a:effectLst/>
                <a:uLnTx/>
                <a:uFillTx/>
                <a:latin typeface="Avenir Next LT Pro Light"/>
                <a:ea typeface="+mn-ea"/>
                <a:cs typeface="+mn-cs"/>
              </a:rPr>
              <a:t>obile</a:t>
            </a: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 app</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solidFill>
                  <a:prstClr val="black"/>
                </a:solidFill>
                <a:latin typeface="Avenir Next LT Pro Light"/>
              </a:rPr>
              <a:t>Create user profile</a:t>
            </a:r>
          </a:p>
          <a:p>
            <a:pPr marL="800100" lvl="1" indent="-342900">
              <a:buFont typeface="Arial" panose="020B0604020202020204" pitchFamily="34" charset="0"/>
              <a:buChar cha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Eliminates needs to answer contextual questions for each review</a:t>
            </a:r>
          </a:p>
          <a:p>
            <a:pPr marL="342900" indent="-342900">
              <a:buFont typeface="Arial" panose="020B0604020202020204" pitchFamily="34" charset="0"/>
              <a:buChar cha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Photo submission option</a:t>
            </a:r>
          </a:p>
          <a:p>
            <a:pPr marL="342900" indent="-342900">
              <a:buFont typeface="Arial" panose="020B0604020202020204" pitchFamily="34" charset="0"/>
              <a:buChar cha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Increased uniformity for cultivar names</a:t>
            </a:r>
          </a:p>
          <a:p>
            <a:pPr marL="342900" indent="-342900">
              <a:buFont typeface="Arial" panose="020B0604020202020204" pitchFamily="34" charset="0"/>
              <a:buChar char="•"/>
            </a:pPr>
            <a:r>
              <a:rPr lang="en-US" sz="2000" dirty="0">
                <a:solidFill>
                  <a:prstClr val="black"/>
                </a:solidFill>
                <a:latin typeface="Avenir Next LT Pro Light"/>
              </a:rPr>
              <a:t>Visually easy to digest, intuitive</a:t>
            </a:r>
          </a:p>
          <a:p>
            <a:pPr marL="342900" indent="-342900">
              <a:buFont typeface="Arial" panose="020B0604020202020204" pitchFamily="34" charset="0"/>
              <a:buChar cha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Summary statistics and graphs</a:t>
            </a:r>
          </a:p>
          <a:p>
            <a:pPr marL="342900" indent="-342900">
              <a:buFont typeface="Arial" panose="020B0604020202020204" pitchFamily="34" charset="0"/>
              <a:buChar char="•"/>
            </a:pPr>
            <a:endParaRPr lang="en-US" sz="2000" dirty="0">
              <a:solidFill>
                <a:prstClr val="black"/>
              </a:solidFill>
              <a:latin typeface="Avenir Next LT Pro Light"/>
            </a:endParaRPr>
          </a:p>
          <a:p>
            <a:pPr marL="342900" indent="-342900">
              <a:buFont typeface="Arial" panose="020B0604020202020204" pitchFamily="34" charset="0"/>
              <a:buChar char="•"/>
            </a:pPr>
            <a:r>
              <a:rPr lang="en-US" sz="2000" dirty="0">
                <a:solidFill>
                  <a:prstClr val="black"/>
                </a:solidFill>
                <a:latin typeface="Avenir Next LT Pro Light"/>
              </a:rPr>
              <a:t>Applying for grant to help with development</a:t>
            </a:r>
          </a:p>
          <a:p>
            <a:pPr marL="800100" lvl="1" indent="-342900">
              <a:buFont typeface="Arial" panose="020B0604020202020204" pitchFamily="34" charset="0"/>
              <a:buChar char="•"/>
            </a:pPr>
            <a:r>
              <a:rPr lang="en-US" sz="2000" dirty="0">
                <a:solidFill>
                  <a:prstClr val="black"/>
                </a:solidFill>
                <a:latin typeface="Avenir Next LT Pro Light"/>
              </a:rPr>
              <a:t>Send us a letter of support!</a:t>
            </a:r>
            <a:endParaRPr kumimoji="0" lang="en-US" sz="2000" b="0" i="0" u="none" strike="noStrike" kern="1200" cap="none" spc="0" normalizeH="0" baseline="0" noProof="0" dirty="0">
              <a:ln>
                <a:noFill/>
              </a:ln>
              <a:solidFill>
                <a:prstClr val="black"/>
              </a:solidFill>
              <a:effectLst/>
              <a:uLnTx/>
              <a:uFillTx/>
              <a:latin typeface="Avenir Next LT Pro Light"/>
              <a:ea typeface="+mn-ea"/>
              <a:cs typeface="+mn-cs"/>
            </a:endParaRPr>
          </a:p>
        </p:txBody>
      </p:sp>
      <p:pic>
        <p:nvPicPr>
          <p:cNvPr id="3" name="Picture 2">
            <a:extLst>
              <a:ext uri="{FF2B5EF4-FFF2-40B4-BE49-F238E27FC236}">
                <a16:creationId xmlns:a16="http://schemas.microsoft.com/office/drawing/2014/main" id="{8D92AB88-8049-DF73-CE32-768DBE950081}"/>
              </a:ext>
            </a:extLst>
          </p:cNvPr>
          <p:cNvPicPr>
            <a:picLocks noChangeAspect="1"/>
          </p:cNvPicPr>
          <p:nvPr/>
        </p:nvPicPr>
        <p:blipFill>
          <a:blip r:embed="rId3"/>
          <a:stretch>
            <a:fillRect/>
          </a:stretch>
        </p:blipFill>
        <p:spPr>
          <a:xfrm>
            <a:off x="4419588" y="1007628"/>
            <a:ext cx="10215253" cy="4842743"/>
          </a:xfrm>
          <a:prstGeom prst="rect">
            <a:avLst/>
          </a:prstGeom>
        </p:spPr>
      </p:pic>
    </p:spTree>
    <p:extLst>
      <p:ext uri="{BB962C8B-B14F-4D97-AF65-F5344CB8AC3E}">
        <p14:creationId xmlns:p14="http://schemas.microsoft.com/office/powerpoint/2010/main" val="16409959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E7B642F0-8272-40EA-4697-26523E92D7C3}"/>
            </a:ext>
          </a:extLst>
        </p:cNvPr>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3F8E4F31-9F71-69A5-1CBC-CEF583659C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cxnSp>
        <p:nvCxnSpPr>
          <p:cNvPr id="25" name="Straight Connector 24">
            <a:extLst>
              <a:ext uri="{FF2B5EF4-FFF2-40B4-BE49-F238E27FC236}">
                <a16:creationId xmlns:a16="http://schemas.microsoft.com/office/drawing/2014/main" id="{6EDC7836-B9FB-9BC8-FF9A-B2336051CA1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419600" y="571500"/>
            <a:ext cx="0" cy="5715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64B46422-060B-2A96-ADBE-3C4D49864D0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60689" y="571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5051A73E-0DFB-341A-79F3-521685B8837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71500" y="6286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C10F5A7C-136E-F5A2-F77B-9E70D4160FC8}"/>
              </a:ext>
            </a:extLst>
          </p:cNvPr>
          <p:cNvSpPr txBox="1"/>
          <p:nvPr/>
        </p:nvSpPr>
        <p:spPr>
          <a:xfrm>
            <a:off x="409161" y="595851"/>
            <a:ext cx="3909391"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Batang"/>
                <a:ea typeface="+mn-ea"/>
                <a:cs typeface="+mn-cs"/>
              </a:rPr>
              <a:t>Homegrown Tomato Trials</a:t>
            </a:r>
          </a:p>
        </p:txBody>
      </p:sp>
      <p:sp>
        <p:nvSpPr>
          <p:cNvPr id="10" name="TextBox 9">
            <a:extLst>
              <a:ext uri="{FF2B5EF4-FFF2-40B4-BE49-F238E27FC236}">
                <a16:creationId xmlns:a16="http://schemas.microsoft.com/office/drawing/2014/main" id="{639F9ED9-6C42-EA19-A8FF-93429F32ADCB}"/>
              </a:ext>
            </a:extLst>
          </p:cNvPr>
          <p:cNvSpPr txBox="1"/>
          <p:nvPr/>
        </p:nvSpPr>
        <p:spPr>
          <a:xfrm>
            <a:off x="409161" y="1707579"/>
            <a:ext cx="4010440" cy="4708981"/>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Companion program to the Utah Veggie Reviews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solidFill>
                  <a:prstClr val="black"/>
                </a:solidFill>
                <a:latin typeface="Avenir Next LT Pro Light"/>
              </a:rPr>
              <a:t>Focused trialing of three cultivars of tomato</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Model can be expanded to include other crops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solidFill>
                  <a:prstClr val="black"/>
                </a:solidFill>
                <a:latin typeface="Avenir Next LT Pro Light"/>
              </a:rPr>
              <a:t>Five counties involved in 2025</a:t>
            </a:r>
          </a:p>
          <a:p>
            <a:pPr marL="800100" lvl="1" indent="-342900">
              <a:buFont typeface="Arial" panose="020B0604020202020204" pitchFamily="34" charset="0"/>
              <a:buChar char="•"/>
            </a:pPr>
            <a:r>
              <a:rPr lang="en-US" sz="2000" dirty="0">
                <a:solidFill>
                  <a:prstClr val="black"/>
                </a:solidFill>
                <a:latin typeface="Avenir Next LT Pro Light"/>
              </a:rPr>
              <a:t>Cache</a:t>
            </a:r>
          </a:p>
          <a:p>
            <a:pPr marL="800100" lvl="1" indent="-342900">
              <a:buFont typeface="Arial" panose="020B0604020202020204" pitchFamily="34" charset="0"/>
              <a:buChar cha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Davis</a:t>
            </a:r>
          </a:p>
          <a:p>
            <a:pPr marL="800100" lvl="1" indent="-342900">
              <a:buFont typeface="Arial" panose="020B0604020202020204" pitchFamily="34" charset="0"/>
              <a:buChar char="•"/>
            </a:pPr>
            <a:r>
              <a:rPr lang="en-US" sz="2000" dirty="0">
                <a:solidFill>
                  <a:prstClr val="black"/>
                </a:solidFill>
                <a:latin typeface="Avenir Next LT Pro Light"/>
              </a:rPr>
              <a:t>Iron</a:t>
            </a:r>
          </a:p>
          <a:p>
            <a:pPr marL="800100" lvl="1" indent="-342900">
              <a:buFont typeface="Arial" panose="020B0604020202020204" pitchFamily="34" charset="0"/>
              <a:buChar cha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Wasatch</a:t>
            </a:r>
          </a:p>
          <a:p>
            <a:pPr marL="800100" lvl="1" indent="-342900">
              <a:buFont typeface="Arial" panose="020B0604020202020204" pitchFamily="34" charset="0"/>
              <a:buChar char="•"/>
            </a:pPr>
            <a:r>
              <a:rPr lang="en-US" sz="2000" dirty="0">
                <a:solidFill>
                  <a:prstClr val="black"/>
                </a:solidFill>
                <a:latin typeface="Avenir Next LT Pro Light"/>
              </a:rPr>
              <a:t>Summit</a:t>
            </a:r>
          </a:p>
          <a:p>
            <a:pPr marL="342900" indent="-342900">
              <a:buFont typeface="Arial" panose="020B0604020202020204" pitchFamily="34" charset="0"/>
              <a:buChar char="•"/>
            </a:pPr>
            <a:r>
              <a:rPr lang="en-US" sz="2000" dirty="0">
                <a:solidFill>
                  <a:prstClr val="black"/>
                </a:solidFill>
                <a:latin typeface="Avenir Next LT Pro Light"/>
              </a:rPr>
              <a:t>Master Gardener volunteers grew out tomatoes and reported</a:t>
            </a:r>
            <a:endParaRPr kumimoji="0" lang="en-US" sz="2000" b="0" i="0" u="none" strike="noStrike" kern="1200" cap="none" spc="0" normalizeH="0" baseline="0" noProof="0" dirty="0">
              <a:ln>
                <a:noFill/>
              </a:ln>
              <a:solidFill>
                <a:prstClr val="black"/>
              </a:solidFill>
              <a:effectLst/>
              <a:uLnTx/>
              <a:uFillTx/>
              <a:latin typeface="Avenir Next LT Pro Light"/>
              <a:ea typeface="+mn-ea"/>
              <a:cs typeface="+mn-cs"/>
            </a:endParaRPr>
          </a:p>
        </p:txBody>
      </p:sp>
      <p:pic>
        <p:nvPicPr>
          <p:cNvPr id="2" name="Picture 1" descr="A bowl of tomatoes&#10;&#10;Description automatically generated">
            <a:extLst>
              <a:ext uri="{FF2B5EF4-FFF2-40B4-BE49-F238E27FC236}">
                <a16:creationId xmlns:a16="http://schemas.microsoft.com/office/drawing/2014/main" id="{EC3AF89A-6C6E-031F-F96A-9CF5BEB7D61B}"/>
              </a:ext>
            </a:extLst>
          </p:cNvPr>
          <p:cNvPicPr>
            <a:picLocks noChangeAspect="1"/>
          </p:cNvPicPr>
          <p:nvPr/>
        </p:nvPicPr>
        <p:blipFill>
          <a:blip r:embed="rId2"/>
          <a:stretch>
            <a:fillRect/>
          </a:stretch>
        </p:blipFill>
        <p:spPr>
          <a:xfrm rot="5400000">
            <a:off x="5619750" y="0"/>
            <a:ext cx="5143500" cy="6858000"/>
          </a:xfrm>
          <a:prstGeom prst="rect">
            <a:avLst/>
          </a:prstGeom>
        </p:spPr>
      </p:pic>
    </p:spTree>
    <p:extLst>
      <p:ext uri="{BB962C8B-B14F-4D97-AF65-F5344CB8AC3E}">
        <p14:creationId xmlns:p14="http://schemas.microsoft.com/office/powerpoint/2010/main" val="13301255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491017D1-E453-C9F7-0906-12A25D64BDB6}"/>
            </a:ext>
          </a:extLst>
        </p:cNvPr>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36F6D1AE-19F0-EA7A-289C-8C8CAA0D03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cxnSp>
        <p:nvCxnSpPr>
          <p:cNvPr id="25" name="Straight Connector 24">
            <a:extLst>
              <a:ext uri="{FF2B5EF4-FFF2-40B4-BE49-F238E27FC236}">
                <a16:creationId xmlns:a16="http://schemas.microsoft.com/office/drawing/2014/main" id="{8439A99D-26AE-729E-3FE5-054CAD75B2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419600" y="571500"/>
            <a:ext cx="0" cy="5715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70A429C-A7A8-AB87-2142-2B5E7E119D9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60689" y="571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323DAD90-AEFF-056D-1C44-490274BC13A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71500" y="6286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6FE24BB5-99D1-D5A2-5A23-8F03A5E43B7C}"/>
              </a:ext>
            </a:extLst>
          </p:cNvPr>
          <p:cNvSpPr txBox="1"/>
          <p:nvPr/>
        </p:nvSpPr>
        <p:spPr>
          <a:xfrm>
            <a:off x="409161" y="656811"/>
            <a:ext cx="3909391"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Batang"/>
                <a:ea typeface="+mn-ea"/>
                <a:cs typeface="+mn-cs"/>
              </a:rPr>
              <a:t>Homegrown Tomato Trials</a:t>
            </a:r>
          </a:p>
        </p:txBody>
      </p:sp>
      <p:sp>
        <p:nvSpPr>
          <p:cNvPr id="10" name="TextBox 9">
            <a:extLst>
              <a:ext uri="{FF2B5EF4-FFF2-40B4-BE49-F238E27FC236}">
                <a16:creationId xmlns:a16="http://schemas.microsoft.com/office/drawing/2014/main" id="{07528369-CB5E-0FEF-7664-8A4FD33AFA29}"/>
              </a:ext>
            </a:extLst>
          </p:cNvPr>
          <p:cNvSpPr txBox="1"/>
          <p:nvPr/>
        </p:nvSpPr>
        <p:spPr>
          <a:xfrm>
            <a:off x="409161" y="1819339"/>
            <a:ext cx="3962400" cy="1631216"/>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Tomatoes trialed</a:t>
            </a:r>
          </a:p>
          <a:p>
            <a:pPr marL="800100" lvl="1" indent="-342900">
              <a:buFont typeface="Arial" panose="020B0604020202020204" pitchFamily="34" charset="0"/>
              <a:buChar cha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Brandywine Red</a:t>
            </a:r>
          </a:p>
          <a:p>
            <a:pPr marL="800100" lvl="1" indent="-342900">
              <a:buFont typeface="Arial" panose="020B0604020202020204" pitchFamily="34" charset="0"/>
              <a:buChar char="•"/>
            </a:pPr>
            <a:r>
              <a:rPr lang="en-US" sz="2000" dirty="0">
                <a:solidFill>
                  <a:prstClr val="black"/>
                </a:solidFill>
                <a:latin typeface="Avenir Next LT Pro Light"/>
              </a:rPr>
              <a:t>Mortgage Lifter</a:t>
            </a:r>
          </a:p>
          <a:p>
            <a:pPr marL="800100" lvl="1" indent="-342900">
              <a:buFont typeface="Arial" panose="020B0604020202020204" pitchFamily="34" charset="0"/>
              <a:buChar char="•"/>
            </a:pPr>
            <a:r>
              <a:rPr kumimoji="0" lang="en-US" sz="2000" b="0" i="0" u="none" strike="noStrike" kern="1200" cap="none" spc="0" normalizeH="0" baseline="0" noProof="0" dirty="0" err="1">
                <a:ln>
                  <a:noFill/>
                </a:ln>
                <a:solidFill>
                  <a:prstClr val="black"/>
                </a:solidFill>
                <a:effectLst/>
                <a:uLnTx/>
                <a:uFillTx/>
                <a:latin typeface="Avenir Next LT Pro Light"/>
                <a:ea typeface="+mn-ea"/>
                <a:cs typeface="+mn-cs"/>
              </a:rPr>
              <a:t>Moskvich</a:t>
            </a:r>
            <a:endParaRPr kumimoji="0" lang="en-US" sz="2000" b="0" i="0" u="none" strike="noStrike" kern="1200" cap="none" spc="0" normalizeH="0" baseline="0" noProof="0" dirty="0">
              <a:ln>
                <a:noFill/>
              </a:ln>
              <a:solidFill>
                <a:prstClr val="black"/>
              </a:solidFill>
              <a:effectLst/>
              <a:uLnTx/>
              <a:uFillTx/>
              <a:latin typeface="Avenir Next LT Pro Light"/>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Avenir Next LT Pro Light"/>
              <a:ea typeface="+mn-ea"/>
              <a:cs typeface="+mn-cs"/>
            </a:endParaRPr>
          </a:p>
        </p:txBody>
      </p:sp>
      <p:pic>
        <p:nvPicPr>
          <p:cNvPr id="3074" name="Picture 2" descr="Brandywine Red Potato Leaf Tomatoes">
            <a:extLst>
              <a:ext uri="{FF2B5EF4-FFF2-40B4-BE49-F238E27FC236}">
                <a16:creationId xmlns:a16="http://schemas.microsoft.com/office/drawing/2014/main" id="{BB379883-3A26-7EF2-A15C-C3AFED79BF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20650" y="656812"/>
            <a:ext cx="2127028" cy="212702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A997112B-E4C7-4E43-6EAC-7F078D28064F}"/>
              </a:ext>
            </a:extLst>
          </p:cNvPr>
          <p:cNvSpPr txBox="1"/>
          <p:nvPr/>
        </p:nvSpPr>
        <p:spPr>
          <a:xfrm>
            <a:off x="4419600" y="2840723"/>
            <a:ext cx="2407917" cy="3108543"/>
          </a:xfrm>
          <a:prstGeom prst="rect">
            <a:avLst/>
          </a:prstGeom>
          <a:noFill/>
        </p:spPr>
        <p:txBody>
          <a:bodyPr wrap="square">
            <a:spAutoFit/>
          </a:bodyPr>
          <a:lstStyle/>
          <a:p>
            <a:r>
              <a:rPr lang="en-US" sz="1400" b="0" i="0" dirty="0">
                <a:solidFill>
                  <a:srgbClr val="000000"/>
                </a:solidFill>
                <a:effectLst/>
              </a:rPr>
              <a:t>“80-100 Days to maturity (from transplant). </a:t>
            </a:r>
            <a:r>
              <a:rPr lang="en-US" sz="1400" b="0" i="1" dirty="0">
                <a:solidFill>
                  <a:srgbClr val="000000"/>
                </a:solidFill>
                <a:effectLst/>
              </a:rPr>
              <a:t>Solanum </a:t>
            </a:r>
            <a:r>
              <a:rPr lang="en-US" sz="1400" b="0" i="1" dirty="0" err="1">
                <a:solidFill>
                  <a:srgbClr val="000000"/>
                </a:solidFill>
                <a:effectLst/>
              </a:rPr>
              <a:t>lycopersicum</a:t>
            </a:r>
            <a:r>
              <a:rPr lang="en-US" sz="1400" b="0" i="0" dirty="0">
                <a:solidFill>
                  <a:srgbClr val="000000"/>
                </a:solidFill>
                <a:effectLst/>
              </a:rPr>
              <a:t>. Brandywine Red Tomato Seeds. Non-GMO, warm season annual, open-pollinated, heirloom, </a:t>
            </a:r>
            <a:r>
              <a:rPr lang="en-US" sz="1400" b="1" i="0" dirty="0">
                <a:solidFill>
                  <a:srgbClr val="000000"/>
                </a:solidFill>
                <a:effectLst/>
              </a:rPr>
              <a:t>potato leaf</a:t>
            </a:r>
            <a:r>
              <a:rPr lang="en-US" sz="1400" b="0" i="0" dirty="0">
                <a:solidFill>
                  <a:srgbClr val="000000"/>
                </a:solidFill>
                <a:effectLst/>
              </a:rPr>
              <a:t>, indeterminate, slicing tomato…If you are looking for a trusted red beefsteak-style tomato with that classic old-time flavor, this is it. Open pollinated ”</a:t>
            </a:r>
          </a:p>
          <a:p>
            <a:r>
              <a:rPr lang="en-US" sz="1400" b="1" dirty="0">
                <a:solidFill>
                  <a:srgbClr val="000000"/>
                </a:solidFill>
              </a:rPr>
              <a:t>- True Leaf Market</a:t>
            </a:r>
            <a:endParaRPr lang="en-US" sz="1400" b="1" dirty="0"/>
          </a:p>
        </p:txBody>
      </p:sp>
      <p:pic>
        <p:nvPicPr>
          <p:cNvPr id="3082" name="Picture 10" descr="Mortgage Lifter Tomato (Radiator Charlie's Mortgage Lifter)">
            <a:extLst>
              <a:ext uri="{FF2B5EF4-FFF2-40B4-BE49-F238E27FC236}">
                <a16:creationId xmlns:a16="http://schemas.microsoft.com/office/drawing/2014/main" id="{B1B49283-F6F2-01BD-7A97-657BE4268C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99527" y="665154"/>
            <a:ext cx="2775890" cy="208191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9131057-43F7-28D1-538C-D74457CDE62A}"/>
              </a:ext>
            </a:extLst>
          </p:cNvPr>
          <p:cNvSpPr txBox="1"/>
          <p:nvPr/>
        </p:nvSpPr>
        <p:spPr>
          <a:xfrm>
            <a:off x="6748726" y="2840724"/>
            <a:ext cx="2775879" cy="3323987"/>
          </a:xfrm>
          <a:prstGeom prst="rect">
            <a:avLst/>
          </a:prstGeom>
          <a:noFill/>
        </p:spPr>
        <p:txBody>
          <a:bodyPr wrap="square" rtlCol="0">
            <a:spAutoFit/>
          </a:bodyPr>
          <a:lstStyle/>
          <a:p>
            <a:r>
              <a:rPr lang="en-US" sz="1400" dirty="0"/>
              <a:t>“85 days, </a:t>
            </a:r>
            <a:r>
              <a:rPr lang="en-US" sz="1400" i="1" u="sng" dirty="0">
                <a:hlinkClick r:id="rId4"/>
              </a:rPr>
              <a:t>indeterminate</a:t>
            </a:r>
            <a:r>
              <a:rPr lang="en-US" sz="1400" dirty="0"/>
              <a:t> - …It has been a popular variety in the Logan, West Virginia area since it was introduced in the 1940s</a:t>
            </a:r>
            <a:r>
              <a:rPr lang="en-US" sz="1400" baseline="30000" dirty="0"/>
              <a:t>[2]</a:t>
            </a:r>
            <a:r>
              <a:rPr lang="en-US" sz="1400" dirty="0"/>
              <a:t> and got international attention when its seed was introduced to gardeners in the mid-1980s. The regular leaf vines produce fruit that are large, some reaching over a pound each, pink in color, and one of the best flavored beefsteaks available. Open pollinated”</a:t>
            </a:r>
          </a:p>
          <a:p>
            <a:r>
              <a:rPr lang="en-US" sz="1400" b="1" dirty="0"/>
              <a:t>- Victory Seed Company</a:t>
            </a:r>
          </a:p>
        </p:txBody>
      </p:sp>
      <p:pic>
        <p:nvPicPr>
          <p:cNvPr id="3084" name="Picture 12" descr="Moskvich Heirloom Tomatoes">
            <a:extLst>
              <a:ext uri="{FF2B5EF4-FFF2-40B4-BE49-F238E27FC236}">
                <a16:creationId xmlns:a16="http://schemas.microsoft.com/office/drawing/2014/main" id="{6FA186E4-51E0-72BF-20FB-47E77990531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17837" y="656811"/>
            <a:ext cx="2081916" cy="208191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3398E8E-1B0E-A121-1292-F40E2F85E640}"/>
              </a:ext>
            </a:extLst>
          </p:cNvPr>
          <p:cNvSpPr txBox="1"/>
          <p:nvPr/>
        </p:nvSpPr>
        <p:spPr>
          <a:xfrm>
            <a:off x="9673168" y="2840723"/>
            <a:ext cx="2370270" cy="2246769"/>
          </a:xfrm>
          <a:prstGeom prst="rect">
            <a:avLst/>
          </a:prstGeom>
          <a:noFill/>
        </p:spPr>
        <p:txBody>
          <a:bodyPr wrap="square" rtlCol="0">
            <a:spAutoFit/>
          </a:bodyPr>
          <a:lstStyle/>
          <a:p>
            <a:r>
              <a:rPr lang="en-US" sz="1400" dirty="0"/>
              <a:t>“One of the most appealing extra-early tomatoes [60 days].</a:t>
            </a:r>
          </a:p>
          <a:p>
            <a:r>
              <a:rPr lang="en-US" sz="1400" dirty="0"/>
              <a:t>Fruits are early, deep red, and cold tolerant. Rich flavor. Smooth and globe-shaped. 4-6 oz. with a small stem scar. Indeterminate. Open pollinated.”</a:t>
            </a:r>
          </a:p>
          <a:p>
            <a:r>
              <a:rPr lang="en-US" sz="1400" dirty="0"/>
              <a:t>- </a:t>
            </a:r>
            <a:r>
              <a:rPr lang="en-US" sz="1400" b="1" dirty="0"/>
              <a:t>Johnny’s Selected Seeds</a:t>
            </a:r>
          </a:p>
        </p:txBody>
      </p:sp>
      <p:sp>
        <p:nvSpPr>
          <p:cNvPr id="2" name="TextBox 1">
            <a:extLst>
              <a:ext uri="{FF2B5EF4-FFF2-40B4-BE49-F238E27FC236}">
                <a16:creationId xmlns:a16="http://schemas.microsoft.com/office/drawing/2014/main" id="{FB8CADDB-09E7-7B58-FA64-D99E3D53FC6E}"/>
              </a:ext>
            </a:extLst>
          </p:cNvPr>
          <p:cNvSpPr txBox="1"/>
          <p:nvPr/>
        </p:nvSpPr>
        <p:spPr>
          <a:xfrm>
            <a:off x="4858716" y="146448"/>
            <a:ext cx="1406539" cy="369332"/>
          </a:xfrm>
          <a:prstGeom prst="rect">
            <a:avLst/>
          </a:prstGeom>
          <a:solidFill>
            <a:schemeClr val="accent2"/>
          </a:solidFill>
        </p:spPr>
        <p:txBody>
          <a:bodyPr wrap="none" rtlCol="0">
            <a:spAutoFit/>
          </a:bodyPr>
          <a:lstStyle/>
          <a:p>
            <a:r>
              <a:rPr lang="en-US" dirty="0">
                <a:solidFill>
                  <a:srgbClr val="0F2439"/>
                </a:solidFill>
                <a:latin typeface="Bauhaus 93" pitchFamily="82" charset="77"/>
              </a:rPr>
              <a:t>Brandywine</a:t>
            </a:r>
          </a:p>
        </p:txBody>
      </p:sp>
      <p:sp>
        <p:nvSpPr>
          <p:cNvPr id="6" name="TextBox 5">
            <a:extLst>
              <a:ext uri="{FF2B5EF4-FFF2-40B4-BE49-F238E27FC236}">
                <a16:creationId xmlns:a16="http://schemas.microsoft.com/office/drawing/2014/main" id="{2A459039-40D3-570E-23C2-D74032484DCA}"/>
              </a:ext>
            </a:extLst>
          </p:cNvPr>
          <p:cNvSpPr txBox="1"/>
          <p:nvPr/>
        </p:nvSpPr>
        <p:spPr>
          <a:xfrm>
            <a:off x="7283970" y="146448"/>
            <a:ext cx="1742785" cy="369332"/>
          </a:xfrm>
          <a:prstGeom prst="rect">
            <a:avLst/>
          </a:prstGeom>
          <a:solidFill>
            <a:schemeClr val="accent2"/>
          </a:solidFill>
        </p:spPr>
        <p:txBody>
          <a:bodyPr wrap="none" rtlCol="0">
            <a:spAutoFit/>
          </a:bodyPr>
          <a:lstStyle/>
          <a:p>
            <a:r>
              <a:rPr lang="en-US" dirty="0">
                <a:solidFill>
                  <a:srgbClr val="0F2439"/>
                </a:solidFill>
                <a:latin typeface="Bauhaus 93" pitchFamily="82" charset="77"/>
              </a:rPr>
              <a:t>Mortgage Lifter</a:t>
            </a:r>
          </a:p>
        </p:txBody>
      </p:sp>
      <p:sp>
        <p:nvSpPr>
          <p:cNvPr id="7" name="TextBox 6">
            <a:extLst>
              <a:ext uri="{FF2B5EF4-FFF2-40B4-BE49-F238E27FC236}">
                <a16:creationId xmlns:a16="http://schemas.microsoft.com/office/drawing/2014/main" id="{E0E5C99B-3829-19E2-3960-7B562B0931DD}"/>
              </a:ext>
            </a:extLst>
          </p:cNvPr>
          <p:cNvSpPr txBox="1"/>
          <p:nvPr/>
        </p:nvSpPr>
        <p:spPr>
          <a:xfrm>
            <a:off x="10263824" y="146448"/>
            <a:ext cx="1119217" cy="369332"/>
          </a:xfrm>
          <a:prstGeom prst="rect">
            <a:avLst/>
          </a:prstGeom>
          <a:solidFill>
            <a:schemeClr val="accent2"/>
          </a:solidFill>
        </p:spPr>
        <p:txBody>
          <a:bodyPr wrap="none" rtlCol="0">
            <a:spAutoFit/>
          </a:bodyPr>
          <a:lstStyle/>
          <a:p>
            <a:r>
              <a:rPr lang="en-US" dirty="0" err="1">
                <a:solidFill>
                  <a:srgbClr val="0F2439"/>
                </a:solidFill>
                <a:latin typeface="Bauhaus 93" pitchFamily="82" charset="77"/>
              </a:rPr>
              <a:t>Moskvich</a:t>
            </a:r>
            <a:endParaRPr lang="en-US" dirty="0">
              <a:solidFill>
                <a:srgbClr val="0F2439"/>
              </a:solidFill>
              <a:latin typeface="Bauhaus 93" pitchFamily="82" charset="77"/>
            </a:endParaRPr>
          </a:p>
        </p:txBody>
      </p:sp>
    </p:spTree>
    <p:extLst>
      <p:ext uri="{BB962C8B-B14F-4D97-AF65-F5344CB8AC3E}">
        <p14:creationId xmlns:p14="http://schemas.microsoft.com/office/powerpoint/2010/main" val="6088399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34497F78-D260-96E5-0B0B-A6761116BE02}"/>
            </a:ext>
          </a:extLst>
        </p:cNvPr>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58C1112C-AE05-6372-E193-849ED9C1B6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cxnSp>
        <p:nvCxnSpPr>
          <p:cNvPr id="25" name="Straight Connector 24">
            <a:extLst>
              <a:ext uri="{FF2B5EF4-FFF2-40B4-BE49-F238E27FC236}">
                <a16:creationId xmlns:a16="http://schemas.microsoft.com/office/drawing/2014/main" id="{4B6A6973-2B5B-4187-67CD-12362BA6146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419600" y="571500"/>
            <a:ext cx="0" cy="5715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665B33D-799B-F40E-C26A-AF535147F63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60689" y="571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1B936958-0B4A-5484-E415-777D6E0D3F2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71500" y="6286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F95F01F4-9C21-0867-9EC2-6A44E9A2F472}"/>
              </a:ext>
            </a:extLst>
          </p:cNvPr>
          <p:cNvSpPr txBox="1"/>
          <p:nvPr/>
        </p:nvSpPr>
        <p:spPr>
          <a:xfrm>
            <a:off x="409172" y="552721"/>
            <a:ext cx="3909391"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Batang"/>
                <a:ea typeface="+mn-ea"/>
                <a:cs typeface="+mn-cs"/>
              </a:rPr>
              <a:t>Homegrown Tomato Trials</a:t>
            </a:r>
          </a:p>
        </p:txBody>
      </p:sp>
      <p:sp>
        <p:nvSpPr>
          <p:cNvPr id="10" name="TextBox 9">
            <a:extLst>
              <a:ext uri="{FF2B5EF4-FFF2-40B4-BE49-F238E27FC236}">
                <a16:creationId xmlns:a16="http://schemas.microsoft.com/office/drawing/2014/main" id="{FC25DD5B-E208-004C-D318-3DC61DBECB99}"/>
              </a:ext>
            </a:extLst>
          </p:cNvPr>
          <p:cNvSpPr txBox="1"/>
          <p:nvPr/>
        </p:nvSpPr>
        <p:spPr>
          <a:xfrm>
            <a:off x="308136" y="1662829"/>
            <a:ext cx="4111464" cy="4708981"/>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Participants received plants (3 plants per cultivar) at appropriate time for transplanting outside in their area</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solidFill>
                  <a:prstClr val="black"/>
                </a:solidFill>
                <a:latin typeface="Avenir Next LT Pro Light"/>
              </a:rPr>
              <a:t>Planted and grew plants as they would normally</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Noted when first harvested</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Post-harvest survey (rated 1-5)</a:t>
            </a:r>
          </a:p>
          <a:p>
            <a:pPr marL="800100" lvl="1" indent="-342900">
              <a:buFont typeface="Arial" panose="020B0604020202020204" pitchFamily="34" charset="0"/>
              <a:buChar char="•"/>
            </a:pPr>
            <a:r>
              <a:rPr lang="en-US" sz="2000" dirty="0">
                <a:solidFill>
                  <a:prstClr val="black"/>
                </a:solidFill>
                <a:latin typeface="Avenir Next LT Pro Light"/>
              </a:rPr>
              <a:t>Harvest amount/size</a:t>
            </a:r>
          </a:p>
          <a:p>
            <a:pPr marL="800100" lvl="1" indent="-342900">
              <a:buFont typeface="Arial" panose="020B0604020202020204" pitchFamily="34" charset="0"/>
              <a:buChar cha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Continuous</a:t>
            </a:r>
            <a:r>
              <a:rPr lang="en-US" sz="2000" dirty="0">
                <a:solidFill>
                  <a:prstClr val="black"/>
                </a:solidFill>
                <a:latin typeface="Avenir Next LT Pro Light"/>
              </a:rPr>
              <a:t> production</a:t>
            </a:r>
          </a:p>
          <a:p>
            <a:pPr marL="800100" lvl="1" indent="-342900">
              <a:buFont typeface="Arial" panose="020B0604020202020204" pitchFamily="34" charset="0"/>
              <a:buChar cha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Cracking resistance</a:t>
            </a:r>
          </a:p>
          <a:p>
            <a:pPr marL="800100" lvl="1" indent="-342900">
              <a:buFont typeface="Arial" panose="020B0604020202020204" pitchFamily="34" charset="0"/>
              <a:buChar char="•"/>
            </a:pPr>
            <a:r>
              <a:rPr lang="en-US" sz="2000" dirty="0">
                <a:solidFill>
                  <a:prstClr val="black"/>
                </a:solidFill>
                <a:latin typeface="Avenir Next LT Pro Light"/>
              </a:rPr>
              <a:t>Blossom end rot resistance</a:t>
            </a:r>
          </a:p>
          <a:p>
            <a:pPr marL="800100" lvl="1" indent="-342900">
              <a:buFont typeface="Arial" panose="020B0604020202020204" pitchFamily="34" charset="0"/>
              <a:buChar cha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Taste</a:t>
            </a:r>
          </a:p>
          <a:p>
            <a:pPr marL="800100" lvl="1" indent="-342900">
              <a:buFont typeface="Arial" panose="020B0604020202020204" pitchFamily="34" charset="0"/>
              <a:buChar char="•"/>
            </a:pPr>
            <a:r>
              <a:rPr lang="en-US" sz="2000" dirty="0">
                <a:solidFill>
                  <a:prstClr val="black"/>
                </a:solidFill>
                <a:latin typeface="Avenir Next LT Pro Light"/>
              </a:rPr>
              <a:t>Grow again?</a:t>
            </a:r>
            <a:endParaRPr kumimoji="0" lang="en-US" sz="2000" b="0" i="0" u="none" strike="noStrike" kern="1200" cap="none" spc="0" normalizeH="0" baseline="0" noProof="0" dirty="0">
              <a:ln>
                <a:noFill/>
              </a:ln>
              <a:solidFill>
                <a:prstClr val="black"/>
              </a:solidFill>
              <a:effectLst/>
              <a:uLnTx/>
              <a:uFillTx/>
              <a:latin typeface="Avenir Next LT Pro Light"/>
              <a:ea typeface="+mn-ea"/>
              <a:cs typeface="+mn-cs"/>
            </a:endParaRPr>
          </a:p>
        </p:txBody>
      </p:sp>
      <p:pic>
        <p:nvPicPr>
          <p:cNvPr id="3" name="Picture 2" descr="A garden with plants in the middle&#10;&#10;AI-generated content may be incorrect.">
            <a:extLst>
              <a:ext uri="{FF2B5EF4-FFF2-40B4-BE49-F238E27FC236}">
                <a16:creationId xmlns:a16="http://schemas.microsoft.com/office/drawing/2014/main" id="{EB184C15-3188-17D0-7F4E-F771D41199D7}"/>
              </a:ext>
            </a:extLst>
          </p:cNvPr>
          <p:cNvPicPr>
            <a:picLocks noChangeAspect="1"/>
          </p:cNvPicPr>
          <p:nvPr/>
        </p:nvPicPr>
        <p:blipFill>
          <a:blip r:embed="rId3"/>
          <a:srcRect l="46012" t="37473" r="3530" b="22963"/>
          <a:stretch>
            <a:fillRect/>
          </a:stretch>
        </p:blipFill>
        <p:spPr>
          <a:xfrm>
            <a:off x="4727732" y="1331418"/>
            <a:ext cx="6794719" cy="3995815"/>
          </a:xfrm>
          <a:prstGeom prst="rect">
            <a:avLst/>
          </a:prstGeom>
        </p:spPr>
      </p:pic>
    </p:spTree>
    <p:extLst>
      <p:ext uri="{BB962C8B-B14F-4D97-AF65-F5344CB8AC3E}">
        <p14:creationId xmlns:p14="http://schemas.microsoft.com/office/powerpoint/2010/main" val="40296826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332EB9C2-D555-2CEA-A479-239E0CBA63BE}"/>
            </a:ext>
          </a:extLst>
        </p:cNvPr>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C3C6EE05-3FD3-27BF-154A-BC8056AA41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cxnSp>
        <p:nvCxnSpPr>
          <p:cNvPr id="25" name="Straight Connector 24">
            <a:extLst>
              <a:ext uri="{FF2B5EF4-FFF2-40B4-BE49-F238E27FC236}">
                <a16:creationId xmlns:a16="http://schemas.microsoft.com/office/drawing/2014/main" id="{1EA08299-4EE7-82D3-537F-C720025B8D6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419600" y="571500"/>
            <a:ext cx="0" cy="5715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4E3E0A88-0A2E-34B3-8093-4889939C85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60689" y="571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1F14BB58-A8EA-2905-EF2B-2FF781CD902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71500" y="6286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36ABA48A-71E7-B3AE-F9A8-9BF1C907231C}"/>
              </a:ext>
            </a:extLst>
          </p:cNvPr>
          <p:cNvSpPr txBox="1"/>
          <p:nvPr/>
        </p:nvSpPr>
        <p:spPr>
          <a:xfrm>
            <a:off x="409161" y="656811"/>
            <a:ext cx="3909391"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Batang"/>
                <a:ea typeface="+mn-ea"/>
                <a:cs typeface="+mn-cs"/>
              </a:rPr>
              <a:t>Homegrown Tomato Trials</a:t>
            </a:r>
          </a:p>
        </p:txBody>
      </p:sp>
      <p:sp>
        <p:nvSpPr>
          <p:cNvPr id="10" name="TextBox 9">
            <a:extLst>
              <a:ext uri="{FF2B5EF4-FFF2-40B4-BE49-F238E27FC236}">
                <a16:creationId xmlns:a16="http://schemas.microsoft.com/office/drawing/2014/main" id="{DC7C064A-DD01-013B-91F2-A402203E1C86}"/>
              </a:ext>
            </a:extLst>
          </p:cNvPr>
          <p:cNvSpPr txBox="1"/>
          <p:nvPr/>
        </p:nvSpPr>
        <p:spPr>
          <a:xfrm>
            <a:off x="409161" y="1819339"/>
            <a:ext cx="3962400" cy="4093428"/>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sng" strike="noStrike" kern="1200" cap="none" spc="0" normalizeH="0" baseline="0" noProof="0" dirty="0">
                <a:ln>
                  <a:noFill/>
                </a:ln>
                <a:solidFill>
                  <a:prstClr val="black"/>
                </a:solidFill>
                <a:effectLst/>
                <a:uLnTx/>
                <a:uFillTx/>
                <a:latin typeface="Avenir Next LT Pro Light"/>
                <a:ea typeface="+mn-ea"/>
                <a:cs typeface="+mn-cs"/>
              </a:rPr>
              <a:t>Brandywine: n = 16</a:t>
            </a:r>
          </a:p>
          <a:p>
            <a:pPr marL="800100" lvl="1" indent="-342900">
              <a:buFont typeface="Arial" panose="020B0604020202020204" pitchFamily="34" charset="0"/>
              <a:buChar char="•"/>
            </a:pPr>
            <a:r>
              <a:rPr lang="en-US" sz="2000" dirty="0">
                <a:solidFill>
                  <a:prstClr val="black"/>
                </a:solidFill>
                <a:latin typeface="Avenir Next LT Pro Light"/>
              </a:rPr>
              <a:t>Wasatch/Summit: n=8</a:t>
            </a:r>
          </a:p>
          <a:p>
            <a:pPr marL="800100" lvl="1" indent="-342900">
              <a:buFont typeface="Arial" panose="020B0604020202020204" pitchFamily="34" charset="0"/>
              <a:buChar char="•"/>
            </a:pPr>
            <a:r>
              <a:rPr lang="en-US" sz="2000" dirty="0">
                <a:solidFill>
                  <a:prstClr val="black"/>
                </a:solidFill>
                <a:latin typeface="Avenir Next LT Pro Light"/>
              </a:rPr>
              <a:t>Cache: n=4</a:t>
            </a:r>
          </a:p>
          <a:p>
            <a:pPr marL="800100" lvl="1" indent="-342900">
              <a:buFont typeface="Arial" panose="020B0604020202020204" pitchFamily="34" charset="0"/>
              <a:buChar cha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Davis: n=4</a:t>
            </a:r>
          </a:p>
          <a:p>
            <a:pPr marL="342900" indent="-342900">
              <a:buFont typeface="Arial" panose="020B0604020202020204" pitchFamily="34" charset="0"/>
              <a:buChar char="•"/>
            </a:pPr>
            <a:r>
              <a:rPr lang="en-US" sz="2000" b="1" u="sng" dirty="0">
                <a:solidFill>
                  <a:prstClr val="black"/>
                </a:solidFill>
                <a:latin typeface="Avenir Next LT Pro Light"/>
              </a:rPr>
              <a:t>Mortgage Lifter: n=11</a:t>
            </a:r>
          </a:p>
          <a:p>
            <a:pPr marL="800100" lvl="1" indent="-342900">
              <a:buFont typeface="Arial" panose="020B0604020202020204" pitchFamily="34" charset="0"/>
              <a:buChar char="•"/>
            </a:pPr>
            <a:r>
              <a:rPr lang="en-US" sz="2000" dirty="0">
                <a:solidFill>
                  <a:prstClr val="black"/>
                </a:solidFill>
              </a:rPr>
              <a:t>Wasatch/Summit: n=3</a:t>
            </a:r>
          </a:p>
          <a:p>
            <a:pPr marL="800100" lvl="1" indent="-342900">
              <a:buFont typeface="Arial" panose="020B0604020202020204" pitchFamily="34" charset="0"/>
              <a:buChar char="•"/>
            </a:pPr>
            <a:r>
              <a:rPr lang="en-US" sz="2000" dirty="0">
                <a:solidFill>
                  <a:prstClr val="black"/>
                </a:solidFill>
              </a:rPr>
              <a:t>Cache: n=5</a:t>
            </a:r>
          </a:p>
          <a:p>
            <a:pPr marL="800100" lvl="1" indent="-342900">
              <a:buFont typeface="Arial" panose="020B0604020202020204" pitchFamily="34" charset="0"/>
              <a:buChar char="•"/>
            </a:pPr>
            <a:r>
              <a:rPr lang="en-US" sz="2000" dirty="0">
                <a:solidFill>
                  <a:prstClr val="black"/>
                </a:solidFill>
              </a:rPr>
              <a:t>Davis: n=3</a:t>
            </a:r>
            <a:endParaRPr lang="en-US" sz="2000" dirty="0">
              <a:solidFill>
                <a:prstClr val="black"/>
              </a:solidFill>
              <a:latin typeface="Avenir Next LT Pro Light"/>
            </a:endParaRPr>
          </a:p>
          <a:p>
            <a:pPr marL="342900" indent="-342900">
              <a:buFont typeface="Arial" panose="020B0604020202020204" pitchFamily="34" charset="0"/>
              <a:buChar char="•"/>
            </a:pPr>
            <a:r>
              <a:rPr kumimoji="0" lang="en-US" sz="2000" b="1" i="0" u="sng" strike="noStrike" kern="1200" cap="none" spc="0" normalizeH="0" baseline="0" noProof="0" dirty="0" err="1">
                <a:ln>
                  <a:noFill/>
                </a:ln>
                <a:solidFill>
                  <a:prstClr val="black"/>
                </a:solidFill>
                <a:effectLst/>
                <a:uLnTx/>
                <a:uFillTx/>
                <a:latin typeface="Avenir Next LT Pro Light"/>
                <a:ea typeface="+mn-ea"/>
                <a:cs typeface="+mn-cs"/>
              </a:rPr>
              <a:t>Moskvich</a:t>
            </a:r>
            <a:r>
              <a:rPr kumimoji="0" lang="en-US" sz="2000" b="1" i="0" u="sng" strike="noStrike" kern="1200" cap="none" spc="0" normalizeH="0" baseline="0" noProof="0" dirty="0">
                <a:ln>
                  <a:noFill/>
                </a:ln>
                <a:solidFill>
                  <a:prstClr val="black"/>
                </a:solidFill>
                <a:effectLst/>
                <a:uLnTx/>
                <a:uFillTx/>
                <a:latin typeface="Avenir Next LT Pro Light"/>
                <a:ea typeface="+mn-ea"/>
                <a:cs typeface="+mn-cs"/>
              </a:rPr>
              <a:t>: n=2</a:t>
            </a:r>
            <a:r>
              <a:rPr lang="en-US" sz="2000" b="1" u="sng" dirty="0">
                <a:solidFill>
                  <a:prstClr val="black"/>
                </a:solidFill>
                <a:latin typeface="Avenir Next LT Pro Light"/>
              </a:rPr>
              <a:t>0</a:t>
            </a:r>
          </a:p>
          <a:p>
            <a:pPr marL="800100" lvl="1" indent="-342900">
              <a:buFont typeface="Arial" panose="020B0604020202020204" pitchFamily="34" charset="0"/>
              <a:buChar char="•"/>
            </a:pPr>
            <a:r>
              <a:rPr lang="en-US" sz="2000" dirty="0">
                <a:solidFill>
                  <a:prstClr val="black"/>
                </a:solidFill>
              </a:rPr>
              <a:t>Wasatch/Summit: n=8</a:t>
            </a:r>
          </a:p>
          <a:p>
            <a:pPr marL="800100" lvl="1" indent="-342900">
              <a:buFont typeface="Arial" panose="020B0604020202020204" pitchFamily="34" charset="0"/>
              <a:buChar char="•"/>
            </a:pPr>
            <a:r>
              <a:rPr lang="en-US" sz="2000" dirty="0">
                <a:solidFill>
                  <a:prstClr val="black"/>
                </a:solidFill>
              </a:rPr>
              <a:t>Cache: n=4</a:t>
            </a:r>
          </a:p>
          <a:p>
            <a:pPr marL="800100" lvl="1" indent="-342900">
              <a:buFont typeface="Arial" panose="020B0604020202020204" pitchFamily="34" charset="0"/>
              <a:buChar char="•"/>
            </a:pPr>
            <a:r>
              <a:rPr lang="en-US" sz="2000" dirty="0">
                <a:solidFill>
                  <a:prstClr val="black"/>
                </a:solidFill>
              </a:rPr>
              <a:t>Davis: n=8</a:t>
            </a:r>
          </a:p>
          <a:p>
            <a:pPr marL="342900" indent="-342900">
              <a:buFont typeface="Arial" panose="020B0604020202020204" pitchFamily="34" charset="0"/>
              <a:buChar char="•"/>
            </a:pPr>
            <a:endParaRPr kumimoji="0" lang="en-US" sz="2000" b="0" i="0" u="none" strike="noStrike" kern="1200" cap="none" spc="0" normalizeH="0" baseline="0" noProof="0" dirty="0">
              <a:ln>
                <a:noFill/>
              </a:ln>
              <a:solidFill>
                <a:prstClr val="black"/>
              </a:solidFill>
              <a:effectLst/>
              <a:uLnTx/>
              <a:uFillTx/>
              <a:latin typeface="Avenir Next LT Pro Light"/>
              <a:ea typeface="+mn-ea"/>
              <a:cs typeface="+mn-cs"/>
            </a:endParaRPr>
          </a:p>
        </p:txBody>
      </p:sp>
      <p:pic>
        <p:nvPicPr>
          <p:cNvPr id="2" name="Picture 2" descr="Brandywine Red Potato Leaf Tomatoes">
            <a:extLst>
              <a:ext uri="{FF2B5EF4-FFF2-40B4-BE49-F238E27FC236}">
                <a16:creationId xmlns:a16="http://schemas.microsoft.com/office/drawing/2014/main" id="{8F258626-C8C6-9492-C9D6-218C6EA88C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6249" y="4571021"/>
            <a:ext cx="2127028" cy="212702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10" descr="Mortgage Lifter Tomato (Radiator Charlie's Mortgage Lifter)">
            <a:extLst>
              <a:ext uri="{FF2B5EF4-FFF2-40B4-BE49-F238E27FC236}">
                <a16:creationId xmlns:a16="http://schemas.microsoft.com/office/drawing/2014/main" id="{B83843CB-FDB8-78CC-7A5C-376681D1310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5126" y="4579363"/>
            <a:ext cx="2775890" cy="20819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2" descr="Moskvich Heirloom Tomatoes">
            <a:extLst>
              <a:ext uri="{FF2B5EF4-FFF2-40B4-BE49-F238E27FC236}">
                <a16:creationId xmlns:a16="http://schemas.microsoft.com/office/drawing/2014/main" id="{A362B88B-B7F6-630B-6687-56062BB615B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63436" y="4571020"/>
            <a:ext cx="2081916" cy="208191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223F6EB-2564-45CC-E68B-67278A0A2F10}"/>
              </a:ext>
            </a:extLst>
          </p:cNvPr>
          <p:cNvSpPr txBox="1"/>
          <p:nvPr/>
        </p:nvSpPr>
        <p:spPr>
          <a:xfrm>
            <a:off x="5154273" y="6389726"/>
            <a:ext cx="1335045" cy="276999"/>
          </a:xfrm>
          <a:prstGeom prst="rect">
            <a:avLst/>
          </a:prstGeom>
          <a:noFill/>
        </p:spPr>
        <p:txBody>
          <a:bodyPr wrap="none" rtlCol="0">
            <a:spAutoFit/>
          </a:bodyPr>
          <a:lstStyle/>
          <a:p>
            <a:r>
              <a:rPr lang="en-US" sz="1200" dirty="0">
                <a:solidFill>
                  <a:schemeClr val="bg1"/>
                </a:solidFill>
              </a:rPr>
              <a:t>True Leaf Market</a:t>
            </a:r>
          </a:p>
        </p:txBody>
      </p:sp>
      <p:sp>
        <p:nvSpPr>
          <p:cNvPr id="6" name="TextBox 5">
            <a:extLst>
              <a:ext uri="{FF2B5EF4-FFF2-40B4-BE49-F238E27FC236}">
                <a16:creationId xmlns:a16="http://schemas.microsoft.com/office/drawing/2014/main" id="{861E2E84-C07B-1BC6-1D47-E05846285B17}"/>
              </a:ext>
            </a:extLst>
          </p:cNvPr>
          <p:cNvSpPr txBox="1"/>
          <p:nvPr/>
        </p:nvSpPr>
        <p:spPr>
          <a:xfrm>
            <a:off x="7540791" y="6389726"/>
            <a:ext cx="1768626" cy="276999"/>
          </a:xfrm>
          <a:prstGeom prst="rect">
            <a:avLst/>
          </a:prstGeom>
          <a:noFill/>
        </p:spPr>
        <p:txBody>
          <a:bodyPr wrap="none" rtlCol="0">
            <a:spAutoFit/>
          </a:bodyPr>
          <a:lstStyle/>
          <a:p>
            <a:r>
              <a:rPr lang="en-US" sz="1200" dirty="0">
                <a:solidFill>
                  <a:schemeClr val="bg1"/>
                </a:solidFill>
              </a:rPr>
              <a:t>Victory Seed Company</a:t>
            </a:r>
          </a:p>
        </p:txBody>
      </p:sp>
      <p:sp>
        <p:nvSpPr>
          <p:cNvPr id="7" name="TextBox 6">
            <a:extLst>
              <a:ext uri="{FF2B5EF4-FFF2-40B4-BE49-F238E27FC236}">
                <a16:creationId xmlns:a16="http://schemas.microsoft.com/office/drawing/2014/main" id="{BAB5FA7D-C73E-6F76-32EF-18CEB5D81672}"/>
              </a:ext>
            </a:extLst>
          </p:cNvPr>
          <p:cNvSpPr txBox="1"/>
          <p:nvPr/>
        </p:nvSpPr>
        <p:spPr>
          <a:xfrm>
            <a:off x="10049373" y="6421050"/>
            <a:ext cx="1894108" cy="276999"/>
          </a:xfrm>
          <a:prstGeom prst="rect">
            <a:avLst/>
          </a:prstGeom>
          <a:noFill/>
        </p:spPr>
        <p:txBody>
          <a:bodyPr wrap="none" rtlCol="0">
            <a:spAutoFit/>
          </a:bodyPr>
          <a:lstStyle/>
          <a:p>
            <a:r>
              <a:rPr lang="en-US" sz="1200" dirty="0">
                <a:solidFill>
                  <a:schemeClr val="bg1"/>
                </a:solidFill>
              </a:rPr>
              <a:t>Johnny’s Selected Seeds</a:t>
            </a:r>
          </a:p>
        </p:txBody>
      </p:sp>
      <p:sp>
        <p:nvSpPr>
          <p:cNvPr id="11" name="TextBox 10">
            <a:extLst>
              <a:ext uri="{FF2B5EF4-FFF2-40B4-BE49-F238E27FC236}">
                <a16:creationId xmlns:a16="http://schemas.microsoft.com/office/drawing/2014/main" id="{A6A04048-AD74-9AF0-0D9C-9F3A08E26949}"/>
              </a:ext>
            </a:extLst>
          </p:cNvPr>
          <p:cNvSpPr txBox="1"/>
          <p:nvPr/>
        </p:nvSpPr>
        <p:spPr>
          <a:xfrm>
            <a:off x="5031710" y="4695735"/>
            <a:ext cx="1406539" cy="369332"/>
          </a:xfrm>
          <a:prstGeom prst="rect">
            <a:avLst/>
          </a:prstGeom>
          <a:solidFill>
            <a:schemeClr val="accent2"/>
          </a:solidFill>
        </p:spPr>
        <p:txBody>
          <a:bodyPr wrap="none" rtlCol="0">
            <a:spAutoFit/>
          </a:bodyPr>
          <a:lstStyle/>
          <a:p>
            <a:r>
              <a:rPr lang="en-US" dirty="0">
                <a:solidFill>
                  <a:srgbClr val="0F2439"/>
                </a:solidFill>
                <a:latin typeface="Bauhaus 93" pitchFamily="82" charset="77"/>
              </a:rPr>
              <a:t>Brandywine</a:t>
            </a:r>
          </a:p>
        </p:txBody>
      </p:sp>
      <p:sp>
        <p:nvSpPr>
          <p:cNvPr id="12" name="TextBox 11">
            <a:extLst>
              <a:ext uri="{FF2B5EF4-FFF2-40B4-BE49-F238E27FC236}">
                <a16:creationId xmlns:a16="http://schemas.microsoft.com/office/drawing/2014/main" id="{26BD8BCB-C602-D7EC-99DA-63C6FFBBC8BA}"/>
              </a:ext>
            </a:extLst>
          </p:cNvPr>
          <p:cNvSpPr txBox="1"/>
          <p:nvPr/>
        </p:nvSpPr>
        <p:spPr>
          <a:xfrm>
            <a:off x="7456964" y="4695735"/>
            <a:ext cx="1742785" cy="369332"/>
          </a:xfrm>
          <a:prstGeom prst="rect">
            <a:avLst/>
          </a:prstGeom>
          <a:solidFill>
            <a:schemeClr val="accent2"/>
          </a:solidFill>
        </p:spPr>
        <p:txBody>
          <a:bodyPr wrap="none" rtlCol="0">
            <a:spAutoFit/>
          </a:bodyPr>
          <a:lstStyle/>
          <a:p>
            <a:r>
              <a:rPr lang="en-US" dirty="0">
                <a:solidFill>
                  <a:srgbClr val="0F2439"/>
                </a:solidFill>
                <a:latin typeface="Bauhaus 93" pitchFamily="82" charset="77"/>
              </a:rPr>
              <a:t>Mortgage Lifter</a:t>
            </a:r>
          </a:p>
        </p:txBody>
      </p:sp>
      <p:sp>
        <p:nvSpPr>
          <p:cNvPr id="13" name="TextBox 12">
            <a:extLst>
              <a:ext uri="{FF2B5EF4-FFF2-40B4-BE49-F238E27FC236}">
                <a16:creationId xmlns:a16="http://schemas.microsoft.com/office/drawing/2014/main" id="{09F0345B-EA01-48AF-4CE5-B5B90C6DDACF}"/>
              </a:ext>
            </a:extLst>
          </p:cNvPr>
          <p:cNvSpPr txBox="1"/>
          <p:nvPr/>
        </p:nvSpPr>
        <p:spPr>
          <a:xfrm>
            <a:off x="10436818" y="4695735"/>
            <a:ext cx="1119217" cy="369332"/>
          </a:xfrm>
          <a:prstGeom prst="rect">
            <a:avLst/>
          </a:prstGeom>
          <a:solidFill>
            <a:schemeClr val="accent2"/>
          </a:solidFill>
        </p:spPr>
        <p:txBody>
          <a:bodyPr wrap="none" rtlCol="0">
            <a:spAutoFit/>
          </a:bodyPr>
          <a:lstStyle/>
          <a:p>
            <a:r>
              <a:rPr lang="en-US" dirty="0" err="1">
                <a:solidFill>
                  <a:srgbClr val="0F2439"/>
                </a:solidFill>
                <a:latin typeface="Bauhaus 93" pitchFamily="82" charset="77"/>
              </a:rPr>
              <a:t>Moskvich</a:t>
            </a:r>
            <a:endParaRPr lang="en-US" dirty="0">
              <a:solidFill>
                <a:srgbClr val="0F2439"/>
              </a:solidFill>
              <a:latin typeface="Bauhaus 93" pitchFamily="82" charset="77"/>
            </a:endParaRPr>
          </a:p>
        </p:txBody>
      </p:sp>
      <p:graphicFrame>
        <p:nvGraphicFramePr>
          <p:cNvPr id="15" name="Chart 14">
            <a:extLst>
              <a:ext uri="{FF2B5EF4-FFF2-40B4-BE49-F238E27FC236}">
                <a16:creationId xmlns:a16="http://schemas.microsoft.com/office/drawing/2014/main" id="{80D81DD1-C352-136E-8678-B7A1493D0E6E}"/>
              </a:ext>
            </a:extLst>
          </p:cNvPr>
          <p:cNvGraphicFramePr>
            <a:graphicFrameLocks/>
          </p:cNvGraphicFramePr>
          <p:nvPr>
            <p:extLst>
              <p:ext uri="{D42A27DB-BD31-4B8C-83A1-F6EECF244321}">
                <p14:modId xmlns:p14="http://schemas.microsoft.com/office/powerpoint/2010/main" val="3586330339"/>
              </p:ext>
            </p:extLst>
          </p:nvPr>
        </p:nvGraphicFramePr>
        <p:xfrm>
          <a:off x="4453272" y="405377"/>
          <a:ext cx="7650480" cy="4149233"/>
        </p:xfrm>
        <a:graphic>
          <a:graphicData uri="http://schemas.openxmlformats.org/drawingml/2006/chart">
            <c:chart xmlns:c="http://schemas.openxmlformats.org/drawingml/2006/chart" xmlns:r="http://schemas.openxmlformats.org/officeDocument/2006/relationships" r:id="rId6"/>
          </a:graphicData>
        </a:graphic>
      </p:graphicFrame>
      <p:sp>
        <p:nvSpPr>
          <p:cNvPr id="16" name="TextBox 15">
            <a:extLst>
              <a:ext uri="{FF2B5EF4-FFF2-40B4-BE49-F238E27FC236}">
                <a16:creationId xmlns:a16="http://schemas.microsoft.com/office/drawing/2014/main" id="{9CF0AD57-BA0C-29F9-CE78-D7D10E681C20}"/>
              </a:ext>
            </a:extLst>
          </p:cNvPr>
          <p:cNvSpPr txBox="1"/>
          <p:nvPr/>
        </p:nvSpPr>
        <p:spPr>
          <a:xfrm>
            <a:off x="6215525" y="-21014"/>
            <a:ext cx="4419158" cy="646331"/>
          </a:xfrm>
          <a:prstGeom prst="rect">
            <a:avLst/>
          </a:prstGeom>
          <a:solidFill>
            <a:schemeClr val="accent2"/>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F2439"/>
                </a:solidFill>
                <a:effectLst/>
                <a:uLnTx/>
                <a:uFillTx/>
                <a:latin typeface="Avenir Next LT Pro Light"/>
                <a:ea typeface="+mn-ea"/>
                <a:cs typeface="+mn-cs"/>
              </a:rPr>
              <a:t>DAYS TO MATURITY</a:t>
            </a:r>
          </a:p>
        </p:txBody>
      </p:sp>
    </p:spTree>
    <p:extLst>
      <p:ext uri="{BB962C8B-B14F-4D97-AF65-F5344CB8AC3E}">
        <p14:creationId xmlns:p14="http://schemas.microsoft.com/office/powerpoint/2010/main" val="3593287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ED80943A-BEC1-3DB1-CF2E-5A76BD337A0B}"/>
            </a:ext>
          </a:extLst>
        </p:cNvPr>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F823397E-FBBF-A3BE-019F-E59816790D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cxnSp>
        <p:nvCxnSpPr>
          <p:cNvPr id="25" name="Straight Connector 24">
            <a:extLst>
              <a:ext uri="{FF2B5EF4-FFF2-40B4-BE49-F238E27FC236}">
                <a16:creationId xmlns:a16="http://schemas.microsoft.com/office/drawing/2014/main" id="{38CD8309-DB0E-0326-D8A9-F9732F90278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419600" y="571500"/>
            <a:ext cx="0" cy="5715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3E28E2C-BE6D-7619-F696-68C9F438270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60689" y="571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2F5A5325-3A64-12FE-DDFE-4DA6B63B947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71500" y="6286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7850AD59-D25F-AB4C-3474-32E53CBE2AC6}"/>
              </a:ext>
            </a:extLst>
          </p:cNvPr>
          <p:cNvSpPr txBox="1"/>
          <p:nvPr/>
        </p:nvSpPr>
        <p:spPr>
          <a:xfrm>
            <a:off x="409161" y="656811"/>
            <a:ext cx="3909391"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Batang"/>
                <a:ea typeface="+mn-ea"/>
                <a:cs typeface="+mn-cs"/>
              </a:rPr>
              <a:t>Homegrown Tomato Trials</a:t>
            </a:r>
          </a:p>
        </p:txBody>
      </p:sp>
      <p:sp>
        <p:nvSpPr>
          <p:cNvPr id="10" name="TextBox 9">
            <a:extLst>
              <a:ext uri="{FF2B5EF4-FFF2-40B4-BE49-F238E27FC236}">
                <a16:creationId xmlns:a16="http://schemas.microsoft.com/office/drawing/2014/main" id="{8679F300-8615-A59C-385C-4F93BFB624F3}"/>
              </a:ext>
            </a:extLst>
          </p:cNvPr>
          <p:cNvSpPr txBox="1"/>
          <p:nvPr/>
        </p:nvSpPr>
        <p:spPr>
          <a:xfrm>
            <a:off x="409161" y="1819339"/>
            <a:ext cx="3962400" cy="4093428"/>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sng" strike="noStrike" kern="1200" cap="none" spc="0" normalizeH="0" baseline="0" noProof="0" dirty="0">
                <a:ln>
                  <a:noFill/>
                </a:ln>
                <a:solidFill>
                  <a:prstClr val="black"/>
                </a:solidFill>
                <a:effectLst/>
                <a:uLnTx/>
                <a:uFillTx/>
                <a:latin typeface="Avenir Next LT Pro Light"/>
                <a:ea typeface="+mn-ea"/>
                <a:cs typeface="+mn-cs"/>
              </a:rPr>
              <a:t>Brandywine: n = 16</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Wasatch/Summit: n=8</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Cache: n=4</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Davis: n=4</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sng" strike="noStrike" kern="1200" cap="none" spc="0" normalizeH="0" baseline="0" noProof="0" dirty="0">
                <a:ln>
                  <a:noFill/>
                </a:ln>
                <a:solidFill>
                  <a:prstClr val="black"/>
                </a:solidFill>
                <a:effectLst/>
                <a:uLnTx/>
                <a:uFillTx/>
                <a:latin typeface="Avenir Next LT Pro Light"/>
                <a:ea typeface="+mn-ea"/>
                <a:cs typeface="+mn-cs"/>
              </a:rPr>
              <a:t>Mortgage Lifter: n=11</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Wasatch/Summit: n=3</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Cache: n=5</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Davis: n=3</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sng" strike="noStrike" kern="1200" cap="none" spc="0" normalizeH="0" baseline="0" noProof="0" dirty="0" err="1">
                <a:ln>
                  <a:noFill/>
                </a:ln>
                <a:solidFill>
                  <a:prstClr val="black"/>
                </a:solidFill>
                <a:effectLst/>
                <a:uLnTx/>
                <a:uFillTx/>
                <a:latin typeface="Avenir Next LT Pro Light"/>
                <a:ea typeface="+mn-ea"/>
                <a:cs typeface="+mn-cs"/>
              </a:rPr>
              <a:t>Moskvich</a:t>
            </a:r>
            <a:r>
              <a:rPr kumimoji="0" lang="en-US" sz="2000" b="1" i="0" u="sng" strike="noStrike" kern="1200" cap="none" spc="0" normalizeH="0" baseline="0" noProof="0" dirty="0">
                <a:ln>
                  <a:noFill/>
                </a:ln>
                <a:solidFill>
                  <a:prstClr val="black"/>
                </a:solidFill>
                <a:effectLst/>
                <a:uLnTx/>
                <a:uFillTx/>
                <a:latin typeface="Avenir Next LT Pro Light"/>
                <a:ea typeface="+mn-ea"/>
                <a:cs typeface="+mn-cs"/>
              </a:rPr>
              <a:t>: n=20</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Wasatch/Summit: n=8</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Cache: n=4</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Davis: n=8</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Avenir Next LT Pro Light"/>
              <a:ea typeface="+mn-ea"/>
              <a:cs typeface="+mn-cs"/>
            </a:endParaRPr>
          </a:p>
        </p:txBody>
      </p:sp>
      <p:pic>
        <p:nvPicPr>
          <p:cNvPr id="2" name="Picture 2" descr="Brandywine Red Potato Leaf Tomatoes">
            <a:extLst>
              <a:ext uri="{FF2B5EF4-FFF2-40B4-BE49-F238E27FC236}">
                <a16:creationId xmlns:a16="http://schemas.microsoft.com/office/drawing/2014/main" id="{4FE3B1DC-855B-E616-4C87-F556949B65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66249" y="4571021"/>
            <a:ext cx="2127028" cy="212702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10" descr="Mortgage Lifter Tomato (Radiator Charlie's Mortgage Lifter)">
            <a:extLst>
              <a:ext uri="{FF2B5EF4-FFF2-40B4-BE49-F238E27FC236}">
                <a16:creationId xmlns:a16="http://schemas.microsoft.com/office/drawing/2014/main" id="{A63EC4B9-5649-9D1F-511E-2EA6F8DDFE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5126" y="4579363"/>
            <a:ext cx="2775890" cy="20819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2" descr="Moskvich Heirloom Tomatoes">
            <a:extLst>
              <a:ext uri="{FF2B5EF4-FFF2-40B4-BE49-F238E27FC236}">
                <a16:creationId xmlns:a16="http://schemas.microsoft.com/office/drawing/2014/main" id="{D1EE795C-3763-39C0-3F2F-858FB6BC2B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63436" y="4571020"/>
            <a:ext cx="2081916" cy="208191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A90CB51-2997-4D28-6F0B-4A56C78E942F}"/>
              </a:ext>
            </a:extLst>
          </p:cNvPr>
          <p:cNvSpPr txBox="1"/>
          <p:nvPr/>
        </p:nvSpPr>
        <p:spPr>
          <a:xfrm>
            <a:off x="5154273" y="6389726"/>
            <a:ext cx="1335045"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venir Next LT Pro Light"/>
                <a:ea typeface="+mn-ea"/>
                <a:cs typeface="+mn-cs"/>
              </a:rPr>
              <a:t>True Leaf Market</a:t>
            </a:r>
          </a:p>
        </p:txBody>
      </p:sp>
      <p:sp>
        <p:nvSpPr>
          <p:cNvPr id="6" name="TextBox 5">
            <a:extLst>
              <a:ext uri="{FF2B5EF4-FFF2-40B4-BE49-F238E27FC236}">
                <a16:creationId xmlns:a16="http://schemas.microsoft.com/office/drawing/2014/main" id="{17BEFD66-11B2-59C5-FD9A-656566B37457}"/>
              </a:ext>
            </a:extLst>
          </p:cNvPr>
          <p:cNvSpPr txBox="1"/>
          <p:nvPr/>
        </p:nvSpPr>
        <p:spPr>
          <a:xfrm>
            <a:off x="7540791" y="6389726"/>
            <a:ext cx="1768626"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venir Next LT Pro Light"/>
                <a:ea typeface="+mn-ea"/>
                <a:cs typeface="+mn-cs"/>
              </a:rPr>
              <a:t>Victory Seed Company</a:t>
            </a:r>
          </a:p>
        </p:txBody>
      </p:sp>
      <p:sp>
        <p:nvSpPr>
          <p:cNvPr id="7" name="TextBox 6">
            <a:extLst>
              <a:ext uri="{FF2B5EF4-FFF2-40B4-BE49-F238E27FC236}">
                <a16:creationId xmlns:a16="http://schemas.microsoft.com/office/drawing/2014/main" id="{B6529963-2A91-4016-A712-E0B83266445C}"/>
              </a:ext>
            </a:extLst>
          </p:cNvPr>
          <p:cNvSpPr txBox="1"/>
          <p:nvPr/>
        </p:nvSpPr>
        <p:spPr>
          <a:xfrm>
            <a:off x="10049373" y="6421050"/>
            <a:ext cx="189410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venir Next LT Pro Light"/>
                <a:ea typeface="+mn-ea"/>
                <a:cs typeface="+mn-cs"/>
              </a:rPr>
              <a:t>Johnny’s Selected Seeds</a:t>
            </a:r>
          </a:p>
        </p:txBody>
      </p:sp>
      <p:graphicFrame>
        <p:nvGraphicFramePr>
          <p:cNvPr id="8" name="Chart 7">
            <a:extLst>
              <a:ext uri="{FF2B5EF4-FFF2-40B4-BE49-F238E27FC236}">
                <a16:creationId xmlns:a16="http://schemas.microsoft.com/office/drawing/2014/main" id="{E307E814-E339-DD0B-DA3B-B66BCF76A33D}"/>
              </a:ext>
            </a:extLst>
          </p:cNvPr>
          <p:cNvGraphicFramePr>
            <a:graphicFrameLocks/>
          </p:cNvGraphicFramePr>
          <p:nvPr/>
        </p:nvGraphicFramePr>
        <p:xfrm>
          <a:off x="4520648" y="205064"/>
          <a:ext cx="7533098" cy="4285607"/>
        </p:xfrm>
        <a:graphic>
          <a:graphicData uri="http://schemas.openxmlformats.org/drawingml/2006/chart">
            <c:chart xmlns:c="http://schemas.openxmlformats.org/drawingml/2006/chart" xmlns:r="http://schemas.openxmlformats.org/officeDocument/2006/relationships" r:id="rId5"/>
          </a:graphicData>
        </a:graphic>
      </p:graphicFrame>
      <p:sp>
        <p:nvSpPr>
          <p:cNvPr id="11" name="TextBox 10">
            <a:extLst>
              <a:ext uri="{FF2B5EF4-FFF2-40B4-BE49-F238E27FC236}">
                <a16:creationId xmlns:a16="http://schemas.microsoft.com/office/drawing/2014/main" id="{6EF39CD0-A8A4-C410-AD29-3751E1299478}"/>
              </a:ext>
            </a:extLst>
          </p:cNvPr>
          <p:cNvSpPr txBox="1"/>
          <p:nvPr/>
        </p:nvSpPr>
        <p:spPr>
          <a:xfrm>
            <a:off x="5031710" y="4695735"/>
            <a:ext cx="1406539" cy="369332"/>
          </a:xfrm>
          <a:prstGeom prst="rect">
            <a:avLst/>
          </a:prstGeom>
          <a:solidFill>
            <a:schemeClr val="accent2"/>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F2439"/>
                </a:solidFill>
                <a:effectLst/>
                <a:uLnTx/>
                <a:uFillTx/>
                <a:latin typeface="Bauhaus 93" pitchFamily="82" charset="77"/>
                <a:ea typeface="+mn-ea"/>
                <a:cs typeface="+mn-cs"/>
              </a:rPr>
              <a:t>Brandywine</a:t>
            </a:r>
          </a:p>
        </p:txBody>
      </p:sp>
      <p:sp>
        <p:nvSpPr>
          <p:cNvPr id="12" name="TextBox 11">
            <a:extLst>
              <a:ext uri="{FF2B5EF4-FFF2-40B4-BE49-F238E27FC236}">
                <a16:creationId xmlns:a16="http://schemas.microsoft.com/office/drawing/2014/main" id="{DF27933A-C35D-97BB-EEF4-79BFF184AF23}"/>
              </a:ext>
            </a:extLst>
          </p:cNvPr>
          <p:cNvSpPr txBox="1"/>
          <p:nvPr/>
        </p:nvSpPr>
        <p:spPr>
          <a:xfrm>
            <a:off x="7456964" y="4695735"/>
            <a:ext cx="1742785" cy="369332"/>
          </a:xfrm>
          <a:prstGeom prst="rect">
            <a:avLst/>
          </a:prstGeom>
          <a:solidFill>
            <a:schemeClr val="accent2"/>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F2439"/>
                </a:solidFill>
                <a:effectLst/>
                <a:uLnTx/>
                <a:uFillTx/>
                <a:latin typeface="Bauhaus 93" pitchFamily="82" charset="77"/>
                <a:ea typeface="+mn-ea"/>
                <a:cs typeface="+mn-cs"/>
              </a:rPr>
              <a:t>Mortgage Lifter</a:t>
            </a:r>
          </a:p>
        </p:txBody>
      </p:sp>
      <p:sp>
        <p:nvSpPr>
          <p:cNvPr id="13" name="TextBox 12">
            <a:extLst>
              <a:ext uri="{FF2B5EF4-FFF2-40B4-BE49-F238E27FC236}">
                <a16:creationId xmlns:a16="http://schemas.microsoft.com/office/drawing/2014/main" id="{914A11DA-4935-1C1D-CF0F-2A2DD702E42F}"/>
              </a:ext>
            </a:extLst>
          </p:cNvPr>
          <p:cNvSpPr txBox="1"/>
          <p:nvPr/>
        </p:nvSpPr>
        <p:spPr>
          <a:xfrm>
            <a:off x="10436818" y="4695735"/>
            <a:ext cx="1119217" cy="369332"/>
          </a:xfrm>
          <a:prstGeom prst="rect">
            <a:avLst/>
          </a:prstGeom>
          <a:solidFill>
            <a:schemeClr val="accent2"/>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F2439"/>
                </a:solidFill>
                <a:effectLst/>
                <a:uLnTx/>
                <a:uFillTx/>
                <a:latin typeface="Bauhaus 93" pitchFamily="82" charset="77"/>
                <a:ea typeface="+mn-ea"/>
                <a:cs typeface="+mn-cs"/>
              </a:rPr>
              <a:t>Moskvich</a:t>
            </a:r>
            <a:endParaRPr kumimoji="0" lang="en-US" sz="1800" b="0" i="0" u="none" strike="noStrike" kern="1200" cap="none" spc="0" normalizeH="0" baseline="0" noProof="0" dirty="0">
              <a:ln>
                <a:noFill/>
              </a:ln>
              <a:solidFill>
                <a:srgbClr val="0F2439"/>
              </a:solidFill>
              <a:effectLst/>
              <a:uLnTx/>
              <a:uFillTx/>
              <a:latin typeface="Bauhaus 93" pitchFamily="82" charset="77"/>
              <a:ea typeface="+mn-ea"/>
              <a:cs typeface="+mn-cs"/>
            </a:endParaRPr>
          </a:p>
        </p:txBody>
      </p:sp>
      <p:sp>
        <p:nvSpPr>
          <p:cNvPr id="14" name="TextBox 13">
            <a:extLst>
              <a:ext uri="{FF2B5EF4-FFF2-40B4-BE49-F238E27FC236}">
                <a16:creationId xmlns:a16="http://schemas.microsoft.com/office/drawing/2014/main" id="{7598D781-CFA4-7475-FD98-EB4C22B90CD6}"/>
              </a:ext>
            </a:extLst>
          </p:cNvPr>
          <p:cNvSpPr txBox="1"/>
          <p:nvPr/>
        </p:nvSpPr>
        <p:spPr>
          <a:xfrm>
            <a:off x="5596982" y="0"/>
            <a:ext cx="5417637" cy="646331"/>
          </a:xfrm>
          <a:prstGeom prst="rect">
            <a:avLst/>
          </a:prstGeom>
          <a:solidFill>
            <a:schemeClr val="accent2"/>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F2439"/>
                </a:solidFill>
                <a:effectLst/>
                <a:uLnTx/>
                <a:uFillTx/>
                <a:latin typeface="Avenir Next LT Pro Light"/>
                <a:ea typeface="+mn-ea"/>
                <a:cs typeface="+mn-cs"/>
              </a:rPr>
              <a:t>CONTINUOUS BEARING</a:t>
            </a:r>
          </a:p>
        </p:txBody>
      </p:sp>
    </p:spTree>
    <p:extLst>
      <p:ext uri="{BB962C8B-B14F-4D97-AF65-F5344CB8AC3E}">
        <p14:creationId xmlns:p14="http://schemas.microsoft.com/office/powerpoint/2010/main" val="41854309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ADDFB2DD-9642-F710-6FC2-B3AAFE72F30D}"/>
            </a:ext>
          </a:extLst>
        </p:cNvPr>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D072F794-10FB-562E-A235-64721F40A2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cxnSp>
        <p:nvCxnSpPr>
          <p:cNvPr id="25" name="Straight Connector 24">
            <a:extLst>
              <a:ext uri="{FF2B5EF4-FFF2-40B4-BE49-F238E27FC236}">
                <a16:creationId xmlns:a16="http://schemas.microsoft.com/office/drawing/2014/main" id="{DED7699A-69A1-8E59-0079-29684D09631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419600" y="571500"/>
            <a:ext cx="0" cy="5715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6613EA5-0237-5E27-31F0-F5D7B2BD60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60689" y="571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DC41B7AA-7E83-ACC1-1CE8-4570E1931DE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71500" y="6286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D5FA77C8-2EAB-4172-2A6B-3AB1BE6F26DF}"/>
              </a:ext>
            </a:extLst>
          </p:cNvPr>
          <p:cNvSpPr txBox="1"/>
          <p:nvPr/>
        </p:nvSpPr>
        <p:spPr>
          <a:xfrm>
            <a:off x="409161" y="656811"/>
            <a:ext cx="3909391"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Batang"/>
                <a:ea typeface="+mn-ea"/>
                <a:cs typeface="+mn-cs"/>
              </a:rPr>
              <a:t>Homegrown Tomato Trials</a:t>
            </a:r>
          </a:p>
        </p:txBody>
      </p:sp>
      <p:sp>
        <p:nvSpPr>
          <p:cNvPr id="10" name="TextBox 9">
            <a:extLst>
              <a:ext uri="{FF2B5EF4-FFF2-40B4-BE49-F238E27FC236}">
                <a16:creationId xmlns:a16="http://schemas.microsoft.com/office/drawing/2014/main" id="{C9098B62-7DDB-B896-6F9C-0A9D7B45A43F}"/>
              </a:ext>
            </a:extLst>
          </p:cNvPr>
          <p:cNvSpPr txBox="1"/>
          <p:nvPr/>
        </p:nvSpPr>
        <p:spPr>
          <a:xfrm>
            <a:off x="409161" y="1819339"/>
            <a:ext cx="3962400" cy="4093428"/>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sng" strike="noStrike" kern="1200" cap="none" spc="0" normalizeH="0" baseline="0" noProof="0" dirty="0">
                <a:ln>
                  <a:noFill/>
                </a:ln>
                <a:solidFill>
                  <a:prstClr val="black"/>
                </a:solidFill>
                <a:effectLst/>
                <a:uLnTx/>
                <a:uFillTx/>
                <a:latin typeface="Avenir Next LT Pro Light"/>
                <a:ea typeface="+mn-ea"/>
                <a:cs typeface="+mn-cs"/>
              </a:rPr>
              <a:t>Brandywine: n = 16</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Wasatch/Summit: n=8</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Cache: n=4</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Davis: n=4</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sng" strike="noStrike" kern="1200" cap="none" spc="0" normalizeH="0" baseline="0" noProof="0" dirty="0">
                <a:ln>
                  <a:noFill/>
                </a:ln>
                <a:solidFill>
                  <a:prstClr val="black"/>
                </a:solidFill>
                <a:effectLst/>
                <a:uLnTx/>
                <a:uFillTx/>
                <a:latin typeface="Avenir Next LT Pro Light"/>
                <a:ea typeface="+mn-ea"/>
                <a:cs typeface="+mn-cs"/>
              </a:rPr>
              <a:t>Mortgage Lifter: n=11</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Wasatch/Summit: n=3</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Cache: n=5</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Davis: n=3</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sng" strike="noStrike" kern="1200" cap="none" spc="0" normalizeH="0" baseline="0" noProof="0" dirty="0" err="1">
                <a:ln>
                  <a:noFill/>
                </a:ln>
                <a:solidFill>
                  <a:prstClr val="black"/>
                </a:solidFill>
                <a:effectLst/>
                <a:uLnTx/>
                <a:uFillTx/>
                <a:latin typeface="Avenir Next LT Pro Light"/>
                <a:ea typeface="+mn-ea"/>
                <a:cs typeface="+mn-cs"/>
              </a:rPr>
              <a:t>Moskvich</a:t>
            </a:r>
            <a:r>
              <a:rPr kumimoji="0" lang="en-US" sz="2000" b="1" i="0" u="sng" strike="noStrike" kern="1200" cap="none" spc="0" normalizeH="0" baseline="0" noProof="0" dirty="0">
                <a:ln>
                  <a:noFill/>
                </a:ln>
                <a:solidFill>
                  <a:prstClr val="black"/>
                </a:solidFill>
                <a:effectLst/>
                <a:uLnTx/>
                <a:uFillTx/>
                <a:latin typeface="Avenir Next LT Pro Light"/>
                <a:ea typeface="+mn-ea"/>
                <a:cs typeface="+mn-cs"/>
              </a:rPr>
              <a:t>: n=20</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Wasatch/Summit: n=8</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Cache: n=4</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Davis: n=8</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Avenir Next LT Pro Light"/>
              <a:ea typeface="+mn-ea"/>
              <a:cs typeface="+mn-cs"/>
            </a:endParaRPr>
          </a:p>
        </p:txBody>
      </p:sp>
      <p:pic>
        <p:nvPicPr>
          <p:cNvPr id="2" name="Picture 2" descr="Brandywine Red Potato Leaf Tomatoes">
            <a:extLst>
              <a:ext uri="{FF2B5EF4-FFF2-40B4-BE49-F238E27FC236}">
                <a16:creationId xmlns:a16="http://schemas.microsoft.com/office/drawing/2014/main" id="{65AC692D-4C7B-B290-DD12-B0B53854ED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66249" y="4571021"/>
            <a:ext cx="2127028" cy="212702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10" descr="Mortgage Lifter Tomato (Radiator Charlie's Mortgage Lifter)">
            <a:extLst>
              <a:ext uri="{FF2B5EF4-FFF2-40B4-BE49-F238E27FC236}">
                <a16:creationId xmlns:a16="http://schemas.microsoft.com/office/drawing/2014/main" id="{434C6EB6-886A-A496-5682-240AF9C867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5126" y="4579363"/>
            <a:ext cx="2775890" cy="20819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2" descr="Moskvich Heirloom Tomatoes">
            <a:extLst>
              <a:ext uri="{FF2B5EF4-FFF2-40B4-BE49-F238E27FC236}">
                <a16:creationId xmlns:a16="http://schemas.microsoft.com/office/drawing/2014/main" id="{2E38A48B-B7EC-7550-36CA-D1CE277814A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63436" y="4571020"/>
            <a:ext cx="2081916" cy="208191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A4D392A-454F-A96B-36ED-77E594B5240B}"/>
              </a:ext>
            </a:extLst>
          </p:cNvPr>
          <p:cNvSpPr txBox="1"/>
          <p:nvPr/>
        </p:nvSpPr>
        <p:spPr>
          <a:xfrm>
            <a:off x="5154273" y="6389726"/>
            <a:ext cx="1335045"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venir Next LT Pro Light"/>
                <a:ea typeface="+mn-ea"/>
                <a:cs typeface="+mn-cs"/>
              </a:rPr>
              <a:t>True Leaf Market</a:t>
            </a:r>
          </a:p>
        </p:txBody>
      </p:sp>
      <p:sp>
        <p:nvSpPr>
          <p:cNvPr id="6" name="TextBox 5">
            <a:extLst>
              <a:ext uri="{FF2B5EF4-FFF2-40B4-BE49-F238E27FC236}">
                <a16:creationId xmlns:a16="http://schemas.microsoft.com/office/drawing/2014/main" id="{065CAA4B-0254-BD9B-D6C9-5ACB562034FC}"/>
              </a:ext>
            </a:extLst>
          </p:cNvPr>
          <p:cNvSpPr txBox="1"/>
          <p:nvPr/>
        </p:nvSpPr>
        <p:spPr>
          <a:xfrm>
            <a:off x="7540791" y="6389726"/>
            <a:ext cx="1768626"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venir Next LT Pro Light"/>
                <a:ea typeface="+mn-ea"/>
                <a:cs typeface="+mn-cs"/>
              </a:rPr>
              <a:t>Victory Seed Company</a:t>
            </a:r>
          </a:p>
        </p:txBody>
      </p:sp>
      <p:sp>
        <p:nvSpPr>
          <p:cNvPr id="7" name="TextBox 6">
            <a:extLst>
              <a:ext uri="{FF2B5EF4-FFF2-40B4-BE49-F238E27FC236}">
                <a16:creationId xmlns:a16="http://schemas.microsoft.com/office/drawing/2014/main" id="{AD8BEED1-68D7-1C0B-08FB-7E0837094156}"/>
              </a:ext>
            </a:extLst>
          </p:cNvPr>
          <p:cNvSpPr txBox="1"/>
          <p:nvPr/>
        </p:nvSpPr>
        <p:spPr>
          <a:xfrm>
            <a:off x="10049373" y="6421050"/>
            <a:ext cx="189410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venir Next LT Pro Light"/>
                <a:ea typeface="+mn-ea"/>
                <a:cs typeface="+mn-cs"/>
              </a:rPr>
              <a:t>Johnny’s Selected Seeds</a:t>
            </a:r>
          </a:p>
        </p:txBody>
      </p:sp>
      <p:sp>
        <p:nvSpPr>
          <p:cNvPr id="11" name="TextBox 10">
            <a:extLst>
              <a:ext uri="{FF2B5EF4-FFF2-40B4-BE49-F238E27FC236}">
                <a16:creationId xmlns:a16="http://schemas.microsoft.com/office/drawing/2014/main" id="{0CE32C23-9CA9-B750-CF6A-3A9A2188E36F}"/>
              </a:ext>
            </a:extLst>
          </p:cNvPr>
          <p:cNvSpPr txBox="1"/>
          <p:nvPr/>
        </p:nvSpPr>
        <p:spPr>
          <a:xfrm>
            <a:off x="5031710" y="4695735"/>
            <a:ext cx="1406539" cy="369332"/>
          </a:xfrm>
          <a:prstGeom prst="rect">
            <a:avLst/>
          </a:prstGeom>
          <a:solidFill>
            <a:schemeClr val="accent2"/>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F2439"/>
                </a:solidFill>
                <a:effectLst/>
                <a:uLnTx/>
                <a:uFillTx/>
                <a:latin typeface="Bauhaus 93" pitchFamily="82" charset="77"/>
                <a:ea typeface="+mn-ea"/>
                <a:cs typeface="+mn-cs"/>
              </a:rPr>
              <a:t>Brandywine</a:t>
            </a:r>
          </a:p>
        </p:txBody>
      </p:sp>
      <p:sp>
        <p:nvSpPr>
          <p:cNvPr id="12" name="TextBox 11">
            <a:extLst>
              <a:ext uri="{FF2B5EF4-FFF2-40B4-BE49-F238E27FC236}">
                <a16:creationId xmlns:a16="http://schemas.microsoft.com/office/drawing/2014/main" id="{265B576E-CEE3-1A05-8CC6-224E7E237CAA}"/>
              </a:ext>
            </a:extLst>
          </p:cNvPr>
          <p:cNvSpPr txBox="1"/>
          <p:nvPr/>
        </p:nvSpPr>
        <p:spPr>
          <a:xfrm>
            <a:off x="7456964" y="4695735"/>
            <a:ext cx="1742785" cy="369332"/>
          </a:xfrm>
          <a:prstGeom prst="rect">
            <a:avLst/>
          </a:prstGeom>
          <a:solidFill>
            <a:schemeClr val="accent2"/>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F2439"/>
                </a:solidFill>
                <a:effectLst/>
                <a:uLnTx/>
                <a:uFillTx/>
                <a:latin typeface="Bauhaus 93" pitchFamily="82" charset="77"/>
                <a:ea typeface="+mn-ea"/>
                <a:cs typeface="+mn-cs"/>
              </a:rPr>
              <a:t>Mortgage Lifter</a:t>
            </a:r>
          </a:p>
        </p:txBody>
      </p:sp>
      <p:sp>
        <p:nvSpPr>
          <p:cNvPr id="13" name="TextBox 12">
            <a:extLst>
              <a:ext uri="{FF2B5EF4-FFF2-40B4-BE49-F238E27FC236}">
                <a16:creationId xmlns:a16="http://schemas.microsoft.com/office/drawing/2014/main" id="{A1FC7E06-6AC5-CFE5-F314-551692985F00}"/>
              </a:ext>
            </a:extLst>
          </p:cNvPr>
          <p:cNvSpPr txBox="1"/>
          <p:nvPr/>
        </p:nvSpPr>
        <p:spPr>
          <a:xfrm>
            <a:off x="10436818" y="4695735"/>
            <a:ext cx="1119217" cy="369332"/>
          </a:xfrm>
          <a:prstGeom prst="rect">
            <a:avLst/>
          </a:prstGeom>
          <a:solidFill>
            <a:schemeClr val="accent2"/>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F2439"/>
                </a:solidFill>
                <a:effectLst/>
                <a:uLnTx/>
                <a:uFillTx/>
                <a:latin typeface="Bauhaus 93" pitchFamily="82" charset="77"/>
                <a:ea typeface="+mn-ea"/>
                <a:cs typeface="+mn-cs"/>
              </a:rPr>
              <a:t>Moskvich</a:t>
            </a:r>
            <a:endParaRPr kumimoji="0" lang="en-US" sz="1800" b="0" i="0" u="none" strike="noStrike" kern="1200" cap="none" spc="0" normalizeH="0" baseline="0" noProof="0" dirty="0">
              <a:ln>
                <a:noFill/>
              </a:ln>
              <a:solidFill>
                <a:srgbClr val="0F2439"/>
              </a:solidFill>
              <a:effectLst/>
              <a:uLnTx/>
              <a:uFillTx/>
              <a:latin typeface="Bauhaus 93" pitchFamily="82" charset="77"/>
              <a:ea typeface="+mn-ea"/>
              <a:cs typeface="+mn-cs"/>
            </a:endParaRPr>
          </a:p>
        </p:txBody>
      </p:sp>
      <p:graphicFrame>
        <p:nvGraphicFramePr>
          <p:cNvPr id="14" name="Chart 13">
            <a:extLst>
              <a:ext uri="{FF2B5EF4-FFF2-40B4-BE49-F238E27FC236}">
                <a16:creationId xmlns:a16="http://schemas.microsoft.com/office/drawing/2014/main" id="{9514C2E9-010F-D009-6B13-48E033398735}"/>
              </a:ext>
            </a:extLst>
          </p:cNvPr>
          <p:cNvGraphicFramePr>
            <a:graphicFrameLocks/>
          </p:cNvGraphicFramePr>
          <p:nvPr>
            <p:extLst>
              <p:ext uri="{D42A27DB-BD31-4B8C-83A1-F6EECF244321}">
                <p14:modId xmlns:p14="http://schemas.microsoft.com/office/powerpoint/2010/main" val="2821484803"/>
              </p:ext>
            </p:extLst>
          </p:nvPr>
        </p:nvGraphicFramePr>
        <p:xfrm>
          <a:off x="4660900" y="245418"/>
          <a:ext cx="6959600" cy="4311650"/>
        </p:xfrm>
        <a:graphic>
          <a:graphicData uri="http://schemas.openxmlformats.org/drawingml/2006/chart">
            <c:chart xmlns:c="http://schemas.openxmlformats.org/drawingml/2006/chart" xmlns:r="http://schemas.openxmlformats.org/officeDocument/2006/relationships" r:id="rId5"/>
          </a:graphicData>
        </a:graphic>
      </p:graphicFrame>
      <p:sp>
        <p:nvSpPr>
          <p:cNvPr id="15" name="TextBox 14">
            <a:extLst>
              <a:ext uri="{FF2B5EF4-FFF2-40B4-BE49-F238E27FC236}">
                <a16:creationId xmlns:a16="http://schemas.microsoft.com/office/drawing/2014/main" id="{ABDE9D09-5854-E061-178E-7B230E9850F2}"/>
              </a:ext>
            </a:extLst>
          </p:cNvPr>
          <p:cNvSpPr txBox="1"/>
          <p:nvPr/>
        </p:nvSpPr>
        <p:spPr>
          <a:xfrm>
            <a:off x="5596982" y="-24032"/>
            <a:ext cx="5359672" cy="646331"/>
          </a:xfrm>
          <a:prstGeom prst="rect">
            <a:avLst/>
          </a:prstGeom>
          <a:solidFill>
            <a:schemeClr val="accent2"/>
          </a:solidFill>
        </p:spPr>
        <p:txBody>
          <a:bodyPr wrap="none" rtlCol="0">
            <a:spAutoFit/>
          </a:bodyPr>
          <a:lstStyle/>
          <a:p>
            <a:r>
              <a:rPr lang="en-US" sz="3600" b="1" dirty="0">
                <a:solidFill>
                  <a:srgbClr val="0F2439"/>
                </a:solidFill>
              </a:rPr>
              <a:t>CRACKING RESISTANCE</a:t>
            </a:r>
          </a:p>
        </p:txBody>
      </p:sp>
    </p:spTree>
    <p:extLst>
      <p:ext uri="{BB962C8B-B14F-4D97-AF65-F5344CB8AC3E}">
        <p14:creationId xmlns:p14="http://schemas.microsoft.com/office/powerpoint/2010/main" val="42112218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370E1F81-EFDF-796A-9F82-8EFD2E9F38E9}"/>
            </a:ext>
          </a:extLst>
        </p:cNvPr>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F8D0B5AA-3237-792D-FC0C-96B9FDE3E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cxnSp>
        <p:nvCxnSpPr>
          <p:cNvPr id="25" name="Straight Connector 24">
            <a:extLst>
              <a:ext uri="{FF2B5EF4-FFF2-40B4-BE49-F238E27FC236}">
                <a16:creationId xmlns:a16="http://schemas.microsoft.com/office/drawing/2014/main" id="{47A42179-3CAF-8516-BCF1-CCD704EDFD0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419600" y="571500"/>
            <a:ext cx="0" cy="5715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6A895F6-A401-76FD-4F54-F6C2792CB79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60689" y="571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E2642A47-0645-5AA9-AE72-89EF91FBF86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71500" y="6286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C8F89148-C117-4E6B-4231-8846317C1563}"/>
              </a:ext>
            </a:extLst>
          </p:cNvPr>
          <p:cNvSpPr txBox="1"/>
          <p:nvPr/>
        </p:nvSpPr>
        <p:spPr>
          <a:xfrm>
            <a:off x="409161" y="656811"/>
            <a:ext cx="3909391"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Batang"/>
                <a:ea typeface="+mn-ea"/>
                <a:cs typeface="+mn-cs"/>
              </a:rPr>
              <a:t>Homegrown Tomato Trials</a:t>
            </a:r>
          </a:p>
        </p:txBody>
      </p:sp>
      <p:sp>
        <p:nvSpPr>
          <p:cNvPr id="10" name="TextBox 9">
            <a:extLst>
              <a:ext uri="{FF2B5EF4-FFF2-40B4-BE49-F238E27FC236}">
                <a16:creationId xmlns:a16="http://schemas.microsoft.com/office/drawing/2014/main" id="{BC27C235-88DB-7D0A-6615-D312140D7091}"/>
              </a:ext>
            </a:extLst>
          </p:cNvPr>
          <p:cNvSpPr txBox="1"/>
          <p:nvPr/>
        </p:nvSpPr>
        <p:spPr>
          <a:xfrm>
            <a:off x="409161" y="1819339"/>
            <a:ext cx="3962400" cy="4093428"/>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sng" strike="noStrike" kern="1200" cap="none" spc="0" normalizeH="0" baseline="0" noProof="0" dirty="0">
                <a:ln>
                  <a:noFill/>
                </a:ln>
                <a:solidFill>
                  <a:prstClr val="black"/>
                </a:solidFill>
                <a:effectLst/>
                <a:uLnTx/>
                <a:uFillTx/>
                <a:latin typeface="Avenir Next LT Pro Light"/>
                <a:ea typeface="+mn-ea"/>
                <a:cs typeface="+mn-cs"/>
              </a:rPr>
              <a:t>Brandywine: n = 16</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Wasatch/Summit: n=8</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Cache: n=4</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Davis: n=4</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sng" strike="noStrike" kern="1200" cap="none" spc="0" normalizeH="0" baseline="0" noProof="0" dirty="0">
                <a:ln>
                  <a:noFill/>
                </a:ln>
                <a:solidFill>
                  <a:prstClr val="black"/>
                </a:solidFill>
                <a:effectLst/>
                <a:uLnTx/>
                <a:uFillTx/>
                <a:latin typeface="Avenir Next LT Pro Light"/>
                <a:ea typeface="+mn-ea"/>
                <a:cs typeface="+mn-cs"/>
              </a:rPr>
              <a:t>Mortgage Lifter: n=11</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Wasatch/Summit: n=3</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Cache: n=5</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Davis: n=3</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sng" strike="noStrike" kern="1200" cap="none" spc="0" normalizeH="0" baseline="0" noProof="0" dirty="0" err="1">
                <a:ln>
                  <a:noFill/>
                </a:ln>
                <a:solidFill>
                  <a:prstClr val="black"/>
                </a:solidFill>
                <a:effectLst/>
                <a:uLnTx/>
                <a:uFillTx/>
                <a:latin typeface="Avenir Next LT Pro Light"/>
                <a:ea typeface="+mn-ea"/>
                <a:cs typeface="+mn-cs"/>
              </a:rPr>
              <a:t>Moskvich</a:t>
            </a:r>
            <a:r>
              <a:rPr kumimoji="0" lang="en-US" sz="2000" b="1" i="0" u="sng" strike="noStrike" kern="1200" cap="none" spc="0" normalizeH="0" baseline="0" noProof="0" dirty="0">
                <a:ln>
                  <a:noFill/>
                </a:ln>
                <a:solidFill>
                  <a:prstClr val="black"/>
                </a:solidFill>
                <a:effectLst/>
                <a:uLnTx/>
                <a:uFillTx/>
                <a:latin typeface="Avenir Next LT Pro Light"/>
                <a:ea typeface="+mn-ea"/>
                <a:cs typeface="+mn-cs"/>
              </a:rPr>
              <a:t>: n=20</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Wasatch/Summit: n=8</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Cache: n=4</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Davis: n=8</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Avenir Next LT Pro Light"/>
              <a:ea typeface="+mn-ea"/>
              <a:cs typeface="+mn-cs"/>
            </a:endParaRPr>
          </a:p>
        </p:txBody>
      </p:sp>
      <p:pic>
        <p:nvPicPr>
          <p:cNvPr id="2" name="Picture 2" descr="Brandywine Red Potato Leaf Tomatoes">
            <a:extLst>
              <a:ext uri="{FF2B5EF4-FFF2-40B4-BE49-F238E27FC236}">
                <a16:creationId xmlns:a16="http://schemas.microsoft.com/office/drawing/2014/main" id="{CA7E0452-8A8A-F610-142B-453BAC3F1A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66249" y="4571021"/>
            <a:ext cx="2127028" cy="212702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10" descr="Mortgage Lifter Tomato (Radiator Charlie's Mortgage Lifter)">
            <a:extLst>
              <a:ext uri="{FF2B5EF4-FFF2-40B4-BE49-F238E27FC236}">
                <a16:creationId xmlns:a16="http://schemas.microsoft.com/office/drawing/2014/main" id="{632288A0-9AF8-43F1-264B-86EE77FBE5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5126" y="4579363"/>
            <a:ext cx="2775890" cy="20819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2" descr="Moskvich Heirloom Tomatoes">
            <a:extLst>
              <a:ext uri="{FF2B5EF4-FFF2-40B4-BE49-F238E27FC236}">
                <a16:creationId xmlns:a16="http://schemas.microsoft.com/office/drawing/2014/main" id="{3278C469-E618-AF13-BD50-A5BC15C161C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63436" y="4571020"/>
            <a:ext cx="2081916" cy="208191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0E020B9-C2DE-36C1-51D7-03617764F24F}"/>
              </a:ext>
            </a:extLst>
          </p:cNvPr>
          <p:cNvSpPr txBox="1"/>
          <p:nvPr/>
        </p:nvSpPr>
        <p:spPr>
          <a:xfrm>
            <a:off x="5154273" y="6389726"/>
            <a:ext cx="1335045"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venir Next LT Pro Light"/>
                <a:ea typeface="+mn-ea"/>
                <a:cs typeface="+mn-cs"/>
              </a:rPr>
              <a:t>True Leaf Market</a:t>
            </a:r>
          </a:p>
        </p:txBody>
      </p:sp>
      <p:sp>
        <p:nvSpPr>
          <p:cNvPr id="6" name="TextBox 5">
            <a:extLst>
              <a:ext uri="{FF2B5EF4-FFF2-40B4-BE49-F238E27FC236}">
                <a16:creationId xmlns:a16="http://schemas.microsoft.com/office/drawing/2014/main" id="{C511F636-A8A5-CB2B-D0FD-DEBC1DC75903}"/>
              </a:ext>
            </a:extLst>
          </p:cNvPr>
          <p:cNvSpPr txBox="1"/>
          <p:nvPr/>
        </p:nvSpPr>
        <p:spPr>
          <a:xfrm>
            <a:off x="7540791" y="6389726"/>
            <a:ext cx="1768626"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venir Next LT Pro Light"/>
                <a:ea typeface="+mn-ea"/>
                <a:cs typeface="+mn-cs"/>
              </a:rPr>
              <a:t>Victory Seed Company</a:t>
            </a:r>
          </a:p>
        </p:txBody>
      </p:sp>
      <p:sp>
        <p:nvSpPr>
          <p:cNvPr id="7" name="TextBox 6">
            <a:extLst>
              <a:ext uri="{FF2B5EF4-FFF2-40B4-BE49-F238E27FC236}">
                <a16:creationId xmlns:a16="http://schemas.microsoft.com/office/drawing/2014/main" id="{03521A79-0360-D31C-5D3A-52BDA6A8AF88}"/>
              </a:ext>
            </a:extLst>
          </p:cNvPr>
          <p:cNvSpPr txBox="1"/>
          <p:nvPr/>
        </p:nvSpPr>
        <p:spPr>
          <a:xfrm>
            <a:off x="10049373" y="6421050"/>
            <a:ext cx="189410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venir Next LT Pro Light"/>
                <a:ea typeface="+mn-ea"/>
                <a:cs typeface="+mn-cs"/>
              </a:rPr>
              <a:t>Johnny’s Selected Seeds</a:t>
            </a:r>
          </a:p>
        </p:txBody>
      </p:sp>
      <p:sp>
        <p:nvSpPr>
          <p:cNvPr id="11" name="TextBox 10">
            <a:extLst>
              <a:ext uri="{FF2B5EF4-FFF2-40B4-BE49-F238E27FC236}">
                <a16:creationId xmlns:a16="http://schemas.microsoft.com/office/drawing/2014/main" id="{73FFD683-2B7E-01DA-0581-4E76905B81EF}"/>
              </a:ext>
            </a:extLst>
          </p:cNvPr>
          <p:cNvSpPr txBox="1"/>
          <p:nvPr/>
        </p:nvSpPr>
        <p:spPr>
          <a:xfrm>
            <a:off x="5031710" y="4695735"/>
            <a:ext cx="1406539" cy="369332"/>
          </a:xfrm>
          <a:prstGeom prst="rect">
            <a:avLst/>
          </a:prstGeom>
          <a:solidFill>
            <a:schemeClr val="accent2"/>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F2439"/>
                </a:solidFill>
                <a:effectLst/>
                <a:uLnTx/>
                <a:uFillTx/>
                <a:latin typeface="Bauhaus 93" pitchFamily="82" charset="77"/>
                <a:ea typeface="+mn-ea"/>
                <a:cs typeface="+mn-cs"/>
              </a:rPr>
              <a:t>Brandywine</a:t>
            </a:r>
          </a:p>
        </p:txBody>
      </p:sp>
      <p:sp>
        <p:nvSpPr>
          <p:cNvPr id="12" name="TextBox 11">
            <a:extLst>
              <a:ext uri="{FF2B5EF4-FFF2-40B4-BE49-F238E27FC236}">
                <a16:creationId xmlns:a16="http://schemas.microsoft.com/office/drawing/2014/main" id="{8392AFD8-0925-12B0-02C3-B1E2F8996AEB}"/>
              </a:ext>
            </a:extLst>
          </p:cNvPr>
          <p:cNvSpPr txBox="1"/>
          <p:nvPr/>
        </p:nvSpPr>
        <p:spPr>
          <a:xfrm>
            <a:off x="7456964" y="4695735"/>
            <a:ext cx="1742785" cy="369332"/>
          </a:xfrm>
          <a:prstGeom prst="rect">
            <a:avLst/>
          </a:prstGeom>
          <a:solidFill>
            <a:schemeClr val="accent2"/>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F2439"/>
                </a:solidFill>
                <a:effectLst/>
                <a:uLnTx/>
                <a:uFillTx/>
                <a:latin typeface="Bauhaus 93" pitchFamily="82" charset="77"/>
                <a:ea typeface="+mn-ea"/>
                <a:cs typeface="+mn-cs"/>
              </a:rPr>
              <a:t>Mortgage Lifter</a:t>
            </a:r>
          </a:p>
        </p:txBody>
      </p:sp>
      <p:sp>
        <p:nvSpPr>
          <p:cNvPr id="13" name="TextBox 12">
            <a:extLst>
              <a:ext uri="{FF2B5EF4-FFF2-40B4-BE49-F238E27FC236}">
                <a16:creationId xmlns:a16="http://schemas.microsoft.com/office/drawing/2014/main" id="{0A225F15-41C4-DE32-7A57-BA2D2535AC14}"/>
              </a:ext>
            </a:extLst>
          </p:cNvPr>
          <p:cNvSpPr txBox="1"/>
          <p:nvPr/>
        </p:nvSpPr>
        <p:spPr>
          <a:xfrm>
            <a:off x="10436818" y="4695735"/>
            <a:ext cx="1119217" cy="369332"/>
          </a:xfrm>
          <a:prstGeom prst="rect">
            <a:avLst/>
          </a:prstGeom>
          <a:solidFill>
            <a:schemeClr val="accent2"/>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F2439"/>
                </a:solidFill>
                <a:effectLst/>
                <a:uLnTx/>
                <a:uFillTx/>
                <a:latin typeface="Bauhaus 93" pitchFamily="82" charset="77"/>
                <a:ea typeface="+mn-ea"/>
                <a:cs typeface="+mn-cs"/>
              </a:rPr>
              <a:t>Moskvich</a:t>
            </a:r>
            <a:endParaRPr kumimoji="0" lang="en-US" sz="1800" b="0" i="0" u="none" strike="noStrike" kern="1200" cap="none" spc="0" normalizeH="0" baseline="0" noProof="0" dirty="0">
              <a:ln>
                <a:noFill/>
              </a:ln>
              <a:solidFill>
                <a:srgbClr val="0F2439"/>
              </a:solidFill>
              <a:effectLst/>
              <a:uLnTx/>
              <a:uFillTx/>
              <a:latin typeface="Bauhaus 93" pitchFamily="82" charset="77"/>
              <a:ea typeface="+mn-ea"/>
              <a:cs typeface="+mn-cs"/>
            </a:endParaRPr>
          </a:p>
        </p:txBody>
      </p:sp>
      <p:graphicFrame>
        <p:nvGraphicFramePr>
          <p:cNvPr id="14" name="Chart 13">
            <a:extLst>
              <a:ext uri="{FF2B5EF4-FFF2-40B4-BE49-F238E27FC236}">
                <a16:creationId xmlns:a16="http://schemas.microsoft.com/office/drawing/2014/main" id="{9514C2E9-010F-D009-6B13-48E033398735}"/>
              </a:ext>
            </a:extLst>
          </p:cNvPr>
          <p:cNvGraphicFramePr>
            <a:graphicFrameLocks/>
          </p:cNvGraphicFramePr>
          <p:nvPr>
            <p:extLst>
              <p:ext uri="{D42A27DB-BD31-4B8C-83A1-F6EECF244321}">
                <p14:modId xmlns:p14="http://schemas.microsoft.com/office/powerpoint/2010/main" val="3985378098"/>
              </p:ext>
            </p:extLst>
          </p:nvPr>
        </p:nvGraphicFramePr>
        <p:xfrm>
          <a:off x="4750672" y="196528"/>
          <a:ext cx="6959600" cy="4311650"/>
        </p:xfrm>
        <a:graphic>
          <a:graphicData uri="http://schemas.openxmlformats.org/drawingml/2006/chart">
            <c:chart xmlns:c="http://schemas.openxmlformats.org/drawingml/2006/chart" xmlns:r="http://schemas.openxmlformats.org/officeDocument/2006/relationships" r:id="rId5"/>
          </a:graphicData>
        </a:graphic>
      </p:graphicFrame>
      <p:sp>
        <p:nvSpPr>
          <p:cNvPr id="15" name="TextBox 14">
            <a:extLst>
              <a:ext uri="{FF2B5EF4-FFF2-40B4-BE49-F238E27FC236}">
                <a16:creationId xmlns:a16="http://schemas.microsoft.com/office/drawing/2014/main" id="{D654DFB4-CABB-3AE3-489F-8A3B26D42E16}"/>
              </a:ext>
            </a:extLst>
          </p:cNvPr>
          <p:cNvSpPr txBox="1"/>
          <p:nvPr/>
        </p:nvSpPr>
        <p:spPr>
          <a:xfrm>
            <a:off x="6393522" y="-37781"/>
            <a:ext cx="4063164" cy="646331"/>
          </a:xfrm>
          <a:prstGeom prst="rect">
            <a:avLst/>
          </a:prstGeom>
          <a:solidFill>
            <a:schemeClr val="accent2"/>
          </a:solidFill>
        </p:spPr>
        <p:txBody>
          <a:bodyPr wrap="none" rtlCol="0">
            <a:spAutoFit/>
          </a:bodyPr>
          <a:lstStyle/>
          <a:p>
            <a:r>
              <a:rPr lang="en-US" sz="3600" b="1" dirty="0">
                <a:solidFill>
                  <a:srgbClr val="0F2439"/>
                </a:solidFill>
              </a:rPr>
              <a:t>B.E.R RESISTANCE</a:t>
            </a:r>
          </a:p>
        </p:txBody>
      </p:sp>
    </p:spTree>
    <p:extLst>
      <p:ext uri="{BB962C8B-B14F-4D97-AF65-F5344CB8AC3E}">
        <p14:creationId xmlns:p14="http://schemas.microsoft.com/office/powerpoint/2010/main" val="5295258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4A37C1EC-8A3F-7EFC-CF00-0F011780B13C}"/>
            </a:ext>
          </a:extLst>
        </p:cNvPr>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42C75C99-3566-D752-28A9-4CF978FA86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cxnSp>
        <p:nvCxnSpPr>
          <p:cNvPr id="25" name="Straight Connector 24">
            <a:extLst>
              <a:ext uri="{FF2B5EF4-FFF2-40B4-BE49-F238E27FC236}">
                <a16:creationId xmlns:a16="http://schemas.microsoft.com/office/drawing/2014/main" id="{19E67E61-74E8-BFA8-7ADA-2FF8C2F33E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419600" y="571500"/>
            <a:ext cx="0" cy="5715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1E418BE-8F8E-0BEA-CE4D-97C247B5E16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60689" y="571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B6081F15-74E9-EF60-DBAB-3148061469D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71500" y="6286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1C41A62C-D2FA-F90E-BF80-2C87746334F9}"/>
              </a:ext>
            </a:extLst>
          </p:cNvPr>
          <p:cNvSpPr txBox="1"/>
          <p:nvPr/>
        </p:nvSpPr>
        <p:spPr>
          <a:xfrm>
            <a:off x="409161" y="656811"/>
            <a:ext cx="3909391"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Batang"/>
                <a:ea typeface="+mn-ea"/>
                <a:cs typeface="+mn-cs"/>
              </a:rPr>
              <a:t>Homegrown Tomato Trials</a:t>
            </a:r>
          </a:p>
        </p:txBody>
      </p:sp>
      <p:sp>
        <p:nvSpPr>
          <p:cNvPr id="10" name="TextBox 9">
            <a:extLst>
              <a:ext uri="{FF2B5EF4-FFF2-40B4-BE49-F238E27FC236}">
                <a16:creationId xmlns:a16="http://schemas.microsoft.com/office/drawing/2014/main" id="{6658890A-A7C3-5B99-0E9B-C1FBEC04A402}"/>
              </a:ext>
            </a:extLst>
          </p:cNvPr>
          <p:cNvSpPr txBox="1"/>
          <p:nvPr/>
        </p:nvSpPr>
        <p:spPr>
          <a:xfrm>
            <a:off x="409161" y="1819339"/>
            <a:ext cx="3962400" cy="4093428"/>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sng" strike="noStrike" kern="1200" cap="none" spc="0" normalizeH="0" baseline="0" noProof="0" dirty="0">
                <a:ln>
                  <a:noFill/>
                </a:ln>
                <a:solidFill>
                  <a:prstClr val="black"/>
                </a:solidFill>
                <a:effectLst/>
                <a:uLnTx/>
                <a:uFillTx/>
                <a:latin typeface="Avenir Next LT Pro Light"/>
                <a:ea typeface="+mn-ea"/>
                <a:cs typeface="+mn-cs"/>
              </a:rPr>
              <a:t>Brandywine: n = 16</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Wasatch/Summit: n=8</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Cache: n=4</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Davis: n=4</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sng" strike="noStrike" kern="1200" cap="none" spc="0" normalizeH="0" baseline="0" noProof="0" dirty="0">
                <a:ln>
                  <a:noFill/>
                </a:ln>
                <a:solidFill>
                  <a:prstClr val="black"/>
                </a:solidFill>
                <a:effectLst/>
                <a:uLnTx/>
                <a:uFillTx/>
                <a:latin typeface="Avenir Next LT Pro Light"/>
                <a:ea typeface="+mn-ea"/>
                <a:cs typeface="+mn-cs"/>
              </a:rPr>
              <a:t>Mortgage Lifter: n=11</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Wasatch/Summit: n=3</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Cache: n=5</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Davis: n=3</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sng" strike="noStrike" kern="1200" cap="none" spc="0" normalizeH="0" baseline="0" noProof="0" dirty="0" err="1">
                <a:ln>
                  <a:noFill/>
                </a:ln>
                <a:solidFill>
                  <a:prstClr val="black"/>
                </a:solidFill>
                <a:effectLst/>
                <a:uLnTx/>
                <a:uFillTx/>
                <a:latin typeface="Avenir Next LT Pro Light"/>
                <a:ea typeface="+mn-ea"/>
                <a:cs typeface="+mn-cs"/>
              </a:rPr>
              <a:t>Moskvich</a:t>
            </a:r>
            <a:r>
              <a:rPr kumimoji="0" lang="en-US" sz="2000" b="1" i="0" u="sng" strike="noStrike" kern="1200" cap="none" spc="0" normalizeH="0" baseline="0" noProof="0" dirty="0">
                <a:ln>
                  <a:noFill/>
                </a:ln>
                <a:solidFill>
                  <a:prstClr val="black"/>
                </a:solidFill>
                <a:effectLst/>
                <a:uLnTx/>
                <a:uFillTx/>
                <a:latin typeface="Avenir Next LT Pro Light"/>
                <a:ea typeface="+mn-ea"/>
                <a:cs typeface="+mn-cs"/>
              </a:rPr>
              <a:t>: n=20</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Wasatch/Summit: n=8</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Cache: n=4</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Davis: n=8</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Avenir Next LT Pro Light"/>
              <a:ea typeface="+mn-ea"/>
              <a:cs typeface="+mn-cs"/>
            </a:endParaRPr>
          </a:p>
        </p:txBody>
      </p:sp>
      <p:pic>
        <p:nvPicPr>
          <p:cNvPr id="2" name="Picture 2" descr="Brandywine Red Potato Leaf Tomatoes">
            <a:extLst>
              <a:ext uri="{FF2B5EF4-FFF2-40B4-BE49-F238E27FC236}">
                <a16:creationId xmlns:a16="http://schemas.microsoft.com/office/drawing/2014/main" id="{4206F0E0-A634-C766-DE2C-7A141DDED4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66249" y="4571021"/>
            <a:ext cx="2127028" cy="212702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10" descr="Mortgage Lifter Tomato (Radiator Charlie's Mortgage Lifter)">
            <a:extLst>
              <a:ext uri="{FF2B5EF4-FFF2-40B4-BE49-F238E27FC236}">
                <a16:creationId xmlns:a16="http://schemas.microsoft.com/office/drawing/2014/main" id="{095B659D-7FDA-23ED-5A49-D4FADA3C27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5126" y="4579363"/>
            <a:ext cx="2775890" cy="20819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2" descr="Moskvich Heirloom Tomatoes">
            <a:extLst>
              <a:ext uri="{FF2B5EF4-FFF2-40B4-BE49-F238E27FC236}">
                <a16:creationId xmlns:a16="http://schemas.microsoft.com/office/drawing/2014/main" id="{FB34ADF9-DDC1-A472-9BB1-B63732A9835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63436" y="4571020"/>
            <a:ext cx="2081916" cy="208191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EB66C632-5F86-20A0-B5ED-F2CB5BCB2C58}"/>
              </a:ext>
            </a:extLst>
          </p:cNvPr>
          <p:cNvSpPr txBox="1"/>
          <p:nvPr/>
        </p:nvSpPr>
        <p:spPr>
          <a:xfrm>
            <a:off x="5154273" y="6389726"/>
            <a:ext cx="1335045"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venir Next LT Pro Light"/>
                <a:ea typeface="+mn-ea"/>
                <a:cs typeface="+mn-cs"/>
              </a:rPr>
              <a:t>True Leaf Market</a:t>
            </a:r>
          </a:p>
        </p:txBody>
      </p:sp>
      <p:sp>
        <p:nvSpPr>
          <p:cNvPr id="6" name="TextBox 5">
            <a:extLst>
              <a:ext uri="{FF2B5EF4-FFF2-40B4-BE49-F238E27FC236}">
                <a16:creationId xmlns:a16="http://schemas.microsoft.com/office/drawing/2014/main" id="{18A3A5FF-4D4A-5F72-63BD-B8821763B1FD}"/>
              </a:ext>
            </a:extLst>
          </p:cNvPr>
          <p:cNvSpPr txBox="1"/>
          <p:nvPr/>
        </p:nvSpPr>
        <p:spPr>
          <a:xfrm>
            <a:off x="7540791" y="6389726"/>
            <a:ext cx="1768626"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venir Next LT Pro Light"/>
                <a:ea typeface="+mn-ea"/>
                <a:cs typeface="+mn-cs"/>
              </a:rPr>
              <a:t>Victory Seed Company</a:t>
            </a:r>
          </a:p>
        </p:txBody>
      </p:sp>
      <p:sp>
        <p:nvSpPr>
          <p:cNvPr id="7" name="TextBox 6">
            <a:extLst>
              <a:ext uri="{FF2B5EF4-FFF2-40B4-BE49-F238E27FC236}">
                <a16:creationId xmlns:a16="http://schemas.microsoft.com/office/drawing/2014/main" id="{5428B42F-1EA1-F3D8-E92A-7110880B82D8}"/>
              </a:ext>
            </a:extLst>
          </p:cNvPr>
          <p:cNvSpPr txBox="1"/>
          <p:nvPr/>
        </p:nvSpPr>
        <p:spPr>
          <a:xfrm>
            <a:off x="10049373" y="6421050"/>
            <a:ext cx="189410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venir Next LT Pro Light"/>
                <a:ea typeface="+mn-ea"/>
                <a:cs typeface="+mn-cs"/>
              </a:rPr>
              <a:t>Johnny’s Selected Seeds</a:t>
            </a:r>
          </a:p>
        </p:txBody>
      </p:sp>
      <p:sp>
        <p:nvSpPr>
          <p:cNvPr id="11" name="TextBox 10">
            <a:extLst>
              <a:ext uri="{FF2B5EF4-FFF2-40B4-BE49-F238E27FC236}">
                <a16:creationId xmlns:a16="http://schemas.microsoft.com/office/drawing/2014/main" id="{B3059570-97B1-EFA4-A86C-ECB050C408AB}"/>
              </a:ext>
            </a:extLst>
          </p:cNvPr>
          <p:cNvSpPr txBox="1"/>
          <p:nvPr/>
        </p:nvSpPr>
        <p:spPr>
          <a:xfrm>
            <a:off x="5031710" y="4695735"/>
            <a:ext cx="1406539" cy="369332"/>
          </a:xfrm>
          <a:prstGeom prst="rect">
            <a:avLst/>
          </a:prstGeom>
          <a:solidFill>
            <a:schemeClr val="accent2"/>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F2439"/>
                </a:solidFill>
                <a:effectLst/>
                <a:uLnTx/>
                <a:uFillTx/>
                <a:latin typeface="Bauhaus 93" pitchFamily="82" charset="77"/>
                <a:ea typeface="+mn-ea"/>
                <a:cs typeface="+mn-cs"/>
              </a:rPr>
              <a:t>Brandywine</a:t>
            </a:r>
          </a:p>
        </p:txBody>
      </p:sp>
      <p:sp>
        <p:nvSpPr>
          <p:cNvPr id="12" name="TextBox 11">
            <a:extLst>
              <a:ext uri="{FF2B5EF4-FFF2-40B4-BE49-F238E27FC236}">
                <a16:creationId xmlns:a16="http://schemas.microsoft.com/office/drawing/2014/main" id="{42231841-A723-BBF5-C85C-66D4ACC29821}"/>
              </a:ext>
            </a:extLst>
          </p:cNvPr>
          <p:cNvSpPr txBox="1"/>
          <p:nvPr/>
        </p:nvSpPr>
        <p:spPr>
          <a:xfrm>
            <a:off x="7456964" y="4695735"/>
            <a:ext cx="1742785" cy="369332"/>
          </a:xfrm>
          <a:prstGeom prst="rect">
            <a:avLst/>
          </a:prstGeom>
          <a:solidFill>
            <a:schemeClr val="accent2"/>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F2439"/>
                </a:solidFill>
                <a:effectLst/>
                <a:uLnTx/>
                <a:uFillTx/>
                <a:latin typeface="Bauhaus 93" pitchFamily="82" charset="77"/>
                <a:ea typeface="+mn-ea"/>
                <a:cs typeface="+mn-cs"/>
              </a:rPr>
              <a:t>Mortgage Lifter</a:t>
            </a:r>
          </a:p>
        </p:txBody>
      </p:sp>
      <p:sp>
        <p:nvSpPr>
          <p:cNvPr id="13" name="TextBox 12">
            <a:extLst>
              <a:ext uri="{FF2B5EF4-FFF2-40B4-BE49-F238E27FC236}">
                <a16:creationId xmlns:a16="http://schemas.microsoft.com/office/drawing/2014/main" id="{CEF1F8C2-E85A-6BC0-1CFB-2D28EC86AC29}"/>
              </a:ext>
            </a:extLst>
          </p:cNvPr>
          <p:cNvSpPr txBox="1"/>
          <p:nvPr/>
        </p:nvSpPr>
        <p:spPr>
          <a:xfrm>
            <a:off x="10436818" y="4695735"/>
            <a:ext cx="1119217" cy="369332"/>
          </a:xfrm>
          <a:prstGeom prst="rect">
            <a:avLst/>
          </a:prstGeom>
          <a:solidFill>
            <a:schemeClr val="accent2"/>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F2439"/>
                </a:solidFill>
                <a:effectLst/>
                <a:uLnTx/>
                <a:uFillTx/>
                <a:latin typeface="Bauhaus 93" pitchFamily="82" charset="77"/>
                <a:ea typeface="+mn-ea"/>
                <a:cs typeface="+mn-cs"/>
              </a:rPr>
              <a:t>Moskvich</a:t>
            </a:r>
            <a:endParaRPr kumimoji="0" lang="en-US" sz="1800" b="0" i="0" u="none" strike="noStrike" kern="1200" cap="none" spc="0" normalizeH="0" baseline="0" noProof="0" dirty="0">
              <a:ln>
                <a:noFill/>
              </a:ln>
              <a:solidFill>
                <a:srgbClr val="0F2439"/>
              </a:solidFill>
              <a:effectLst/>
              <a:uLnTx/>
              <a:uFillTx/>
              <a:latin typeface="Bauhaus 93" pitchFamily="82" charset="77"/>
              <a:ea typeface="+mn-ea"/>
              <a:cs typeface="+mn-cs"/>
            </a:endParaRPr>
          </a:p>
        </p:txBody>
      </p:sp>
      <p:graphicFrame>
        <p:nvGraphicFramePr>
          <p:cNvPr id="14" name="Chart 13">
            <a:extLst>
              <a:ext uri="{FF2B5EF4-FFF2-40B4-BE49-F238E27FC236}">
                <a16:creationId xmlns:a16="http://schemas.microsoft.com/office/drawing/2014/main" id="{9514C2E9-010F-D009-6B13-48E033398735}"/>
              </a:ext>
            </a:extLst>
          </p:cNvPr>
          <p:cNvGraphicFramePr>
            <a:graphicFrameLocks/>
          </p:cNvGraphicFramePr>
          <p:nvPr>
            <p:extLst>
              <p:ext uri="{D42A27DB-BD31-4B8C-83A1-F6EECF244321}">
                <p14:modId xmlns:p14="http://schemas.microsoft.com/office/powerpoint/2010/main" val="2112488331"/>
              </p:ext>
            </p:extLst>
          </p:nvPr>
        </p:nvGraphicFramePr>
        <p:xfrm>
          <a:off x="4781549" y="205064"/>
          <a:ext cx="6959600" cy="4311650"/>
        </p:xfrm>
        <a:graphic>
          <a:graphicData uri="http://schemas.openxmlformats.org/drawingml/2006/chart">
            <c:chart xmlns:c="http://schemas.openxmlformats.org/drawingml/2006/chart" xmlns:r="http://schemas.openxmlformats.org/officeDocument/2006/relationships" r:id="rId5"/>
          </a:graphicData>
        </a:graphic>
      </p:graphicFrame>
      <p:sp>
        <p:nvSpPr>
          <p:cNvPr id="15" name="TextBox 14">
            <a:extLst>
              <a:ext uri="{FF2B5EF4-FFF2-40B4-BE49-F238E27FC236}">
                <a16:creationId xmlns:a16="http://schemas.microsoft.com/office/drawing/2014/main" id="{99071AFA-DE0D-60EC-E071-D5C499EBFB90}"/>
              </a:ext>
            </a:extLst>
          </p:cNvPr>
          <p:cNvSpPr txBox="1"/>
          <p:nvPr/>
        </p:nvSpPr>
        <p:spPr>
          <a:xfrm>
            <a:off x="7664703" y="-17460"/>
            <a:ext cx="1520801" cy="646331"/>
          </a:xfrm>
          <a:prstGeom prst="rect">
            <a:avLst/>
          </a:prstGeom>
          <a:solidFill>
            <a:schemeClr val="accent2"/>
          </a:solidFill>
        </p:spPr>
        <p:txBody>
          <a:bodyPr wrap="none" rtlCol="0">
            <a:spAutoFit/>
          </a:bodyPr>
          <a:lstStyle/>
          <a:p>
            <a:r>
              <a:rPr lang="en-US" sz="3600" b="1" dirty="0">
                <a:solidFill>
                  <a:srgbClr val="0F2439"/>
                </a:solidFill>
              </a:rPr>
              <a:t>TASTE</a:t>
            </a:r>
          </a:p>
        </p:txBody>
      </p:sp>
    </p:spTree>
    <p:extLst>
      <p:ext uri="{BB962C8B-B14F-4D97-AF65-F5344CB8AC3E}">
        <p14:creationId xmlns:p14="http://schemas.microsoft.com/office/powerpoint/2010/main" val="5580671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849428AC-D229-C6E3-49AD-7C64ADE198DF}"/>
            </a:ext>
          </a:extLst>
        </p:cNvPr>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8416FBA3-220D-4C88-3B30-046FF95430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cxnSp>
        <p:nvCxnSpPr>
          <p:cNvPr id="25" name="Straight Connector 24">
            <a:extLst>
              <a:ext uri="{FF2B5EF4-FFF2-40B4-BE49-F238E27FC236}">
                <a16:creationId xmlns:a16="http://schemas.microsoft.com/office/drawing/2014/main" id="{DE63771B-ABAE-5BB3-66FA-B31C7C74EBB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419600" y="571500"/>
            <a:ext cx="0" cy="5715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0D38708-1A51-4F6E-A66D-08E7369F8A7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60689" y="571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19F2D3D1-F07C-7979-74A8-6F3F562603D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71500" y="6286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12868F21-9352-0B04-2F43-9223485D76D0}"/>
              </a:ext>
            </a:extLst>
          </p:cNvPr>
          <p:cNvSpPr txBox="1"/>
          <p:nvPr/>
        </p:nvSpPr>
        <p:spPr>
          <a:xfrm>
            <a:off x="409161" y="656811"/>
            <a:ext cx="3909391"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Batang"/>
                <a:ea typeface="+mn-ea"/>
                <a:cs typeface="+mn-cs"/>
              </a:rPr>
              <a:t>Homegrown Tomato Trials</a:t>
            </a:r>
          </a:p>
        </p:txBody>
      </p:sp>
      <p:sp>
        <p:nvSpPr>
          <p:cNvPr id="10" name="TextBox 9">
            <a:extLst>
              <a:ext uri="{FF2B5EF4-FFF2-40B4-BE49-F238E27FC236}">
                <a16:creationId xmlns:a16="http://schemas.microsoft.com/office/drawing/2014/main" id="{6708C845-3487-59DB-951D-53107D5F61AB}"/>
              </a:ext>
            </a:extLst>
          </p:cNvPr>
          <p:cNvSpPr txBox="1"/>
          <p:nvPr/>
        </p:nvSpPr>
        <p:spPr>
          <a:xfrm>
            <a:off x="409161" y="1819339"/>
            <a:ext cx="3962400" cy="4093428"/>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sng" strike="noStrike" kern="1200" cap="none" spc="0" normalizeH="0" baseline="0" noProof="0" dirty="0">
                <a:ln>
                  <a:noFill/>
                </a:ln>
                <a:solidFill>
                  <a:prstClr val="black"/>
                </a:solidFill>
                <a:effectLst/>
                <a:uLnTx/>
                <a:uFillTx/>
                <a:latin typeface="Avenir Next LT Pro Light"/>
                <a:ea typeface="+mn-ea"/>
                <a:cs typeface="+mn-cs"/>
              </a:rPr>
              <a:t>Brandywine: n = 16</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Wasatch/Summit: n=8</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Cache: n=4</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Davis: n=4</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sng" strike="noStrike" kern="1200" cap="none" spc="0" normalizeH="0" baseline="0" noProof="0" dirty="0">
                <a:ln>
                  <a:noFill/>
                </a:ln>
                <a:solidFill>
                  <a:prstClr val="black"/>
                </a:solidFill>
                <a:effectLst/>
                <a:uLnTx/>
                <a:uFillTx/>
                <a:latin typeface="Avenir Next LT Pro Light"/>
                <a:ea typeface="+mn-ea"/>
                <a:cs typeface="+mn-cs"/>
              </a:rPr>
              <a:t>Mortgage Lifter: n=11</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Wasatch/Summit: n=3</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Cache: n=5</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Davis: n=3</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sng" strike="noStrike" kern="1200" cap="none" spc="0" normalizeH="0" baseline="0" noProof="0" dirty="0" err="1">
                <a:ln>
                  <a:noFill/>
                </a:ln>
                <a:solidFill>
                  <a:prstClr val="black"/>
                </a:solidFill>
                <a:effectLst/>
                <a:uLnTx/>
                <a:uFillTx/>
                <a:latin typeface="Avenir Next LT Pro Light"/>
                <a:ea typeface="+mn-ea"/>
                <a:cs typeface="+mn-cs"/>
              </a:rPr>
              <a:t>Moskvich</a:t>
            </a:r>
            <a:r>
              <a:rPr kumimoji="0" lang="en-US" sz="2000" b="1" i="0" u="sng" strike="noStrike" kern="1200" cap="none" spc="0" normalizeH="0" baseline="0" noProof="0" dirty="0">
                <a:ln>
                  <a:noFill/>
                </a:ln>
                <a:solidFill>
                  <a:prstClr val="black"/>
                </a:solidFill>
                <a:effectLst/>
                <a:uLnTx/>
                <a:uFillTx/>
                <a:latin typeface="Avenir Next LT Pro Light"/>
                <a:ea typeface="+mn-ea"/>
                <a:cs typeface="+mn-cs"/>
              </a:rPr>
              <a:t>: n=20</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Wasatch/Summit: n=8</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Cache: n=4</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Davis: n=8</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Avenir Next LT Pro Light"/>
              <a:ea typeface="+mn-ea"/>
              <a:cs typeface="+mn-cs"/>
            </a:endParaRPr>
          </a:p>
        </p:txBody>
      </p:sp>
      <p:pic>
        <p:nvPicPr>
          <p:cNvPr id="2" name="Picture 2" descr="Brandywine Red Potato Leaf Tomatoes">
            <a:extLst>
              <a:ext uri="{FF2B5EF4-FFF2-40B4-BE49-F238E27FC236}">
                <a16:creationId xmlns:a16="http://schemas.microsoft.com/office/drawing/2014/main" id="{21D6A595-33F5-CA0D-2551-7FDC98B9DD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66249" y="4571021"/>
            <a:ext cx="2127028" cy="212702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10" descr="Mortgage Lifter Tomato (Radiator Charlie's Mortgage Lifter)">
            <a:extLst>
              <a:ext uri="{FF2B5EF4-FFF2-40B4-BE49-F238E27FC236}">
                <a16:creationId xmlns:a16="http://schemas.microsoft.com/office/drawing/2014/main" id="{273967CC-0977-D7FF-FA2F-48F40D05AC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5126" y="4579363"/>
            <a:ext cx="2775890" cy="20819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2" descr="Moskvich Heirloom Tomatoes">
            <a:extLst>
              <a:ext uri="{FF2B5EF4-FFF2-40B4-BE49-F238E27FC236}">
                <a16:creationId xmlns:a16="http://schemas.microsoft.com/office/drawing/2014/main" id="{5B556A4F-0006-0E02-86F3-BCA099BC70A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63436" y="4571020"/>
            <a:ext cx="2081916" cy="208191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85651E5B-0FFD-23BB-4A95-3716F0EEB641}"/>
              </a:ext>
            </a:extLst>
          </p:cNvPr>
          <p:cNvSpPr txBox="1"/>
          <p:nvPr/>
        </p:nvSpPr>
        <p:spPr>
          <a:xfrm>
            <a:off x="5154273" y="6389726"/>
            <a:ext cx="1335045"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venir Next LT Pro Light"/>
                <a:ea typeface="+mn-ea"/>
                <a:cs typeface="+mn-cs"/>
              </a:rPr>
              <a:t>True Leaf Market</a:t>
            </a:r>
          </a:p>
        </p:txBody>
      </p:sp>
      <p:sp>
        <p:nvSpPr>
          <p:cNvPr id="6" name="TextBox 5">
            <a:extLst>
              <a:ext uri="{FF2B5EF4-FFF2-40B4-BE49-F238E27FC236}">
                <a16:creationId xmlns:a16="http://schemas.microsoft.com/office/drawing/2014/main" id="{37C08A12-F437-C3E2-FC26-97403FABC660}"/>
              </a:ext>
            </a:extLst>
          </p:cNvPr>
          <p:cNvSpPr txBox="1"/>
          <p:nvPr/>
        </p:nvSpPr>
        <p:spPr>
          <a:xfrm>
            <a:off x="7540791" y="6389726"/>
            <a:ext cx="1768626"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venir Next LT Pro Light"/>
                <a:ea typeface="+mn-ea"/>
                <a:cs typeface="+mn-cs"/>
              </a:rPr>
              <a:t>Victory Seed Company</a:t>
            </a:r>
          </a:p>
        </p:txBody>
      </p:sp>
      <p:sp>
        <p:nvSpPr>
          <p:cNvPr id="7" name="TextBox 6">
            <a:extLst>
              <a:ext uri="{FF2B5EF4-FFF2-40B4-BE49-F238E27FC236}">
                <a16:creationId xmlns:a16="http://schemas.microsoft.com/office/drawing/2014/main" id="{9A332672-A2F9-20B3-C744-CDDB5D2480BA}"/>
              </a:ext>
            </a:extLst>
          </p:cNvPr>
          <p:cNvSpPr txBox="1"/>
          <p:nvPr/>
        </p:nvSpPr>
        <p:spPr>
          <a:xfrm>
            <a:off x="10049373" y="6421050"/>
            <a:ext cx="189410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venir Next LT Pro Light"/>
                <a:ea typeface="+mn-ea"/>
                <a:cs typeface="+mn-cs"/>
              </a:rPr>
              <a:t>Johnny’s Selected Seeds</a:t>
            </a:r>
          </a:p>
        </p:txBody>
      </p:sp>
      <p:sp>
        <p:nvSpPr>
          <p:cNvPr id="11" name="TextBox 10">
            <a:extLst>
              <a:ext uri="{FF2B5EF4-FFF2-40B4-BE49-F238E27FC236}">
                <a16:creationId xmlns:a16="http://schemas.microsoft.com/office/drawing/2014/main" id="{0CAB1906-4969-AE71-200F-548E435B9EE8}"/>
              </a:ext>
            </a:extLst>
          </p:cNvPr>
          <p:cNvSpPr txBox="1"/>
          <p:nvPr/>
        </p:nvSpPr>
        <p:spPr>
          <a:xfrm>
            <a:off x="5031710" y="4695735"/>
            <a:ext cx="1406539" cy="369332"/>
          </a:xfrm>
          <a:prstGeom prst="rect">
            <a:avLst/>
          </a:prstGeom>
          <a:solidFill>
            <a:schemeClr val="accent2"/>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F2439"/>
                </a:solidFill>
                <a:effectLst/>
                <a:uLnTx/>
                <a:uFillTx/>
                <a:latin typeface="Bauhaus 93" pitchFamily="82" charset="77"/>
                <a:ea typeface="+mn-ea"/>
                <a:cs typeface="+mn-cs"/>
              </a:rPr>
              <a:t>Brandywine</a:t>
            </a:r>
          </a:p>
        </p:txBody>
      </p:sp>
      <p:sp>
        <p:nvSpPr>
          <p:cNvPr id="12" name="TextBox 11">
            <a:extLst>
              <a:ext uri="{FF2B5EF4-FFF2-40B4-BE49-F238E27FC236}">
                <a16:creationId xmlns:a16="http://schemas.microsoft.com/office/drawing/2014/main" id="{C33830C4-3B74-1FFF-1E6B-EF1DD9F883C3}"/>
              </a:ext>
            </a:extLst>
          </p:cNvPr>
          <p:cNvSpPr txBox="1"/>
          <p:nvPr/>
        </p:nvSpPr>
        <p:spPr>
          <a:xfrm>
            <a:off x="7456964" y="4695735"/>
            <a:ext cx="1742785" cy="369332"/>
          </a:xfrm>
          <a:prstGeom prst="rect">
            <a:avLst/>
          </a:prstGeom>
          <a:solidFill>
            <a:schemeClr val="accent2"/>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F2439"/>
                </a:solidFill>
                <a:effectLst/>
                <a:uLnTx/>
                <a:uFillTx/>
                <a:latin typeface="Bauhaus 93" pitchFamily="82" charset="77"/>
                <a:ea typeface="+mn-ea"/>
                <a:cs typeface="+mn-cs"/>
              </a:rPr>
              <a:t>Mortgage Lifter</a:t>
            </a:r>
          </a:p>
        </p:txBody>
      </p:sp>
      <p:sp>
        <p:nvSpPr>
          <p:cNvPr id="13" name="TextBox 12">
            <a:extLst>
              <a:ext uri="{FF2B5EF4-FFF2-40B4-BE49-F238E27FC236}">
                <a16:creationId xmlns:a16="http://schemas.microsoft.com/office/drawing/2014/main" id="{E4BEEA8F-F12B-11C2-FE0A-47F738BBB48F}"/>
              </a:ext>
            </a:extLst>
          </p:cNvPr>
          <p:cNvSpPr txBox="1"/>
          <p:nvPr/>
        </p:nvSpPr>
        <p:spPr>
          <a:xfrm>
            <a:off x="10436818" y="4695735"/>
            <a:ext cx="1119217" cy="369332"/>
          </a:xfrm>
          <a:prstGeom prst="rect">
            <a:avLst/>
          </a:prstGeom>
          <a:solidFill>
            <a:schemeClr val="accent2"/>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F2439"/>
                </a:solidFill>
                <a:effectLst/>
                <a:uLnTx/>
                <a:uFillTx/>
                <a:latin typeface="Bauhaus 93" pitchFamily="82" charset="77"/>
                <a:ea typeface="+mn-ea"/>
                <a:cs typeface="+mn-cs"/>
              </a:rPr>
              <a:t>Moskvich</a:t>
            </a:r>
            <a:endParaRPr kumimoji="0" lang="en-US" sz="1800" b="0" i="0" u="none" strike="noStrike" kern="1200" cap="none" spc="0" normalizeH="0" baseline="0" noProof="0" dirty="0">
              <a:ln>
                <a:noFill/>
              </a:ln>
              <a:solidFill>
                <a:srgbClr val="0F2439"/>
              </a:solidFill>
              <a:effectLst/>
              <a:uLnTx/>
              <a:uFillTx/>
              <a:latin typeface="Bauhaus 93" pitchFamily="82" charset="77"/>
              <a:ea typeface="+mn-ea"/>
              <a:cs typeface="+mn-cs"/>
            </a:endParaRPr>
          </a:p>
        </p:txBody>
      </p:sp>
      <p:graphicFrame>
        <p:nvGraphicFramePr>
          <p:cNvPr id="8" name="Chart 7">
            <a:extLst>
              <a:ext uri="{FF2B5EF4-FFF2-40B4-BE49-F238E27FC236}">
                <a16:creationId xmlns:a16="http://schemas.microsoft.com/office/drawing/2014/main" id="{9514C2E9-010F-D009-6B13-48E033398735}"/>
              </a:ext>
            </a:extLst>
          </p:cNvPr>
          <p:cNvGraphicFramePr>
            <a:graphicFrameLocks/>
          </p:cNvGraphicFramePr>
          <p:nvPr>
            <p:extLst>
              <p:ext uri="{D42A27DB-BD31-4B8C-83A1-F6EECF244321}">
                <p14:modId xmlns:p14="http://schemas.microsoft.com/office/powerpoint/2010/main" val="1126180352"/>
              </p:ext>
            </p:extLst>
          </p:nvPr>
        </p:nvGraphicFramePr>
        <p:xfrm>
          <a:off x="4686852" y="165391"/>
          <a:ext cx="6959600" cy="4311650"/>
        </p:xfrm>
        <a:graphic>
          <a:graphicData uri="http://schemas.openxmlformats.org/drawingml/2006/chart">
            <c:chart xmlns:c="http://schemas.openxmlformats.org/drawingml/2006/chart" xmlns:r="http://schemas.openxmlformats.org/officeDocument/2006/relationships" r:id="rId5"/>
          </a:graphicData>
        </a:graphic>
      </p:graphicFrame>
      <p:sp>
        <p:nvSpPr>
          <p:cNvPr id="15" name="TextBox 14">
            <a:extLst>
              <a:ext uri="{FF2B5EF4-FFF2-40B4-BE49-F238E27FC236}">
                <a16:creationId xmlns:a16="http://schemas.microsoft.com/office/drawing/2014/main" id="{71BCAB83-7250-5E5D-D372-4CB4F39D5B11}"/>
              </a:ext>
            </a:extLst>
          </p:cNvPr>
          <p:cNvSpPr txBox="1"/>
          <p:nvPr/>
        </p:nvSpPr>
        <p:spPr>
          <a:xfrm>
            <a:off x="6699247" y="22171"/>
            <a:ext cx="3451714" cy="646331"/>
          </a:xfrm>
          <a:prstGeom prst="rect">
            <a:avLst/>
          </a:prstGeom>
          <a:solidFill>
            <a:schemeClr val="accent2"/>
          </a:solidFill>
        </p:spPr>
        <p:txBody>
          <a:bodyPr wrap="none" rtlCol="0">
            <a:spAutoFit/>
          </a:bodyPr>
          <a:lstStyle/>
          <a:p>
            <a:r>
              <a:rPr lang="en-US" sz="3600" b="1" dirty="0">
                <a:solidFill>
                  <a:srgbClr val="0F2439"/>
                </a:solidFill>
              </a:rPr>
              <a:t>GROW AGAIN?</a:t>
            </a:r>
          </a:p>
        </p:txBody>
      </p:sp>
    </p:spTree>
    <p:extLst>
      <p:ext uri="{BB962C8B-B14F-4D97-AF65-F5344CB8AC3E}">
        <p14:creationId xmlns:p14="http://schemas.microsoft.com/office/powerpoint/2010/main" val="32022001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3958C3A6-1C4D-9235-1F2A-8EBF0FC30A04}"/>
            </a:ext>
          </a:extLst>
        </p:cNvPr>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B2A9D698-6A1B-3629-2956-9CA26960E8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cxnSp>
        <p:nvCxnSpPr>
          <p:cNvPr id="25" name="Straight Connector 24">
            <a:extLst>
              <a:ext uri="{FF2B5EF4-FFF2-40B4-BE49-F238E27FC236}">
                <a16:creationId xmlns:a16="http://schemas.microsoft.com/office/drawing/2014/main" id="{A768BF1E-3B27-7E29-3FD4-EBA2D9A3CB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419600" y="571500"/>
            <a:ext cx="0" cy="5715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72CB69EF-34AD-023D-D976-5B5882EEB43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60689" y="571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F8089088-49ED-572C-BFA3-E7556A6E0BD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71500" y="6286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9EB5ED91-0FCE-E4F5-B6F4-40188A8D32FC}"/>
              </a:ext>
            </a:extLst>
          </p:cNvPr>
          <p:cNvSpPr txBox="1"/>
          <p:nvPr/>
        </p:nvSpPr>
        <p:spPr>
          <a:xfrm>
            <a:off x="409161" y="656811"/>
            <a:ext cx="3909391"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Batang"/>
                <a:ea typeface="+mn-ea"/>
                <a:cs typeface="+mn-cs"/>
              </a:rPr>
              <a:t>Homegrown Tomato Trials</a:t>
            </a:r>
          </a:p>
        </p:txBody>
      </p:sp>
      <p:sp>
        <p:nvSpPr>
          <p:cNvPr id="10" name="TextBox 9">
            <a:extLst>
              <a:ext uri="{FF2B5EF4-FFF2-40B4-BE49-F238E27FC236}">
                <a16:creationId xmlns:a16="http://schemas.microsoft.com/office/drawing/2014/main" id="{10B9FD25-6CCE-524E-49B7-1A9684E016BF}"/>
              </a:ext>
            </a:extLst>
          </p:cNvPr>
          <p:cNvSpPr txBox="1"/>
          <p:nvPr/>
        </p:nvSpPr>
        <p:spPr>
          <a:xfrm>
            <a:off x="409161" y="1819339"/>
            <a:ext cx="3962400" cy="4093428"/>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sng" strike="noStrike" kern="1200" cap="none" spc="0" normalizeH="0" baseline="0" noProof="0" dirty="0">
                <a:ln>
                  <a:noFill/>
                </a:ln>
                <a:solidFill>
                  <a:prstClr val="black"/>
                </a:solidFill>
                <a:effectLst/>
                <a:uLnTx/>
                <a:uFillTx/>
                <a:latin typeface="Avenir Next LT Pro Light"/>
                <a:ea typeface="+mn-ea"/>
                <a:cs typeface="+mn-cs"/>
              </a:rPr>
              <a:t>Brandywine: n = 16</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Wasatch/Summit: n=8</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Cache: n=4</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Davis: n=4</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sng" strike="noStrike" kern="1200" cap="none" spc="0" normalizeH="0" baseline="0" noProof="0" dirty="0">
                <a:ln>
                  <a:noFill/>
                </a:ln>
                <a:solidFill>
                  <a:prstClr val="black"/>
                </a:solidFill>
                <a:effectLst/>
                <a:uLnTx/>
                <a:uFillTx/>
                <a:latin typeface="Avenir Next LT Pro Light"/>
                <a:ea typeface="+mn-ea"/>
                <a:cs typeface="+mn-cs"/>
              </a:rPr>
              <a:t>Mortgage Lifter: n=11</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Wasatch/Summit: n=3</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Cache: n=5</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Davis: n=3</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sng" strike="noStrike" kern="1200" cap="none" spc="0" normalizeH="0" baseline="0" noProof="0" dirty="0" err="1">
                <a:ln>
                  <a:noFill/>
                </a:ln>
                <a:solidFill>
                  <a:prstClr val="black"/>
                </a:solidFill>
                <a:effectLst/>
                <a:uLnTx/>
                <a:uFillTx/>
                <a:latin typeface="Avenir Next LT Pro Light"/>
                <a:ea typeface="+mn-ea"/>
                <a:cs typeface="+mn-cs"/>
              </a:rPr>
              <a:t>Moskvich</a:t>
            </a:r>
            <a:r>
              <a:rPr kumimoji="0" lang="en-US" sz="2000" b="1" i="0" u="sng" strike="noStrike" kern="1200" cap="none" spc="0" normalizeH="0" baseline="0" noProof="0" dirty="0">
                <a:ln>
                  <a:noFill/>
                </a:ln>
                <a:solidFill>
                  <a:prstClr val="black"/>
                </a:solidFill>
                <a:effectLst/>
                <a:uLnTx/>
                <a:uFillTx/>
                <a:latin typeface="Avenir Next LT Pro Light"/>
                <a:ea typeface="+mn-ea"/>
                <a:cs typeface="+mn-cs"/>
              </a:rPr>
              <a:t>: n=20</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Wasatch/Summit: n=8</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Cache: n=4</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Davis: n=8</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Avenir Next LT Pro Light"/>
              <a:ea typeface="+mn-ea"/>
              <a:cs typeface="+mn-cs"/>
            </a:endParaRPr>
          </a:p>
        </p:txBody>
      </p:sp>
      <p:pic>
        <p:nvPicPr>
          <p:cNvPr id="2" name="Picture 2" descr="Brandywine Red Potato Leaf Tomatoes">
            <a:extLst>
              <a:ext uri="{FF2B5EF4-FFF2-40B4-BE49-F238E27FC236}">
                <a16:creationId xmlns:a16="http://schemas.microsoft.com/office/drawing/2014/main" id="{53B98FC0-44D8-92BE-B5CF-EEF0047408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66249" y="4571021"/>
            <a:ext cx="2127028" cy="212702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10" descr="Mortgage Lifter Tomato (Radiator Charlie's Mortgage Lifter)">
            <a:extLst>
              <a:ext uri="{FF2B5EF4-FFF2-40B4-BE49-F238E27FC236}">
                <a16:creationId xmlns:a16="http://schemas.microsoft.com/office/drawing/2014/main" id="{7433BE0A-5592-4734-47FC-D16ED8BA9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5126" y="4579363"/>
            <a:ext cx="2775890" cy="20819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2" descr="Moskvich Heirloom Tomatoes">
            <a:extLst>
              <a:ext uri="{FF2B5EF4-FFF2-40B4-BE49-F238E27FC236}">
                <a16:creationId xmlns:a16="http://schemas.microsoft.com/office/drawing/2014/main" id="{E5A945BB-61E4-B9E5-FC85-62ED0C7135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63436" y="4571020"/>
            <a:ext cx="2081916" cy="208191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B1FBFE17-A7A7-A5B8-6191-EB4F654B32F6}"/>
              </a:ext>
            </a:extLst>
          </p:cNvPr>
          <p:cNvSpPr txBox="1"/>
          <p:nvPr/>
        </p:nvSpPr>
        <p:spPr>
          <a:xfrm>
            <a:off x="5154273" y="6389726"/>
            <a:ext cx="1335045"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venir Next LT Pro Light"/>
                <a:ea typeface="+mn-ea"/>
                <a:cs typeface="+mn-cs"/>
              </a:rPr>
              <a:t>True Leaf Market</a:t>
            </a:r>
          </a:p>
        </p:txBody>
      </p:sp>
      <p:sp>
        <p:nvSpPr>
          <p:cNvPr id="6" name="TextBox 5">
            <a:extLst>
              <a:ext uri="{FF2B5EF4-FFF2-40B4-BE49-F238E27FC236}">
                <a16:creationId xmlns:a16="http://schemas.microsoft.com/office/drawing/2014/main" id="{69494228-95F0-1BC1-F6F8-0C040FCB979A}"/>
              </a:ext>
            </a:extLst>
          </p:cNvPr>
          <p:cNvSpPr txBox="1"/>
          <p:nvPr/>
        </p:nvSpPr>
        <p:spPr>
          <a:xfrm>
            <a:off x="7540791" y="6389726"/>
            <a:ext cx="1768626"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venir Next LT Pro Light"/>
                <a:ea typeface="+mn-ea"/>
                <a:cs typeface="+mn-cs"/>
              </a:rPr>
              <a:t>Victory Seed Company</a:t>
            </a:r>
          </a:p>
        </p:txBody>
      </p:sp>
      <p:sp>
        <p:nvSpPr>
          <p:cNvPr id="7" name="TextBox 6">
            <a:extLst>
              <a:ext uri="{FF2B5EF4-FFF2-40B4-BE49-F238E27FC236}">
                <a16:creationId xmlns:a16="http://schemas.microsoft.com/office/drawing/2014/main" id="{6CDA31D3-E3AC-F841-0606-7DE69998A414}"/>
              </a:ext>
            </a:extLst>
          </p:cNvPr>
          <p:cNvSpPr txBox="1"/>
          <p:nvPr/>
        </p:nvSpPr>
        <p:spPr>
          <a:xfrm>
            <a:off x="10049373" y="6421050"/>
            <a:ext cx="189410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venir Next LT Pro Light"/>
                <a:ea typeface="+mn-ea"/>
                <a:cs typeface="+mn-cs"/>
              </a:rPr>
              <a:t>Johnny’s Selected Seeds</a:t>
            </a:r>
          </a:p>
        </p:txBody>
      </p:sp>
      <p:sp>
        <p:nvSpPr>
          <p:cNvPr id="11" name="TextBox 10">
            <a:extLst>
              <a:ext uri="{FF2B5EF4-FFF2-40B4-BE49-F238E27FC236}">
                <a16:creationId xmlns:a16="http://schemas.microsoft.com/office/drawing/2014/main" id="{8B6AD3DC-2494-85AB-3E80-0376B40839C3}"/>
              </a:ext>
            </a:extLst>
          </p:cNvPr>
          <p:cNvSpPr txBox="1"/>
          <p:nvPr/>
        </p:nvSpPr>
        <p:spPr>
          <a:xfrm>
            <a:off x="5031710" y="4695735"/>
            <a:ext cx="1406539" cy="369332"/>
          </a:xfrm>
          <a:prstGeom prst="rect">
            <a:avLst/>
          </a:prstGeom>
          <a:solidFill>
            <a:schemeClr val="accent2"/>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F2439"/>
                </a:solidFill>
                <a:effectLst/>
                <a:uLnTx/>
                <a:uFillTx/>
                <a:latin typeface="Bauhaus 93" pitchFamily="82" charset="77"/>
                <a:ea typeface="+mn-ea"/>
                <a:cs typeface="+mn-cs"/>
              </a:rPr>
              <a:t>Brandywine</a:t>
            </a:r>
          </a:p>
        </p:txBody>
      </p:sp>
      <p:sp>
        <p:nvSpPr>
          <p:cNvPr id="12" name="TextBox 11">
            <a:extLst>
              <a:ext uri="{FF2B5EF4-FFF2-40B4-BE49-F238E27FC236}">
                <a16:creationId xmlns:a16="http://schemas.microsoft.com/office/drawing/2014/main" id="{ED75B5D0-1F6B-1AE1-9F05-D29E0C7D9DDC}"/>
              </a:ext>
            </a:extLst>
          </p:cNvPr>
          <p:cNvSpPr txBox="1"/>
          <p:nvPr/>
        </p:nvSpPr>
        <p:spPr>
          <a:xfrm>
            <a:off x="7456964" y="4695735"/>
            <a:ext cx="1742785" cy="369332"/>
          </a:xfrm>
          <a:prstGeom prst="rect">
            <a:avLst/>
          </a:prstGeom>
          <a:solidFill>
            <a:schemeClr val="accent2"/>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F2439"/>
                </a:solidFill>
                <a:effectLst/>
                <a:uLnTx/>
                <a:uFillTx/>
                <a:latin typeface="Bauhaus 93" pitchFamily="82" charset="77"/>
                <a:ea typeface="+mn-ea"/>
                <a:cs typeface="+mn-cs"/>
              </a:rPr>
              <a:t>Mortgage Lifter</a:t>
            </a:r>
          </a:p>
        </p:txBody>
      </p:sp>
      <p:sp>
        <p:nvSpPr>
          <p:cNvPr id="13" name="TextBox 12">
            <a:extLst>
              <a:ext uri="{FF2B5EF4-FFF2-40B4-BE49-F238E27FC236}">
                <a16:creationId xmlns:a16="http://schemas.microsoft.com/office/drawing/2014/main" id="{D091A6D4-EF0D-014A-C6BE-276F19E360CE}"/>
              </a:ext>
            </a:extLst>
          </p:cNvPr>
          <p:cNvSpPr txBox="1"/>
          <p:nvPr/>
        </p:nvSpPr>
        <p:spPr>
          <a:xfrm>
            <a:off x="10436818" y="4695735"/>
            <a:ext cx="1119217" cy="369332"/>
          </a:xfrm>
          <a:prstGeom prst="rect">
            <a:avLst/>
          </a:prstGeom>
          <a:solidFill>
            <a:schemeClr val="accent2"/>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F2439"/>
                </a:solidFill>
                <a:effectLst/>
                <a:uLnTx/>
                <a:uFillTx/>
                <a:latin typeface="Bauhaus 93" pitchFamily="82" charset="77"/>
                <a:ea typeface="+mn-ea"/>
                <a:cs typeface="+mn-cs"/>
              </a:rPr>
              <a:t>Moskvich</a:t>
            </a:r>
            <a:endParaRPr kumimoji="0" lang="en-US" sz="1800" b="0" i="0" u="none" strike="noStrike" kern="1200" cap="none" spc="0" normalizeH="0" baseline="0" noProof="0" dirty="0">
              <a:ln>
                <a:noFill/>
              </a:ln>
              <a:solidFill>
                <a:srgbClr val="0F2439"/>
              </a:solidFill>
              <a:effectLst/>
              <a:uLnTx/>
              <a:uFillTx/>
              <a:latin typeface="Bauhaus 93" pitchFamily="82" charset="77"/>
              <a:ea typeface="+mn-ea"/>
              <a:cs typeface="+mn-cs"/>
            </a:endParaRPr>
          </a:p>
        </p:txBody>
      </p:sp>
      <p:graphicFrame>
        <p:nvGraphicFramePr>
          <p:cNvPr id="8" name="Chart 7">
            <a:extLst>
              <a:ext uri="{FF2B5EF4-FFF2-40B4-BE49-F238E27FC236}">
                <a16:creationId xmlns:a16="http://schemas.microsoft.com/office/drawing/2014/main" id="{BFF58E66-4B7B-F82B-9838-D0AA62B9F806}"/>
              </a:ext>
            </a:extLst>
          </p:cNvPr>
          <p:cNvGraphicFramePr>
            <a:graphicFrameLocks/>
          </p:cNvGraphicFramePr>
          <p:nvPr/>
        </p:nvGraphicFramePr>
        <p:xfrm>
          <a:off x="4686852" y="165391"/>
          <a:ext cx="6959600" cy="4311650"/>
        </p:xfrm>
        <a:graphic>
          <a:graphicData uri="http://schemas.openxmlformats.org/drawingml/2006/chart">
            <c:chart xmlns:c="http://schemas.openxmlformats.org/drawingml/2006/chart" xmlns:r="http://schemas.openxmlformats.org/officeDocument/2006/relationships" r:id="rId5"/>
          </a:graphicData>
        </a:graphic>
      </p:graphicFrame>
      <p:sp>
        <p:nvSpPr>
          <p:cNvPr id="15" name="TextBox 14">
            <a:extLst>
              <a:ext uri="{FF2B5EF4-FFF2-40B4-BE49-F238E27FC236}">
                <a16:creationId xmlns:a16="http://schemas.microsoft.com/office/drawing/2014/main" id="{7E64F968-9384-B8F2-A96E-364DE4248F26}"/>
              </a:ext>
            </a:extLst>
          </p:cNvPr>
          <p:cNvSpPr txBox="1"/>
          <p:nvPr/>
        </p:nvSpPr>
        <p:spPr>
          <a:xfrm>
            <a:off x="6699247" y="22171"/>
            <a:ext cx="3451714" cy="646331"/>
          </a:xfrm>
          <a:prstGeom prst="rect">
            <a:avLst/>
          </a:prstGeom>
          <a:solidFill>
            <a:schemeClr val="accent2"/>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F2439"/>
                </a:solidFill>
                <a:effectLst/>
                <a:uLnTx/>
                <a:uFillTx/>
                <a:latin typeface="Avenir Next LT Pro Light"/>
                <a:ea typeface="+mn-ea"/>
                <a:cs typeface="+mn-cs"/>
              </a:rPr>
              <a:t>GROW AGAIN?</a:t>
            </a:r>
          </a:p>
        </p:txBody>
      </p:sp>
    </p:spTree>
    <p:extLst>
      <p:ext uri="{BB962C8B-B14F-4D97-AF65-F5344CB8AC3E}">
        <p14:creationId xmlns:p14="http://schemas.microsoft.com/office/powerpoint/2010/main" val="20850155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238C903D-2E28-E203-91A9-9A4557C76218}"/>
            </a:ext>
          </a:extLst>
        </p:cNvPr>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9862E755-3375-1F99-4A0A-F7A668CD5C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cxnSp>
        <p:nvCxnSpPr>
          <p:cNvPr id="25" name="Straight Connector 24">
            <a:extLst>
              <a:ext uri="{FF2B5EF4-FFF2-40B4-BE49-F238E27FC236}">
                <a16:creationId xmlns:a16="http://schemas.microsoft.com/office/drawing/2014/main" id="{91BEDAB7-B8B0-6908-0F28-8ECA448C86D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419600" y="571500"/>
            <a:ext cx="0" cy="5715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20828C6-4ACB-4610-A70E-BCFD342867A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60689" y="571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1480CDE-42E4-C7DD-05EB-14364212B67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71500" y="6286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32C93B4B-DEDC-1070-3B54-39DE2757C678}"/>
              </a:ext>
            </a:extLst>
          </p:cNvPr>
          <p:cNvSpPr txBox="1"/>
          <p:nvPr/>
        </p:nvSpPr>
        <p:spPr>
          <a:xfrm>
            <a:off x="409161" y="656811"/>
            <a:ext cx="3909391"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Batang"/>
                <a:ea typeface="+mn-ea"/>
                <a:cs typeface="+mn-cs"/>
              </a:rPr>
              <a:t>Homegrown Tomato Trials</a:t>
            </a:r>
          </a:p>
        </p:txBody>
      </p:sp>
      <p:sp>
        <p:nvSpPr>
          <p:cNvPr id="10" name="TextBox 9">
            <a:extLst>
              <a:ext uri="{FF2B5EF4-FFF2-40B4-BE49-F238E27FC236}">
                <a16:creationId xmlns:a16="http://schemas.microsoft.com/office/drawing/2014/main" id="{C75CF51E-3ED6-DC45-D969-143D6DF03F7D}"/>
              </a:ext>
            </a:extLst>
          </p:cNvPr>
          <p:cNvSpPr txBox="1"/>
          <p:nvPr/>
        </p:nvSpPr>
        <p:spPr>
          <a:xfrm>
            <a:off x="409161" y="1880299"/>
            <a:ext cx="3962400" cy="707886"/>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Challenges</a:t>
            </a:r>
          </a:p>
          <a:p>
            <a:pPr marL="1257300" lvl="2" indent="-342900">
              <a:buFont typeface="Arial" panose="020B0604020202020204" pitchFamily="34" charset="0"/>
              <a:buChar cha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¼ reported</a:t>
            </a:r>
          </a:p>
        </p:txBody>
      </p:sp>
      <p:sp>
        <p:nvSpPr>
          <p:cNvPr id="2" name="TextBox 1">
            <a:extLst>
              <a:ext uri="{FF2B5EF4-FFF2-40B4-BE49-F238E27FC236}">
                <a16:creationId xmlns:a16="http://schemas.microsoft.com/office/drawing/2014/main" id="{25471AD6-E8B4-B1F9-D762-8FFE21FB4BE6}"/>
              </a:ext>
            </a:extLst>
          </p:cNvPr>
          <p:cNvSpPr txBox="1"/>
          <p:nvPr/>
        </p:nvSpPr>
        <p:spPr>
          <a:xfrm>
            <a:off x="4950543" y="1499176"/>
            <a:ext cx="6710516" cy="3600986"/>
          </a:xfrm>
          <a:prstGeom prst="rect">
            <a:avLst/>
          </a:prstGeom>
          <a:noFill/>
        </p:spPr>
        <p:txBody>
          <a:bodyPr wrap="square" rtlCol="0">
            <a:spAutoFit/>
          </a:bodyPr>
          <a:lstStyle/>
          <a:p>
            <a:pPr algn="ctr"/>
            <a:r>
              <a:rPr lang="en-US" sz="7600" dirty="0"/>
              <a:t>GETTING PEOPLE TO REPORT!!!!</a:t>
            </a:r>
          </a:p>
        </p:txBody>
      </p:sp>
    </p:spTree>
    <p:extLst>
      <p:ext uri="{BB962C8B-B14F-4D97-AF65-F5344CB8AC3E}">
        <p14:creationId xmlns:p14="http://schemas.microsoft.com/office/powerpoint/2010/main" val="39853343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AA836168-3A14-E288-EA0E-6A0CF957EE25}"/>
            </a:ext>
          </a:extLst>
        </p:cNvPr>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90408297-13B8-6CA4-5E08-EF4227273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cxnSp>
        <p:nvCxnSpPr>
          <p:cNvPr id="25" name="Straight Connector 24">
            <a:extLst>
              <a:ext uri="{FF2B5EF4-FFF2-40B4-BE49-F238E27FC236}">
                <a16:creationId xmlns:a16="http://schemas.microsoft.com/office/drawing/2014/main" id="{7AA0C9E0-8AB6-2987-90DA-3E3C35264F1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419600" y="571500"/>
            <a:ext cx="0" cy="5715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8AFD9E9-7746-88AF-8171-804C7556F51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60689" y="571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3F594F37-3C33-47E7-289C-A37A026F3E8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71500" y="6286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2F2B6043-FDEB-7304-57F6-70AA5E8FA72D}"/>
              </a:ext>
            </a:extLst>
          </p:cNvPr>
          <p:cNvSpPr txBox="1"/>
          <p:nvPr/>
        </p:nvSpPr>
        <p:spPr>
          <a:xfrm>
            <a:off x="409161" y="656811"/>
            <a:ext cx="3909391"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Batang"/>
                <a:ea typeface="+mn-ea"/>
                <a:cs typeface="+mn-cs"/>
              </a:rPr>
              <a:t>Homegrown Tomato Trials</a:t>
            </a:r>
          </a:p>
        </p:txBody>
      </p:sp>
      <p:sp>
        <p:nvSpPr>
          <p:cNvPr id="10" name="TextBox 9">
            <a:extLst>
              <a:ext uri="{FF2B5EF4-FFF2-40B4-BE49-F238E27FC236}">
                <a16:creationId xmlns:a16="http://schemas.microsoft.com/office/drawing/2014/main" id="{15928DAB-7E25-0FE2-A1A4-E205242636A4}"/>
              </a:ext>
            </a:extLst>
          </p:cNvPr>
          <p:cNvSpPr txBox="1"/>
          <p:nvPr/>
        </p:nvSpPr>
        <p:spPr>
          <a:xfrm>
            <a:off x="409161" y="1880299"/>
            <a:ext cx="3962400" cy="707886"/>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Looking to the future…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Hoping </a:t>
            </a:r>
            <a:r>
              <a:rPr kumimoji="0" lang="en-US" sz="2000" b="0" i="0" u="none" strike="noStrike" kern="1200" cap="none" spc="0" normalizeH="0" baseline="0" noProof="0">
                <a:ln>
                  <a:noFill/>
                </a:ln>
                <a:solidFill>
                  <a:prstClr val="black"/>
                </a:solidFill>
                <a:effectLst/>
                <a:uLnTx/>
                <a:uFillTx/>
                <a:latin typeface="Avenir Next LT Pro Light"/>
                <a:ea typeface="+mn-ea"/>
                <a:cs typeface="+mn-cs"/>
              </a:rPr>
              <a:t>to continue/expand</a:t>
            </a:r>
            <a:endParaRPr kumimoji="0" lang="en-US" sz="2000" b="0" i="0" u="none" strike="noStrike" kern="1200" cap="none" spc="0" normalizeH="0" baseline="0" noProof="0" dirty="0">
              <a:ln>
                <a:noFill/>
              </a:ln>
              <a:solidFill>
                <a:prstClr val="black"/>
              </a:solidFill>
              <a:effectLst/>
              <a:uLnTx/>
              <a:uFillTx/>
              <a:latin typeface="Avenir Next LT Pro Light"/>
              <a:ea typeface="+mn-ea"/>
              <a:cs typeface="+mn-cs"/>
            </a:endParaRPr>
          </a:p>
        </p:txBody>
      </p:sp>
      <p:sp>
        <p:nvSpPr>
          <p:cNvPr id="2" name="TextBox 1">
            <a:extLst>
              <a:ext uri="{FF2B5EF4-FFF2-40B4-BE49-F238E27FC236}">
                <a16:creationId xmlns:a16="http://schemas.microsoft.com/office/drawing/2014/main" id="{3F08251A-8D44-B177-70FC-DFD7DD114E6F}"/>
              </a:ext>
            </a:extLst>
          </p:cNvPr>
          <p:cNvSpPr txBox="1"/>
          <p:nvPr/>
        </p:nvSpPr>
        <p:spPr>
          <a:xfrm>
            <a:off x="4318552" y="1880299"/>
            <a:ext cx="7729125" cy="243143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600" b="0" i="0" u="none" strike="noStrike" kern="1200" cap="none" spc="0" normalizeH="0" baseline="0" noProof="0" dirty="0">
                <a:ln>
                  <a:noFill/>
                </a:ln>
                <a:solidFill>
                  <a:prstClr val="black"/>
                </a:solidFill>
                <a:effectLst/>
                <a:uLnTx/>
                <a:uFillTx/>
                <a:latin typeface="Avenir Next LT Pro Light"/>
                <a:ea typeface="+mn-ea"/>
                <a:cs typeface="+mn-cs"/>
              </a:rPr>
              <a:t>INTERESTED IN PARTICIPATING?</a:t>
            </a:r>
          </a:p>
        </p:txBody>
      </p:sp>
    </p:spTree>
    <p:extLst>
      <p:ext uri="{BB962C8B-B14F-4D97-AF65-F5344CB8AC3E}">
        <p14:creationId xmlns:p14="http://schemas.microsoft.com/office/powerpoint/2010/main" val="29451284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8AA39CFC-08ED-3452-6370-8DF0FF887189}"/>
            </a:ext>
          </a:extLst>
        </p:cNvPr>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59F63083-17B2-F5A5-57D3-387A811185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cxnSp>
        <p:nvCxnSpPr>
          <p:cNvPr id="25" name="Straight Connector 24">
            <a:extLst>
              <a:ext uri="{FF2B5EF4-FFF2-40B4-BE49-F238E27FC236}">
                <a16:creationId xmlns:a16="http://schemas.microsoft.com/office/drawing/2014/main" id="{9AB7B5AA-07A8-79E6-0643-C7EE888A6F3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419600" y="571500"/>
            <a:ext cx="0" cy="5715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1104DCE0-DD88-0B85-5F64-D733AB49B6A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60689" y="571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710B346-D906-1C98-E6C9-0A5056EAC20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71500" y="6286500"/>
            <a:ext cx="11059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19DE686F-12E6-F0D7-43FC-0A8E2578600F}"/>
              </a:ext>
            </a:extLst>
          </p:cNvPr>
          <p:cNvSpPr txBox="1"/>
          <p:nvPr/>
        </p:nvSpPr>
        <p:spPr>
          <a:xfrm>
            <a:off x="255105" y="742122"/>
            <a:ext cx="3909391"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Batang"/>
                <a:ea typeface="+mn-ea"/>
                <a:cs typeface="+mn-cs"/>
              </a:rPr>
              <a:t>Links &amp; Resources</a:t>
            </a:r>
          </a:p>
        </p:txBody>
      </p:sp>
      <p:sp>
        <p:nvSpPr>
          <p:cNvPr id="10" name="TextBox 9">
            <a:extLst>
              <a:ext uri="{FF2B5EF4-FFF2-40B4-BE49-F238E27FC236}">
                <a16:creationId xmlns:a16="http://schemas.microsoft.com/office/drawing/2014/main" id="{B04A88A1-38C0-4051-C384-EAB99C159364}"/>
              </a:ext>
            </a:extLst>
          </p:cNvPr>
          <p:cNvSpPr txBox="1"/>
          <p:nvPr/>
        </p:nvSpPr>
        <p:spPr>
          <a:xfrm>
            <a:off x="265043" y="1484243"/>
            <a:ext cx="3962400" cy="4616648"/>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Suggestions on Utah Veggie Review formatting</a:t>
            </a:r>
          </a:p>
          <a:p>
            <a:pPr marL="800100" lvl="1" indent="-342900">
              <a:buFont typeface="Arial" panose="020B0604020202020204" pitchFamily="34" charset="0"/>
              <a:buChar char="•"/>
            </a:pPr>
            <a:r>
              <a:rPr lang="en-US" dirty="0">
                <a:hlinkClick r:id="rId2"/>
              </a:rPr>
              <a:t>https://usu.co1.qualtrics.com/jfe/form/SV_0PdmZ5BX3pjC8lw</a:t>
            </a:r>
            <a:endParaRPr lang="en-US" dirty="0"/>
          </a:p>
          <a:p>
            <a:pPr marL="342900" indent="-342900">
              <a:buFont typeface="Arial" panose="020B0604020202020204" pitchFamily="34" charset="0"/>
              <a:buChar cha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Letters of support for Utah Veggie Review Website/App development</a:t>
            </a:r>
          </a:p>
          <a:p>
            <a:pPr marL="800100" lvl="1" indent="-342900">
              <a:buFont typeface="Arial" panose="020B0604020202020204" pitchFamily="34" charset="0"/>
              <a:buChar char="•"/>
            </a:pPr>
            <a:r>
              <a:rPr lang="en-US" sz="2000" dirty="0">
                <a:solidFill>
                  <a:prstClr val="black"/>
                </a:solidFill>
                <a:latin typeface="Avenir Next LT Pro Light"/>
                <a:hlinkClick r:id="rId3"/>
              </a:rPr>
              <a:t>Wesley.crump@usu.edu</a:t>
            </a:r>
            <a:endParaRPr lang="en-US" sz="2000" dirty="0">
              <a:solidFill>
                <a:prstClr val="black"/>
              </a:solidFill>
              <a:latin typeface="Avenir Next LT Pro Light"/>
            </a:endParaRPr>
          </a:p>
          <a:p>
            <a:pPr marL="342900" indent="-342900">
              <a:buFont typeface="Arial" panose="020B0604020202020204" pitchFamily="34" charset="0"/>
              <a:buChar cha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Utah Veggie Review Survey</a:t>
            </a:r>
          </a:p>
          <a:p>
            <a:pPr marL="800100" lvl="1" indent="-342900">
              <a:buFont typeface="Arial" panose="020B0604020202020204" pitchFamily="34" charset="0"/>
              <a:buChar char="•"/>
            </a:pPr>
            <a:r>
              <a:rPr lang="en-US" sz="2000" dirty="0">
                <a:solidFill>
                  <a:prstClr val="black"/>
                </a:solidFill>
                <a:hlinkClick r:id="rId4"/>
              </a:rPr>
              <a:t>https://arcg.is/0brujG1</a:t>
            </a:r>
            <a:endParaRPr lang="en-US" sz="2000" dirty="0">
              <a:solidFill>
                <a:prstClr val="black"/>
              </a:solidFill>
            </a:endParaRPr>
          </a:p>
          <a:p>
            <a:pPr marL="342900" indent="-342900">
              <a:buFont typeface="Arial" panose="020B0604020202020204" pitchFamily="34" charset="0"/>
              <a:buChar char="•"/>
            </a:pP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Utah Veggie Review 2025 results</a:t>
            </a:r>
          </a:p>
          <a:p>
            <a:pPr marL="800100" lvl="1" indent="-342900">
              <a:buFont typeface="Arial" panose="020B0604020202020204" pitchFamily="34" charset="0"/>
              <a:buChar char="•"/>
            </a:pPr>
            <a:r>
              <a:rPr lang="en-US" sz="2000" dirty="0" err="1">
                <a:solidFill>
                  <a:prstClr val="black"/>
                </a:solidFill>
                <a:latin typeface="Avenir Next LT Pro Light"/>
              </a:rPr>
              <a:t>asdf</a:t>
            </a:r>
            <a:r>
              <a:rPr kumimoji="0" lang="en-US" sz="2000" b="0" i="0" u="none" strike="noStrike" kern="1200" cap="none" spc="0" normalizeH="0" baseline="0" noProof="0" dirty="0">
                <a:ln>
                  <a:noFill/>
                </a:ln>
                <a:solidFill>
                  <a:prstClr val="black"/>
                </a:solidFill>
                <a:effectLst/>
                <a:uLnTx/>
                <a:uFillTx/>
                <a:latin typeface="Avenir Next LT Pro Light"/>
                <a:ea typeface="+mn-ea"/>
                <a:cs typeface="+mn-cs"/>
              </a:rPr>
              <a:t> </a:t>
            </a:r>
          </a:p>
          <a:p>
            <a:pPr marL="800100" lvl="1" indent="-342900">
              <a:buFont typeface="Arial" panose="020B0604020202020204" pitchFamily="34" charset="0"/>
              <a:buChar char="•"/>
            </a:pPr>
            <a:endParaRPr kumimoji="0" lang="en-US" sz="2000" b="0" i="0" u="none" strike="noStrike" kern="1200" cap="none" spc="0" normalizeH="0" baseline="0" noProof="0" dirty="0">
              <a:ln>
                <a:noFill/>
              </a:ln>
              <a:solidFill>
                <a:prstClr val="black"/>
              </a:solidFill>
              <a:effectLst/>
              <a:uLnTx/>
              <a:uFillTx/>
              <a:latin typeface="Avenir Next LT Pro Light"/>
              <a:ea typeface="+mn-ea"/>
              <a:cs typeface="+mn-cs"/>
            </a:endParaRPr>
          </a:p>
        </p:txBody>
      </p:sp>
    </p:spTree>
    <p:extLst>
      <p:ext uri="{BB962C8B-B14F-4D97-AF65-F5344CB8AC3E}">
        <p14:creationId xmlns:p14="http://schemas.microsoft.com/office/powerpoint/2010/main" val="428130265"/>
      </p:ext>
    </p:extLst>
  </p:cSld>
  <p:clrMapOvr>
    <a:masterClrMapping/>
  </p:clrMapOvr>
</p:sld>
</file>

<file path=ppt/theme/theme1.xml><?xml version="1.0" encoding="utf-8"?>
<a:theme xmlns:a="http://schemas.openxmlformats.org/drawingml/2006/main" name="AlignmentVTI">
  <a:themeElements>
    <a:clrScheme name="Alignment">
      <a:dk1>
        <a:sysClr val="windowText" lastClr="000000"/>
      </a:dk1>
      <a:lt1>
        <a:sysClr val="window" lastClr="FFFFFF"/>
      </a:lt1>
      <a:dk2>
        <a:srgbClr val="3B3D38"/>
      </a:dk2>
      <a:lt2>
        <a:srgbClr val="F7F2EE"/>
      </a:lt2>
      <a:accent1>
        <a:srgbClr val="928A63"/>
      </a:accent1>
      <a:accent2>
        <a:srgbClr val="B57B6B"/>
      </a:accent2>
      <a:accent3>
        <a:srgbClr val="9E8484"/>
      </a:accent3>
      <a:accent4>
        <a:srgbClr val="7C8A75"/>
      </a:accent4>
      <a:accent5>
        <a:srgbClr val="8C8578"/>
      </a:accent5>
      <a:accent6>
        <a:srgbClr val="A18563"/>
      </a:accent6>
      <a:hlink>
        <a:srgbClr val="B57B6B"/>
      </a:hlink>
      <a:folHlink>
        <a:srgbClr val="7C8A75"/>
      </a:folHlink>
    </a:clrScheme>
    <a:fontScheme name="Custom 1">
      <a:majorFont>
        <a:latin typeface="Batang"/>
        <a:ea typeface=""/>
        <a:cs typeface=""/>
      </a:majorFont>
      <a:minorFont>
        <a:latin typeface="Avenir Next LT Pr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lignmentVTI" id="{606D7720-FAA0-4ADC-B967-3239DA8ECA1A}" vid="{10074623-6FCC-4A3C-AAA5-58644BD8FF1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21903</TotalTime>
  <Words>1785</Words>
  <Application>Microsoft Macintosh PowerPoint</Application>
  <PresentationFormat>Widescreen</PresentationFormat>
  <Paragraphs>327</Paragraphs>
  <Slides>26</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Batang</vt:lpstr>
      <vt:lpstr>Aptos</vt:lpstr>
      <vt:lpstr>Arial</vt:lpstr>
      <vt:lpstr>Avenir Next LT Pro Light</vt:lpstr>
      <vt:lpstr>Bauhaus 93</vt:lpstr>
      <vt:lpstr>AlignmentVTI</vt:lpstr>
      <vt:lpstr>Utah Veggie Reviews  Early 2026 Update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Breeding Efforts to  Increase Firmness &amp;  Decrease Cracking  in Sweet Cherry</dc:title>
  <dc:creator>Wesley Crump</dc:creator>
  <cp:lastModifiedBy>Wesley Crump</cp:lastModifiedBy>
  <cp:revision>5</cp:revision>
  <dcterms:created xsi:type="dcterms:W3CDTF">2024-02-06T19:22:24Z</dcterms:created>
  <dcterms:modified xsi:type="dcterms:W3CDTF">2026-02-13T21:40:48Z</dcterms:modified>
</cp:coreProperties>
</file>