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8" r:id="rId3"/>
    <p:sldId id="259" r:id="rId4"/>
    <p:sldId id="282" r:id="rId5"/>
    <p:sldId id="290" r:id="rId6"/>
    <p:sldId id="285" r:id="rId7"/>
    <p:sldId id="291" r:id="rId8"/>
    <p:sldId id="286" r:id="rId9"/>
    <p:sldId id="292" r:id="rId10"/>
    <p:sldId id="288" r:id="rId11"/>
    <p:sldId id="294" r:id="rId12"/>
    <p:sldId id="284" r:id="rId13"/>
    <p:sldId id="293" r:id="rId14"/>
    <p:sldId id="295" r:id="rId15"/>
    <p:sldId id="296" r:id="rId16"/>
    <p:sldId id="257" r:id="rId17"/>
    <p:sldId id="299" r:id="rId18"/>
    <p:sldId id="277" r:id="rId19"/>
    <p:sldId id="276" r:id="rId20"/>
    <p:sldId id="278" r:id="rId21"/>
    <p:sldId id="279" r:id="rId22"/>
    <p:sldId id="280" r:id="rId23"/>
    <p:sldId id="260" r:id="rId24"/>
    <p:sldId id="281" r:id="rId25"/>
    <p:sldId id="261" r:id="rId26"/>
    <p:sldId id="262" r:id="rId27"/>
    <p:sldId id="270" r:id="rId28"/>
    <p:sldId id="298" r:id="rId29"/>
    <p:sldId id="263" r:id="rId30"/>
    <p:sldId id="297" r:id="rId31"/>
    <p:sldId id="264" r:id="rId32"/>
    <p:sldId id="265" r:id="rId33"/>
    <p:sldId id="266" r:id="rId34"/>
    <p:sldId id="267" r:id="rId35"/>
    <p:sldId id="268" r:id="rId36"/>
    <p:sldId id="269" r:id="rId37"/>
    <p:sldId id="271" r:id="rId38"/>
    <p:sldId id="272" r:id="rId39"/>
    <p:sldId id="273" r:id="rId40"/>
    <p:sldId id="274" r:id="rId41"/>
    <p:sldId id="275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6" autoAdjust="0"/>
    <p:restoredTop sz="94951" autoAdjust="0"/>
  </p:normalViewPr>
  <p:slideViewPr>
    <p:cSldViewPr snapToGrid="0" snapToObjects="1">
      <p:cViewPr>
        <p:scale>
          <a:sx n="95" d="100"/>
          <a:sy n="95" d="100"/>
        </p:scale>
        <p:origin x="39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24E0E-5B84-9661-CE38-EC3D19E6E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ADA85-9D8C-8F58-E39C-1824B8A3C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74787-DC33-CD9C-74B5-54EC0EEDF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58D18-9684-B9B4-B22D-930E7DC48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F6EEC-C24F-3BCA-548A-F62036020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687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05FAA-7883-E185-691E-4B9D256C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1F915-77F3-3A76-437A-126975EB2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F3979-C569-89EA-211C-1312371E9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E7D86-FFBC-446C-BA74-35834B78B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C6BDE-2083-4919-A27F-24DFA35A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71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75B80-9A83-9A3C-65A4-79EAB95A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FE792-C7AF-8D46-F4A0-14C410AAA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F25FF-E4BB-5C82-DC64-920782904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7C729-4B7B-A150-7253-C6A56FE1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6F20B-1051-ECEE-6435-8DB760C8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2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D409E-0475-60A0-ED99-3B25AD3A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CB000-B78B-D99D-0A8D-37947B76F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4FA7A-E49E-70C2-BBF0-2B7F5C2CD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82236-BF77-6304-CB78-D1CC6E32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24420-47F9-CB24-5CF0-6E193704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5BFF0-3793-64F4-E087-CD1BA5B89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1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BEDF1-C119-0A2B-8F62-58F3E9B8E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3ABF3-CFDE-7130-E997-7FF7C403E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E5141-A714-B257-B874-250582EB3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48053-E1B5-BA5E-13ED-C299C73EE3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EB0A46-8FC3-A25C-8B8A-FF76AF22AE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1CBBA-EE52-CFA3-8335-5D948433D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408C62-6526-BDF8-F777-BCD78A2DF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275EDB-838A-8A7F-F8A8-11828E85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2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EF805-75F3-FED9-237B-EA410E9E5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FDD73B-0EAB-1510-C7B8-1B1553654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8364D-5260-5C0C-AF48-2A46DC553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A5555-68D3-9F8F-1B4B-D7F4C20BA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69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879AB7-937B-3EB4-A6C9-181DBCDB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1376AC-00EE-7E35-67E4-880FC10C8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0B893-9616-90EF-7D17-537F0DD9C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6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2DEF1-CB08-05FF-D1ED-8877F0166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C1A10-E32A-ADCF-26D0-4479BBD8B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C4E4B-3F13-2510-5821-70556B4B9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5942C4-351A-8F1F-71B2-09E95B8C9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EE144-6556-482F-B5D8-F1A472A3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E8908-0780-1DAE-9E6E-3BBCDF955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6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0D7DA-6786-7AE1-5445-55A408CB1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BE3315-F208-8D48-1B74-3398F08B3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7933E-48B7-4307-8FF6-43A7F720A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5CC5F-C5B8-124C-9F2E-B78B02F6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0AECE-9F55-6667-631D-2B555FCE3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C55A4-9617-829C-F936-01F5AB1EA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47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0B2AA-E8EF-B2C9-BF7E-19CDA124C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636E9-8DA0-FB95-B799-1E3CCD7AB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B7CFE-DC83-3AA4-89B5-29A70552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6AFA9-2F28-F1BB-6CA8-4ADF236EF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84CE6-86F0-5A15-80FB-6EA6FEC4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38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5D14F0-3703-2E43-E5F5-BDFEA25863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4D1575-2BB2-795A-BE49-604E25495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1CCDB-26BF-D29A-1357-11E52D960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7038C-E90E-07E3-C4E8-FE9E4B18D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CFFC3-9734-186B-B483-914063FE0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66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72C11C-D6D9-14CE-C6E7-0427AC374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4BD42-BC60-A73A-047A-B6E8645F3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9D0B-EB87-8F0E-E4E2-3831E491C0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6AA6C-186E-C6E7-4EA5-36CB23EFB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C897E-D5A5-BB02-FAAF-33CF41189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4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ildlife.utah.gov/news/utah-wildlife-news/1579-dwr-confirms-avian-flu-in-wild-birds-in-4-additional-counties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ickens roaming on grass">
            <a:extLst>
              <a:ext uri="{FF2B5EF4-FFF2-40B4-BE49-F238E27FC236}">
                <a16:creationId xmlns:a16="http://schemas.microsoft.com/office/drawing/2014/main" id="{FFBC6F49-5CB8-5AC4-89F0-25B94BBB4B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1333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i="1">
                <a:solidFill>
                  <a:srgbClr val="FFFFFF"/>
                </a:solidFill>
                <a:latin typeface="Amasis MT Pro Medium" panose="02040604050005020304" pitchFamily="18" charset="0"/>
              </a:rPr>
              <a:t>Practical Poultry Biosecurity:</a:t>
            </a:r>
          </a:p>
          <a:p>
            <a:pPr>
              <a:lnSpc>
                <a:spcPct val="90000"/>
              </a:lnSpc>
            </a:pPr>
            <a:r>
              <a:rPr lang="en-US" i="1">
                <a:solidFill>
                  <a:srgbClr val="FFFFFF"/>
                </a:solidFill>
                <a:latin typeface="Amasis MT Pro Medium" panose="02040604050005020304" pitchFamily="18" charset="0"/>
              </a:rPr>
              <a:t>Preventing Disease Before It Starts</a:t>
            </a:r>
            <a:endParaRPr lang="en-US" i="1" dirty="0">
              <a:solidFill>
                <a:srgbClr val="FFFFFF"/>
              </a:solidFill>
              <a:latin typeface="Amasis MT Pro Medium" panose="020406040500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3268120"/>
            <a:ext cx="7200897" cy="260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  <a:latin typeface="Amasis MT Pro Medium" panose="02040604050005020304" pitchFamily="18" charset="0"/>
              </a:rPr>
              <a:t>               </a:t>
            </a:r>
            <a:r>
              <a:rPr lang="en-US" i="1">
                <a:solidFill>
                  <a:srgbClr val="FFFFFF"/>
                </a:solidFill>
                <a:latin typeface="Amasis MT Pro Medium" panose="02040604050005020304" pitchFamily="18" charset="0"/>
              </a:rPr>
              <a:t>Farmer-Focused Training Presentation</a:t>
            </a:r>
          </a:p>
          <a:p>
            <a:pPr marL="457200" lvl="1" indent="0">
              <a:buNone/>
            </a:pPr>
            <a:r>
              <a:rPr lang="en-US">
                <a:solidFill>
                  <a:srgbClr val="FFFFFF"/>
                </a:solidFill>
              </a:rPr>
              <a:t>        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What is Biosecurity?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A set of practical steps to prevent disease entry and spread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Keeping diseases OUT of your farm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Stopping diseases from spreading BETWEEN birds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i="1" dirty="0">
                <a:latin typeface="Amasis MT Pro Medium" panose="02040604050005020304" pitchFamily="18" charset="0"/>
              </a:rPr>
              <a:t>Common Poultry Diseases Prevented by Biosecurity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dirty="0"/>
              <a:t>Newcastle Disease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dirty="0"/>
              <a:t>Infectious Bronchitis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dirty="0"/>
              <a:t>Coccidiosis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dirty="0"/>
              <a:t>Salmonella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Avian Influenza</a:t>
            </a:r>
          </a:p>
          <a:p>
            <a:pPr lvl="1"/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8BF21-6058-FD1B-4B1C-4D204477A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latin typeface="Amasis MT Pro Medium" panose="02040604050005020304" pitchFamily="18" charset="0"/>
              </a:rPr>
              <a:t>Newcastle Disease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117D1-310E-DC5C-0915-20D8E96B4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Cause</a:t>
            </a:r>
            <a:r>
              <a:rPr lang="en-US" dirty="0"/>
              <a:t>: Virus</a:t>
            </a:r>
          </a:p>
          <a:p>
            <a:pPr marL="0" indent="0">
              <a:buNone/>
            </a:pPr>
            <a:r>
              <a:rPr lang="en-US" b="1" dirty="0"/>
              <a:t>Spread: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	Direct contact with infected bird/ Movement of infected birds between 	farms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	Respiratory secretions and dropping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	Contaminated feed, water, equipment, clothing, or vehicles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b="1" dirty="0"/>
              <a:t>Prevention</a:t>
            </a:r>
          </a:p>
          <a:p>
            <a:pPr marL="0" indent="0">
              <a:buNone/>
            </a:pPr>
            <a:r>
              <a:rPr lang="en-US" b="1" dirty="0"/>
              <a:t>	1. Vaccination (Most Important)</a:t>
            </a:r>
          </a:p>
          <a:p>
            <a:pPr marL="0" indent="0">
              <a:buNone/>
            </a:pPr>
            <a:r>
              <a:rPr lang="en-US" b="1" dirty="0"/>
              <a:t>	2. Biosecurity Measures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		Restrict farm access	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		Disinfect equipment, footwear, and vehicles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		Isolate new or sick birds/ Avoid mixing birds of different ages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		Control wild birds and rodents</a:t>
            </a:r>
          </a:p>
          <a:p>
            <a:pPr marL="0" indent="0">
              <a:buNone/>
            </a:pPr>
            <a:r>
              <a:rPr lang="en-US" b="1" dirty="0"/>
              <a:t>	3. Good Management Practices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30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FE2D22C-409B-48AF-B24F-7988A8F7F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5BF98-18E5-8E4F-C5D0-BE4B52867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587" y="349664"/>
            <a:ext cx="4384178" cy="1638377"/>
          </a:xfrm>
        </p:spPr>
        <p:txBody>
          <a:bodyPr anchor="b">
            <a:normAutofit/>
          </a:bodyPr>
          <a:lstStyle/>
          <a:p>
            <a:r>
              <a:rPr lang="en-US" sz="4200" i="1" dirty="0">
                <a:latin typeface="Amasis MT Pro Medium" panose="02040604050005020304" pitchFamily="18" charset="0"/>
              </a:rPr>
              <a:t>Newcastle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45363" y="6150940"/>
            <a:ext cx="524256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433100" y="1760836"/>
            <a:ext cx="524256" cy="88975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888" y="399675"/>
            <a:ext cx="3485526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96FD8E-D49F-0AB3-D00B-00F333E981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81" r="7119" b="-3"/>
          <a:stretch>
            <a:fillRect/>
          </a:stretch>
        </p:blipFill>
        <p:spPr>
          <a:xfrm>
            <a:off x="401332" y="627954"/>
            <a:ext cx="3176637" cy="53533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74F6F02-3EA9-C8AB-410E-D07F8923A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4696" y="2620641"/>
            <a:ext cx="4378313" cy="3023702"/>
          </a:xfrm>
        </p:spPr>
        <p:txBody>
          <a:bodyPr anchor="ctr">
            <a:normAutofit/>
          </a:bodyPr>
          <a:lstStyle/>
          <a:p>
            <a:r>
              <a:rPr lang="en-US" sz="1700" dirty="0"/>
              <a:t>Source; Poultryvetcare.com</a:t>
            </a:r>
          </a:p>
        </p:txBody>
      </p:sp>
    </p:spTree>
    <p:extLst>
      <p:ext uri="{BB962C8B-B14F-4D97-AF65-F5344CB8AC3E}">
        <p14:creationId xmlns:p14="http://schemas.microsoft.com/office/powerpoint/2010/main" val="584866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D6913-E86C-159A-C11B-A19CD2DAD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latin typeface="Amasis MT Pro Medium" panose="02040604050005020304" pitchFamily="18" charset="0"/>
              </a:rPr>
              <a:t>Infectious Bronchitis (IB)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E2E3-7A1B-5455-6E6E-AE2275236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Cause: </a:t>
            </a:r>
            <a:r>
              <a:rPr lang="en-US" dirty="0"/>
              <a:t>Virus </a:t>
            </a:r>
          </a:p>
          <a:p>
            <a:pPr marL="0" indent="0">
              <a:buNone/>
            </a:pPr>
            <a:r>
              <a:rPr lang="en-US" b="1" dirty="0"/>
              <a:t>Spread: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	Airborne respiratory droplets (very rapid spread)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	Direct contact with infected birds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	Contaminated equipment, feed, water, clothing, and crates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dirty="0"/>
              <a:t>	Movement of people between poultry houses</a:t>
            </a:r>
          </a:p>
          <a:p>
            <a:r>
              <a:rPr lang="en-US" b="1" dirty="0"/>
              <a:t>Prevention: </a:t>
            </a:r>
          </a:p>
          <a:p>
            <a:pPr marL="0" indent="0">
              <a:buNone/>
            </a:pPr>
            <a:r>
              <a:rPr lang="en-US" dirty="0"/>
              <a:t>	1. Vaccination (Key Control Method)</a:t>
            </a:r>
          </a:p>
          <a:p>
            <a:pPr marL="0" indent="0">
              <a:buNone/>
            </a:pPr>
            <a:r>
              <a:rPr lang="en-US" dirty="0"/>
              <a:t>	2. Biosecurity</a:t>
            </a:r>
          </a:p>
          <a:p>
            <a:pPr marL="0" indent="0">
              <a:buNone/>
            </a:pPr>
            <a:r>
              <a:rPr lang="en-US" dirty="0"/>
              <a:t>	3. Good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221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FE2D22C-409B-48AF-B24F-7988A8F7F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44D3E-E53E-5F54-1A27-6FB8C6256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587" y="349664"/>
            <a:ext cx="4384178" cy="1638377"/>
          </a:xfrm>
        </p:spPr>
        <p:txBody>
          <a:bodyPr anchor="b">
            <a:normAutofit/>
          </a:bodyPr>
          <a:lstStyle/>
          <a:p>
            <a:r>
              <a:rPr lang="en-US" sz="4400" b="1" i="1" dirty="0">
                <a:latin typeface="Amasis MT Pro Medium" panose="02040604050005020304" pitchFamily="18" charset="0"/>
              </a:rPr>
              <a:t>Infectious Bronchitis (IB)</a:t>
            </a:r>
            <a:endParaRPr lang="en-US" sz="4200" i="1" dirty="0">
              <a:latin typeface="Amasis MT Pro Medium" panose="020406040500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45363" y="6150940"/>
            <a:ext cx="524256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433100" y="1760836"/>
            <a:ext cx="524256" cy="88975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888" y="399675"/>
            <a:ext cx="3485526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63C28C-E373-F1B2-64BF-726840958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02" r="28195" b="2"/>
          <a:stretch>
            <a:fillRect/>
          </a:stretch>
        </p:blipFill>
        <p:spPr>
          <a:xfrm>
            <a:off x="401332" y="627954"/>
            <a:ext cx="3176637" cy="535337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1DE34A-FDB1-C1D5-5335-E45983AD5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4696" y="2620641"/>
            <a:ext cx="4378313" cy="3023702"/>
          </a:xfrm>
        </p:spPr>
        <p:txBody>
          <a:bodyPr anchor="ctr">
            <a:normAutofit/>
          </a:bodyPr>
          <a:lstStyle/>
          <a:p>
            <a:r>
              <a:rPr lang="en-US" sz="1700" dirty="0"/>
              <a:t>Source: Slideshare.net</a:t>
            </a:r>
          </a:p>
        </p:txBody>
      </p:sp>
    </p:spTree>
    <p:extLst>
      <p:ext uri="{BB962C8B-B14F-4D97-AF65-F5344CB8AC3E}">
        <p14:creationId xmlns:p14="http://schemas.microsoft.com/office/powerpoint/2010/main" val="140479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3689-6D3A-C656-841B-45D9C590A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Amasis MT Pro Medium" panose="02040604050005020304" pitchFamily="18" charset="0"/>
              </a:rPr>
              <a:t>Coccidiosis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CC3A0-046F-EDFB-C69E-EADD28A21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74690"/>
            <a:ext cx="9143999" cy="588331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Protozoan parasites 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Spread: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Contaminated litter, feed, or water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Wet and dirty litter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Overcrowding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Poor sanitation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The parasite multiplies in the intestine and damages the gut lining.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1. Anticoccidial Medications-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a. Ionophores-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Monensin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Salinomycin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Lasalocid,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Maduramicin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	 	 	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Semduramicin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b. Chemical (Synthetic) Anticoccidials- 								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Amprolium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Nicarbazin, Diclazuril,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Decoquinate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Clopidol, Robenidine,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Zoalene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Zoalene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®/3-Nitro),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Sulfaquinoxaline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Sulfadimethoxine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Sulfamethazine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Generally, NOT Recommended in Laying Hens (During Active Egg Production)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a. Ionophores-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Monensin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Salinomycin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Lasalocid,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Maduramicin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Semduramicin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b. Chemical Anticoccidials,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Nicarbazin (can severely affect egg quality and hatchability), 			Clopidol, Robenidine,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Zoalene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(3-Nitro),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Sulfaquinoxaline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Sulfadimethoxine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			Sulfamethazine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2. Vaccination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3. Good Litter Management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4. Biosecurity and Hygiene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70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FE2D22C-409B-48AF-B24F-7988A8F7F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17BD3D-791F-BDB1-E627-2C3886581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587" y="349664"/>
            <a:ext cx="4384178" cy="1638377"/>
          </a:xfrm>
        </p:spPr>
        <p:txBody>
          <a:bodyPr anchor="b">
            <a:normAutofit/>
          </a:bodyPr>
          <a:lstStyle/>
          <a:p>
            <a:r>
              <a:rPr lang="en-US" sz="4400" i="1" dirty="0">
                <a:latin typeface="Amasis MT Pro Medium" panose="02040604050005020304" pitchFamily="18" charset="0"/>
              </a:rPr>
              <a:t>Coccidiosis</a:t>
            </a:r>
            <a:endParaRPr lang="en-US" sz="4200" i="1" dirty="0">
              <a:latin typeface="Amasis MT Pro Medium" panose="020406040500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45363" y="6150940"/>
            <a:ext cx="524256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433100" y="1760836"/>
            <a:ext cx="524256" cy="88975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888" y="399675"/>
            <a:ext cx="3485526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7DC963-0655-8853-DC7C-E7499B0ED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8446" y="2620963"/>
            <a:ext cx="4030133" cy="3022600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D23CBC7A-1B07-DFEE-C7C9-855388E63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8" y="0"/>
            <a:ext cx="3461279" cy="620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281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C4822-58FB-B85F-FF32-E379D2F9F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latin typeface="Amasis MT Pro Medium" panose="02040604050005020304" pitchFamily="18" charset="0"/>
              </a:rPr>
              <a:t>Salmonellosis (Salmonella Infection)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A3C3E-195E-3D52-1EDB-3A4211829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Cause: </a:t>
            </a:r>
            <a:r>
              <a:rPr lang="en-US" dirty="0"/>
              <a:t>Bacteria of the genus </a:t>
            </a:r>
            <a:r>
              <a:rPr lang="en-US" i="1" dirty="0"/>
              <a:t>Salmonella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/>
              <a:t>Types in poultry: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i="1" dirty="0"/>
              <a:t>	Salmonella Pullorum</a:t>
            </a:r>
            <a:r>
              <a:rPr lang="en-US" dirty="0"/>
              <a:t> (Pullorum disease)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i="1" dirty="0"/>
              <a:t>	Salmonella </a:t>
            </a:r>
            <a:r>
              <a:rPr lang="en-US" i="1" dirty="0" err="1"/>
              <a:t>Gallinarum</a:t>
            </a:r>
            <a:r>
              <a:rPr lang="en-US" dirty="0"/>
              <a:t> (Fowl typhoid)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i="1" dirty="0"/>
              <a:t>	Salmonella Enteritidis</a:t>
            </a:r>
            <a:r>
              <a:rPr lang="en-US" dirty="0"/>
              <a:t> and </a:t>
            </a:r>
            <a:r>
              <a:rPr lang="en-US" i="1" dirty="0"/>
              <a:t>Salmonella Typhimurium</a:t>
            </a:r>
            <a:r>
              <a:rPr lang="en-US" dirty="0"/>
              <a:t> (food safety concern)</a:t>
            </a:r>
          </a:p>
          <a:p>
            <a:pPr marL="0" indent="0">
              <a:buNone/>
            </a:pPr>
            <a:r>
              <a:rPr lang="en-US" b="1" dirty="0"/>
              <a:t>Spreads: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	Contaminated feed and water, equipment /Fecal contamination/ Infected eggs 	(vertical transmission)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	Rodents, wild birds, insects/poor hygiene</a:t>
            </a:r>
          </a:p>
          <a:p>
            <a:pPr marL="0" indent="0">
              <a:buNone/>
            </a:pPr>
            <a:r>
              <a:rPr lang="en-US" b="1" dirty="0"/>
              <a:t>Prevention</a:t>
            </a:r>
          </a:p>
          <a:p>
            <a:pPr marL="0" indent="0">
              <a:buNone/>
            </a:pPr>
            <a:r>
              <a:rPr lang="en-US" dirty="0"/>
              <a:t>	1. Strict Biosecurity</a:t>
            </a:r>
          </a:p>
          <a:p>
            <a:pPr marL="0" indent="0">
              <a:buNone/>
            </a:pPr>
            <a:r>
              <a:rPr lang="en-US" dirty="0"/>
              <a:t>	2. Hatchery and Breeder Control</a:t>
            </a:r>
          </a:p>
          <a:p>
            <a:pPr marL="0" indent="0">
              <a:buNone/>
            </a:pPr>
            <a:r>
              <a:rPr lang="en-US" dirty="0"/>
              <a:t>	3. Good Farm Management</a:t>
            </a:r>
          </a:p>
          <a:p>
            <a:pPr marL="0" indent="0">
              <a:buNone/>
            </a:pPr>
            <a:r>
              <a:rPr lang="en-US" dirty="0"/>
              <a:t>	4. Monitoring and Testing	</a:t>
            </a:r>
          </a:p>
          <a:p>
            <a:pPr marL="0" indent="0">
              <a:buNone/>
            </a:pPr>
            <a:r>
              <a:rPr lang="en-US" dirty="0"/>
              <a:t>	5. Vaccination (Where Available)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130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41BC2-2533-5C06-ACAD-E7E1D9873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1128094"/>
            <a:ext cx="2575635" cy="1415270"/>
          </a:xfrm>
        </p:spPr>
        <p:txBody>
          <a:bodyPr anchor="t">
            <a:normAutofit/>
          </a:bodyPr>
          <a:lstStyle/>
          <a:p>
            <a:r>
              <a:rPr lang="en-US" sz="2800" b="1" i="1" dirty="0">
                <a:latin typeface="Amasis MT Pro Medium" panose="02040604050005020304" pitchFamily="18" charset="0"/>
              </a:rPr>
              <a:t>Salmonella Infection</a:t>
            </a:r>
            <a:endParaRPr lang="en-US" sz="2800" i="1" dirty="0">
              <a:latin typeface="Amasis MT Pro Medium" panose="020406040500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D7575E-88D2-B771-681D-46A7E554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82342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ED6863-6BEB-1F6F-2310-F12E7D5F3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8740"/>
            <a:ext cx="5682342" cy="547364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C41984A-1BCD-2BE1-A654-1584673FA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050" y="2543364"/>
            <a:ext cx="2575635" cy="3599019"/>
          </a:xfrm>
        </p:spPr>
        <p:txBody>
          <a:bodyPr>
            <a:normAutofit/>
          </a:bodyPr>
          <a:lstStyle/>
          <a:p>
            <a:r>
              <a:rPr lang="en-US" sz="1700" dirty="0"/>
              <a:t>Source: Vet and wildlife rescuer</a:t>
            </a:r>
          </a:p>
        </p:txBody>
      </p:sp>
    </p:spTree>
    <p:extLst>
      <p:ext uri="{BB962C8B-B14F-4D97-AF65-F5344CB8AC3E}">
        <p14:creationId xmlns:p14="http://schemas.microsoft.com/office/powerpoint/2010/main" val="435153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5C136-5F5F-CE03-83BC-FE87BF0A1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Amasis MT Pro Medium" panose="02040604050005020304" pitchFamily="18" charset="0"/>
              </a:rPr>
              <a:t>Avian Influenza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C9152-24CE-A300-DD94-F2A29E338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Cause: </a:t>
            </a:r>
            <a:r>
              <a:rPr lang="en-US" dirty="0"/>
              <a:t>Virus:</a:t>
            </a:r>
          </a:p>
          <a:p>
            <a:pPr marL="0" lvl="0" indent="0">
              <a:buNone/>
            </a:pPr>
            <a:r>
              <a:rPr lang="en-US" b="1" dirty="0"/>
              <a:t>	Low Pathogenic Avian Influenza (LPAI)</a:t>
            </a:r>
            <a:r>
              <a:rPr lang="en-US" dirty="0"/>
              <a:t> – causes mild disease</a:t>
            </a:r>
          </a:p>
          <a:p>
            <a:pPr marL="0" lvl="0" indent="0">
              <a:buNone/>
            </a:pPr>
            <a:r>
              <a:rPr lang="en-US" b="1" dirty="0"/>
              <a:t>	Highly Pathogenic Avian Influenza (HPAI)</a:t>
            </a:r>
            <a:r>
              <a:rPr lang="en-US" dirty="0"/>
              <a:t> – causes severe disease with high 	mortality</a:t>
            </a:r>
          </a:p>
          <a:p>
            <a:pPr marL="0" lvl="0" indent="0">
              <a:buNone/>
            </a:pPr>
            <a:endParaRPr lang="en-US" dirty="0"/>
          </a:p>
          <a:p>
            <a:r>
              <a:rPr lang="en-US" b="1" dirty="0"/>
              <a:t>Spreads:</a:t>
            </a:r>
          </a:p>
          <a:p>
            <a:pPr marL="0" lvl="0" indent="0">
              <a:buNone/>
            </a:pPr>
            <a:r>
              <a:rPr lang="en-US" dirty="0"/>
              <a:t>	Direct contact with infected birds</a:t>
            </a:r>
          </a:p>
          <a:p>
            <a:pPr marL="0" lvl="0" indent="0">
              <a:buNone/>
            </a:pPr>
            <a:r>
              <a:rPr lang="en-US" dirty="0"/>
              <a:t>	Respiratory secretions and feces</a:t>
            </a:r>
          </a:p>
          <a:p>
            <a:pPr marL="0" lvl="0" indent="0">
              <a:buNone/>
            </a:pPr>
            <a:r>
              <a:rPr lang="en-US" dirty="0"/>
              <a:t>	Contaminated feed, water, equipment, clothing, and vehicles</a:t>
            </a:r>
          </a:p>
          <a:p>
            <a:pPr marL="0" lvl="0" indent="0">
              <a:buNone/>
            </a:pPr>
            <a:r>
              <a:rPr lang="en-US" dirty="0"/>
              <a:t>	Live bird markets</a:t>
            </a:r>
          </a:p>
          <a:p>
            <a:pPr marL="0" lvl="0" indent="0">
              <a:buNone/>
            </a:pPr>
            <a:r>
              <a:rPr lang="en-US" dirty="0"/>
              <a:t>	Migratory wild birds (natural reservoirs)</a:t>
            </a:r>
          </a:p>
          <a:p>
            <a:r>
              <a:rPr lang="en-US" b="1" dirty="0"/>
              <a:t>Prevention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1. Strict Biosecurity (Most Important)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2. Surveillance and Early Detection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3. Vaccination (Where Approved)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4. Proper Disposal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924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8317A-1EA4-27F9-7731-7F03916D9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074024"/>
            <a:ext cx="7581900" cy="59803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3100" i="1" kern="1200" dirty="0">
                <a:solidFill>
                  <a:schemeClr val="tx1"/>
                </a:solidFill>
                <a:latin typeface="Amasis MT Pro Medium" panose="02040604050005020304" pitchFamily="18" charset="0"/>
              </a:rPr>
              <a:t>Avian Influenza</a:t>
            </a:r>
            <a:r>
              <a:rPr lang="en-US" sz="3100" i="1" dirty="0">
                <a:latin typeface="Amasis MT Pro Medium" panose="02040604050005020304" pitchFamily="18" charset="0"/>
              </a:rPr>
              <a:t>: </a:t>
            </a:r>
            <a:br>
              <a:rPr lang="en-US" sz="3100" i="1" dirty="0">
                <a:latin typeface="Amasis MT Pro Medium" panose="02040604050005020304" pitchFamily="18" charset="0"/>
              </a:rPr>
            </a:br>
            <a:r>
              <a:rPr lang="en-US" sz="3100" i="1" dirty="0">
                <a:latin typeface="Amasis MT Pro Medium" panose="02040604050005020304" pitchFamily="18" charset="0"/>
              </a:rPr>
              <a:t>Photos- Latimes.com / msdvetmanual.com</a:t>
            </a:r>
            <a:br>
              <a:rPr lang="en-US" sz="3100" i="1" dirty="0"/>
            </a:br>
            <a:endParaRPr lang="en-US" sz="3100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B844FF-FF56-A226-34C5-343B43872B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53" r="814" b="3"/>
          <a:stretch>
            <a:fillRect/>
          </a:stretch>
        </p:blipFill>
        <p:spPr>
          <a:xfrm>
            <a:off x="20" y="-40"/>
            <a:ext cx="4571980" cy="417282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399F748-8F92-BC9C-5398-B603B1051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8786"/>
          <a:stretch>
            <a:fillRect/>
          </a:stretch>
        </p:blipFill>
        <p:spPr>
          <a:xfrm>
            <a:off x="4572000" y="-43"/>
            <a:ext cx="4572000" cy="4172829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4811517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271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6064E-C7E9-0F58-B391-CF0282C7D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88017"/>
          </a:xfrm>
        </p:spPr>
        <p:txBody>
          <a:bodyPr>
            <a:normAutofit fontScale="90000"/>
          </a:bodyPr>
          <a:lstStyle/>
          <a:p>
            <a:r>
              <a:rPr lang="en-US" dirty="0"/>
              <a:t>Common diseases of poultry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2E940407-95B6-AAEE-6863-5BF87B204F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55101"/>
              </p:ext>
            </p:extLst>
          </p:nvPr>
        </p:nvGraphicFramePr>
        <p:xfrm>
          <a:off x="472273" y="653144"/>
          <a:ext cx="8279841" cy="6126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178">
                  <a:extLst>
                    <a:ext uri="{9D8B030D-6E8A-4147-A177-3AD203B41FA5}">
                      <a16:colId xmlns:a16="http://schemas.microsoft.com/office/drawing/2014/main" val="3035585543"/>
                    </a:ext>
                  </a:extLst>
                </a:gridCol>
                <a:gridCol w="993020">
                  <a:extLst>
                    <a:ext uri="{9D8B030D-6E8A-4147-A177-3AD203B41FA5}">
                      <a16:colId xmlns:a16="http://schemas.microsoft.com/office/drawing/2014/main" val="1081051880"/>
                    </a:ext>
                  </a:extLst>
                </a:gridCol>
                <a:gridCol w="3811918">
                  <a:extLst>
                    <a:ext uri="{9D8B030D-6E8A-4147-A177-3AD203B41FA5}">
                      <a16:colId xmlns:a16="http://schemas.microsoft.com/office/drawing/2014/main" val="3345307719"/>
                    </a:ext>
                  </a:extLst>
                </a:gridCol>
                <a:gridCol w="1676389">
                  <a:extLst>
                    <a:ext uri="{9D8B030D-6E8A-4147-A177-3AD203B41FA5}">
                      <a16:colId xmlns:a16="http://schemas.microsoft.com/office/drawing/2014/main" val="2022277603"/>
                    </a:ext>
                  </a:extLst>
                </a:gridCol>
                <a:gridCol w="976336">
                  <a:extLst>
                    <a:ext uri="{9D8B030D-6E8A-4147-A177-3AD203B41FA5}">
                      <a16:colId xmlns:a16="http://schemas.microsoft.com/office/drawing/2014/main" val="3067448152"/>
                    </a:ext>
                  </a:extLst>
                </a:gridCol>
              </a:tblGrid>
              <a:tr h="4041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Disease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Causative Agent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Key Symptoms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Mortality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Zoonotic Risk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67930676"/>
                  </a:ext>
                </a:extLst>
              </a:tr>
              <a:tr h="602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Newcastle Disease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Newcastle Disease Virus 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Coughing, sneezing, nasal discharge, greenish diarrhea, twisted neck, paralysis, drop in egg production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Moderate to very high (depends on strain)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86913694"/>
                  </a:ext>
                </a:extLst>
              </a:tr>
              <a:tr h="602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Avian Influenza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Influenza A virus (H5, H7 subtypes)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Sudden death, swelling of head/comb, purple discoloration of comb/wattles, respiratory distress, diarrhea, drop in egg production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High in HPAI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 (some strains)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25914646"/>
                  </a:ext>
                </a:extLst>
              </a:tr>
              <a:tr h="9095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Infectious Bronchitis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Infectious Bronchitis Virus (Coronavirus)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Coughing, sneezing, watery eyes, nasal discharge, poor egg quality (thin shells), reduced egg production, kidney problems (wet droppings)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Low to moderate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70500753"/>
                  </a:ext>
                </a:extLst>
              </a:tr>
              <a:tr h="4081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Coccidiosis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i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Eimeria</a:t>
                      </a: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spp. (protozoa)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Bloody diarrhea, weight loss, ruffled feathers, weakness, poor growth, reduced feed efficiency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Moderate (if untreated)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9956435"/>
                  </a:ext>
                </a:extLst>
              </a:tr>
              <a:tr h="602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Salmonellosis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i="1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Salmonella</a:t>
                      </a: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spp. (bacteria)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Diarrhea, weakness, poor growth, decreased egg production, high chick mortality (Pullorum), swollen joints (sometimes)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Low to moderate (high in chicks)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masis MT Pro Medium" panose="020406040500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82373153"/>
                  </a:ext>
                </a:extLst>
              </a:tr>
              <a:tr h="20291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Note: </a:t>
                      </a: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Respiratory signs prominent:</a:t>
                      </a:r>
                      <a:r>
                        <a:rPr lang="en-US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Newcastle, Avian Influenza, Infectious Bronchitis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Bloody diarrhea:</a:t>
                      </a:r>
                      <a:r>
                        <a:rPr lang="en-US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Coccidiosis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 health concern:</a:t>
                      </a:r>
                      <a:r>
                        <a:rPr lang="en-US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Avian Influenza (some strains), Salmonella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Nervous signs (twisted neck):</a:t>
                      </a:r>
                      <a:r>
                        <a:rPr lang="en-US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Newcastle disease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704900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481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334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AD34C-DBB3-FA6B-24F3-A6CAB931C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5719"/>
          </a:xfrm>
        </p:spPr>
        <p:txBody>
          <a:bodyPr>
            <a:normAutofit fontScale="90000"/>
          </a:bodyPr>
          <a:lstStyle/>
          <a:p>
            <a:r>
              <a:rPr lang="en-US" sz="1800" b="1" dirty="0"/>
              <a:t>Poultry Vaccination Schedule (With Age &amp; Benefits)</a:t>
            </a:r>
            <a:br>
              <a:rPr lang="en-US" sz="1800" dirty="0"/>
            </a:br>
            <a:endParaRPr lang="en-US" sz="18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1C9EAD2-2D20-C0C5-BC3F-367058279F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669015"/>
              </p:ext>
            </p:extLst>
          </p:nvPr>
        </p:nvGraphicFramePr>
        <p:xfrm>
          <a:off x="0" y="365131"/>
          <a:ext cx="9224387" cy="6764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4599">
                  <a:extLst>
                    <a:ext uri="{9D8B030D-6E8A-4147-A177-3AD203B41FA5}">
                      <a16:colId xmlns:a16="http://schemas.microsoft.com/office/drawing/2014/main" val="2601609242"/>
                    </a:ext>
                  </a:extLst>
                </a:gridCol>
                <a:gridCol w="1365425">
                  <a:extLst>
                    <a:ext uri="{9D8B030D-6E8A-4147-A177-3AD203B41FA5}">
                      <a16:colId xmlns:a16="http://schemas.microsoft.com/office/drawing/2014/main" val="701626574"/>
                    </a:ext>
                  </a:extLst>
                </a:gridCol>
                <a:gridCol w="1658824">
                  <a:extLst>
                    <a:ext uri="{9D8B030D-6E8A-4147-A177-3AD203B41FA5}">
                      <a16:colId xmlns:a16="http://schemas.microsoft.com/office/drawing/2014/main" val="102753439"/>
                    </a:ext>
                  </a:extLst>
                </a:gridCol>
                <a:gridCol w="1410566">
                  <a:extLst>
                    <a:ext uri="{9D8B030D-6E8A-4147-A177-3AD203B41FA5}">
                      <a16:colId xmlns:a16="http://schemas.microsoft.com/office/drawing/2014/main" val="1994288073"/>
                    </a:ext>
                  </a:extLst>
                </a:gridCol>
                <a:gridCol w="1376711">
                  <a:extLst>
                    <a:ext uri="{9D8B030D-6E8A-4147-A177-3AD203B41FA5}">
                      <a16:colId xmlns:a16="http://schemas.microsoft.com/office/drawing/2014/main" val="3164534074"/>
                    </a:ext>
                  </a:extLst>
                </a:gridCol>
                <a:gridCol w="2318262">
                  <a:extLst>
                    <a:ext uri="{9D8B030D-6E8A-4147-A177-3AD203B41FA5}">
                      <a16:colId xmlns:a16="http://schemas.microsoft.com/office/drawing/2014/main" val="141375963"/>
                    </a:ext>
                  </a:extLst>
                </a:gridCol>
              </a:tblGrid>
              <a:tr h="2705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Disease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Vaccine Type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Age of Administration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Method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Applicability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Purpose / Benefits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41197148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Newcastle Disease (ND)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Live (B1)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Day 1–7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Eye drop / Spray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Broilers, 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Early protection; stimulates local respiratory immunity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63504569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Live (</a:t>
                      </a:r>
                      <a:r>
                        <a:rPr lang="en-US" sz="12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LaSota</a:t>
                      </a: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booster)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Day 14–21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Drinking water / Spray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Broilers, 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Strengthens immunity; reduces virus circulation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08592329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Inactivated (killed)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8–12 weeks (56–84 days)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Injection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Long-lasting immunity; protects egg production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33194950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Booster (live/killed)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During lay (every 3–4 months if needed)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Water / Injection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Maintains high antibody levels during production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53181172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Infectious Bronchitis (IB)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Live (Mass type)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Day 1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Spray / Eye drop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Broilers, 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Early respiratory protection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69176948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Live booster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Day 14–21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Drinking water / Spray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Broilers, 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Enhances protection; improves flock uniformity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32804083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Inactivated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8–12 weeks (before lay)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Injection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Long-term protection; improves egg quality and shell strength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04553765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Coccidiosis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Live oocyst vaccine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Day 1 (hatchery)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Spray / Gel droplets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Broilers (some), 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Develops natural intestinal immunity; reduces drug resistance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98286827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Booster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Usually not required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—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Immunity develops through controlled cycling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84770144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Salmonellosis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Live attenuated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Day 1–7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Drinking water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Reduces intestinal colonization and shedding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35537649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Booster (live)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6–8 weeks (42–56 days)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Drinking water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Strengthens immunity before maturity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29492555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Inactivated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10–16 weeks (before lay)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Injection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Reduces egg contamination; longer antibody protection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1946988"/>
                  </a:ext>
                </a:extLst>
              </a:tr>
              <a:tr h="587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Avian Influenza</a:t>
                      </a: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i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(where permitted)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Inactivated (H5/H7 specific)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1–3 weeks (7–21 days)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Injection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Layers, Breeders (high-risk areas)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Reduces mortality and virus shedding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74315102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Booster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10–16 weeks (before lay)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Injection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Layers, Breeders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Maintains protection during laying period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70094380"/>
                  </a:ext>
                </a:extLst>
              </a:tr>
              <a:tr h="25196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56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07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Why Biosecurity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dirty="0"/>
              <a:t>Prevention is cheaper than treatment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Reduces mortality and production losses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Protects your investment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Maintains market access and consumer trust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65F4-724E-CBC4-BAAF-8FEDD2FFD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01933"/>
          </a:xfrm>
        </p:spPr>
        <p:txBody>
          <a:bodyPr>
            <a:normAutofit/>
          </a:bodyPr>
          <a:lstStyle/>
          <a:p>
            <a:r>
              <a:rPr lang="en-US" sz="2000" dirty="0"/>
              <a:t>The little stuff we brush off today can come back and hit us hard tomorrow.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F08117-CA5E-5856-7DB1-2BEA2ECFB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9525" y="1376624"/>
            <a:ext cx="5044273" cy="48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61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latin typeface="Amasis MT Pro Medium" panose="02040604050005020304" pitchFamily="18" charset="0"/>
              </a:rPr>
              <a:t>Real Utah Cases — What Happened &amp; Why It Matters</a:t>
            </a:r>
            <a:endParaRPr i="1" dirty="0">
              <a:latin typeface="Amasis MT Pro Medium" panose="020406040500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dirty="0"/>
              <a:t>Utah has commercial, small-scale, and backyard flocks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Migratory bird flyways increase Avian Influenza risk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Outbreaks can restrict interstate poultry movement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Prevention protects Utah’s poultry reputation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B032D-8932-B4AD-1D92-C71F82E1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110533"/>
            <a:ext cx="6288459" cy="683287"/>
          </a:xfrm>
        </p:spPr>
        <p:txBody>
          <a:bodyPr>
            <a:normAutofit fontScale="90000"/>
          </a:bodyPr>
          <a:lstStyle/>
          <a:p>
            <a:br>
              <a:rPr lang="en-US" altLang="en-US" b="1" dirty="0">
                <a:ln>
                  <a:noFill/>
                </a:ln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altLang="en-US" b="1" i="1" dirty="0">
                <a:ln>
                  <a:noFill/>
                </a:ln>
                <a:solidFill>
                  <a:schemeClr val="tx1"/>
                </a:solidFill>
                <a:latin typeface="Amasis MT Pro Medium" panose="020406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Case 1: 2025 Poultry HPAI Utah Detections</a:t>
            </a:r>
            <a:br>
              <a:rPr lang="en-US" altLang="en-US" sz="2000" dirty="0">
                <a:ln>
                  <a:noFill/>
                </a:ln>
                <a:solidFill>
                  <a:schemeClr val="tx1"/>
                </a:solidFill>
              </a:rPr>
            </a:br>
            <a:endParaRPr lang="en-US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7C17E1C-138B-99EE-3B38-B5C59110DB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97269"/>
              </p:ext>
            </p:extLst>
          </p:nvPr>
        </p:nvGraphicFramePr>
        <p:xfrm>
          <a:off x="0" y="874207"/>
          <a:ext cx="9144000" cy="5873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55385696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27410149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90419575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94174138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209621118"/>
                    </a:ext>
                  </a:extLst>
                </a:gridCol>
              </a:tblGrid>
              <a:tr h="15579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Date Confirmed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County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Facility Type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Number of Birds Affected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Quarantined/Released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extLst>
                  <a:ext uri="{0D108BD9-81ED-4DB2-BD59-A6C34878D82A}">
                    <a16:rowId xmlns:a16="http://schemas.microsoft.com/office/drawing/2014/main" val="236025634"/>
                  </a:ext>
                </a:extLst>
              </a:tr>
              <a:tr h="1078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9/26/2025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Sanpete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Commercial Turkey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34,798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Released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extLst>
                  <a:ext uri="{0D108BD9-81ED-4DB2-BD59-A6C34878D82A}">
                    <a16:rowId xmlns:a16="http://schemas.microsoft.com/office/drawing/2014/main" val="3972894381"/>
                  </a:ext>
                </a:extLst>
              </a:tr>
              <a:tr h="1078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9/28/2025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Sanpete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Commercial Turkey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8,744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Released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extLst>
                  <a:ext uri="{0D108BD9-81ED-4DB2-BD59-A6C34878D82A}">
                    <a16:rowId xmlns:a16="http://schemas.microsoft.com/office/drawing/2014/main" val="2360521992"/>
                  </a:ext>
                </a:extLst>
              </a:tr>
              <a:tr h="1078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10/4/2025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Sanpete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Commercial Turkey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12,985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Released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extLst>
                  <a:ext uri="{0D108BD9-81ED-4DB2-BD59-A6C34878D82A}">
                    <a16:rowId xmlns:a16="http://schemas.microsoft.com/office/drawing/2014/main" val="933515199"/>
                  </a:ext>
                </a:extLst>
              </a:tr>
              <a:tr h="1078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10/5/2025</a:t>
                      </a:r>
                      <a:endParaRPr lang="en-US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Sanpete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Commercial Turkey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30,936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Released</a:t>
                      </a:r>
                      <a:endParaRPr lang="en-US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93" marR="63293" marT="63293" marB="63293" anchor="ctr"/>
                </a:tc>
                <a:extLst>
                  <a:ext uri="{0D108BD9-81ED-4DB2-BD59-A6C34878D82A}">
                    <a16:rowId xmlns:a16="http://schemas.microsoft.com/office/drawing/2014/main" val="2778514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139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082AE-A61B-6030-F74C-8D01970C3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latin typeface="Amasis MT Pro Medium" panose="02040604050005020304" pitchFamily="18" charset="0"/>
              </a:rPr>
              <a:t>Case 2: Large Chicken Flock Loss — Cache County (2024)</a:t>
            </a:r>
            <a:endParaRPr lang="en-US" i="1" dirty="0">
              <a:latin typeface="Amasis MT Pro Medium" panose="020406040500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93856-B865-60B3-AE7D-66FF53604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740" y="2490135"/>
            <a:ext cx="7306861" cy="3444997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HPAI outbreak, northern Cache County, fall 2024: </a:t>
            </a:r>
          </a:p>
          <a:p>
            <a:pPr marL="0" lvl="0" indent="0">
              <a:buNone/>
            </a:pPr>
            <a:r>
              <a:rPr lang="en-US" b="1" dirty="0"/>
              <a:t>	Culling of an estimated 1.6–1.8 million chickens</a:t>
            </a:r>
            <a:r>
              <a:rPr lang="en-US" dirty="0"/>
              <a:t> at a 	commercial poultry farm. </a:t>
            </a:r>
          </a:p>
          <a:p>
            <a:pPr marL="0" lvl="0" indent="0">
              <a:buNone/>
            </a:pPr>
            <a:endParaRPr lang="en-U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Largest poultry losses Utah has seen in recent years.</a:t>
            </a:r>
          </a:p>
          <a:p>
            <a:pPr marL="0" lvl="0" indent="0">
              <a:buNone/>
            </a:pPr>
            <a:endParaRPr lang="en-U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Demonstrates how quickly disease can spread once introduced.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281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3C0F2-D2A9-C270-19DD-34B5DAB43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latin typeface="Amasis MT Pro Medium" panose="02040604050005020304" pitchFamily="18" charset="0"/>
              </a:rPr>
              <a:t>Case 3: Backyard &amp; Commercial Cases Across Utah (2024)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85361-B779-978C-ACCA-373ECE2F9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376" y="1768510"/>
            <a:ext cx="8256896" cy="4372983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In November 2024, additional HPAI cases were confirmed.</a:t>
            </a:r>
          </a:p>
          <a:p>
            <a:pPr marL="0" lvl="0" indent="0">
              <a:buNone/>
            </a:pPr>
            <a:r>
              <a:rPr lang="en-US" b="1" dirty="0"/>
              <a:t>	Three turkey farms in Piute County</a:t>
            </a:r>
            <a:r>
              <a:rPr lang="en-US" dirty="0"/>
              <a:t> </a:t>
            </a:r>
          </a:p>
          <a:p>
            <a:pPr marL="0" lvl="0" indent="0">
              <a:buNone/>
            </a:pPr>
            <a:r>
              <a:rPr lang="en-US" b="1" dirty="0"/>
              <a:t>	Small backyard flock in Salt Lake County</a:t>
            </a:r>
            <a:r>
              <a:rPr lang="en-US" dirty="0"/>
              <a:t>. </a:t>
            </a:r>
          </a:p>
          <a:p>
            <a:pPr marL="0" lvl="0" indent="0">
              <a:buNone/>
            </a:pPr>
            <a:endParaRPr lang="en-U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Between November 10 to 19, 2024, </a:t>
            </a:r>
          </a:p>
          <a:p>
            <a:pPr marL="0" lvl="0" indent="0">
              <a:buNone/>
            </a:pPr>
            <a:r>
              <a:rPr lang="en-US" dirty="0"/>
              <a:t>	Three turkey farms in Piute County</a:t>
            </a:r>
          </a:p>
          <a:p>
            <a:pPr marL="0" lvl="0" indent="0">
              <a:buNone/>
            </a:pPr>
            <a:r>
              <a:rPr lang="en-US" dirty="0"/>
              <a:t>	Totaling 107,800 turkeys depopulated</a:t>
            </a:r>
          </a:p>
          <a:p>
            <a:pPr marL="0" lvl="0" indent="0">
              <a:buNone/>
            </a:pPr>
            <a:r>
              <a:rPr lang="en-US" dirty="0"/>
              <a:t>	 One backyard flock of 253 </a:t>
            </a:r>
            <a:r>
              <a:rPr lang="en-US" b="1" dirty="0"/>
              <a:t>birds being depopulated</a:t>
            </a:r>
            <a:r>
              <a:rPr lang="en-US" dirty="0"/>
              <a:t> in Salt 	Lake 	County </a:t>
            </a:r>
          </a:p>
          <a:p>
            <a:pPr marL="0" lvl="0" indent="0">
              <a:buNone/>
            </a:pPr>
            <a:endParaRPr lang="en-US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Backyard flocks often serve as sentinel indicators of disease spread in a region.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94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F7137-BD26-097D-7E09-6E992D7B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masis MT Pro Medium" panose="02040604050005020304" pitchFamily="18" charset="0"/>
              </a:rPr>
              <a:t>Case 4: </a:t>
            </a:r>
            <a:r>
              <a:rPr lang="en-US" i="1" dirty="0">
                <a:latin typeface="Amasis MT Pro Medium" panose="02040604050005020304" pitchFamily="18" charset="0"/>
              </a:rPr>
              <a:t>Wild Birds: Real Disease Pressure in Utah</a:t>
            </a:r>
            <a:endParaRPr lang="en-US" dirty="0">
              <a:latin typeface="Amasis MT Pro Medium" panose="020406040500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4F21A-BE1C-1D7A-0B93-70816A4E5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 of Feb. 10, 2025, 122 wild birds</a:t>
            </a:r>
          </a:p>
          <a:p>
            <a:pPr marL="0" indent="0">
              <a:buNone/>
            </a:pPr>
            <a:r>
              <a:rPr lang="en-US" dirty="0"/>
              <a:t>	One mountain lion, </a:t>
            </a:r>
          </a:p>
          <a:p>
            <a:pPr marL="0" indent="0">
              <a:buNone/>
            </a:pPr>
            <a:r>
              <a:rPr lang="en-US" dirty="0"/>
              <a:t>	Some skunks and,</a:t>
            </a:r>
          </a:p>
          <a:p>
            <a:pPr marL="0" indent="0">
              <a:buNone/>
            </a:pPr>
            <a:r>
              <a:rPr lang="en-US" dirty="0"/>
              <a:t>	 </a:t>
            </a:r>
            <a:r>
              <a:rPr lang="en-US" b="1" u="sng" dirty="0">
                <a:hlinkClick r:id="rId2"/>
              </a:rPr>
              <a:t>three red foxes in Utah</a:t>
            </a:r>
            <a:r>
              <a:rPr lang="en-US" dirty="0"/>
              <a:t> tested positive for avian flu- 2022.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counties currently seeing positive avian flu cases in wild birds since November include:</a:t>
            </a:r>
          </a:p>
          <a:p>
            <a:pPr marL="0" lvl="0" indent="0">
              <a:buNone/>
            </a:pPr>
            <a:r>
              <a:rPr lang="en-US" dirty="0"/>
              <a:t>	Box Elder, Cache, Carbon, Davis, Emery, Millard, Salt Lake, 	San Juan, Tooele and Weber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45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How Diseases Enter our Farm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dirty="0"/>
              <a:t>Visitors and workers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New birds introduced to flock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Wild birds and rodents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Contaminated equipment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Feed and water contamination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D8929-44F5-845F-2677-53BCBEDD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59956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i="1" dirty="0">
                <a:latin typeface="Amasis MT Pro Medium" panose="02040604050005020304" pitchFamily="18" charset="0"/>
              </a:rPr>
              <a:t>Practical Poultry Biosecurity: Preventing Disease Before It Starts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BAAB7-DFF4-30FC-00AD-D14B888A9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865" y="2006220"/>
            <a:ext cx="6798736" cy="4851779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/>
              <a:t>Control Farm Access/Footbath Best Practices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/>
              <a:t>Clean and Disinfect Equipment/ Isolate New Birds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/>
              <a:t>Control Rodents and Wild Birds/Water and Feed Safety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/>
              <a:t>Daily Health Monitoring/Sick Bird Management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/>
              <a:t>Proper Disposal of Dead Birds/Worker Hygiene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/>
              <a:t>Farm Layout Planning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000" dirty="0"/>
              <a:t>Vaccination and Veterinary Support/ Emergency Response Plan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69974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Control Farm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Limit visitors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	</a:t>
            </a:r>
            <a:r>
              <a:rPr dirty="0"/>
              <a:t>Keep a visitor logbook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	</a:t>
            </a:r>
            <a:r>
              <a:rPr dirty="0"/>
              <a:t>Provide farm-specific boots and coveralls</a:t>
            </a:r>
            <a:endParaRPr lang="en-US" dirty="0"/>
          </a:p>
          <a:p>
            <a:pPr marL="342900" lvl="1" indent="0">
              <a:buNone/>
            </a:pPr>
            <a:endParaRPr dirty="0"/>
          </a:p>
          <a:p>
            <a:pPr marL="342900" lvl="1" indent="0">
              <a:buNone/>
            </a:pPr>
            <a:r>
              <a:rPr lang="en-US" dirty="0"/>
              <a:t>	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Footbath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Place at every poultry house entrance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	</a:t>
            </a:r>
            <a:r>
              <a:rPr dirty="0"/>
              <a:t>Use recommended disinfectant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	</a:t>
            </a:r>
            <a:r>
              <a:rPr dirty="0"/>
              <a:t>Change solution regularly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	</a:t>
            </a:r>
            <a:r>
              <a:rPr dirty="0"/>
              <a:t>Remove dirt before stepping in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	Have a permanent footwear used only in your poultry house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Worker Hygiene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Wash hands before and after handling birds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Use dedicated farm clothing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Avoid visiting other poultry farms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Shower in/shower out if possible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27" name="Rectangle 8226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82403A6-CF93-45E4-71A3-8F76584614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19" r="10072" b="1"/>
          <a:stretch>
            <a:fillRect/>
          </a:stretch>
        </p:blipFill>
        <p:spPr>
          <a:xfrm>
            <a:off x="5536239" y="10"/>
            <a:ext cx="3607761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3AFBE3-239F-25BF-AF05-BF22A3BA22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09" r="22936"/>
          <a:stretch>
            <a:fillRect/>
          </a:stretch>
        </p:blipFill>
        <p:spPr>
          <a:xfrm>
            <a:off x="2352291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194" name="Picture 2" descr="5 Great Hygiene Protocols at Poultry Farms | The Lifesciences Magazine | PDF">
            <a:extLst>
              <a:ext uri="{FF2B5EF4-FFF2-40B4-BE49-F238E27FC236}">
                <a16:creationId xmlns:a16="http://schemas.microsoft.com/office/drawing/2014/main" id="{9955E146-6813-05D9-ECA8-60F54A36C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0" b="15236"/>
          <a:stretch>
            <a:fillRect/>
          </a:stretch>
        </p:blipFill>
        <p:spPr bwMode="auto">
          <a:xfrm>
            <a:off x="2392071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229" name="Freeform: Shape 8228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231" name="Freeform: Shape 8230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C7ED3B-36E3-3678-A428-1BF99502E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" y="685800"/>
            <a:ext cx="2576878" cy="1325563"/>
          </a:xfrm>
        </p:spPr>
        <p:txBody>
          <a:bodyPr>
            <a:normAutofit/>
          </a:bodyPr>
          <a:lstStyle/>
          <a:p>
            <a:r>
              <a:rPr lang="en-US" sz="2400" dirty="0"/>
              <a:t>Boot / Handwashing/Foot Dip/coverall</a:t>
            </a:r>
          </a:p>
        </p:txBody>
      </p:sp>
      <p:sp>
        <p:nvSpPr>
          <p:cNvPr id="8233" name="Rectangle 8232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35" name="Rectangle 8234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089941"/>
            <a:ext cx="21259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E964335-484D-8D54-CC20-5F8ED73C62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29184" y="2205094"/>
            <a:ext cx="2519108" cy="396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83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Clean and Disinfect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Clean before disinfecting (remove organic matter)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Use approved disinfectants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Avoid sharing equipment between farms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Disinfect vehicles entering farm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CDDC4-51E8-BA89-90B5-B9FBDD91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7292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Poultry Disinfectant Dilution &amp; Contact Time Guide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78D86BF-0F70-9A17-8BE9-D5F36FE5AF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434012"/>
              </p:ext>
            </p:extLst>
          </p:nvPr>
        </p:nvGraphicFramePr>
        <p:xfrm>
          <a:off x="0" y="365127"/>
          <a:ext cx="9144000" cy="6492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136">
                  <a:extLst>
                    <a:ext uri="{9D8B030D-6E8A-4147-A177-3AD203B41FA5}">
                      <a16:colId xmlns:a16="http://schemas.microsoft.com/office/drawing/2014/main" val="1295830522"/>
                    </a:ext>
                  </a:extLst>
                </a:gridCol>
                <a:gridCol w="1939332">
                  <a:extLst>
                    <a:ext uri="{9D8B030D-6E8A-4147-A177-3AD203B41FA5}">
                      <a16:colId xmlns:a16="http://schemas.microsoft.com/office/drawing/2014/main" val="4039540324"/>
                    </a:ext>
                  </a:extLst>
                </a:gridCol>
                <a:gridCol w="1024932">
                  <a:extLst>
                    <a:ext uri="{9D8B030D-6E8A-4147-A177-3AD203B41FA5}">
                      <a16:colId xmlns:a16="http://schemas.microsoft.com/office/drawing/2014/main" val="153776425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47668379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674503716"/>
                    </a:ext>
                  </a:extLst>
                </a:gridCol>
              </a:tblGrid>
              <a:tr h="5545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Disinfectant Type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Common Dilution Range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Minimum Contact Time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Best Use Areas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Important Notes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7832152"/>
                  </a:ext>
                </a:extLst>
              </a:tr>
              <a:tr h="6835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Sodium Hypochlorite (Bleach 5–6%)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1:32 (½ cup per gallon) for general disinfection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 minutes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Floors, equipment, footbaths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Clean surfaces first; inactivated by organic matter; corrosive to metals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89210018"/>
                  </a:ext>
                </a:extLst>
              </a:tr>
              <a:tr h="9083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Quaternary Ammonium Compounds (Quats) e.g.</a:t>
                      </a:r>
                      <a:r>
                        <a:rPr lang="en-US" sz="1200" dirty="0"/>
                        <a:t> Alkyl dimethyl benzyl ammonium chloride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1:200 to 1:400 (per label)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 minutes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Equipment, walls, boot dips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Less effective in heavy organic matter; good for routine sanitation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2762241"/>
                  </a:ext>
                </a:extLst>
              </a:tr>
              <a:tr h="458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Phenolic Disinfectants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1:64 to 1:256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10–20 minutes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Floors, walls, vehicles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Works better in presence of some organic material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73493151"/>
                  </a:ext>
                </a:extLst>
              </a:tr>
              <a:tr h="13578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Accelerated Hydrogen Peroxide (AHP)</a:t>
                      </a: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(e.g., Virkon-type products,</a:t>
                      </a:r>
                      <a:r>
                        <a:rPr lang="en-US" sz="1200" dirty="0"/>
                        <a:t> Virkon®-S, Accel®/SaniDate® products</a:t>
                      </a: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1% solution (10 g per liter or per label)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 minutes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Housing, equipment, footbaths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Effective against viruses (AI, ND); relatively low residue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19841703"/>
                  </a:ext>
                </a:extLst>
              </a:tr>
              <a:tr h="9083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Peracetic Acid / </a:t>
                      </a:r>
                      <a:r>
                        <a:rPr lang="en-US" sz="1200" b="1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Peroxygen</a:t>
                      </a: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Blends e.g.</a:t>
                      </a:r>
                      <a:r>
                        <a:rPr lang="en-US" sz="1200" dirty="0"/>
                        <a:t> Peracetic acid + hydrogen peroxide products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0.2–0.5% (per label)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5–10 minutes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Equipment, waterlines, fogging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Strong oxidizer; good cold-weather performance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15823104"/>
                  </a:ext>
                </a:extLst>
              </a:tr>
              <a:tr h="6835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Iodophors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1:100 to 1:200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 minutes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Footbaths, water sanitation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Stains surfaces; reduce concentration for drinking water use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97258406"/>
                  </a:ext>
                </a:extLst>
              </a:tr>
              <a:tr h="458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Formaldehyde (Formalin)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2–5% solution or fumigation per protocol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6–24 hours (fumigation)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Terminal disinfection (empty house)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335792"/>
                  </a:ext>
                </a:extLst>
              </a:tr>
              <a:tr h="47911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78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70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Isolate New Birds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Quarantine new birds for 2</a:t>
            </a:r>
            <a:r>
              <a:rPr lang="en-US" dirty="0"/>
              <a:t> - </a:t>
            </a:r>
            <a:r>
              <a:rPr dirty="0"/>
              <a:t>4 weeks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Monitor for signs of disease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Do not mix immediately with main flock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Control Rodents and Wild Birds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Seal holes in houses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Use rodent traps and bait stations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Keep feed stored securely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Use netting to prevent wild bird access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Eliminate standing water that attracts waterfowl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Prevent wild bird nesting near poultry housing</a:t>
            </a:r>
          </a:p>
          <a:p>
            <a:pPr lvl="1"/>
            <a:endParaRPr lang="en-US" dirty="0"/>
          </a:p>
          <a:p>
            <a:pPr lvl="1"/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Water and Feed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Provide clean drinking water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Clean drinkers regularly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Store feed in dry, rodent-proof containers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Discard moldy feed immediately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Daily Health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Check birds twice daily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Watch for coughing, sneezing, diarrhea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Look for drop in feed or water intake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Record mortalities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Sick Bird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Isolate sick birds immediately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Consult veterinarian early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Dispose of dead birds properly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Never sell sick birds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Proper Disposal of Dead Birds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Burial (where permitted)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Composting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Rendering (if available)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Follow local regulations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Farm Layout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Separate clean and dirty areas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Designate loading zones away from poultry houses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Maintain perimeter fencing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i="1" dirty="0">
                <a:latin typeface="Amasis MT Pro Medium" panose="02040604050005020304" pitchFamily="18" charset="0"/>
              </a:rPr>
              <a:t>Vaccination and Veterinary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Follow recommended vaccination schedule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Keep vaccination records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Build relationship with local veterinarian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Emergency Response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Report unusual deaths immediately</a:t>
            </a:r>
          </a:p>
          <a:p>
            <a:pPr lvl="1"/>
            <a:r>
              <a:rPr dirty="0"/>
              <a:t>Restrict movement on farm</a:t>
            </a:r>
          </a:p>
          <a:p>
            <a:pPr lvl="1"/>
            <a:r>
              <a:rPr dirty="0"/>
              <a:t>Contact veterinary authorities</a:t>
            </a:r>
          </a:p>
          <a:p>
            <a:pPr lvl="1"/>
            <a:r>
              <a:rPr dirty="0"/>
              <a:t>Follow official guidance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Contact Utah Department of Agriculture &amp; Food (UDAF)</a:t>
            </a:r>
          </a:p>
          <a:p>
            <a:pPr lvl="1"/>
            <a:r>
              <a:rPr lang="en-US" dirty="0"/>
              <a:t>Work with Utah State University Extension</a:t>
            </a:r>
          </a:p>
          <a:p>
            <a:pPr lvl="1"/>
            <a:r>
              <a:rPr lang="en-US" dirty="0"/>
              <a:t>Any local veterinary unit in your area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i="1" dirty="0">
                <a:latin typeface="Amasis MT Pro Medium" panose="02040604050005020304" pitchFamily="18" charset="0"/>
              </a:rPr>
              <a:t>Economic Benefits of Biosecurity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Higher productivity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Lower treatment costs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Better flock performance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Sustainable poultry business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1" dirty="0">
                <a:latin typeface="Amasis MT Pro Medium" panose="02040604050005020304" pitchFamily="18" charset="0"/>
              </a:rPr>
              <a:t>Key Take-Home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dirty="0"/>
              <a:t>Biosecurity is everyone’s responsibility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Small daily actions prevent big losses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dirty="0"/>
              <a:t>Healthy birds = Profitable farm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5724</TotalTime>
  <Words>2251</Words>
  <Application>Microsoft Office PowerPoint</Application>
  <PresentationFormat>On-screen Show (4:3)</PresentationFormat>
  <Paragraphs>471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Amasis MT Pro Medium</vt:lpstr>
      <vt:lpstr>Aptos</vt:lpstr>
      <vt:lpstr>Aptos Display</vt:lpstr>
      <vt:lpstr>Arial</vt:lpstr>
      <vt:lpstr>Calibri</vt:lpstr>
      <vt:lpstr>Times New Roman</vt:lpstr>
      <vt:lpstr>Wingdings</vt:lpstr>
      <vt:lpstr>Office Theme</vt:lpstr>
      <vt:lpstr>Practical Poultry Biosecurity: Preventing Disease Before It Starts</vt:lpstr>
      <vt:lpstr>What is Biosecurity?</vt:lpstr>
      <vt:lpstr>Common Poultry Diseases Prevented by Biosecurity</vt:lpstr>
      <vt:lpstr>Newcastle Disease </vt:lpstr>
      <vt:lpstr>Newcastle</vt:lpstr>
      <vt:lpstr>Infectious Bronchitis (IB) </vt:lpstr>
      <vt:lpstr>Infectious Bronchitis (IB)</vt:lpstr>
      <vt:lpstr>Coccidiosis </vt:lpstr>
      <vt:lpstr>Coccidiosis</vt:lpstr>
      <vt:lpstr>Salmonellosis (Salmonella Infection) </vt:lpstr>
      <vt:lpstr>Salmonella Infection</vt:lpstr>
      <vt:lpstr>Avian Influenza </vt:lpstr>
      <vt:lpstr>Avian Influenza:  Photos- Latimes.com / msdvetmanual.com </vt:lpstr>
      <vt:lpstr>Common diseases of poultry</vt:lpstr>
      <vt:lpstr>Poultry Vaccination Schedule (With Age &amp; Benefits) </vt:lpstr>
      <vt:lpstr>Why Biosecurity Matters</vt:lpstr>
      <vt:lpstr>The little stuff we brush off today can come back and hit us hard tomorrow.</vt:lpstr>
      <vt:lpstr>Real Utah Cases — What Happened &amp; Why It Matters</vt:lpstr>
      <vt:lpstr> Case 1: 2025 Poultry HPAI Utah Detections </vt:lpstr>
      <vt:lpstr>Case 2: Large Chicken Flock Loss — Cache County (2024)</vt:lpstr>
      <vt:lpstr>Case 3: Backyard &amp; Commercial Cases Across Utah (2024) </vt:lpstr>
      <vt:lpstr>Case 4: Wild Birds: Real Disease Pressure in Utah</vt:lpstr>
      <vt:lpstr>How Diseases Enter our Farm</vt:lpstr>
      <vt:lpstr> Practical Poultry Biosecurity: Preventing Disease Before It Starts </vt:lpstr>
      <vt:lpstr>Control Farm Access</vt:lpstr>
      <vt:lpstr>Footbath Best Practices</vt:lpstr>
      <vt:lpstr>Worker Hygiene</vt:lpstr>
      <vt:lpstr>Boot / Handwashing/Foot Dip/coverall</vt:lpstr>
      <vt:lpstr>Clean and Disinfect Equipment</vt:lpstr>
      <vt:lpstr>Poultry Disinfectant Dilution &amp; Contact Time Guide </vt:lpstr>
      <vt:lpstr>Isolate New Birds</vt:lpstr>
      <vt:lpstr>Control Rodents and Wild Birds</vt:lpstr>
      <vt:lpstr>Water and Feed Safety</vt:lpstr>
      <vt:lpstr>Daily Health Monitoring</vt:lpstr>
      <vt:lpstr>Sick Bird Management</vt:lpstr>
      <vt:lpstr>Proper Disposal of Dead Birds</vt:lpstr>
      <vt:lpstr>Farm Layout Planning</vt:lpstr>
      <vt:lpstr>Vaccination and Veterinary Support</vt:lpstr>
      <vt:lpstr>Emergency Response Plan</vt:lpstr>
      <vt:lpstr>Economic Benefits of Biosecurity</vt:lpstr>
      <vt:lpstr>Key Take-Home Message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Justice Okoh</cp:lastModifiedBy>
  <cp:revision>13</cp:revision>
  <dcterms:created xsi:type="dcterms:W3CDTF">2013-01-27T09:14:16Z</dcterms:created>
  <dcterms:modified xsi:type="dcterms:W3CDTF">2026-02-17T07:36:59Z</dcterms:modified>
  <cp:category/>
</cp:coreProperties>
</file>