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49" r:id="rId3"/>
    <p:sldMasterId id="2147483785" r:id="rId4"/>
  </p:sldMasterIdLst>
  <p:notesMasterIdLst>
    <p:notesMasterId r:id="rId22"/>
  </p:notesMasterIdLst>
  <p:handoutMasterIdLst>
    <p:handoutMasterId r:id="rId23"/>
  </p:handoutMasterIdLst>
  <p:sldIdLst>
    <p:sldId id="528" r:id="rId5"/>
    <p:sldId id="839" r:id="rId6"/>
    <p:sldId id="383" r:id="rId7"/>
    <p:sldId id="266" r:id="rId8"/>
    <p:sldId id="291" r:id="rId9"/>
    <p:sldId id="840" r:id="rId10"/>
    <p:sldId id="841" r:id="rId11"/>
    <p:sldId id="842" r:id="rId12"/>
    <p:sldId id="843" r:id="rId13"/>
    <p:sldId id="847" r:id="rId14"/>
    <p:sldId id="845" r:id="rId15"/>
    <p:sldId id="850" r:id="rId16"/>
    <p:sldId id="846" r:id="rId17"/>
    <p:sldId id="849" r:id="rId18"/>
    <p:sldId id="844" r:id="rId19"/>
    <p:sldId id="851" r:id="rId20"/>
    <p:sldId id="848" r:id="rId21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89"/>
    <p:restoredTop sz="91975"/>
  </p:normalViewPr>
  <p:slideViewPr>
    <p:cSldViewPr>
      <p:cViewPr>
        <p:scale>
          <a:sx n="68" d="100"/>
          <a:sy n="68" d="100"/>
        </p:scale>
        <p:origin x="520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9E3CF4-DB4F-4BC3-A488-808C9495513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8185BA-0CA6-4CA8-A33C-056C2D04679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rgbClr val="00B050"/>
              </a:solidFill>
            </a:rPr>
            <a:t>Do not:</a:t>
          </a:r>
        </a:p>
      </dgm:t>
    </dgm:pt>
    <dgm:pt modelId="{061BA71A-1B91-4C3A-9F60-CB0713A99089}" type="parTrans" cxnId="{3BF37EBB-5207-420B-AE60-CA62F9C0C838}">
      <dgm:prSet/>
      <dgm:spPr/>
      <dgm:t>
        <a:bodyPr/>
        <a:lstStyle/>
        <a:p>
          <a:endParaRPr lang="en-US"/>
        </a:p>
      </dgm:t>
    </dgm:pt>
    <dgm:pt modelId="{EE8A0EC2-259E-4E49-BB33-96D3A0CDEB6F}" type="sibTrans" cxnId="{3BF37EBB-5207-420B-AE60-CA62F9C0C838}">
      <dgm:prSet/>
      <dgm:spPr/>
      <dgm:t>
        <a:bodyPr/>
        <a:lstStyle/>
        <a:p>
          <a:endParaRPr lang="en-US"/>
        </a:p>
      </dgm:t>
    </dgm:pt>
    <dgm:pt modelId="{645E3285-34FD-486D-8B89-CAE0CA24B1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Drive over the drain field or compact it in any way</a:t>
          </a:r>
        </a:p>
      </dgm:t>
    </dgm:pt>
    <dgm:pt modelId="{9975ED0F-6898-44E3-830C-EBCA5F168973}" type="parTrans" cxnId="{C92C7F0D-E9C6-4F34-9F63-A0210CA0C21E}">
      <dgm:prSet/>
      <dgm:spPr/>
      <dgm:t>
        <a:bodyPr/>
        <a:lstStyle/>
        <a:p>
          <a:endParaRPr lang="en-US"/>
        </a:p>
      </dgm:t>
    </dgm:pt>
    <dgm:pt modelId="{CD322E81-0717-42FE-AEC3-D7E3CC6660AE}" type="sibTrans" cxnId="{C92C7F0D-E9C6-4F34-9F63-A0210CA0C21E}">
      <dgm:prSet/>
      <dgm:spPr/>
      <dgm:t>
        <a:bodyPr/>
        <a:lstStyle/>
        <a:p>
          <a:endParaRPr lang="en-US"/>
        </a:p>
      </dgm:t>
    </dgm:pt>
    <dgm:pt modelId="{FD80E6B8-253B-4A3B-A869-425B9952BE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Build a structure on top of it</a:t>
          </a:r>
        </a:p>
      </dgm:t>
    </dgm:pt>
    <dgm:pt modelId="{D8729FC5-9088-4119-BE98-485A1379F4E2}" type="parTrans" cxnId="{EC45E84D-E3D5-4FB7-B002-8EE8C666A06B}">
      <dgm:prSet/>
      <dgm:spPr/>
      <dgm:t>
        <a:bodyPr/>
        <a:lstStyle/>
        <a:p>
          <a:endParaRPr lang="en-US"/>
        </a:p>
      </dgm:t>
    </dgm:pt>
    <dgm:pt modelId="{C8A59059-8BED-4CF3-A94F-5802DB72B088}" type="sibTrans" cxnId="{EC45E84D-E3D5-4FB7-B002-8EE8C666A06B}">
      <dgm:prSet/>
      <dgm:spPr/>
      <dgm:t>
        <a:bodyPr/>
        <a:lstStyle/>
        <a:p>
          <a:endParaRPr lang="en-US"/>
        </a:p>
      </dgm:t>
    </dgm:pt>
    <dgm:pt modelId="{D68B8872-6D69-49E0-B4CA-8636FD2FF4C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Cover it with concrete or asphalt</a:t>
          </a:r>
        </a:p>
      </dgm:t>
    </dgm:pt>
    <dgm:pt modelId="{4F5D4C57-CE07-46F9-983F-A0DC18A0C39F}" type="parTrans" cxnId="{58E85B1A-8FE5-4A3A-91EF-D77C9B8A64C7}">
      <dgm:prSet/>
      <dgm:spPr/>
      <dgm:t>
        <a:bodyPr/>
        <a:lstStyle/>
        <a:p>
          <a:endParaRPr lang="en-US"/>
        </a:p>
      </dgm:t>
    </dgm:pt>
    <dgm:pt modelId="{26A74249-AF32-4DE1-9574-5D91FF5F40AC}" type="sibTrans" cxnId="{58E85B1A-8FE5-4A3A-91EF-D77C9B8A64C7}">
      <dgm:prSet/>
      <dgm:spPr/>
      <dgm:t>
        <a:bodyPr/>
        <a:lstStyle/>
        <a:p>
          <a:endParaRPr lang="en-US"/>
        </a:p>
      </dgm:t>
    </dgm:pt>
    <dgm:pt modelId="{D4A689B1-9F6B-4007-9E20-CBE169FADE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Do not over-irrigate (may leach contaminants) </a:t>
          </a:r>
        </a:p>
      </dgm:t>
    </dgm:pt>
    <dgm:pt modelId="{357DD496-0034-4491-9BE8-E0187EAD744B}" type="parTrans" cxnId="{3F200DCB-C097-494E-9D76-F52171FCDA92}">
      <dgm:prSet/>
      <dgm:spPr/>
      <dgm:t>
        <a:bodyPr/>
        <a:lstStyle/>
        <a:p>
          <a:endParaRPr lang="en-US"/>
        </a:p>
      </dgm:t>
    </dgm:pt>
    <dgm:pt modelId="{D3D3E5BC-8239-4595-AE60-A04C1EBC256C}" type="sibTrans" cxnId="{3F200DCB-C097-494E-9D76-F52171FCDA92}">
      <dgm:prSet/>
      <dgm:spPr/>
      <dgm:t>
        <a:bodyPr/>
        <a:lstStyle/>
        <a:p>
          <a:endParaRPr lang="en-US"/>
        </a:p>
      </dgm:t>
    </dgm:pt>
    <dgm:pt modelId="{81EE04E1-895D-4F5F-87B8-2862A07A118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rgbClr val="00B050"/>
              </a:solidFill>
            </a:rPr>
            <a:t>Do:</a:t>
          </a:r>
        </a:p>
      </dgm:t>
    </dgm:pt>
    <dgm:pt modelId="{45B636D4-09E8-4CB2-A707-6EA3C27D3782}" type="parTrans" cxnId="{A073F8AA-D574-4B1B-8632-4E866F8C9D6E}">
      <dgm:prSet/>
      <dgm:spPr/>
      <dgm:t>
        <a:bodyPr/>
        <a:lstStyle/>
        <a:p>
          <a:endParaRPr lang="en-US"/>
        </a:p>
      </dgm:t>
    </dgm:pt>
    <dgm:pt modelId="{707484BF-D7B2-42E9-9295-2729CD494859}" type="sibTrans" cxnId="{A073F8AA-D574-4B1B-8632-4E866F8C9D6E}">
      <dgm:prSet/>
      <dgm:spPr/>
      <dgm:t>
        <a:bodyPr/>
        <a:lstStyle/>
        <a:p>
          <a:endParaRPr lang="en-US"/>
        </a:p>
      </dgm:t>
    </dgm:pt>
    <dgm:pt modelId="{4A81CE75-6289-448B-BD24-F6B2596C62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Plant grass on the drain field to minimize soil erosion</a:t>
          </a:r>
        </a:p>
      </dgm:t>
    </dgm:pt>
    <dgm:pt modelId="{41242E90-6B86-4239-9C97-2E1C09584E74}" type="parTrans" cxnId="{F094A192-5B8E-4421-A944-9E870F07A6EC}">
      <dgm:prSet/>
      <dgm:spPr/>
      <dgm:t>
        <a:bodyPr/>
        <a:lstStyle/>
        <a:p>
          <a:endParaRPr lang="en-US"/>
        </a:p>
      </dgm:t>
    </dgm:pt>
    <dgm:pt modelId="{97133291-CDBF-4CB1-AF0F-7FD457D417A6}" type="sibTrans" cxnId="{F094A192-5B8E-4421-A944-9E870F07A6EC}">
      <dgm:prSet/>
      <dgm:spPr/>
      <dgm:t>
        <a:bodyPr/>
        <a:lstStyle/>
        <a:p>
          <a:endParaRPr lang="en-US"/>
        </a:p>
      </dgm:t>
    </dgm:pt>
    <dgm:pt modelId="{092C2BA5-13C7-48D7-8E6E-AABB029A5708}">
      <dgm:prSet custT="1"/>
      <dgm:spPr/>
      <dgm:t>
        <a:bodyPr/>
        <a:lstStyle/>
        <a:p>
          <a:r>
            <a:rPr lang="en-US" sz="2400"/>
            <a:t>Roots of trees and shrubbery can get into the lines and plug them</a:t>
          </a:r>
        </a:p>
      </dgm:t>
    </dgm:pt>
    <dgm:pt modelId="{4066C1FA-4F4F-45D7-9155-277F382C3886}" type="parTrans" cxnId="{1463D5D5-F0A3-467F-863B-A486F8EDCEE2}">
      <dgm:prSet/>
      <dgm:spPr/>
      <dgm:t>
        <a:bodyPr/>
        <a:lstStyle/>
        <a:p>
          <a:endParaRPr lang="en-US"/>
        </a:p>
      </dgm:t>
    </dgm:pt>
    <dgm:pt modelId="{9D5E1303-9C51-4093-83C7-61574B0D8CAD}" type="sibTrans" cxnId="{1463D5D5-F0A3-467F-863B-A486F8EDCEE2}">
      <dgm:prSet/>
      <dgm:spPr/>
      <dgm:t>
        <a:bodyPr/>
        <a:lstStyle/>
        <a:p>
          <a:endParaRPr lang="en-US"/>
        </a:p>
      </dgm:t>
    </dgm:pt>
    <dgm:pt modelId="{85B9DD01-8CFC-460F-9EEA-A38E5BB090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Divert surface runoff water from roofs, patios, driveways, and other areas away from the absorption field</a:t>
          </a:r>
        </a:p>
      </dgm:t>
    </dgm:pt>
    <dgm:pt modelId="{7C5E7CF0-2029-474A-B6B2-8AA9AE02F832}" type="parTrans" cxnId="{BF09EEA4-A9B7-4AD6-BC1F-08907F36C035}">
      <dgm:prSet/>
      <dgm:spPr/>
      <dgm:t>
        <a:bodyPr/>
        <a:lstStyle/>
        <a:p>
          <a:endParaRPr lang="en-US"/>
        </a:p>
      </dgm:t>
    </dgm:pt>
    <dgm:pt modelId="{286249DE-8E40-4D0B-8871-ED97E0212BC6}" type="sibTrans" cxnId="{BF09EEA4-A9B7-4AD6-BC1F-08907F36C035}">
      <dgm:prSet/>
      <dgm:spPr/>
      <dgm:t>
        <a:bodyPr/>
        <a:lstStyle/>
        <a:p>
          <a:endParaRPr lang="en-US"/>
        </a:p>
      </dgm:t>
    </dgm:pt>
    <dgm:pt modelId="{DEA3E8AC-FE12-4658-99CA-07A4386B9FE6}" type="pres">
      <dgm:prSet presAssocID="{509E3CF4-DB4F-4BC3-A488-808C9495513D}" presName="root" presStyleCnt="0">
        <dgm:presLayoutVars>
          <dgm:dir/>
          <dgm:resizeHandles val="exact"/>
        </dgm:presLayoutVars>
      </dgm:prSet>
      <dgm:spPr/>
    </dgm:pt>
    <dgm:pt modelId="{F1A419FA-2644-431F-B127-9FF4B643FF04}" type="pres">
      <dgm:prSet presAssocID="{218185BA-0CA6-4CA8-A33C-056C2D04679F}" presName="compNode" presStyleCnt="0"/>
      <dgm:spPr/>
    </dgm:pt>
    <dgm:pt modelId="{246CB794-A4A7-46B4-9EE4-8C96475F903F}" type="pres">
      <dgm:prSet presAssocID="{218185BA-0CA6-4CA8-A33C-056C2D04679F}" presName="iconRect" presStyleLbl="node1" presStyleIdx="0" presStyleCnt="2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 Bee"/>
        </a:ext>
      </dgm:extLst>
    </dgm:pt>
    <dgm:pt modelId="{F9819D0F-78FB-4ACB-BB16-3548D30058A8}" type="pres">
      <dgm:prSet presAssocID="{218185BA-0CA6-4CA8-A33C-056C2D04679F}" presName="iconSpace" presStyleCnt="0"/>
      <dgm:spPr/>
    </dgm:pt>
    <dgm:pt modelId="{99A7C0DD-C427-4748-AE4A-886401FD24E7}" type="pres">
      <dgm:prSet presAssocID="{218185BA-0CA6-4CA8-A33C-056C2D04679F}" presName="parTx" presStyleLbl="revTx" presStyleIdx="0" presStyleCnt="4">
        <dgm:presLayoutVars>
          <dgm:chMax val="0"/>
          <dgm:chPref val="0"/>
        </dgm:presLayoutVars>
      </dgm:prSet>
      <dgm:spPr/>
    </dgm:pt>
    <dgm:pt modelId="{59839D23-341D-4EBD-8A3C-7CCB8DD21D0F}" type="pres">
      <dgm:prSet presAssocID="{218185BA-0CA6-4CA8-A33C-056C2D04679F}" presName="txSpace" presStyleCnt="0"/>
      <dgm:spPr/>
    </dgm:pt>
    <dgm:pt modelId="{6081E12C-7070-4A31-9BE1-57D3F4E1BA67}" type="pres">
      <dgm:prSet presAssocID="{218185BA-0CA6-4CA8-A33C-056C2D04679F}" presName="desTx" presStyleLbl="revTx" presStyleIdx="1" presStyleCnt="4">
        <dgm:presLayoutVars/>
      </dgm:prSet>
      <dgm:spPr/>
    </dgm:pt>
    <dgm:pt modelId="{F4DAB781-93C0-487D-A30B-561F25BD3EA5}" type="pres">
      <dgm:prSet presAssocID="{EE8A0EC2-259E-4E49-BB33-96D3A0CDEB6F}" presName="sibTrans" presStyleCnt="0"/>
      <dgm:spPr/>
    </dgm:pt>
    <dgm:pt modelId="{4C7FC950-9E73-45B9-8B73-5EDDCA9F0AC9}" type="pres">
      <dgm:prSet presAssocID="{81EE04E1-895D-4F5F-87B8-2862A07A1180}" presName="compNode" presStyleCnt="0"/>
      <dgm:spPr/>
    </dgm:pt>
    <dgm:pt modelId="{EB4013A8-C665-441B-A452-C50E65AA9712}" type="pres">
      <dgm:prSet presAssocID="{81EE04E1-895D-4F5F-87B8-2862A07A1180}" presName="iconRect" presStyleLbl="node1" presStyleIdx="1" presStyleCnt="2" custLinFactNeighborX="1465" custLinFactNeighborY="6826"/>
      <dgm:spPr>
        <a:blipFill>
          <a:blip xmlns:r="http://schemas.openxmlformats.org/officeDocument/2006/relationships" r:embed="rId2"/>
          <a:srcRect/>
          <a:stretch>
            <a:fillRect t="-16000" b="-16000"/>
          </a:stretch>
        </a:blipFill>
      </dgm:spPr>
    </dgm:pt>
    <dgm:pt modelId="{F0F57182-6B8E-4609-B01F-A09B76806092}" type="pres">
      <dgm:prSet presAssocID="{81EE04E1-895D-4F5F-87B8-2862A07A1180}" presName="iconSpace" presStyleCnt="0"/>
      <dgm:spPr/>
    </dgm:pt>
    <dgm:pt modelId="{B7BD4698-CDA7-4875-BA74-BAFA7DE3B09A}" type="pres">
      <dgm:prSet presAssocID="{81EE04E1-895D-4F5F-87B8-2862A07A1180}" presName="parTx" presStyleLbl="revTx" presStyleIdx="2" presStyleCnt="4">
        <dgm:presLayoutVars>
          <dgm:chMax val="0"/>
          <dgm:chPref val="0"/>
        </dgm:presLayoutVars>
      </dgm:prSet>
      <dgm:spPr/>
    </dgm:pt>
    <dgm:pt modelId="{9CD1D799-4FFB-4DB9-A24B-594D85A898AA}" type="pres">
      <dgm:prSet presAssocID="{81EE04E1-895D-4F5F-87B8-2862A07A1180}" presName="txSpace" presStyleCnt="0"/>
      <dgm:spPr/>
    </dgm:pt>
    <dgm:pt modelId="{C8B1AEEF-9165-4F68-B3AD-ABECDAE62084}" type="pres">
      <dgm:prSet presAssocID="{81EE04E1-895D-4F5F-87B8-2862A07A1180}" presName="desTx" presStyleLbl="revTx" presStyleIdx="3" presStyleCnt="4">
        <dgm:presLayoutVars/>
      </dgm:prSet>
      <dgm:spPr/>
    </dgm:pt>
  </dgm:ptLst>
  <dgm:cxnLst>
    <dgm:cxn modelId="{C92C7F0D-E9C6-4F34-9F63-A0210CA0C21E}" srcId="{218185BA-0CA6-4CA8-A33C-056C2D04679F}" destId="{645E3285-34FD-486D-8B89-CAE0CA24B140}" srcOrd="0" destOrd="0" parTransId="{9975ED0F-6898-44E3-830C-EBCA5F168973}" sibTransId="{CD322E81-0717-42FE-AEC3-D7E3CC6660AE}"/>
    <dgm:cxn modelId="{58E85B1A-8FE5-4A3A-91EF-D77C9B8A64C7}" srcId="{218185BA-0CA6-4CA8-A33C-056C2D04679F}" destId="{D68B8872-6D69-49E0-B4CA-8636FD2FF4C2}" srcOrd="2" destOrd="0" parTransId="{4F5D4C57-CE07-46F9-983F-A0DC18A0C39F}" sibTransId="{26A74249-AF32-4DE1-9574-5D91FF5F40AC}"/>
    <dgm:cxn modelId="{4236BF36-0BFD-6946-9C17-F7110B80FB32}" type="presOf" srcId="{092C2BA5-13C7-48D7-8E6E-AABB029A5708}" destId="{C8B1AEEF-9165-4F68-B3AD-ABECDAE62084}" srcOrd="0" destOrd="1" presId="urn:microsoft.com/office/officeart/2018/2/layout/IconLabelDescriptionList"/>
    <dgm:cxn modelId="{A217783B-4688-FE47-A0CC-757F8AFF1AC4}" type="presOf" srcId="{81EE04E1-895D-4F5F-87B8-2862A07A1180}" destId="{B7BD4698-CDA7-4875-BA74-BAFA7DE3B09A}" srcOrd="0" destOrd="0" presId="urn:microsoft.com/office/officeart/2018/2/layout/IconLabelDescriptionList"/>
    <dgm:cxn modelId="{EC45E84D-E3D5-4FB7-B002-8EE8C666A06B}" srcId="{218185BA-0CA6-4CA8-A33C-056C2D04679F}" destId="{FD80E6B8-253B-4A3B-A869-425B9952BE43}" srcOrd="1" destOrd="0" parTransId="{D8729FC5-9088-4119-BE98-485A1379F4E2}" sibTransId="{C8A59059-8BED-4CF3-A94F-5802DB72B088}"/>
    <dgm:cxn modelId="{DA02B45A-216E-E24A-B133-2DA25CC3A16E}" type="presOf" srcId="{509E3CF4-DB4F-4BC3-A488-808C9495513D}" destId="{DEA3E8AC-FE12-4658-99CA-07A4386B9FE6}" srcOrd="0" destOrd="0" presId="urn:microsoft.com/office/officeart/2018/2/layout/IconLabelDescriptionList"/>
    <dgm:cxn modelId="{ACEEDE68-353B-3C4C-9F64-DBF1A6FD4621}" type="presOf" srcId="{218185BA-0CA6-4CA8-A33C-056C2D04679F}" destId="{99A7C0DD-C427-4748-AE4A-886401FD24E7}" srcOrd="0" destOrd="0" presId="urn:microsoft.com/office/officeart/2018/2/layout/IconLabelDescriptionList"/>
    <dgm:cxn modelId="{EC087984-DCD2-B646-BE7C-FC590B6BFBA3}" type="presOf" srcId="{645E3285-34FD-486D-8B89-CAE0CA24B140}" destId="{6081E12C-7070-4A31-9BE1-57D3F4E1BA67}" srcOrd="0" destOrd="0" presId="urn:microsoft.com/office/officeart/2018/2/layout/IconLabelDescriptionList"/>
    <dgm:cxn modelId="{60870A85-C7FA-B049-BC03-BD7C31F6A977}" type="presOf" srcId="{85B9DD01-8CFC-460F-9EEA-A38E5BB09008}" destId="{C8B1AEEF-9165-4F68-B3AD-ABECDAE62084}" srcOrd="0" destOrd="2" presId="urn:microsoft.com/office/officeart/2018/2/layout/IconLabelDescriptionList"/>
    <dgm:cxn modelId="{F094A192-5B8E-4421-A944-9E870F07A6EC}" srcId="{81EE04E1-895D-4F5F-87B8-2862A07A1180}" destId="{4A81CE75-6289-448B-BD24-F6B2596C62C0}" srcOrd="0" destOrd="0" parTransId="{41242E90-6B86-4239-9C97-2E1C09584E74}" sibTransId="{97133291-CDBF-4CB1-AF0F-7FD457D417A6}"/>
    <dgm:cxn modelId="{4DACF39F-2EC4-2C4F-A0CC-94AC62C9F248}" type="presOf" srcId="{D68B8872-6D69-49E0-B4CA-8636FD2FF4C2}" destId="{6081E12C-7070-4A31-9BE1-57D3F4E1BA67}" srcOrd="0" destOrd="2" presId="urn:microsoft.com/office/officeart/2018/2/layout/IconLabelDescriptionList"/>
    <dgm:cxn modelId="{BF09EEA4-A9B7-4AD6-BC1F-08907F36C035}" srcId="{81EE04E1-895D-4F5F-87B8-2862A07A1180}" destId="{85B9DD01-8CFC-460F-9EEA-A38E5BB09008}" srcOrd="1" destOrd="0" parTransId="{7C5E7CF0-2029-474A-B6B2-8AA9AE02F832}" sibTransId="{286249DE-8E40-4D0B-8871-ED97E0212BC6}"/>
    <dgm:cxn modelId="{A073F8AA-D574-4B1B-8632-4E866F8C9D6E}" srcId="{509E3CF4-DB4F-4BC3-A488-808C9495513D}" destId="{81EE04E1-895D-4F5F-87B8-2862A07A1180}" srcOrd="1" destOrd="0" parTransId="{45B636D4-09E8-4CB2-A707-6EA3C27D3782}" sibTransId="{707484BF-D7B2-42E9-9295-2729CD494859}"/>
    <dgm:cxn modelId="{630296B8-A31D-C542-888E-26D35C146270}" type="presOf" srcId="{D4A689B1-9F6B-4007-9E20-CBE169FADE7A}" destId="{6081E12C-7070-4A31-9BE1-57D3F4E1BA67}" srcOrd="0" destOrd="3" presId="urn:microsoft.com/office/officeart/2018/2/layout/IconLabelDescriptionList"/>
    <dgm:cxn modelId="{3BF37EBB-5207-420B-AE60-CA62F9C0C838}" srcId="{509E3CF4-DB4F-4BC3-A488-808C9495513D}" destId="{218185BA-0CA6-4CA8-A33C-056C2D04679F}" srcOrd="0" destOrd="0" parTransId="{061BA71A-1B91-4C3A-9F60-CB0713A99089}" sibTransId="{EE8A0EC2-259E-4E49-BB33-96D3A0CDEB6F}"/>
    <dgm:cxn modelId="{3F200DCB-C097-494E-9D76-F52171FCDA92}" srcId="{218185BA-0CA6-4CA8-A33C-056C2D04679F}" destId="{D4A689B1-9F6B-4007-9E20-CBE169FADE7A}" srcOrd="3" destOrd="0" parTransId="{357DD496-0034-4491-9BE8-E0187EAD744B}" sibTransId="{D3D3E5BC-8239-4595-AE60-A04C1EBC256C}"/>
    <dgm:cxn modelId="{EE41A7D4-5F6F-344A-A47F-070534E44126}" type="presOf" srcId="{FD80E6B8-253B-4A3B-A869-425B9952BE43}" destId="{6081E12C-7070-4A31-9BE1-57D3F4E1BA67}" srcOrd="0" destOrd="1" presId="urn:microsoft.com/office/officeart/2018/2/layout/IconLabelDescriptionList"/>
    <dgm:cxn modelId="{1463D5D5-F0A3-467F-863B-A486F8EDCEE2}" srcId="{4A81CE75-6289-448B-BD24-F6B2596C62C0}" destId="{092C2BA5-13C7-48D7-8E6E-AABB029A5708}" srcOrd="0" destOrd="0" parTransId="{4066C1FA-4F4F-45D7-9155-277F382C3886}" sibTransId="{9D5E1303-9C51-4093-83C7-61574B0D8CAD}"/>
    <dgm:cxn modelId="{89BB45E1-7B1E-9B43-8C3C-AEE88B7EC6C0}" type="presOf" srcId="{4A81CE75-6289-448B-BD24-F6B2596C62C0}" destId="{C8B1AEEF-9165-4F68-B3AD-ABECDAE62084}" srcOrd="0" destOrd="0" presId="urn:microsoft.com/office/officeart/2018/2/layout/IconLabelDescriptionList"/>
    <dgm:cxn modelId="{A4E2D7BB-0509-074F-8447-98E194C38505}" type="presParOf" srcId="{DEA3E8AC-FE12-4658-99CA-07A4386B9FE6}" destId="{F1A419FA-2644-431F-B127-9FF4B643FF04}" srcOrd="0" destOrd="0" presId="urn:microsoft.com/office/officeart/2018/2/layout/IconLabelDescriptionList"/>
    <dgm:cxn modelId="{29D93B2B-6BE4-4B4C-A936-E153131E009B}" type="presParOf" srcId="{F1A419FA-2644-431F-B127-9FF4B643FF04}" destId="{246CB794-A4A7-46B4-9EE4-8C96475F903F}" srcOrd="0" destOrd="0" presId="urn:microsoft.com/office/officeart/2018/2/layout/IconLabelDescriptionList"/>
    <dgm:cxn modelId="{2FEBFEDA-0BD7-ED45-85AA-6F4085643165}" type="presParOf" srcId="{F1A419FA-2644-431F-B127-9FF4B643FF04}" destId="{F9819D0F-78FB-4ACB-BB16-3548D30058A8}" srcOrd="1" destOrd="0" presId="urn:microsoft.com/office/officeart/2018/2/layout/IconLabelDescriptionList"/>
    <dgm:cxn modelId="{8DF958EC-890F-DA43-B085-DCC280FA445A}" type="presParOf" srcId="{F1A419FA-2644-431F-B127-9FF4B643FF04}" destId="{99A7C0DD-C427-4748-AE4A-886401FD24E7}" srcOrd="2" destOrd="0" presId="urn:microsoft.com/office/officeart/2018/2/layout/IconLabelDescriptionList"/>
    <dgm:cxn modelId="{13D3DD9F-B209-7543-9743-8E4E6730B72C}" type="presParOf" srcId="{F1A419FA-2644-431F-B127-9FF4B643FF04}" destId="{59839D23-341D-4EBD-8A3C-7CCB8DD21D0F}" srcOrd="3" destOrd="0" presId="urn:microsoft.com/office/officeart/2018/2/layout/IconLabelDescriptionList"/>
    <dgm:cxn modelId="{6C7196C5-6D55-3947-964A-E331DF4EC871}" type="presParOf" srcId="{F1A419FA-2644-431F-B127-9FF4B643FF04}" destId="{6081E12C-7070-4A31-9BE1-57D3F4E1BA67}" srcOrd="4" destOrd="0" presId="urn:microsoft.com/office/officeart/2018/2/layout/IconLabelDescriptionList"/>
    <dgm:cxn modelId="{5D6533F9-3F72-EB45-8335-5AC9D2E5264A}" type="presParOf" srcId="{DEA3E8AC-FE12-4658-99CA-07A4386B9FE6}" destId="{F4DAB781-93C0-487D-A30B-561F25BD3EA5}" srcOrd="1" destOrd="0" presId="urn:microsoft.com/office/officeart/2018/2/layout/IconLabelDescriptionList"/>
    <dgm:cxn modelId="{FB8F7CDD-EEC2-A741-B7AD-ACDF04D188AA}" type="presParOf" srcId="{DEA3E8AC-FE12-4658-99CA-07A4386B9FE6}" destId="{4C7FC950-9E73-45B9-8B73-5EDDCA9F0AC9}" srcOrd="2" destOrd="0" presId="urn:microsoft.com/office/officeart/2018/2/layout/IconLabelDescriptionList"/>
    <dgm:cxn modelId="{2AC5BEF2-27C2-CC4F-9AB7-75950829CA6C}" type="presParOf" srcId="{4C7FC950-9E73-45B9-8B73-5EDDCA9F0AC9}" destId="{EB4013A8-C665-441B-A452-C50E65AA9712}" srcOrd="0" destOrd="0" presId="urn:microsoft.com/office/officeart/2018/2/layout/IconLabelDescriptionList"/>
    <dgm:cxn modelId="{73D15DC1-6059-7F46-97EE-D2981887AD86}" type="presParOf" srcId="{4C7FC950-9E73-45B9-8B73-5EDDCA9F0AC9}" destId="{F0F57182-6B8E-4609-B01F-A09B76806092}" srcOrd="1" destOrd="0" presId="urn:microsoft.com/office/officeart/2018/2/layout/IconLabelDescriptionList"/>
    <dgm:cxn modelId="{D1C3A050-8724-2242-8E6D-E7082CCE69D5}" type="presParOf" srcId="{4C7FC950-9E73-45B9-8B73-5EDDCA9F0AC9}" destId="{B7BD4698-CDA7-4875-BA74-BAFA7DE3B09A}" srcOrd="2" destOrd="0" presId="urn:microsoft.com/office/officeart/2018/2/layout/IconLabelDescriptionList"/>
    <dgm:cxn modelId="{F49B56D2-7379-BD4F-BAA0-E0EA97BB59A6}" type="presParOf" srcId="{4C7FC950-9E73-45B9-8B73-5EDDCA9F0AC9}" destId="{9CD1D799-4FFB-4DB9-A24B-594D85A898AA}" srcOrd="3" destOrd="0" presId="urn:microsoft.com/office/officeart/2018/2/layout/IconLabelDescriptionList"/>
    <dgm:cxn modelId="{EEDF61B0-D091-A84B-B640-252B1D9E7EE3}" type="presParOf" srcId="{4C7FC950-9E73-45B9-8B73-5EDDCA9F0AC9}" destId="{C8B1AEEF-9165-4F68-B3AD-ABECDAE6208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CB794-A4A7-46B4-9EE4-8C96475F903F}">
      <dsp:nvSpPr>
        <dsp:cNvPr id="0" name=""/>
        <dsp:cNvSpPr/>
      </dsp:nvSpPr>
      <dsp:spPr>
        <a:xfrm>
          <a:off x="9831" y="0"/>
          <a:ext cx="1149470" cy="85285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7C0DD-C427-4748-AE4A-886401FD24E7}">
      <dsp:nvSpPr>
        <dsp:cNvPr id="0" name=""/>
        <dsp:cNvSpPr/>
      </dsp:nvSpPr>
      <dsp:spPr>
        <a:xfrm>
          <a:off x="9831" y="991296"/>
          <a:ext cx="3284201" cy="365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500" kern="1200" dirty="0">
              <a:solidFill>
                <a:srgbClr val="00B050"/>
              </a:solidFill>
            </a:rPr>
            <a:t>Do not:</a:t>
          </a:r>
        </a:p>
      </dsp:txBody>
      <dsp:txXfrm>
        <a:off x="9831" y="991296"/>
        <a:ext cx="3284201" cy="365511"/>
      </dsp:txXfrm>
    </dsp:sp>
    <dsp:sp modelId="{6081E12C-7070-4A31-9BE1-57D3F4E1BA67}">
      <dsp:nvSpPr>
        <dsp:cNvPr id="0" name=""/>
        <dsp:cNvSpPr/>
      </dsp:nvSpPr>
      <dsp:spPr>
        <a:xfrm>
          <a:off x="9831" y="1421197"/>
          <a:ext cx="3284201" cy="2922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Drive over the drain field or compact it in any way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Build a structure on top of it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Cover it with concrete or asphalt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Do not over-irrigate (may leach contaminants) </a:t>
          </a:r>
        </a:p>
      </dsp:txBody>
      <dsp:txXfrm>
        <a:off x="9831" y="1421197"/>
        <a:ext cx="3284201" cy="2922202"/>
      </dsp:txXfrm>
    </dsp:sp>
    <dsp:sp modelId="{EB4013A8-C665-441B-A452-C50E65AA9712}">
      <dsp:nvSpPr>
        <dsp:cNvPr id="0" name=""/>
        <dsp:cNvSpPr/>
      </dsp:nvSpPr>
      <dsp:spPr>
        <a:xfrm>
          <a:off x="3885607" y="58216"/>
          <a:ext cx="1149470" cy="85285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16000" b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D4698-CDA7-4875-BA74-BAFA7DE3B09A}">
      <dsp:nvSpPr>
        <dsp:cNvPr id="0" name=""/>
        <dsp:cNvSpPr/>
      </dsp:nvSpPr>
      <dsp:spPr>
        <a:xfrm>
          <a:off x="3868767" y="991296"/>
          <a:ext cx="3284201" cy="365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500" kern="1200" dirty="0">
              <a:solidFill>
                <a:srgbClr val="00B050"/>
              </a:solidFill>
            </a:rPr>
            <a:t>Do:</a:t>
          </a:r>
        </a:p>
      </dsp:txBody>
      <dsp:txXfrm>
        <a:off x="3868767" y="991296"/>
        <a:ext cx="3284201" cy="365511"/>
      </dsp:txXfrm>
    </dsp:sp>
    <dsp:sp modelId="{C8B1AEEF-9165-4F68-B3AD-ABECDAE62084}">
      <dsp:nvSpPr>
        <dsp:cNvPr id="0" name=""/>
        <dsp:cNvSpPr/>
      </dsp:nvSpPr>
      <dsp:spPr>
        <a:xfrm>
          <a:off x="3868767" y="1421197"/>
          <a:ext cx="3284201" cy="2922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Plant grass on the drain field to minimize soil erosion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Roots of trees and shrubbery can get into the lines and plug them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Divert surface runoff water from roofs, patios, driveways, and other areas away from the absorption field</a:t>
          </a:r>
        </a:p>
      </dsp:txBody>
      <dsp:txXfrm>
        <a:off x="3868767" y="1421197"/>
        <a:ext cx="3284201" cy="2922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1A097B-3398-10A8-35E3-BC9725388D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440C4B7-06FF-FF0B-BCD1-E3DD9A554AC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4" tIns="46988" rIns="95654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3B5F6DA-8979-614C-F607-D1247CEB516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59D7373-7D1E-56A2-6D7C-A449C774B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4EDEE848-4DC2-9FF6-A675-510F8736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500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0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675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5AA4505F-E0A1-4CB4-D97F-84312C877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694FCAB1-D9F1-1D44-5E3F-7ADB5E4B69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AF4A8DF-EE11-38CF-FD9D-51BA945FB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E2D35-5B76-1A48-9411-300F8A4F0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6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4D44813F-C88B-C1AF-C0D6-84E22354D8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F0450B5-D2D0-AE75-091F-E0FB6B8D03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E5DCF49E-B32E-F00B-8149-8ABF315B1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F8B3-D68A-6147-891C-9BD973D80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088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C3FBC734-4E4A-8990-5FE2-00A8FF8F8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A6F89E1-10BE-9DC2-B250-27E259675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DC6F01D-4A22-AF3C-D81A-E5E1043ABB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DC166-D95B-204A-8ADF-6AA803688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77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B2BE5C7D-C127-6BED-4F1C-2C0C802391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256D381D-CD11-E51B-20CB-BE8BA4C76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9C38F282-C85C-80A0-941D-76EC74A909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C0A6C-B547-4945-91A6-2083DA219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36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E2B4F88C-7C91-F0CC-DEB6-9B0A032A86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200B523B-C9DB-23A5-C12A-6D0DCC2A0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>
            <a:extLst>
              <a:ext uri="{FF2B5EF4-FFF2-40B4-BE49-F238E27FC236}">
                <a16:creationId xmlns:a16="http://schemas.microsoft.com/office/drawing/2014/main" id="{A4E99F67-43C2-29B7-CA75-88EC2E3EED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21BA6-D83B-7145-B059-411354FDA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996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A01FBAAB-EAFE-EE87-67D3-288A36D82E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F86A8DA-9FED-F7A0-BCB2-8879E1886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9A46ABC9-9536-E211-F543-CA9B9CD8B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23746-38FA-8549-819E-8407BC01EB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658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25BD40B1-1FEF-73C8-5239-B91DD47DFD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9BC39F34-A868-3C5D-0861-7291A1E47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319AAD4-A3CE-EBDA-A438-23BF0FAB1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4B1FB-1071-8049-A069-8AA2EBBDD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999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75E7E943-A83A-7232-58D9-F81EB5384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C1BCC6AB-899F-5F6C-EE98-252B52946D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B9085AA9-7395-5DDF-8469-03945C4AC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724B2-EAA4-3E48-B2E8-A2FA5B66B2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60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872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95E27AD3-E6D9-8BA3-C217-EC8523F0A6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E09387A8-1A95-EB02-244D-A8C399582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A745062C-45BC-25FD-D734-5635C2174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91E6-D137-884A-94E1-5852C9A1B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339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25CD0838-83E4-1D8F-0226-6DA2D847CC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EA495E78-9B49-2283-2644-0E273F55AD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4364DC9-06B7-9707-F0C9-4725A97A08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3917E-76AF-F44B-90A0-84562565A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5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66A5CF34-5E5B-0FC2-77A2-F90CAC4D3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3DF97FB-DA1F-B30F-C9E9-3E9E048154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F690051-00BC-C1AC-FED7-581458040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72527-C563-4342-9392-510EC4F844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097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0722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7537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40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3505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505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712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9929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56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17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618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248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678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484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304800"/>
            <a:ext cx="17907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2197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8039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4E6943-ECA3-5A32-C66E-CD13E44B2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BFBBFB2-0F45-2D09-629D-2E9450DFA8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EF201AB-35CB-4315-0D4D-B4001E3ED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B9BD3-3D7F-0641-B879-D271B06B16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863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686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3747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77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903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00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552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136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263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110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289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837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8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431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161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6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524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82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937DD5-A57C-1BA3-6939-F881C65BA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4F1555-1A00-D6A5-8E23-C7E9A8E0A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6">
            <a:extLst>
              <a:ext uri="{FF2B5EF4-FFF2-40B4-BE49-F238E27FC236}">
                <a16:creationId xmlns:a16="http://schemas.microsoft.com/office/drawing/2014/main" id="{4224D33E-D7CD-7A3C-3510-E8044D11EF96}"/>
              </a:ext>
            </a:extLst>
          </p:cNvPr>
          <p:cNvGrpSpPr>
            <a:grpSpLocks/>
          </p:cNvGrpSpPr>
          <p:nvPr/>
        </p:nvGrpSpPr>
        <p:grpSpPr bwMode="auto">
          <a:xfrm>
            <a:off x="463550" y="6372225"/>
            <a:ext cx="8486775" cy="271463"/>
            <a:chOff x="292" y="4014"/>
            <a:chExt cx="5346" cy="171"/>
          </a:xfrm>
        </p:grpSpPr>
        <p:sp>
          <p:nvSpPr>
            <p:cNvPr id="1029" name="Rectangle 4">
              <a:extLst>
                <a:ext uri="{FF2B5EF4-FFF2-40B4-BE49-F238E27FC236}">
                  <a16:creationId xmlns:a16="http://schemas.microsoft.com/office/drawing/2014/main" id="{E139FBD7-4A87-5F7A-6493-97E8E7299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" y="4014"/>
              <a:ext cx="2431" cy="1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200">
                  <a:latin typeface="Helvetica" panose="020B0604020202020204" pitchFamily="34" charset="0"/>
                </a:rPr>
                <a:t>Utah On-Site Wastewater Treatment Training Program</a:t>
              </a:r>
            </a:p>
          </p:txBody>
        </p:sp>
        <p:sp>
          <p:nvSpPr>
            <p:cNvPr id="1030" name="Line 5">
              <a:extLst>
                <a:ext uri="{FF2B5EF4-FFF2-40B4-BE49-F238E27FC236}">
                  <a16:creationId xmlns:a16="http://schemas.microsoft.com/office/drawing/2014/main" id="{2A06D518-9CD7-BEB3-519A-86D7B59926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" y="4032"/>
              <a:ext cx="52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5" r:id="rId3"/>
    <p:sldLayoutId id="2147485286" r:id="rId4"/>
    <p:sldLayoutId id="2147485287" r:id="rId5"/>
    <p:sldLayoutId id="2147485288" r:id="rId6"/>
    <p:sldLayoutId id="2147485289" r:id="rId7"/>
    <p:sldLayoutId id="2147485290" r:id="rId8"/>
    <p:sldLayoutId id="2147485291" r:id="rId9"/>
    <p:sldLayoutId id="2147485292" r:id="rId10"/>
    <p:sldLayoutId id="214748529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-109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-109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-109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-109" charset="0"/>
          <a:ea typeface="MS PGothic" panose="020B0600070205080204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0D9B85B7-CB96-F8C6-3767-34BF8CA13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C6C047AB-F1C4-2441-9185-072434ACB9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71716" name="Rectangle 1028">
            <a:extLst>
              <a:ext uri="{FF2B5EF4-FFF2-40B4-BE49-F238E27FC236}">
                <a16:creationId xmlns:a16="http://schemas.microsoft.com/office/drawing/2014/main" id="{5A3E9036-E4F1-537B-9664-906F73914B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7" name="Rectangle 1029">
            <a:extLst>
              <a:ext uri="{FF2B5EF4-FFF2-40B4-BE49-F238E27FC236}">
                <a16:creationId xmlns:a16="http://schemas.microsoft.com/office/drawing/2014/main" id="{6D59308C-4E7C-DB9C-F858-438F036FAD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8" name="Rectangle 1030">
            <a:extLst>
              <a:ext uri="{FF2B5EF4-FFF2-40B4-BE49-F238E27FC236}">
                <a16:creationId xmlns:a16="http://schemas.microsoft.com/office/drawing/2014/main" id="{843A843E-A812-0228-2533-EF805C84B4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6F73AB7-0DBB-464E-836F-0927FCF87A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4" r:id="rId1"/>
    <p:sldLayoutId id="2147485295" r:id="rId2"/>
    <p:sldLayoutId id="2147485296" r:id="rId3"/>
    <p:sldLayoutId id="2147485297" r:id="rId4"/>
    <p:sldLayoutId id="2147485298" r:id="rId5"/>
    <p:sldLayoutId id="2147485299" r:id="rId6"/>
    <p:sldLayoutId id="2147485300" r:id="rId7"/>
    <p:sldLayoutId id="2147485301" r:id="rId8"/>
    <p:sldLayoutId id="2147485302" r:id="rId9"/>
    <p:sldLayoutId id="2147485303" r:id="rId10"/>
    <p:sldLayoutId id="214748530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45B4178-5E2F-487D-A2BB-696D9D3449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6B4B9CA-CAC9-9D56-6B22-C34A3B82E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447800"/>
            <a:ext cx="716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3990ED89-BD65-2589-4F8D-8C0845C62AC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3550" y="6372225"/>
            <a:ext cx="8486775" cy="271463"/>
            <a:chOff x="292" y="4014"/>
            <a:chExt cx="5346" cy="171"/>
          </a:xfrm>
        </p:grpSpPr>
        <p:sp>
          <p:nvSpPr>
            <p:cNvPr id="14341" name="Rectangle 5">
              <a:extLst>
                <a:ext uri="{FF2B5EF4-FFF2-40B4-BE49-F238E27FC236}">
                  <a16:creationId xmlns:a16="http://schemas.microsoft.com/office/drawing/2014/main" id="{06EA04D9-74AB-8570-610E-C077C835B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" y="4014"/>
              <a:ext cx="2431" cy="1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200">
                  <a:latin typeface="Arial" panose="020B0604020202020204" pitchFamily="34" charset="0"/>
                </a:rPr>
                <a:t>Utah On-Site Wastewater Treatment Training Program</a:t>
              </a:r>
            </a:p>
          </p:txBody>
        </p:sp>
        <p:sp>
          <p:nvSpPr>
            <p:cNvPr id="14342" name="Line 6">
              <a:extLst>
                <a:ext uri="{FF2B5EF4-FFF2-40B4-BE49-F238E27FC236}">
                  <a16:creationId xmlns:a16="http://schemas.microsoft.com/office/drawing/2014/main" id="{8F16B810-E8E5-84FD-51FC-F1286BCDC9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" y="4032"/>
              <a:ext cx="52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5" r:id="rId1"/>
    <p:sldLayoutId id="2147485306" r:id="rId2"/>
    <p:sldLayoutId id="2147485307" r:id="rId3"/>
    <p:sldLayoutId id="2147485308" r:id="rId4"/>
    <p:sldLayoutId id="2147485309" r:id="rId5"/>
    <p:sldLayoutId id="2147485310" r:id="rId6"/>
    <p:sldLayoutId id="2147485311" r:id="rId7"/>
    <p:sldLayoutId id="2147485312" r:id="rId8"/>
    <p:sldLayoutId id="2147485313" r:id="rId9"/>
    <p:sldLayoutId id="2147485314" r:id="rId10"/>
    <p:sldLayoutId id="2147485315" r:id="rId11"/>
    <p:sldLayoutId id="2147485363" r:id="rId12"/>
  </p:sldLayoutIdLst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  <a:ea typeface="MS PGothic" panose="020B0600070205080204" pitchFamily="34" charset="-128"/>
          <a:cs typeface="MS PGothic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09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SzPct val="10000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SzPct val="100000"/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SzPct val="100000"/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09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4A7E2FA-C440-9940-1001-AA0F08473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52FBFD7-1A6D-2297-BED6-DE46E7FB2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7412" name="Group 6">
            <a:extLst>
              <a:ext uri="{FF2B5EF4-FFF2-40B4-BE49-F238E27FC236}">
                <a16:creationId xmlns:a16="http://schemas.microsoft.com/office/drawing/2014/main" id="{7999AE98-676A-E299-C6EE-B0F687352908}"/>
              </a:ext>
            </a:extLst>
          </p:cNvPr>
          <p:cNvGrpSpPr>
            <a:grpSpLocks/>
          </p:cNvGrpSpPr>
          <p:nvPr/>
        </p:nvGrpSpPr>
        <p:grpSpPr bwMode="auto">
          <a:xfrm>
            <a:off x="463550" y="6372225"/>
            <a:ext cx="8486775" cy="271463"/>
            <a:chOff x="292" y="4014"/>
            <a:chExt cx="5346" cy="171"/>
          </a:xfrm>
        </p:grpSpPr>
        <p:sp>
          <p:nvSpPr>
            <p:cNvPr id="17413" name="Rectangle 4">
              <a:extLst>
                <a:ext uri="{FF2B5EF4-FFF2-40B4-BE49-F238E27FC236}">
                  <a16:creationId xmlns:a16="http://schemas.microsoft.com/office/drawing/2014/main" id="{06A25DAD-F524-8661-D662-CFAA3A81F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7" y="4014"/>
              <a:ext cx="2431" cy="1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pPr>
                <a:defRPr/>
              </a:pPr>
              <a:r>
                <a:rPr lang="en-US" altLang="x-none" sz="1200">
                  <a:solidFill>
                    <a:srgbClr val="000000"/>
                  </a:solidFill>
                  <a:latin typeface="Helvetica" charset="0"/>
                  <a:ea typeface="ＭＳ Ｐゴシック" charset="-128"/>
                </a:rPr>
                <a:t>Utah On-Site Wastewater Treatment Training Program</a:t>
              </a:r>
            </a:p>
          </p:txBody>
        </p:sp>
        <p:sp>
          <p:nvSpPr>
            <p:cNvPr id="17414" name="Line 5">
              <a:extLst>
                <a:ext uri="{FF2B5EF4-FFF2-40B4-BE49-F238E27FC236}">
                  <a16:creationId xmlns:a16="http://schemas.microsoft.com/office/drawing/2014/main" id="{9BA7B3BC-B144-E58C-01CA-4797C15C4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" y="4032"/>
              <a:ext cx="52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8" r:id="rId1"/>
    <p:sldLayoutId id="2147485339" r:id="rId2"/>
    <p:sldLayoutId id="2147485340" r:id="rId3"/>
    <p:sldLayoutId id="2147485341" r:id="rId4"/>
    <p:sldLayoutId id="2147485342" r:id="rId5"/>
    <p:sldLayoutId id="2147485343" r:id="rId6"/>
    <p:sldLayoutId id="2147485344" r:id="rId7"/>
    <p:sldLayoutId id="2147485345" r:id="rId8"/>
    <p:sldLayoutId id="2147485346" r:id="rId9"/>
    <p:sldLayoutId id="2147485347" r:id="rId10"/>
    <p:sldLayoutId id="21474853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11" charset="0"/>
          <a:ea typeface="MS PGothic" panose="020B0600070205080204" pitchFamily="34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11" charset="0"/>
          <a:ea typeface="MS PGothic" panose="020B0600070205080204" pitchFamily="34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11" charset="0"/>
          <a:ea typeface="MS PGothic" panose="020B0600070205080204" pitchFamily="34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11" charset="0"/>
          <a:ea typeface="MS PGothic" panose="020B0600070205080204" pitchFamily="34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udith.sims@us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4C73A298-3CEA-FF1F-7912-73CF3F7E82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381000"/>
            <a:ext cx="7772400" cy="1143000"/>
          </a:xfrm>
        </p:spPr>
        <p:txBody>
          <a:bodyPr/>
          <a:lstStyle/>
          <a:p>
            <a: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Utah On-Site Wastewater Treatment Training Program</a:t>
            </a:r>
            <a:endParaRPr lang="en-US" altLang="en-US" sz="2800" dirty="0">
              <a:solidFill>
                <a:schemeClr val="accent6"/>
              </a:solidFill>
            </a:endParaRP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428FF337-2F76-FA73-BA58-1A93FABB68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76400" y="990600"/>
            <a:ext cx="6400800" cy="1676400"/>
          </a:xfrm>
        </p:spPr>
        <p:txBody>
          <a:bodyPr/>
          <a:lstStyle/>
          <a:p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Utah Water Research Laboratory</a:t>
            </a:r>
          </a:p>
          <a:p>
            <a:r>
              <a:rPr lang="en-US" altLang="en-US" sz="24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USU, Logan</a:t>
            </a:r>
          </a:p>
          <a:p>
            <a:r>
              <a:rPr lang="en-US" altLang="en-US" sz="24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Judy Sims</a:t>
            </a:r>
            <a:br>
              <a:rPr lang="en-US" altLang="en-US" sz="2400" dirty="0">
                <a:solidFill>
                  <a:schemeClr val="accent6"/>
                </a:solidFill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Email: </a:t>
            </a:r>
            <a:r>
              <a:rPr lang="en-US" altLang="en-US" sz="2400" dirty="0">
                <a:solidFill>
                  <a:schemeClr val="accent6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judith.sims@usu.edu</a:t>
            </a:r>
            <a:endParaRPr lang="en-US" altLang="en-US" sz="2400" dirty="0">
              <a:solidFill>
                <a:schemeClr val="accent6"/>
              </a:solidFill>
              <a:ea typeface="ＭＳ Ｐゴシック" panose="020B0600070205080204" pitchFamily="34" charset="-128"/>
            </a:endParaRPr>
          </a:p>
          <a:p>
            <a:endParaRPr lang="en-US" altLang="en-US" sz="2400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  <a:p>
            <a:endParaRPr lang="en-US" altLang="en-US" sz="2400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  <a:p>
            <a:endParaRPr lang="en-US" altLang="en-US" sz="2400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  <a:p>
            <a:endParaRPr lang="en-US" altLang="en-US" sz="2400" b="1" dirty="0">
              <a:solidFill>
                <a:srgbClr val="000000"/>
              </a:solidFill>
            </a:endParaRPr>
          </a:p>
        </p:txBody>
      </p:sp>
      <p:pic>
        <p:nvPicPr>
          <p:cNvPr id="32771" name="Picture 4" descr="strip">
            <a:extLst>
              <a:ext uri="{FF2B5EF4-FFF2-40B4-BE49-F238E27FC236}">
                <a16:creationId xmlns:a16="http://schemas.microsoft.com/office/drawing/2014/main" id="{3B66A1AF-47D5-C159-1A50-236289AF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5240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eptic system drawing soil etc good">
            <a:extLst>
              <a:ext uri="{FF2B5EF4-FFF2-40B4-BE49-F238E27FC236}">
                <a16:creationId xmlns:a16="http://schemas.microsoft.com/office/drawing/2014/main" id="{233C00B1-C9F0-DB03-C9C4-D28E7F7D9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87" y="3429000"/>
            <a:ext cx="331422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156D-4B33-7A18-7C2C-F4924FB3A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Taking Care of Your Septic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5EEAE-DBAD-0ED6-500B-44C3AC437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r>
              <a:rPr lang="en-US" sz="2800" dirty="0"/>
              <a:t>Conserve water</a:t>
            </a:r>
          </a:p>
          <a:p>
            <a:r>
              <a:rPr lang="en-US" sz="2800" dirty="0"/>
              <a:t>Avoid or minimize use of garbage disposal</a:t>
            </a:r>
          </a:p>
          <a:p>
            <a:r>
              <a:rPr lang="en-US" sz="2800" dirty="0"/>
              <a:t>Compost food wastes to decrease volume of solids entering tank</a:t>
            </a:r>
          </a:p>
          <a:p>
            <a:r>
              <a:rPr lang="en-US" sz="2800" dirty="0"/>
              <a:t>Avoid excess use of antibacterial cleaning products</a:t>
            </a:r>
          </a:p>
          <a:p>
            <a:r>
              <a:rPr lang="en-US" sz="2800" dirty="0"/>
              <a:t>Only flush toilet paper and human wastes </a:t>
            </a:r>
          </a:p>
          <a:p>
            <a:r>
              <a:rPr lang="en-US" sz="2800" dirty="0"/>
              <a:t>Pump tank periodically </a:t>
            </a:r>
          </a:p>
          <a:p>
            <a:pPr lvl="1"/>
            <a:r>
              <a:rPr lang="en-US" dirty="0"/>
              <a:t> Every three to five years pumped or inspected (to see if pumping is necessary)</a:t>
            </a:r>
          </a:p>
        </p:txBody>
      </p:sp>
    </p:spTree>
    <p:extLst>
      <p:ext uri="{BB962C8B-B14F-4D97-AF65-F5344CB8AC3E}">
        <p14:creationId xmlns:p14="http://schemas.microsoft.com/office/powerpoint/2010/main" val="2571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0860-FB29-4148-4858-B02CBBA6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B050"/>
                </a:solidFill>
              </a:rPr>
              <a:t>Second Problem: Disposing Inappropriate Materials in Your Septic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E6976-DD52-7899-A33D-0CE95A27C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00200"/>
            <a:ext cx="7162800" cy="43434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Do not dispose of non-biodegradable solids (e.g., coffee grounds, dental floss, disposable diapers, sanitary products, kitty litter, bandages, non-flushable wipes, paper towels and tissues, cigarette butts, condoms)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Do not pour grease or oil down drains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Do not dispose of pesticides, paint thinners, paints, solvents, antifreeze, disinfectants, unused medications, and poisons into septic tank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6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C7A26-2E9D-0FE7-0622-7F681E8BD8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304800"/>
            <a:ext cx="7162800" cy="11430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The Drain Field</a:t>
            </a:r>
          </a:p>
        </p:txBody>
      </p:sp>
      <p:pic>
        <p:nvPicPr>
          <p:cNvPr id="4" name="Content Placeholder 3" descr="A picture containing text, farm machine&#10;&#10;Description automatically generated">
            <a:extLst>
              <a:ext uri="{FF2B5EF4-FFF2-40B4-BE49-F238E27FC236}">
                <a16:creationId xmlns:a16="http://schemas.microsoft.com/office/drawing/2014/main" id="{338DA083-E0E8-E362-0DED-6052BB01878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9013" y="1828800"/>
            <a:ext cx="3365500" cy="3492500"/>
          </a:xfrm>
          <a:prstGeom prst="rect">
            <a:avLst/>
          </a:prstGeom>
        </p:spPr>
      </p:pic>
      <p:pic>
        <p:nvPicPr>
          <p:cNvPr id="6" name="Picture 5" descr="A picture containing ground, stone, building material&#10;&#10;Description automatically generated">
            <a:extLst>
              <a:ext uri="{FF2B5EF4-FFF2-40B4-BE49-F238E27FC236}">
                <a16:creationId xmlns:a16="http://schemas.microsoft.com/office/drawing/2014/main" id="{5CF95C43-CAA3-13B9-02AC-92C044DB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240" y="4646890"/>
            <a:ext cx="3457223" cy="18288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66B6119-323D-627F-6EEF-51DF2AF5B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82" y="25869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">
            <a:extLst>
              <a:ext uri="{FF2B5EF4-FFF2-40B4-BE49-F238E27FC236}">
                <a16:creationId xmlns:a16="http://schemas.microsoft.com/office/drawing/2014/main" id="{40742CD3-F16D-788E-6B1F-89C6C602A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8729" r="14482" b="6689"/>
          <a:stretch>
            <a:fillRect/>
          </a:stretch>
        </p:blipFill>
        <p:spPr bwMode="auto">
          <a:xfrm>
            <a:off x="4572000" y="1259820"/>
            <a:ext cx="4191000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42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44B0194C-1D7D-DCA8-0253-685E0C69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-152400"/>
            <a:ext cx="7162800" cy="1143000"/>
          </a:xfrm>
        </p:spPr>
        <p:txBody>
          <a:bodyPr/>
          <a:lstStyle/>
          <a:p>
            <a:r>
              <a:rPr lang="en-US" sz="3600" dirty="0">
                <a:solidFill>
                  <a:srgbClr val="00B050"/>
                </a:solidFill>
              </a:rPr>
              <a:t>Taking Care of Your Drain Field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B98F4F72-AD79-6ADA-5EF5-F75E9BCD6E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630591"/>
              </p:ext>
            </p:extLst>
          </p:nvPr>
        </p:nvGraphicFramePr>
        <p:xfrm>
          <a:off x="990600" y="609600"/>
          <a:ext cx="7162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5664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5245-3017-00BB-36F7-1A3CA6C0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04800"/>
            <a:ext cx="7162800" cy="1143000"/>
          </a:xfrm>
        </p:spPr>
        <p:txBody>
          <a:bodyPr wrap="square" anchor="ctr">
            <a:norm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If </a:t>
            </a:r>
            <a:r>
              <a:rPr lang="en-US" sz="3600" dirty="0" err="1">
                <a:solidFill>
                  <a:srgbClr val="00B050"/>
                </a:solidFill>
              </a:rPr>
              <a:t>Drainfield</a:t>
            </a:r>
            <a:r>
              <a:rPr lang="en-US" sz="3600" dirty="0">
                <a:solidFill>
                  <a:srgbClr val="00B050"/>
                </a:solidFill>
              </a:rPr>
              <a:t> Fails…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9B21-D009-79B4-C7C3-C0190D0F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63777"/>
            <a:ext cx="3505200" cy="4343400"/>
          </a:xfrm>
        </p:spPr>
        <p:txBody>
          <a:bodyPr wrap="square" anchor="t">
            <a:noAutofit/>
          </a:bodyPr>
          <a:lstStyle/>
          <a:p>
            <a:pPr marL="0" indent="0">
              <a:buNone/>
            </a:pPr>
            <a:r>
              <a:rPr lang="en-US" altLang="en-US" sz="3000" dirty="0"/>
              <a:t>"Replacement area" means that sufficient land with suitable soil, excluding streets, roads, and permanent structures is available and </a:t>
            </a:r>
            <a:r>
              <a:rPr lang="en-US" altLang="en-US" sz="3000" b="1" dirty="0">
                <a:solidFill>
                  <a:srgbClr val="00B050"/>
                </a:solidFill>
              </a:rPr>
              <a:t>is intended for 100% replacement of the drain field</a:t>
            </a:r>
            <a:endParaRPr lang="en-US" sz="3000" b="1" dirty="0">
              <a:solidFill>
                <a:srgbClr val="00B050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0DDB7CC-0AA7-ED49-B473-3FD44D6FA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6" y="2296287"/>
            <a:ext cx="4360056" cy="3291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3170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9294-4E30-CB3D-F02F-36FA5693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Warning Signs of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199DB-66E5-1C31-A4C2-4A1C49E288C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4525963"/>
          </a:xfrm>
        </p:spPr>
        <p:txBody>
          <a:bodyPr wrap="square" anchor="t">
            <a:normAutofit fontScale="25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en-US" sz="9600" dirty="0"/>
              <a:t>Tests showing presence of fecal coliform bacteria or high levels of nitrate in well water</a:t>
            </a:r>
          </a:p>
          <a:p>
            <a:pPr eaLnBrk="1" hangingPunct="1"/>
            <a:r>
              <a:rPr lang="en-US" altLang="en-US" sz="9600" dirty="0"/>
              <a:t>Surfacing wastewater or wet spots in the drain field </a:t>
            </a:r>
          </a:p>
          <a:p>
            <a:pPr eaLnBrk="1" hangingPunct="1"/>
            <a:r>
              <a:rPr lang="en-US" altLang="en-US" sz="9600" dirty="0"/>
              <a:t>Plumbing backups</a:t>
            </a:r>
          </a:p>
          <a:p>
            <a:pPr eaLnBrk="1" hangingPunct="1"/>
            <a:r>
              <a:rPr lang="en-US" altLang="en-US" sz="9600" dirty="0"/>
              <a:t>Slow-draining fixtures</a:t>
            </a:r>
          </a:p>
          <a:p>
            <a:pPr eaLnBrk="1" hangingPunct="1"/>
            <a:r>
              <a:rPr lang="en-US" altLang="en-US" sz="9600" dirty="0"/>
              <a:t>Wastewater odors in the house or yard</a:t>
            </a:r>
          </a:p>
          <a:p>
            <a:pPr lvl="1" eaLnBrk="1" hangingPunct="1"/>
            <a:r>
              <a:rPr lang="en-US" altLang="en-US" sz="9600" dirty="0"/>
              <a:t>It’s normal, however, for the house plumbing vent on the roof to emit wastewater odors</a:t>
            </a:r>
          </a:p>
          <a:p>
            <a:pPr lvl="1" eaLnBrk="1" hangingPunct="1"/>
            <a:endParaRPr lang="en-US" altLang="en-US" sz="2400" dirty="0"/>
          </a:p>
          <a:p>
            <a:endParaRPr lang="en-US" sz="1800" dirty="0"/>
          </a:p>
        </p:txBody>
      </p:sp>
      <p:pic>
        <p:nvPicPr>
          <p:cNvPr id="4" name="Picture 4" descr="Failing System0012.jpg                                         00068BB7iMac HD                        BA577183:">
            <a:extLst>
              <a:ext uri="{FF2B5EF4-FFF2-40B4-BE49-F238E27FC236}">
                <a16:creationId xmlns:a16="http://schemas.microsoft.com/office/drawing/2014/main" id="{FF2776A3-2569-833C-A6A2-4B0CEC56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7281" r="4630" b="7281"/>
          <a:stretch>
            <a:fillRect/>
          </a:stretch>
        </p:blipFill>
        <p:spPr bwMode="auto">
          <a:xfrm>
            <a:off x="5145108" y="1600200"/>
            <a:ext cx="3044783" cy="2185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amera 4">
            <a:extLst>
              <a:ext uri="{FF2B5EF4-FFF2-40B4-BE49-F238E27FC236}">
                <a16:creationId xmlns:a16="http://schemas.microsoft.com/office/drawing/2014/main" id="{BBF67AA6-5052-DA95-7C59-A5F506872C47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sz="quarter" idx="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diagram of a septic tank&#10;&#10;AI-generated content may be incorrect.">
            <a:extLst>
              <a:ext uri="{FF2B5EF4-FFF2-40B4-BE49-F238E27FC236}">
                <a16:creationId xmlns:a16="http://schemas.microsoft.com/office/drawing/2014/main" id="{B40889FB-112A-77B7-2DCC-75C0D35E2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156075"/>
            <a:ext cx="3784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55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B2B-2771-EBAA-4A4D-6CC9CDCD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Alternative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AF6AE-6904-5DC3-FD24-FD3215840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If your site has limitations such as:</a:t>
            </a:r>
          </a:p>
          <a:p>
            <a:pPr lvl="1"/>
            <a:r>
              <a:rPr lang="en-US" dirty="0"/>
              <a:t> Inadequate separation distance to ground water or bedrock</a:t>
            </a:r>
          </a:p>
          <a:p>
            <a:pPr lvl="1"/>
            <a:r>
              <a:rPr lang="en-US" dirty="0"/>
              <a:t> Not enough separation distance from water bodies, slope, property lines, etc.</a:t>
            </a:r>
          </a:p>
          <a:p>
            <a:pPr lvl="1"/>
            <a:r>
              <a:rPr lang="en-US" dirty="0"/>
              <a:t> Soil too fast or too slow</a:t>
            </a:r>
          </a:p>
          <a:p>
            <a:r>
              <a:rPr lang="en-US" dirty="0"/>
              <a:t>You may have a </a:t>
            </a:r>
            <a:r>
              <a:rPr lang="en-US" dirty="0">
                <a:solidFill>
                  <a:srgbClr val="00B050"/>
                </a:solidFill>
              </a:rPr>
              <a:t>more complex </a:t>
            </a:r>
            <a:r>
              <a:rPr lang="en-US" dirty="0"/>
              <a:t>treatment system that requires periodic inspection and maintenance by a certified professional </a:t>
            </a:r>
          </a:p>
        </p:txBody>
      </p:sp>
    </p:spTree>
    <p:extLst>
      <p:ext uri="{BB962C8B-B14F-4D97-AF65-F5344CB8AC3E}">
        <p14:creationId xmlns:p14="http://schemas.microsoft.com/office/powerpoint/2010/main" val="1518150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F356-BB53-AE0C-7998-DF1B797A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503918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00B050"/>
                </a:solidFill>
              </a:rPr>
              <a:t>Help!! Advice from Local Health Department (Funds May Be Available for Repairs and Replacement of Failing Systems)</a:t>
            </a:r>
            <a:br>
              <a:rPr lang="en-US" sz="2800" dirty="0">
                <a:solidFill>
                  <a:srgbClr val="00B050"/>
                </a:solidFill>
              </a:rPr>
            </a:br>
            <a:endParaRPr lang="en-US" sz="2800" dirty="0"/>
          </a:p>
        </p:txBody>
      </p:sp>
      <p:pic>
        <p:nvPicPr>
          <p:cNvPr id="16" name="Content Placeholder 15" descr="A map of the state of utah&#10;&#10;AI-generated content may be incorrect.">
            <a:extLst>
              <a:ext uri="{FF2B5EF4-FFF2-40B4-BE49-F238E27FC236}">
                <a16:creationId xmlns:a16="http://schemas.microsoft.com/office/drawing/2014/main" id="{10BE00DB-B614-C1B0-185E-923C78F05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348637" y="3428002"/>
            <a:ext cx="2446723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E12DDB6-24B3-9656-C303-1F2A5D0C63DA}"/>
              </a:ext>
            </a:extLst>
          </p:cNvPr>
          <p:cNvSpPr txBox="1">
            <a:spLocks/>
          </p:cNvSpPr>
          <p:nvPr/>
        </p:nvSpPr>
        <p:spPr bwMode="auto">
          <a:xfrm>
            <a:off x="990600" y="1981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itchFamily="-109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itchFamily="-109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itchFamily="-109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itchFamily="-109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-109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-109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-109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-109" charset="0"/>
              </a:defRPr>
            </a:lvl9pPr>
          </a:lstStyle>
          <a:p>
            <a:r>
              <a:rPr lang="en-US" sz="2800" kern="0" dirty="0"/>
              <a:t>Also may seek assistance from a certified on-site wastewater professional (See Website for Utah Division of Water Quality Onsite Program)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FB5F1C-8791-B2F6-5F73-FB12F85CDC20}"/>
              </a:ext>
            </a:extLst>
          </p:cNvPr>
          <p:cNvSpPr txBox="1">
            <a:spLocks/>
          </p:cNvSpPr>
          <p:nvPr/>
        </p:nvSpPr>
        <p:spPr bwMode="auto">
          <a:xfrm>
            <a:off x="685799" y="9525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itchFamily="-109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itchFamily="-109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itchFamily="-109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Helvetica" pitchFamily="-109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-109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-109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-109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Helvetica" pitchFamily="-109" charset="0"/>
              </a:defRPr>
            </a:lvl9pPr>
          </a:lstStyle>
          <a:p>
            <a:endParaRPr lang="en-US" sz="2800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A7BCD8-136D-AFC2-E1B4-0599C8997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Owning a Septic System: What You Need to Know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ABE89-2269-8E1E-A0E0-982A97572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7162800" cy="43434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/>
              <a:t>When a centralized wastewater treatment system is not available to treat your wastewater, then it </a:t>
            </a:r>
            <a:r>
              <a:rPr lang="en-US" altLang="en-US" sz="2400" dirty="0">
                <a:solidFill>
                  <a:schemeClr val="accent6"/>
                </a:solidFill>
              </a:rPr>
              <a:t>is </a:t>
            </a:r>
            <a:r>
              <a:rPr lang="en-US" altLang="en-US" sz="2400" b="1" dirty="0">
                <a:solidFill>
                  <a:schemeClr val="accent6"/>
                </a:solidFill>
              </a:rPr>
              <a:t>YOUR RESPONSIBILITY </a:t>
            </a:r>
            <a:r>
              <a:rPr lang="en-US" altLang="en-US" sz="2400" dirty="0">
                <a:solidFill>
                  <a:schemeClr val="accent6"/>
                </a:solidFill>
              </a:rPr>
              <a:t>to </a:t>
            </a:r>
            <a:r>
              <a:rPr lang="en-US" altLang="en-US" sz="2400" b="1" dirty="0">
                <a:solidFill>
                  <a:schemeClr val="accent6"/>
                </a:solidFill>
              </a:rPr>
              <a:t>OPERATE AND MAINTAIN </a:t>
            </a:r>
            <a:r>
              <a:rPr lang="en-US" altLang="en-US" sz="2400" dirty="0"/>
              <a:t>your own “mini-treatment” plant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Proper handling of your wastewater will protect you and your community from wastewater contamination</a:t>
            </a:r>
          </a:p>
          <a:p>
            <a:pPr marL="552435" indent="-342900" algn="ctr"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en-US" sz="2400" dirty="0"/>
              <a:t>That is, protection from contamination by </a:t>
            </a:r>
            <a:r>
              <a:rPr lang="en-US" altLang="en-US" sz="2400" dirty="0">
                <a:solidFill>
                  <a:srgbClr val="00B050"/>
                </a:solidFill>
              </a:rPr>
              <a:t>disease-causing organisms </a:t>
            </a:r>
            <a:r>
              <a:rPr lang="en-US" altLang="en-US" sz="2400" dirty="0"/>
              <a:t>and a condition referred to as </a:t>
            </a:r>
            <a:r>
              <a:rPr lang="en-US" altLang="en-US" sz="2400" dirty="0">
                <a:solidFill>
                  <a:schemeClr val="accent6"/>
                </a:solidFill>
              </a:rPr>
              <a:t>blue-baby syndrome</a:t>
            </a:r>
          </a:p>
          <a:p>
            <a:endParaRPr lang="en-US" dirty="0"/>
          </a:p>
        </p:txBody>
      </p:sp>
      <p:pic>
        <p:nvPicPr>
          <p:cNvPr id="6" name="Picture 5" descr="path1">
            <a:extLst>
              <a:ext uri="{FF2B5EF4-FFF2-40B4-BE49-F238E27FC236}">
                <a16:creationId xmlns:a16="http://schemas.microsoft.com/office/drawing/2014/main" id="{C3ADB122-E565-C18C-AA96-6B8E3BF9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" y="5365173"/>
            <a:ext cx="1036320" cy="914400"/>
          </a:xfrm>
          <a:prstGeom prst="rect">
            <a:avLst/>
          </a:prstGeom>
          <a:noFill/>
        </p:spPr>
      </p:pic>
      <p:pic>
        <p:nvPicPr>
          <p:cNvPr id="11" name="Picture 10" descr="A blue cartoon of a person&#10;&#10;AI-generated content may be incorrect.">
            <a:extLst>
              <a:ext uri="{FF2B5EF4-FFF2-40B4-BE49-F238E27FC236}">
                <a16:creationId xmlns:a16="http://schemas.microsoft.com/office/drawing/2014/main" id="{C4F6C0E1-11F9-EC8A-2F46-58E49DF2D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60" y="4724400"/>
            <a:ext cx="1066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35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CA45CF69-3B8A-3492-EE84-FC9AE1577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accent2"/>
                </a:solidFill>
              </a:rPr>
              <a:t>On-Site Wastewater Treatment and Disposal System </a:t>
            </a:r>
            <a:endParaRPr lang="en-US" alt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A80E-83A4-159F-CFAC-7A53B7D5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979" y="330389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>
                <a:solidFill>
                  <a:srgbClr val="00B050"/>
                </a:solidFill>
              </a:rPr>
              <a:t>Suitable Soil: </a:t>
            </a:r>
          </a:p>
          <a:p>
            <a:pPr marL="0" indent="0">
              <a:buNone/>
            </a:pPr>
            <a:r>
              <a:rPr lang="en-US" sz="2800" b="1" i="1" dirty="0">
                <a:solidFill>
                  <a:srgbClr val="00B050"/>
                </a:solidFill>
              </a:rPr>
              <a:t>Not too Fast, </a:t>
            </a:r>
          </a:p>
          <a:p>
            <a:pPr marL="0" indent="0">
              <a:buNone/>
            </a:pPr>
            <a:r>
              <a:rPr lang="en-US" sz="2800" b="1" i="1" dirty="0">
                <a:solidFill>
                  <a:srgbClr val="00B050"/>
                </a:solidFill>
              </a:rPr>
              <a:t>Not too Slow</a:t>
            </a:r>
          </a:p>
        </p:txBody>
      </p:sp>
      <p:pic>
        <p:nvPicPr>
          <p:cNvPr id="39938" name="Picture 3" descr="conventional_system2">
            <a:extLst>
              <a:ext uri="{FF2B5EF4-FFF2-40B4-BE49-F238E27FC236}">
                <a16:creationId xmlns:a16="http://schemas.microsoft.com/office/drawing/2014/main" id="{3B1A4BCC-CEA5-E7A5-29FB-974648CF9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9" y="1676400"/>
            <a:ext cx="64008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28" descr="trtmt_disposalbalance.JPG                                      00000002&#9;Unlabeled                      00000000:">
            <a:extLst>
              <a:ext uri="{FF2B5EF4-FFF2-40B4-BE49-F238E27FC236}">
                <a16:creationId xmlns:a16="http://schemas.microsoft.com/office/drawing/2014/main" id="{F4CBA5E9-45C9-B6FF-485B-C899C1B6D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79" y="1496710"/>
            <a:ext cx="2319193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A8998840-A23F-5CD5-A316-BEF76DAFE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9338" y="609600"/>
            <a:ext cx="7408862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accent6"/>
                </a:solidFill>
              </a:rPr>
              <a:t>On-Site Wastewater Treatment Systems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B9D31D37-A228-3626-288A-01C5F435F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On-site systems can experience two types of failure</a:t>
            </a:r>
          </a:p>
          <a:p>
            <a:pPr>
              <a:defRPr/>
            </a:pPr>
            <a:r>
              <a:rPr lang="en-US" altLang="en-US" sz="2400" b="1" dirty="0">
                <a:solidFill>
                  <a:schemeClr val="accent6"/>
                </a:solidFill>
              </a:rPr>
              <a:t>Operational Failure</a:t>
            </a:r>
          </a:p>
          <a:p>
            <a:pPr lvl="1">
              <a:defRPr/>
            </a:pPr>
            <a:r>
              <a:rPr lang="en-US" altLang="en-US" sz="2400" dirty="0"/>
              <a:t>A system after installation not usually checked or monitored until----</a:t>
            </a:r>
          </a:p>
          <a:p>
            <a:pPr lvl="1">
              <a:defRPr/>
            </a:pPr>
            <a:r>
              <a:rPr lang="en-US" altLang="en-US" sz="2400" dirty="0"/>
              <a:t>System does not remove the wastewater from the home or yard (disposal)</a:t>
            </a:r>
          </a:p>
          <a:p>
            <a:pPr lvl="2">
              <a:defRPr/>
            </a:pPr>
            <a:r>
              <a:rPr lang="en-US" altLang="en-US" dirty="0"/>
              <a:t>Often is an emergency situation and affects homeowner directly</a:t>
            </a:r>
          </a:p>
          <a:p>
            <a:pPr lvl="2">
              <a:defRPr/>
            </a:pPr>
            <a:r>
              <a:rPr lang="en-US" altLang="en-US" dirty="0"/>
              <a:t> Is usually (hopefully?) corrected promptly</a:t>
            </a:r>
          </a:p>
        </p:txBody>
      </p:sp>
      <p:pic>
        <p:nvPicPr>
          <p:cNvPr id="46083" name="Picture 5" descr="Failing system                                                 00089B40iMac HD                        BA577183:">
            <a:extLst>
              <a:ext uri="{FF2B5EF4-FFF2-40B4-BE49-F238E27FC236}">
                <a16:creationId xmlns:a16="http://schemas.microsoft.com/office/drawing/2014/main" id="{3D0504ED-4F43-A2EC-E7CE-FA41D19F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5176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5CD534A7-4CB5-7FD3-78EC-3CEA2BAE8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chemeClr val="accent6"/>
                </a:solidFill>
              </a:rPr>
              <a:t>On-Site Wastewater Treatment Systems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401FC8F0-3E08-8348-0BDD-71BAE0178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400" b="1" dirty="0">
                <a:solidFill>
                  <a:schemeClr val="accent6"/>
                </a:solidFill>
              </a:rPr>
              <a:t>Functional failure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/>
              <a:t>System continues to remove wastewater but does not properly treat the wastewater prior to discharge into the environment (treatment)</a:t>
            </a:r>
          </a:p>
          <a:p>
            <a:pPr lvl="2">
              <a:lnSpc>
                <a:spcPct val="90000"/>
              </a:lnSpc>
              <a:defRPr/>
            </a:pPr>
            <a:r>
              <a:rPr lang="en-US" altLang="en-US" sz="2000" dirty="0"/>
              <a:t>Often does not directly impact the homeowner but can affect the community through degraded water quality and potential public health problems</a:t>
            </a:r>
          </a:p>
          <a:p>
            <a:pPr lvl="2">
              <a:lnSpc>
                <a:spcPct val="90000"/>
              </a:lnSpc>
              <a:defRPr/>
            </a:pPr>
            <a:r>
              <a:rPr lang="en-US" altLang="en-US" sz="2000" dirty="0"/>
              <a:t>Homeowners often don</a:t>
            </a:r>
            <a:r>
              <a:rPr lang="ja-JP" altLang="en-US" sz="2000"/>
              <a:t>’</a:t>
            </a:r>
            <a:r>
              <a:rPr lang="en-US" altLang="ja-JP" sz="2000" dirty="0"/>
              <a:t>t know when a functional failure has occurred</a:t>
            </a:r>
          </a:p>
          <a:p>
            <a:pPr lvl="3">
              <a:lnSpc>
                <a:spcPct val="90000"/>
              </a:lnSpc>
              <a:defRPr/>
            </a:pPr>
            <a:r>
              <a:rPr lang="en-US" altLang="en-US" dirty="0"/>
              <a:t>Even if do, may be reluctant to acknowledge the failure and repair the system</a:t>
            </a:r>
          </a:p>
          <a:p>
            <a:pPr lvl="3">
              <a:lnSpc>
                <a:spcPct val="90000"/>
              </a:lnSpc>
              <a:buFontTx/>
              <a:buNone/>
              <a:defRPr/>
            </a:pPr>
            <a:endParaRPr lang="en-US" altLang="en-US" dirty="0"/>
          </a:p>
          <a:p>
            <a:pPr lvl="1">
              <a:lnSpc>
                <a:spcPct val="90000"/>
              </a:lnSpc>
              <a:defRPr/>
            </a:pPr>
            <a:endParaRPr lang="en-US" altLang="en-US" sz="2000" dirty="0"/>
          </a:p>
        </p:txBody>
      </p:sp>
      <p:pic>
        <p:nvPicPr>
          <p:cNvPr id="47107" name="Picture 4" descr="eutrophication.jpg                                             0006F30FiMac HD                        BA577183:">
            <a:extLst>
              <a:ext uri="{FF2B5EF4-FFF2-40B4-BE49-F238E27FC236}">
                <a16:creationId xmlns:a16="http://schemas.microsoft.com/office/drawing/2014/main" id="{B005D041-E870-8BEB-D87B-6B3A4F004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05400"/>
            <a:ext cx="1736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fish">
            <a:extLst>
              <a:ext uri="{FF2B5EF4-FFF2-40B4-BE49-F238E27FC236}">
                <a16:creationId xmlns:a16="http://schemas.microsoft.com/office/drawing/2014/main" id="{B0C48A4A-817A-6322-4100-E8F71704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150">
            <a:off x="6172200" y="5257800"/>
            <a:ext cx="11525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6" descr="duckweed.jpg                                                   00029184Macintosh HD                   BB752C5B:">
            <a:extLst>
              <a:ext uri="{FF2B5EF4-FFF2-40B4-BE49-F238E27FC236}">
                <a16:creationId xmlns:a16="http://schemas.microsoft.com/office/drawing/2014/main" id="{1E4BB512-7E5F-4A89-6DD8-1B4729E83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11239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6E06-700D-8613-8422-D96ED16C5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6"/>
                </a:solidFill>
              </a:rPr>
              <a:t>First Septic System Problem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676B-DE2F-C7CE-9B78-AC757022D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19200"/>
            <a:ext cx="7162800" cy="43434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Hydraulic overloading of system</a:t>
            </a:r>
          </a:p>
          <a:p>
            <a:pPr lvl="1"/>
            <a:r>
              <a:rPr lang="en-US" dirty="0"/>
              <a:t> That is, adding more water per day than the system is designed for</a:t>
            </a:r>
          </a:p>
          <a:p>
            <a:pPr lvl="1"/>
            <a:r>
              <a:rPr lang="en-US" dirty="0"/>
              <a:t> Size of the septic tank is based on the daily flow</a:t>
            </a:r>
          </a:p>
          <a:p>
            <a:pPr lvl="1"/>
            <a:r>
              <a:rPr lang="en-US" dirty="0"/>
              <a:t> Size of the drain field is based on the </a:t>
            </a:r>
            <a:r>
              <a:rPr lang="en-US" dirty="0">
                <a:solidFill>
                  <a:schemeClr val="accent6"/>
                </a:solidFill>
              </a:rPr>
              <a:t>MAXIMUM</a:t>
            </a:r>
            <a:r>
              <a:rPr lang="en-US" dirty="0"/>
              <a:t> amount of wastewater the system can handle on a daily basis (includes a safety factor for times of high flow)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31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E966-BB6E-374E-1FE4-40BD2849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1143000"/>
          </a:xfrm>
        </p:spPr>
        <p:txBody>
          <a:bodyPr/>
          <a:lstStyle/>
          <a:p>
            <a:r>
              <a:rPr lang="en-US" sz="2800" dirty="0">
                <a:solidFill>
                  <a:schemeClr val="accent6"/>
                </a:solidFill>
              </a:rPr>
              <a:t>Example: Three Bedroom Home with Five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5F360-F257-D375-4F06-32186801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4343400"/>
          </a:xfrm>
        </p:spPr>
        <p:txBody>
          <a:bodyPr/>
          <a:lstStyle/>
          <a:p>
            <a:r>
              <a:rPr lang="en-US" sz="2300" dirty="0"/>
              <a:t>For a three-bedroom home, maximum daily flow is 450 gallons per day, and the minimum size of the septic tank is 1000 gallons (Utah Regulations) </a:t>
            </a:r>
          </a:p>
          <a:p>
            <a:r>
              <a:rPr lang="en-US" sz="2300" dirty="0"/>
              <a:t>Average flow per person is about 45 – 60 gallons per day</a:t>
            </a:r>
          </a:p>
          <a:p>
            <a:r>
              <a:rPr lang="en-US" sz="2300" dirty="0"/>
              <a:t>Therefore, the daily wastewa</a:t>
            </a:r>
            <a:r>
              <a:rPr lang="en-US" sz="2400" dirty="0"/>
              <a:t>ter flow for 5 people is 225 - 300 gallons per day</a:t>
            </a:r>
          </a:p>
          <a:p>
            <a:pPr lvl="1"/>
            <a:r>
              <a:rPr lang="en-US" sz="2400" dirty="0"/>
              <a:t> </a:t>
            </a:r>
            <a:r>
              <a:rPr lang="en-US" sz="2200" dirty="0"/>
              <a:t>But leaky toilets and faucets(can add up to 200 gallons per day!), long or lots of showers, and/or several loads of laundry</a:t>
            </a:r>
          </a:p>
          <a:p>
            <a:pPr lvl="2"/>
            <a:r>
              <a:rPr lang="en-US" sz="2200" dirty="0"/>
              <a:t>Can result in exceeding the maximum allowable daily flow rate of 450 gallons per day, leading to system failure, both functional and operational</a:t>
            </a:r>
          </a:p>
        </p:txBody>
      </p:sp>
    </p:spTree>
    <p:extLst>
      <p:ext uri="{BB962C8B-B14F-4D97-AF65-F5344CB8AC3E}">
        <p14:creationId xmlns:p14="http://schemas.microsoft.com/office/powerpoint/2010/main" val="295426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49A7-DF97-73C1-DC80-A76AE4D6CA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52400"/>
            <a:ext cx="71628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B050"/>
                </a:solidFill>
              </a:rPr>
              <a:t>Septic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05423-8E2F-C6D9-9F2A-08C44E6747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685800"/>
            <a:ext cx="7162800" cy="43434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Wastewater flows into the tank as you use it in the home: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heavier solid materials sink to the bottom (forming the sludge layer)</a:t>
            </a:r>
          </a:p>
          <a:p>
            <a:pPr lvl="1"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lighter materials float to the top (oils and greases, soap scum, TP)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tank’s primary purpose is to hold these solids and also to start biological treatment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There should be about 3 to 5 years of storage capacity for solids before the tank needs to be pumped out and </a:t>
            </a:r>
          </a:p>
          <a:p>
            <a:pPr marL="0" indent="0" eaLnBrk="1" hangingPunct="1"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solids removed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C9A485-C3B4-EDBC-540F-3F9029B3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637003"/>
            <a:ext cx="4760595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04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2F343C-87B0-67B8-E35B-0024F6E9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04800"/>
            <a:ext cx="7162800" cy="11430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+mj-lt"/>
                <a:ea typeface="MS PGothic" panose="020B0600070205080204" pitchFamily="34" charset="-128"/>
                <a:cs typeface="MS PGothic" charset="0"/>
              </a:rPr>
              <a:t>What Happens to the Solids in the Tank?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9C7D2-8613-B602-234A-8B3D2EDD67F5}"/>
              </a:ext>
            </a:extLst>
          </p:cNvPr>
          <p:cNvSpPr txBox="1"/>
          <p:nvPr/>
        </p:nvSpPr>
        <p:spPr bwMode="auto">
          <a:xfrm>
            <a:off x="990600" y="1828800"/>
            <a:ext cx="7162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SzPct val="100000"/>
              <a:buChar char="•"/>
            </a:pPr>
            <a:r>
              <a:rPr lang="en-US" altLang="en-US" sz="2700" dirty="0">
                <a:latin typeface="+mn-lt"/>
              </a:rPr>
              <a:t>It takes about 2 days for the solids to separate out and for anaerobic biodegradation of the solids by microorganisms (removes about 50% of the solids)</a:t>
            </a:r>
          </a:p>
          <a:p>
            <a:pPr marL="285750" lvl="2" indent="-28575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SzPct val="100000"/>
              <a:buChar char="•"/>
            </a:pPr>
            <a:r>
              <a:rPr lang="en-US" altLang="en-US" sz="2700" dirty="0">
                <a:latin typeface="+mn-lt"/>
              </a:rPr>
              <a:t>We need to be careful about how we treat those helpful microorganisms (both in the tank and in the drain field)</a:t>
            </a:r>
            <a:endParaRPr lang="en-US" sz="2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5415718"/>
      </p:ext>
    </p:extLst>
  </p:cSld>
  <p:clrMapOvr>
    <a:masterClrMapping/>
  </p:clrMapOvr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X:Templates:Presentations:Designs:Blends</Template>
  <TotalTime>27118</TotalTime>
  <Pages>9</Pages>
  <Words>1005</Words>
  <Application>Microsoft Macintosh PowerPoint</Application>
  <PresentationFormat>On-screen Show (4:3)</PresentationFormat>
  <Paragraphs>88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ＭＳ Ｐゴシック</vt:lpstr>
      <vt:lpstr>Arial</vt:lpstr>
      <vt:lpstr>Helvetica</vt:lpstr>
      <vt:lpstr>Times</vt:lpstr>
      <vt:lpstr>Wingdings</vt:lpstr>
      <vt:lpstr>untitled 1</vt:lpstr>
      <vt:lpstr>Blank Presentation</vt:lpstr>
      <vt:lpstr>Default Design</vt:lpstr>
      <vt:lpstr>3_untitled 1</vt:lpstr>
      <vt:lpstr>Utah On-Site Wastewater Treatment Training Program</vt:lpstr>
      <vt:lpstr>Owning a Septic System: What You Need to Know</vt:lpstr>
      <vt:lpstr>On-Site Wastewater Treatment and Disposal System </vt:lpstr>
      <vt:lpstr>On-Site Wastewater Treatment Systems</vt:lpstr>
      <vt:lpstr>On-Site Wastewater Treatment Systems</vt:lpstr>
      <vt:lpstr>First Septic System Problem</vt:lpstr>
      <vt:lpstr>Example: Three Bedroom Home with Five People</vt:lpstr>
      <vt:lpstr>Septic Tank</vt:lpstr>
      <vt:lpstr>What Happens to the Solids in the Tank?</vt:lpstr>
      <vt:lpstr>Taking Care of Your Septic Tank</vt:lpstr>
      <vt:lpstr>Second Problem: Disposing Inappropriate Materials in Your Septic System</vt:lpstr>
      <vt:lpstr>The Drain Field</vt:lpstr>
      <vt:lpstr>Taking Care of Your Drain Field</vt:lpstr>
      <vt:lpstr>If Drainfield Fails…</vt:lpstr>
      <vt:lpstr>Warning Signs of Failure</vt:lpstr>
      <vt:lpstr>Alternative Systems</vt:lpstr>
      <vt:lpstr>Help!! Advice from Local Health Department (Funds May Be Available for Repairs and Replacement of Failing Systems)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an On-Site Sewage System?   Goal:  Protection of Public Health and the Environment</dc:title>
  <dc:subject/>
  <dc:creator>Leaunda Hemphill</dc:creator>
  <cp:keywords/>
  <dc:description/>
  <cp:lastModifiedBy>Judy Sims</cp:lastModifiedBy>
  <cp:revision>451</cp:revision>
  <cp:lastPrinted>2025-03-25T21:17:58Z</cp:lastPrinted>
  <dcterms:created xsi:type="dcterms:W3CDTF">2014-04-21T03:52:36Z</dcterms:created>
  <dcterms:modified xsi:type="dcterms:W3CDTF">2026-02-17T15:11:17Z</dcterms:modified>
</cp:coreProperties>
</file>