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65" r:id="rId2"/>
    <p:sldId id="861" r:id="rId3"/>
    <p:sldId id="862" r:id="rId4"/>
    <p:sldId id="811" r:id="rId5"/>
    <p:sldId id="257" r:id="rId6"/>
    <p:sldId id="816" r:id="rId7"/>
    <p:sldId id="818" r:id="rId8"/>
    <p:sldId id="859" r:id="rId9"/>
    <p:sldId id="860" r:id="rId10"/>
    <p:sldId id="815" r:id="rId11"/>
    <p:sldId id="821" r:id="rId12"/>
    <p:sldId id="822" r:id="rId13"/>
    <p:sldId id="823" r:id="rId14"/>
    <p:sldId id="824" r:id="rId15"/>
    <p:sldId id="826" r:id="rId16"/>
    <p:sldId id="825" r:id="rId17"/>
    <p:sldId id="827" r:id="rId18"/>
    <p:sldId id="828" r:id="rId19"/>
    <p:sldId id="864" r:id="rId20"/>
    <p:sldId id="853" r:id="rId21"/>
    <p:sldId id="854" r:id="rId22"/>
    <p:sldId id="855" r:id="rId23"/>
    <p:sldId id="856" r:id="rId24"/>
    <p:sldId id="857" r:id="rId25"/>
    <p:sldId id="829" r:id="rId26"/>
    <p:sldId id="858" r:id="rId27"/>
    <p:sldId id="83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by Ward" initials="RW" lastIdx="1" clrIdx="0">
    <p:extLst>
      <p:ext uri="{19B8F6BF-5375-455C-9EA6-DF929625EA0E}">
        <p15:presenceInfo xmlns:p15="http://schemas.microsoft.com/office/powerpoint/2012/main" userId="Ruby War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7A82"/>
    <a:srgbClr val="7E724A"/>
    <a:srgbClr val="9E8E5C"/>
    <a:srgbClr val="96D0DA"/>
    <a:srgbClr val="64BBC9"/>
    <a:srgbClr val="C3B997"/>
    <a:srgbClr val="5398A2"/>
    <a:srgbClr val="0D3254"/>
    <a:srgbClr val="DBD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9" autoAdjust="0"/>
    <p:restoredTop sz="81571" autoAdjust="0"/>
  </p:normalViewPr>
  <p:slideViewPr>
    <p:cSldViewPr snapToGrid="0" snapToObjects="1">
      <p:cViewPr varScale="1">
        <p:scale>
          <a:sx n="71" d="100"/>
          <a:sy n="71" d="100"/>
        </p:scale>
        <p:origin x="1258" y="53"/>
      </p:cViewPr>
      <p:guideLst>
        <p:guide orient="horz" pos="220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2674"/>
    </p:cViewPr>
  </p:sorterViewPr>
  <p:notesViewPr>
    <p:cSldViewPr snapToGrid="0" snapToObjects="1">
      <p:cViewPr varScale="1">
        <p:scale>
          <a:sx n="139" d="100"/>
          <a:sy n="139" d="100"/>
        </p:scale>
        <p:origin x="40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A2D06-0F60-3742-A679-A50E629163FC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AFB80-FB9D-F145-A578-4166C77F5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9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trib.com/news/politics/2021/02/18/utahs-payday-loan-rates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really want to run a business for fun to teach your kids.  Check into your States cottage food laws and run it out of your home.   You could do it for a summer through that route.  If in Utah, the optional module 6 will cover the home food options in Utah and some of the home food safety issues.  You could still use all of these, but the point if for a successful business.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AFB80-FB9D-F145-A578-4166C77F5F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6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Utah’s payday loan rates are 2nd highest in America. Only Texas is higher. (sltrib.com)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AFB80-FB9D-F145-A578-4166C77F5F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it make money – hobby vs business</a:t>
            </a:r>
          </a:p>
          <a:p>
            <a:r>
              <a:rPr lang="en-US" dirty="0"/>
              <a:t>Pictures need to be redone to look like a puzzle that fits together (rather than 4 unconnected pictures). Is there a template already for this in Canva?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AFB80-FB9D-F145-A578-4166C77F5F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05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examine these questions and others in the upcoming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AFB80-FB9D-F145-A578-4166C77F5F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73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labor and time will make the product more expensive.  If ingredients are hard to find it will be difficult to have a consistent product.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AFB80-FB9D-F145-A578-4166C77F5F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06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  <a:latin typeface="Californian FB" panose="0207040306080B030204" pitchFamily="18" charset="0"/>
              </a:rPr>
              <a:t>We’re focusing on commercial production, but Some states allow food products to be made in home kitchens – the options for Utah are covered in optional Module 6.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AFB80-FB9D-F145-A578-4166C77F5F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5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AFB80-FB9D-F145-A578-4166C77F5F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05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For farmers market/craft fare - Pay to be there </a:t>
            </a:r>
          </a:p>
          <a:p>
            <a:pPr lvl="1"/>
            <a:r>
              <a:rPr lang="en-US" dirty="0"/>
              <a:t>Be there or pay someone else to be there</a:t>
            </a:r>
          </a:p>
          <a:p>
            <a:pPr lvl="1"/>
            <a:endParaRPr lang="en-US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Own property - Convenient but may violate city ordinances for traffic/parking in neighborhood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AFB80-FB9D-F145-A578-4166C77F5F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85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5175504" cy="636422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47103" y="4179824"/>
            <a:ext cx="6057294" cy="38030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 i="1" spc="1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of Presentation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0" y="6364224"/>
            <a:ext cx="12191999" cy="493776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>
          <a:xfrm>
            <a:off x="5547103" y="1442301"/>
            <a:ext cx="6057294" cy="269413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 b="1" i="0" spc="4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5648155" y="4901939"/>
            <a:ext cx="4817753" cy="0"/>
          </a:xfrm>
          <a:prstGeom prst="line">
            <a:avLst/>
          </a:prstGeom>
          <a:ln w="25400">
            <a:solidFill>
              <a:srgbClr val="0D3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7960364" y="4901939"/>
            <a:ext cx="0" cy="852341"/>
          </a:xfrm>
          <a:prstGeom prst="line">
            <a:avLst/>
          </a:prstGeom>
          <a:ln w="25400">
            <a:solidFill>
              <a:srgbClr val="0D3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8808" y="5174447"/>
            <a:ext cx="2197100" cy="406400"/>
          </a:xfrm>
          <a:prstGeom prst="rect">
            <a:avLst/>
          </a:prstGeom>
        </p:spPr>
      </p:pic>
      <p:pic>
        <p:nvPicPr>
          <p:cNvPr id="10" name="Picture 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6EF2B783-0755-484A-BE2B-E208B764AA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60081" y="5225548"/>
            <a:ext cx="2019532" cy="38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7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805400" y="462494"/>
            <a:ext cx="10487911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4448" y="6195646"/>
            <a:ext cx="1460500" cy="266700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0"/>
          </p:nvPr>
        </p:nvSpPr>
        <p:spPr>
          <a:xfrm>
            <a:off x="805400" y="1489436"/>
            <a:ext cx="10487911" cy="411008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6684399"/>
            <a:ext cx="12191999" cy="173601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8946BA13-D8FC-8A40-B3B2-FA44DB19F1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8016" y="6158683"/>
            <a:ext cx="1808846" cy="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6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4" y="1395167"/>
            <a:ext cx="11515345" cy="20976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676654" y="462494"/>
            <a:ext cx="10616657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676654" y="3761295"/>
            <a:ext cx="10616657" cy="1838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684399"/>
            <a:ext cx="12191999" cy="173601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30AF54-5F38-7941-9211-DAA8AD9136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4448" y="6195646"/>
            <a:ext cx="1460500" cy="266700"/>
          </a:xfrm>
          <a:prstGeom prst="rect">
            <a:avLst/>
          </a:prstGeom>
        </p:spPr>
      </p:pic>
      <p:pic>
        <p:nvPicPr>
          <p:cNvPr id="10" name="Picture 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50D746C9-B51B-1444-BEB8-8FB45BCEAE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8016" y="6158683"/>
            <a:ext cx="1808846" cy="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3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4" y="1536569"/>
            <a:ext cx="5290513" cy="40629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76654" y="462494"/>
            <a:ext cx="10616657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429079" y="1536569"/>
            <a:ext cx="4864232" cy="40629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684399"/>
            <a:ext cx="12191999" cy="173601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1C45FB-B439-2B43-A3EC-669165C17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4448" y="6195646"/>
            <a:ext cx="1460500" cy="266700"/>
          </a:xfrm>
          <a:prstGeom prst="rect">
            <a:avLst/>
          </a:prstGeom>
        </p:spPr>
      </p:pic>
      <p:pic>
        <p:nvPicPr>
          <p:cNvPr id="13" name="Picture 1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E951B401-D532-D54B-9275-D96A0F6884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8016" y="6158683"/>
            <a:ext cx="1808846" cy="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1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5" y="1357459"/>
            <a:ext cx="3749040" cy="213535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556759" y="1357459"/>
            <a:ext cx="3749040" cy="213535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436864" y="1357459"/>
            <a:ext cx="3749040" cy="213535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76655" y="462494"/>
            <a:ext cx="10616656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676655" y="3761295"/>
            <a:ext cx="10616656" cy="18382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684399"/>
            <a:ext cx="12191999" cy="173601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05FCB4-6BA9-F842-BD12-27E606E1EE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4448" y="6195646"/>
            <a:ext cx="1460500" cy="266700"/>
          </a:xfrm>
          <a:prstGeom prst="rect">
            <a:avLst/>
          </a:prstGeom>
        </p:spPr>
      </p:pic>
      <p:pic>
        <p:nvPicPr>
          <p:cNvPr id="14" name="Picture 13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76F285E2-2797-144D-A142-6440021DE5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8016" y="6158683"/>
            <a:ext cx="1808846" cy="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60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6" y="1395167"/>
            <a:ext cx="11509247" cy="451543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76656" y="462494"/>
            <a:ext cx="10616655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800" b="1" i="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684399"/>
            <a:ext cx="12191999" cy="173601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FF381F-DDC6-CC4B-974B-058E8BC3CA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4448" y="6195646"/>
            <a:ext cx="1460500" cy="266700"/>
          </a:xfrm>
          <a:prstGeom prst="rect">
            <a:avLst/>
          </a:prstGeom>
        </p:spPr>
      </p:pic>
      <p:pic>
        <p:nvPicPr>
          <p:cNvPr id="12" name="Picture 11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7004D691-5A98-B24B-A475-74D838B71D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8016" y="6158683"/>
            <a:ext cx="1808846" cy="3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6" y="0"/>
            <a:ext cx="11509247" cy="6857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684399"/>
            <a:ext cx="12191999" cy="173601"/>
          </a:xfrm>
          <a:prstGeom prst="rect">
            <a:avLst/>
          </a:prstGeom>
          <a:solidFill>
            <a:srgbClr val="C3B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7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5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6" r:id="rId3"/>
    <p:sldLayoutId id="2147483667" r:id="rId4"/>
    <p:sldLayoutId id="2147483665" r:id="rId5"/>
    <p:sldLayoutId id="2147483668" r:id="rId6"/>
    <p:sldLayoutId id="2147483669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iverseag.org/files-ou/GuidebookAreYouReadytoStartaBusiness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15794" y="940593"/>
            <a:ext cx="6057294" cy="2694139"/>
          </a:xfrm>
        </p:spPr>
        <p:txBody>
          <a:bodyPr/>
          <a:lstStyle/>
          <a:p>
            <a:r>
              <a:rPr lang="en-US" dirty="0"/>
              <a:t>Module 1: Business Plan</a:t>
            </a:r>
          </a:p>
        </p:txBody>
      </p:sp>
      <p:pic>
        <p:nvPicPr>
          <p:cNvPr id="10" name="Picture Placeholder 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7F4C5053-1567-6E47-BA68-F6C919D125C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42344" r="42344"/>
          <a:stretch>
            <a:fillRect/>
          </a:stretch>
        </p:blipFill>
        <p:spPr/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1" t="6235" r="7030" b="6471"/>
          <a:stretch/>
        </p:blipFill>
        <p:spPr>
          <a:xfrm>
            <a:off x="0" y="-1"/>
            <a:ext cx="5330952" cy="6364223"/>
          </a:xfrm>
          <a:prstGeom prst="rect">
            <a:avLst/>
          </a:prstGeom>
        </p:spPr>
      </p:pic>
      <p:pic>
        <p:nvPicPr>
          <p:cNvPr id="7" name="Picture 6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A5FD66B6-CDF7-ECAA-9FED-A54E53CD6B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5794" y="86955"/>
            <a:ext cx="3379146" cy="1225176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1590067-4199-A193-D888-6F568F1653F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0409" y="137485"/>
            <a:ext cx="798419" cy="79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65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B8B0721-425C-C047-B28A-E30C4C90CF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Your Idea of Success?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2812F-5F0D-BA41-95F9-176F7AA1ECF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00954" y="1407058"/>
            <a:ext cx="10087086" cy="444422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do you want your business to look like down the road?</a:t>
            </a: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you feasibly make that vision a reality? </a:t>
            </a: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does the financial aspect of that vision look like?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537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B8B0721-425C-C047-B28A-E30C4C90C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040" y="360424"/>
            <a:ext cx="11279920" cy="677108"/>
          </a:xfrm>
        </p:spPr>
        <p:txBody>
          <a:bodyPr/>
          <a:lstStyle/>
          <a:p>
            <a:r>
              <a:rPr lang="en-US" sz="3600" dirty="0"/>
              <a:t>Basic Questions for Starting a Food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2812F-5F0D-BA41-95F9-176F7AA1ECF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76800" y="1437883"/>
            <a:ext cx="7432209" cy="4444225"/>
          </a:xfrm>
        </p:spPr>
        <p:txBody>
          <a:bodyPr>
            <a:normAutofit/>
          </a:bodyPr>
          <a:lstStyle/>
          <a:p>
            <a:r>
              <a:rPr lang="en-US" dirty="0"/>
              <a:t>Be prepared</a:t>
            </a:r>
          </a:p>
          <a:p>
            <a:r>
              <a:rPr lang="en-US" dirty="0"/>
              <a:t>Plan for and picture success</a:t>
            </a:r>
          </a:p>
          <a:p>
            <a:pPr lvl="1"/>
            <a:r>
              <a:rPr lang="en-US" dirty="0"/>
              <a:t>What the business looks like?</a:t>
            </a:r>
          </a:p>
          <a:p>
            <a:pPr lvl="1"/>
            <a:r>
              <a:rPr lang="en-US" dirty="0"/>
              <a:t>Will it make money?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187316A-AFF8-4678-BA55-A5AA8965A8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8" r="7308"/>
          <a:stretch/>
        </p:blipFill>
        <p:spPr>
          <a:xfrm>
            <a:off x="7101840" y="1339037"/>
            <a:ext cx="1906026" cy="195658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364A75-9222-4841-89E7-2F3E89A69D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069650" y="3357124"/>
            <a:ext cx="2545549" cy="2552513"/>
          </a:xfrm>
          <a:prstGeom prst="rect">
            <a:avLst/>
          </a:prstGeom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05759FD7-E414-4BB7-807F-DF572F76209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118569" y="1339037"/>
            <a:ext cx="2759817" cy="1762346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3F0F09D2-4BD2-4CC3-AFD2-3FA74C501B7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358510" y="3349573"/>
            <a:ext cx="1704708" cy="250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77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B8B0721-425C-C047-B28A-E30C4C90CF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Your Food Business Idea?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2812F-5F0D-BA41-95F9-176F7AA1ECF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00954" y="1407058"/>
            <a:ext cx="7432209" cy="4444225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your food product?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will you make your product?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will you package your product?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each question: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 specifically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Refine your idea</a:t>
            </a:r>
          </a:p>
          <a:p>
            <a:pPr marL="0" indent="0">
              <a:buNone/>
            </a:pPr>
            <a:endParaRPr lang="en-US" dirty="0">
              <a:latin typeface="Californian FB" panose="0207040306080B030204" pitchFamily="18" charset="0"/>
            </a:endParaRPr>
          </a:p>
          <a:p>
            <a:endParaRPr lang="en-US" dirty="0">
              <a:latin typeface="Californian FB" panose="0207040306080B0302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454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B8B0721-425C-C047-B28A-E30C4C90CF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Your Food Product?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2812F-5F0D-BA41-95F9-176F7AA1ECF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4435" y="1506054"/>
            <a:ext cx="7432209" cy="4444225"/>
          </a:xfrm>
        </p:spPr>
        <p:txBody>
          <a:bodyPr>
            <a:normAutofit/>
          </a:bodyPr>
          <a:lstStyle/>
          <a:p>
            <a:r>
              <a:rPr lang="en-US" dirty="0"/>
              <a:t>What is your recipe?</a:t>
            </a:r>
          </a:p>
          <a:p>
            <a:pPr lvl="1"/>
            <a:r>
              <a:rPr lang="en-US" dirty="0"/>
              <a:t>Convert your recipe from volume (cups) to weight (ounces or pounds)</a:t>
            </a:r>
          </a:p>
          <a:p>
            <a:r>
              <a:rPr lang="en-US" dirty="0"/>
              <a:t>Will your recipe work on a large scale?</a:t>
            </a:r>
          </a:p>
          <a:p>
            <a:r>
              <a:rPr lang="en-US" dirty="0"/>
              <a:t>Is it too time-consuming or difficult?</a:t>
            </a:r>
          </a:p>
          <a:p>
            <a:r>
              <a:rPr lang="en-US" dirty="0"/>
              <a:t>Are the ingredients expensive or hard to find?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056F4-E2CD-4C78-A697-48EBFEB6EE3E}"/>
              </a:ext>
            </a:extLst>
          </p:cNvPr>
          <p:cNvSpPr txBox="1"/>
          <p:nvPr/>
        </p:nvSpPr>
        <p:spPr>
          <a:xfrm>
            <a:off x="561898" y="4822935"/>
            <a:ext cx="10487911" cy="830997"/>
          </a:xfrm>
          <a:prstGeom prst="rect">
            <a:avLst/>
          </a:prstGeom>
          <a:solidFill>
            <a:srgbClr val="96D0DA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There may be restrictions on the type of product and where you can sell it based upon regulations.  This will be covered in Module 2.</a:t>
            </a:r>
          </a:p>
        </p:txBody>
      </p:sp>
    </p:spTree>
    <p:extLst>
      <p:ext uri="{BB962C8B-B14F-4D97-AF65-F5344CB8AC3E}">
        <p14:creationId xmlns:p14="http://schemas.microsoft.com/office/powerpoint/2010/main" val="2035226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B8B0721-425C-C047-B28A-E30C4C90C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400" y="462494"/>
            <a:ext cx="11049716" cy="677108"/>
          </a:xfrm>
        </p:spPr>
        <p:txBody>
          <a:bodyPr/>
          <a:lstStyle/>
          <a:p>
            <a:r>
              <a:rPr lang="en-US" dirty="0"/>
              <a:t>What Certifications, Trainings, and Licenses are Needed?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2812F-5F0D-BA41-95F9-176F7AA1ECF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84478" y="1951282"/>
            <a:ext cx="9583825" cy="3873322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 license - usually a requirement, check into your local state and area.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 states have specific requirements for food processors.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food safety trainings are required? 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can vary depending on the type of food products you are making.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BE0DEA-7A6F-4AFF-ADDC-639FD9447EA7}"/>
              </a:ext>
            </a:extLst>
          </p:cNvPr>
          <p:cNvSpPr txBox="1"/>
          <p:nvPr/>
        </p:nvSpPr>
        <p:spPr>
          <a:xfrm>
            <a:off x="1113044" y="4993006"/>
            <a:ext cx="8644732" cy="461665"/>
          </a:xfrm>
          <a:prstGeom prst="rect">
            <a:avLst/>
          </a:prstGeom>
          <a:solidFill>
            <a:srgbClr val="96D0DA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It could take 6 to 8 weeks to obtain licenses or longer.  Plan ahead!</a:t>
            </a:r>
          </a:p>
        </p:txBody>
      </p:sp>
    </p:spTree>
    <p:extLst>
      <p:ext uri="{BB962C8B-B14F-4D97-AF65-F5344CB8AC3E}">
        <p14:creationId xmlns:p14="http://schemas.microsoft.com/office/powerpoint/2010/main" val="2663366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B8B0721-425C-C047-B28A-E30C4C90CF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Where Will You Make Your Product?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2812F-5F0D-BA41-95F9-176F7AA1ECF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9903" y="1379930"/>
            <a:ext cx="10702745" cy="5351946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type of space is available?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Restaurant kitchen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Incubator kitchen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Food processing facility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you need specialized processing equipment that is not available?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will you store your ingredients? 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this space provided as part of a kitchen rental?</a:t>
            </a:r>
            <a:endParaRPr lang="en-US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94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B8B0721-425C-C047-B28A-E30C4C90CF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Will You Package Your Product?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2812F-5F0D-BA41-95F9-176F7AA1ECF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05400" y="1382344"/>
            <a:ext cx="10487911" cy="4444225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 of the packaging- specialty shapes or lids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Specialty packaging comes with higher costs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Label for the product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Functional (will not fade or fall off)  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must be listed? (Module 4)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Durability of the packaging 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it breakable?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Does it help extend shelf-life?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77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B8B0721-425C-C047-B28A-E30C4C90CF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Where Will You Sell Your Product?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2812F-5F0D-BA41-95F9-176F7AA1ECF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4435" y="1506054"/>
            <a:ext cx="10487911" cy="4444225"/>
          </a:xfrm>
        </p:spPr>
        <p:txBody>
          <a:bodyPr>
            <a:normAutofit/>
          </a:bodyPr>
          <a:lstStyle/>
          <a:p>
            <a:r>
              <a:rPr lang="en-US" dirty="0"/>
              <a:t>Wholesale – This includes sales through grocery store chains, to restaurants, etc.</a:t>
            </a:r>
          </a:p>
          <a:p>
            <a:r>
              <a:rPr lang="en-US" dirty="0"/>
              <a:t>Retail – This includes direct-to-consumer sales</a:t>
            </a:r>
          </a:p>
          <a:p>
            <a:pPr lvl="1"/>
            <a:r>
              <a:rPr lang="en-US" dirty="0"/>
              <a:t>Sales from your private property</a:t>
            </a:r>
          </a:p>
          <a:p>
            <a:pPr lvl="1"/>
            <a:r>
              <a:rPr lang="en-US" dirty="0"/>
              <a:t>Farmer’s Market/Craft Fair</a:t>
            </a:r>
          </a:p>
          <a:p>
            <a:pPr lvl="1"/>
            <a:r>
              <a:rPr lang="en-US" dirty="0"/>
              <a:t>Website</a:t>
            </a:r>
            <a:endParaRPr lang="en-US" dirty="0">
              <a:latin typeface="Californian FB" panose="0207040306080B0302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506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B8B0721-425C-C047-B28A-E30C4C90CF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Will You Store, Transport, and/or Ship Your Product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2812F-5F0D-BA41-95F9-176F7AA1ECF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4435" y="2057847"/>
            <a:ext cx="10757754" cy="4444225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will you store your product? 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space included in a kitchen rental fee?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Transportation/Shipping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Weight costs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 associated with case packaging and bulk packaging</a:t>
            </a:r>
          </a:p>
          <a:p>
            <a:pPr lvl="1"/>
            <a:endParaRPr lang="en-US" dirty="0">
              <a:latin typeface="Californian FB" panose="0207040306080B030204" pitchFamily="18" charset="0"/>
            </a:endParaRPr>
          </a:p>
          <a:p>
            <a:pPr marL="457200" lvl="1" indent="0">
              <a:buNone/>
            </a:pPr>
            <a:endParaRPr lang="en-US" dirty="0">
              <a:latin typeface="Californian FB" panose="0207040306080B0302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233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15794" y="940592"/>
            <a:ext cx="6057294" cy="3749741"/>
          </a:xfrm>
        </p:spPr>
        <p:txBody>
          <a:bodyPr/>
          <a:lstStyle/>
          <a:p>
            <a:r>
              <a:rPr lang="en-US" dirty="0"/>
              <a:t>Module 1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Part 3: Business plan – marketing and finance</a:t>
            </a:r>
          </a:p>
        </p:txBody>
      </p:sp>
      <p:pic>
        <p:nvPicPr>
          <p:cNvPr id="10" name="Picture Placeholder 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7F4C5053-1567-6E47-BA68-F6C919D125C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42344" r="42344"/>
          <a:stretch>
            <a:fillRect/>
          </a:stretch>
        </p:blipFill>
        <p:spPr/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1" t="6235" r="7030" b="6471"/>
          <a:stretch/>
        </p:blipFill>
        <p:spPr>
          <a:xfrm>
            <a:off x="0" y="-1"/>
            <a:ext cx="5330952" cy="6364223"/>
          </a:xfrm>
          <a:prstGeom prst="rect">
            <a:avLst/>
          </a:prstGeom>
        </p:spPr>
      </p:pic>
      <p:pic>
        <p:nvPicPr>
          <p:cNvPr id="7" name="Picture 6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A5FD66B6-CDF7-ECAA-9FED-A54E53CD6B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5794" y="86955"/>
            <a:ext cx="3379146" cy="1225176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1590067-4199-A193-D888-6F568F1653F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0409" y="137485"/>
            <a:ext cx="798419" cy="79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52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E1121-9D96-413E-886E-F1E63CFF7C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Module 1: Business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BA995-B77E-4506-8DF8-97523841D1B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Part 1: Pre-business planning</a:t>
            </a:r>
          </a:p>
          <a:p>
            <a:r>
              <a:rPr lang="en-US" dirty="0"/>
              <a:t>Part 2: Business plan - production considerations</a:t>
            </a:r>
          </a:p>
          <a:p>
            <a:r>
              <a:rPr lang="en-US" dirty="0"/>
              <a:t>Part 3: Business plan - marketing and finance</a:t>
            </a:r>
          </a:p>
        </p:txBody>
      </p:sp>
    </p:spTree>
    <p:extLst>
      <p:ext uri="{BB962C8B-B14F-4D97-AF65-F5344CB8AC3E}">
        <p14:creationId xmlns:p14="http://schemas.microsoft.com/office/powerpoint/2010/main" val="1530698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B8B0721-425C-C047-B28A-E30C4C90CF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 You Know Your Competition?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2812F-5F0D-BA41-95F9-176F7AA1ECF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7123" y="1432204"/>
            <a:ext cx="10757754" cy="4779410"/>
          </a:xfrm>
        </p:spPr>
        <p:txBody>
          <a:bodyPr>
            <a:normAutofit/>
          </a:bodyPr>
          <a:lstStyle/>
          <a:p>
            <a:r>
              <a:rPr lang="en-US" dirty="0"/>
              <a:t>How many other options are there for customers to buy instead of yours?</a:t>
            </a:r>
          </a:p>
          <a:p>
            <a:r>
              <a:rPr lang="en-US" dirty="0"/>
              <a:t>How much do similar products sell for at grocery stores or farmer’s markets?</a:t>
            </a:r>
          </a:p>
          <a:p>
            <a:r>
              <a:rPr lang="en-US" dirty="0"/>
              <a:t>What are the characteristics of the competing products and how does yours stand out?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97B03C-7FB6-42D7-A0E6-56CF08095DDE}"/>
              </a:ext>
            </a:extLst>
          </p:cNvPr>
          <p:cNvSpPr txBox="1"/>
          <p:nvPr/>
        </p:nvSpPr>
        <p:spPr>
          <a:xfrm>
            <a:off x="1275882" y="4993006"/>
            <a:ext cx="3997576" cy="461665"/>
          </a:xfrm>
          <a:prstGeom prst="rect">
            <a:avLst/>
          </a:prstGeom>
          <a:solidFill>
            <a:srgbClr val="96D0DA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There are always competitors!</a:t>
            </a:r>
          </a:p>
        </p:txBody>
      </p:sp>
    </p:spTree>
    <p:extLst>
      <p:ext uri="{BB962C8B-B14F-4D97-AF65-F5344CB8AC3E}">
        <p14:creationId xmlns:p14="http://schemas.microsoft.com/office/powerpoint/2010/main" val="2987010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B8B0721-425C-C047-B28A-E30C4C90CF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Who Are Your Customers and Why Will They Buy From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2812F-5F0D-BA41-95F9-176F7AA1ECF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4435" y="2057847"/>
            <a:ext cx="10757754" cy="4444225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is going to buy your product?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from you and not someone else?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will you customers find you?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will you get their attention?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is your product special?</a:t>
            </a:r>
          </a:p>
          <a:p>
            <a:pPr lvl="1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5ED1190-2EEC-4F6F-9B04-F6212FEB94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8043819" y="1536043"/>
            <a:ext cx="3600219" cy="37294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8432E8-BB73-4A1C-9FF2-DF17022997A3}"/>
              </a:ext>
            </a:extLst>
          </p:cNvPr>
          <p:cNvSpPr txBox="1"/>
          <p:nvPr/>
        </p:nvSpPr>
        <p:spPr>
          <a:xfrm>
            <a:off x="1275882" y="4993006"/>
            <a:ext cx="3997576" cy="830997"/>
          </a:xfrm>
          <a:prstGeom prst="rect">
            <a:avLst/>
          </a:prstGeom>
          <a:solidFill>
            <a:srgbClr val="96D0DA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Do you have a story to help sell your product?</a:t>
            </a:r>
          </a:p>
        </p:txBody>
      </p:sp>
    </p:spTree>
    <p:extLst>
      <p:ext uri="{BB962C8B-B14F-4D97-AF65-F5344CB8AC3E}">
        <p14:creationId xmlns:p14="http://schemas.microsoft.com/office/powerpoint/2010/main" val="3135012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B8B0721-425C-C047-B28A-E30C4C90CF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Will You Need to Buy to Get Started?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2812F-5F0D-BA41-95F9-176F7AA1ECF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4435" y="2057847"/>
            <a:ext cx="10757754" cy="4444225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Think through what will be required to make your product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are making larger quantities, do you need bigger equipment?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Think through what will be required to sell your product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you have what you need to set up your sales area or for transportation?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may need to collect sales tax.  Check with the state department of commerce, city and county for specifics for your area.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Price each item you need to start up the business</a:t>
            </a:r>
          </a:p>
          <a:p>
            <a:pPr marL="457200" lvl="1" indent="0">
              <a:buNone/>
            </a:pPr>
            <a:endParaRPr lang="en-US" dirty="0">
              <a:latin typeface="Californian FB" panose="0207040306080B030204" pitchFamily="18" charset="0"/>
            </a:endParaRPr>
          </a:p>
          <a:p>
            <a:pPr lvl="1"/>
            <a:endParaRPr lang="en-US" dirty="0">
              <a:latin typeface="Californian FB" panose="0207040306080B0302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66C549-EF93-44AE-9D32-CE58158BC4FE}"/>
              </a:ext>
            </a:extLst>
          </p:cNvPr>
          <p:cNvSpPr txBox="1"/>
          <p:nvPr/>
        </p:nvSpPr>
        <p:spPr>
          <a:xfrm>
            <a:off x="1037887" y="5408504"/>
            <a:ext cx="6577937" cy="830997"/>
          </a:xfrm>
          <a:prstGeom prst="rect">
            <a:avLst/>
          </a:prstGeom>
          <a:solidFill>
            <a:srgbClr val="96D0DA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Utah has a state sales tax requirements and many cities have additional sales tax requirements.</a:t>
            </a:r>
          </a:p>
        </p:txBody>
      </p:sp>
    </p:spTree>
    <p:extLst>
      <p:ext uri="{BB962C8B-B14F-4D97-AF65-F5344CB8AC3E}">
        <p14:creationId xmlns:p14="http://schemas.microsoft.com/office/powerpoint/2010/main" val="2662428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B8B0721-425C-C047-B28A-E30C4C90C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400" y="462494"/>
            <a:ext cx="10696789" cy="677108"/>
          </a:xfrm>
        </p:spPr>
        <p:txBody>
          <a:bodyPr/>
          <a:lstStyle/>
          <a:p>
            <a:r>
              <a:rPr lang="en-US" dirty="0"/>
              <a:t>What Supplies Will You Need For Production and Where Can You Get Them?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2812F-5F0D-BA41-95F9-176F7AA1ECF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53523" y="2469327"/>
            <a:ext cx="10757754" cy="3565713"/>
          </a:xfrm>
        </p:spPr>
        <p:txBody>
          <a:bodyPr>
            <a:normAutofit/>
          </a:bodyPr>
          <a:lstStyle/>
          <a:p>
            <a:r>
              <a:rPr lang="en-US" dirty="0"/>
              <a:t>Do you know a source that consistently carries your ingredients?</a:t>
            </a:r>
          </a:p>
          <a:p>
            <a:pPr lvl="1"/>
            <a:r>
              <a:rPr lang="en-US" dirty="0"/>
              <a:t>Is it easy to access?</a:t>
            </a:r>
          </a:p>
          <a:p>
            <a:r>
              <a:rPr lang="en-US" dirty="0"/>
              <a:t>How long will it take for you to get supplies each time you need them?</a:t>
            </a:r>
          </a:p>
          <a:p>
            <a:r>
              <a:rPr lang="en-US" dirty="0"/>
              <a:t>Are spoilage or waste likely?</a:t>
            </a:r>
          </a:p>
          <a:p>
            <a:pPr lvl="1"/>
            <a:r>
              <a:rPr lang="en-US" dirty="0"/>
              <a:t>Allow for this in estimating the amount needed.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C9D313-421B-42CC-9B3B-B93272133BE4}"/>
              </a:ext>
            </a:extLst>
          </p:cNvPr>
          <p:cNvSpPr txBox="1"/>
          <p:nvPr/>
        </p:nvSpPr>
        <p:spPr>
          <a:xfrm>
            <a:off x="1037887" y="5408504"/>
            <a:ext cx="5387965" cy="830997"/>
          </a:xfrm>
          <a:prstGeom prst="rect">
            <a:avLst/>
          </a:prstGeom>
          <a:solidFill>
            <a:srgbClr val="96D0DA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Buying in bulk is not better if your ingredients have a short shelf-life.</a:t>
            </a:r>
          </a:p>
        </p:txBody>
      </p:sp>
    </p:spTree>
    <p:extLst>
      <p:ext uri="{BB962C8B-B14F-4D97-AF65-F5344CB8AC3E}">
        <p14:creationId xmlns:p14="http://schemas.microsoft.com/office/powerpoint/2010/main" val="3947257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B8B0721-425C-C047-B28A-E30C4C90C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400" y="462494"/>
            <a:ext cx="11097842" cy="677108"/>
          </a:xfrm>
        </p:spPr>
        <p:txBody>
          <a:bodyPr/>
          <a:lstStyle/>
          <a:p>
            <a:r>
              <a:rPr lang="en-US" dirty="0"/>
              <a:t>What Other Expenses Might There Be?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2812F-5F0D-BA41-95F9-176F7AA1ECF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7123" y="1608669"/>
            <a:ext cx="10757754" cy="3236048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you need a compatible or secondary device to use with a mobile card reader?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Liability Insurance may be required by some sales locations and vendors.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you giving out samples?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564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B8B0721-425C-C047-B28A-E30C4C90C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400" y="462494"/>
            <a:ext cx="10724196" cy="677108"/>
          </a:xfrm>
        </p:spPr>
        <p:txBody>
          <a:bodyPr/>
          <a:lstStyle/>
          <a:p>
            <a:r>
              <a:rPr lang="en-US" dirty="0"/>
              <a:t>Where Will You Get Your Money to Start?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2812F-5F0D-BA41-95F9-176F7AA1ECF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62404" y="1594384"/>
            <a:ext cx="10867192" cy="4444225"/>
          </a:xfrm>
        </p:spPr>
        <p:txBody>
          <a:bodyPr>
            <a:normAutofit/>
          </a:bodyPr>
          <a:lstStyle/>
          <a:p>
            <a:r>
              <a:rPr lang="en-US" dirty="0"/>
              <a:t>How much money will you need to get this idea to the point where you can start selling? </a:t>
            </a:r>
          </a:p>
          <a:p>
            <a:r>
              <a:rPr lang="en-US" dirty="0"/>
              <a:t>Do you have personal savings?</a:t>
            </a:r>
          </a:p>
          <a:p>
            <a:r>
              <a:rPr lang="en-US" dirty="0"/>
              <a:t>Will you borrow from friend or other source?</a:t>
            </a:r>
          </a:p>
          <a:p>
            <a:pPr lvl="1"/>
            <a:r>
              <a:rPr lang="en-US" dirty="0"/>
              <a:t>If you borrow, you have to pay it back.</a:t>
            </a:r>
          </a:p>
          <a:p>
            <a:pPr lvl="1"/>
            <a:r>
              <a:rPr lang="en-US" dirty="0"/>
              <a:t>Can your relationship handle the risk?</a:t>
            </a:r>
          </a:p>
          <a:p>
            <a:r>
              <a:rPr lang="en-US" dirty="0"/>
              <a:t>Are there other programs that you can access?</a:t>
            </a:r>
          </a:p>
          <a:p>
            <a:pPr lvl="1"/>
            <a:r>
              <a:rPr lang="en-US" dirty="0"/>
              <a:t>Small Business Administration loans</a:t>
            </a:r>
          </a:p>
          <a:p>
            <a:pPr lvl="1"/>
            <a:r>
              <a:rPr lang="en-US" dirty="0"/>
              <a:t>Producer/processor grants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794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B8B0721-425C-C047-B28A-E30C4C90CF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Think About Your Risk?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2812F-5F0D-BA41-95F9-176F7AA1ECF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05400" y="1719644"/>
            <a:ext cx="10091200" cy="4444225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Liability insurance shifts financial risk to the insurance company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Extra time before you can sell or slower production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Learning curve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Reserves insulates you from risk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 of stock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659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2812F-5F0D-BA41-95F9-176F7AA1ECF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1960" y="1377696"/>
            <a:ext cx="5349240" cy="421538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Work on more complete answers for each question. Refine and add detail.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 each question create a list of additional information you need.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Outline the steps to get your plan done.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Revisit you plan and goals.  See if they still align or if you need to revise.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2" name="Picture 1" descr="A jar of salsa next to peppers&#10;&#10;Description automatically generated">
            <a:extLst>
              <a:ext uri="{FF2B5EF4-FFF2-40B4-BE49-F238E27FC236}">
                <a16:creationId xmlns:a16="http://schemas.microsoft.com/office/drawing/2014/main" id="{B95B37F4-62F2-2420-2F57-96BE63ABA8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8772"/>
          <a:stretch/>
        </p:blipFill>
        <p:spPr>
          <a:xfrm>
            <a:off x="6194058" y="10"/>
            <a:ext cx="2920318" cy="40843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7E6B75-37D8-E839-0C3B-C747197E6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7405" y="10"/>
            <a:ext cx="2570832" cy="3685947"/>
          </a:xfrm>
          <a:prstGeom prst="rect">
            <a:avLst/>
          </a:prstGeom>
        </p:spPr>
      </p:pic>
      <p:pic>
        <p:nvPicPr>
          <p:cNvPr id="9" name="Picture 8" descr="A jar of pickles&#10;&#10;Description automatically generated">
            <a:extLst>
              <a:ext uri="{FF2B5EF4-FFF2-40B4-BE49-F238E27FC236}">
                <a16:creationId xmlns:a16="http://schemas.microsoft.com/office/drawing/2014/main" id="{C640D868-7DB6-505F-1C4F-7330C62997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" r="4" b="4"/>
          <a:stretch/>
        </p:blipFill>
        <p:spPr>
          <a:xfrm>
            <a:off x="7946154" y="2616431"/>
            <a:ext cx="2453638" cy="3460696"/>
          </a:xfrm>
          <a:prstGeom prst="rect">
            <a:avLst/>
          </a:prstGeom>
        </p:spPr>
      </p:pic>
      <p:sp>
        <p:nvSpPr>
          <p:cNvPr id="11" name="Title 7">
            <a:extLst>
              <a:ext uri="{FF2B5EF4-FFF2-40B4-BE49-F238E27FC236}">
                <a16:creationId xmlns:a16="http://schemas.microsoft.com/office/drawing/2014/main" id="{3931CA41-B0B3-A6F0-300A-5E7F87AD9A4B}"/>
              </a:ext>
            </a:extLst>
          </p:cNvPr>
          <p:cNvSpPr txBox="1">
            <a:spLocks/>
          </p:cNvSpPr>
          <p:nvPr/>
        </p:nvSpPr>
        <p:spPr>
          <a:xfrm>
            <a:off x="572986" y="176101"/>
            <a:ext cx="10487911" cy="67710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i="0" kern="1200" spc="200" baseline="0">
                <a:solidFill>
                  <a:srgbClr val="0D325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Potential Next Steps</a:t>
            </a:r>
          </a:p>
        </p:txBody>
      </p:sp>
    </p:spTree>
    <p:extLst>
      <p:ext uri="{BB962C8B-B14F-4D97-AF65-F5344CB8AC3E}">
        <p14:creationId xmlns:p14="http://schemas.microsoft.com/office/powerpoint/2010/main" val="1081805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15794" y="940593"/>
            <a:ext cx="6057294" cy="3470042"/>
          </a:xfrm>
        </p:spPr>
        <p:txBody>
          <a:bodyPr/>
          <a:lstStyle/>
          <a:p>
            <a:r>
              <a:rPr lang="en-US" dirty="0"/>
              <a:t>Module 1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Part 1: Pre-business planning</a:t>
            </a:r>
          </a:p>
        </p:txBody>
      </p:sp>
      <p:pic>
        <p:nvPicPr>
          <p:cNvPr id="10" name="Picture Placeholder 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7F4C5053-1567-6E47-BA68-F6C919D125C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42344" r="42344"/>
          <a:stretch>
            <a:fillRect/>
          </a:stretch>
        </p:blipFill>
        <p:spPr/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1" t="6235" r="7030" b="6471"/>
          <a:stretch/>
        </p:blipFill>
        <p:spPr>
          <a:xfrm>
            <a:off x="0" y="-1"/>
            <a:ext cx="5330952" cy="6364223"/>
          </a:xfrm>
          <a:prstGeom prst="rect">
            <a:avLst/>
          </a:prstGeom>
        </p:spPr>
      </p:pic>
      <p:pic>
        <p:nvPicPr>
          <p:cNvPr id="7" name="Picture 6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A5FD66B6-CDF7-ECAA-9FED-A54E53CD6B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5794" y="86955"/>
            <a:ext cx="3379146" cy="1225176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1590067-4199-A193-D888-6F568F1653F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0409" y="137485"/>
            <a:ext cx="798419" cy="79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85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B8B0721-425C-C047-B28A-E30C4C90CF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Hobby vs. Business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74D0BCE-6517-4D5B-B377-063F021B61EE}"/>
              </a:ext>
            </a:extLst>
          </p:cNvPr>
          <p:cNvSpPr txBox="1">
            <a:spLocks/>
          </p:cNvSpPr>
          <p:nvPr/>
        </p:nvSpPr>
        <p:spPr>
          <a:xfrm>
            <a:off x="320040" y="1609606"/>
            <a:ext cx="11689080" cy="4351338"/>
          </a:xfrm>
          <a:prstGeom prst="rect">
            <a:avLst/>
          </a:prstGeom>
        </p:spPr>
        <p:txBody>
          <a:bodyPr numCol="2" spcCol="9144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US" dirty="0">
              <a:latin typeface="Californian FB" panose="0207040306080B030204" pitchFamily="18" charset="0"/>
            </a:endParaRPr>
          </a:p>
          <a:p>
            <a:pPr marL="0" indent="0" algn="ctr">
              <a:buFont typeface="Arial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WANT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run a business for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</a:t>
            </a:r>
          </a:p>
          <a:p>
            <a:pPr marL="0" indent="0">
              <a:buFont typeface="Arial"/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Profit is not main concern</a:t>
            </a:r>
          </a:p>
          <a:p>
            <a:pPr marL="0" indent="0">
              <a:buFont typeface="Arial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reasons: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 skills to children or community members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Produce food in a certain way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 typeface="Arial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WANT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make a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PROFIT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Profit is the main concern</a:t>
            </a:r>
          </a:p>
          <a:p>
            <a:pPr marL="0" indent="0">
              <a:buFont typeface="Arial"/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can I effectively run a business to provide income?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0">
              <a:buFont typeface="Arial"/>
              <a:buNone/>
            </a:pPr>
            <a:endParaRPr lang="en-US" dirty="0">
              <a:latin typeface="Californian FB" panose="0207040306080B0302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AB7E1E-3C00-4751-BC0F-70E060A40BD8}"/>
              </a:ext>
            </a:extLst>
          </p:cNvPr>
          <p:cNvCxnSpPr>
            <a:cxnSpLocks/>
          </p:cNvCxnSpPr>
          <p:nvPr/>
        </p:nvCxnSpPr>
        <p:spPr>
          <a:xfrm>
            <a:off x="879478" y="2800549"/>
            <a:ext cx="433950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441A9B-DEAC-4DE6-B211-5ABAD0F42E26}"/>
              </a:ext>
            </a:extLst>
          </p:cNvPr>
          <p:cNvCxnSpPr>
            <a:cxnSpLocks/>
          </p:cNvCxnSpPr>
          <p:nvPr/>
        </p:nvCxnSpPr>
        <p:spPr>
          <a:xfrm>
            <a:off x="6973014" y="2800549"/>
            <a:ext cx="3999786" cy="117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000E65-E434-446E-83B9-F3665BBE8735}"/>
              </a:ext>
            </a:extLst>
          </p:cNvPr>
          <p:cNvCxnSpPr/>
          <p:nvPr/>
        </p:nvCxnSpPr>
        <p:spPr>
          <a:xfrm>
            <a:off x="6339840" y="1754978"/>
            <a:ext cx="0" cy="36783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n Arrow 8">
            <a:extLst>
              <a:ext uri="{FF2B5EF4-FFF2-40B4-BE49-F238E27FC236}">
                <a16:creationId xmlns:a16="http://schemas.microsoft.com/office/drawing/2014/main" id="{209A022F-A94F-40FC-90E1-F9E022C91D88}"/>
              </a:ext>
            </a:extLst>
          </p:cNvPr>
          <p:cNvSpPr/>
          <p:nvPr/>
        </p:nvSpPr>
        <p:spPr>
          <a:xfrm rot="2357575">
            <a:off x="2097306" y="952499"/>
            <a:ext cx="474760" cy="839403"/>
          </a:xfrm>
          <a:prstGeom prst="downArrow">
            <a:avLst>
              <a:gd name="adj1" fmla="val 50000"/>
              <a:gd name="adj2" fmla="val 4233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fornian FB" panose="0207040306080B030204" pitchFamily="18" charset="0"/>
            </a:endParaRPr>
          </a:p>
        </p:txBody>
      </p:sp>
      <p:sp>
        <p:nvSpPr>
          <p:cNvPr id="10" name="Down Arrow 8">
            <a:extLst>
              <a:ext uri="{FF2B5EF4-FFF2-40B4-BE49-F238E27FC236}">
                <a16:creationId xmlns:a16="http://schemas.microsoft.com/office/drawing/2014/main" id="{2662C6F6-0842-453D-B25F-2392872F804A}"/>
              </a:ext>
            </a:extLst>
          </p:cNvPr>
          <p:cNvSpPr/>
          <p:nvPr/>
        </p:nvSpPr>
        <p:spPr>
          <a:xfrm rot="19273493">
            <a:off x="9040200" y="957474"/>
            <a:ext cx="433313" cy="76291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737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Pre-Business Checklist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2DF8C8-3085-42D3-84D7-0707D0D4925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600" dirty="0"/>
              <a:t>Family and business are intertwined.</a:t>
            </a:r>
          </a:p>
          <a:p>
            <a:pPr>
              <a:spcBef>
                <a:spcPts val="1200"/>
              </a:spcBef>
            </a:pPr>
            <a:r>
              <a:rPr lang="en-US" sz="3600" dirty="0"/>
              <a:t>Before you can build your financial future, make sure your personal and financial standing are stable right now.</a:t>
            </a:r>
          </a:p>
          <a:p>
            <a:pPr lvl="1">
              <a:spcBef>
                <a:spcPts val="1200"/>
              </a:spcBef>
            </a:pPr>
            <a:r>
              <a:rPr lang="en-US" sz="3200" dirty="0"/>
              <a:t>Personal life</a:t>
            </a:r>
          </a:p>
          <a:p>
            <a:pPr lvl="1">
              <a:spcBef>
                <a:spcPts val="1200"/>
              </a:spcBef>
            </a:pPr>
            <a:r>
              <a:rPr lang="en-US" sz="3200" dirty="0"/>
              <a:t>Finance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59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Personal Life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2DF8C8-3085-42D3-84D7-0707D0D492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05400" y="1489436"/>
            <a:ext cx="10487911" cy="469064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Do I have any life-changing events?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Do I have commitments that require large amounts of time or money?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Do I have a good credit score?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Is my personal debt manageable?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Am I healthy and physically able?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Do I have a good support system? Does my family support this business idea?</a:t>
            </a:r>
          </a:p>
          <a:p>
            <a:pPr lvl="1"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470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2DF8C8-3085-42D3-84D7-0707D0D492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05400" y="1489436"/>
            <a:ext cx="7860427" cy="478524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3000" dirty="0"/>
              <a:t>Do I have personal assets such as a home or savings I am willing to risk?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Can I start this business without borrowing money?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Do I have family or partners willing to finance me?</a:t>
            </a:r>
          </a:p>
          <a:p>
            <a:pPr>
              <a:lnSpc>
                <a:spcPct val="150000"/>
              </a:lnSpc>
            </a:pPr>
            <a:r>
              <a:rPr lang="en-US" sz="3000" dirty="0"/>
              <a:t>Do I have a great relationship with my banker?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F3D94A-A59D-41C0-AD07-FAA06AA899E1}"/>
              </a:ext>
            </a:extLst>
          </p:cNvPr>
          <p:cNvSpPr txBox="1"/>
          <p:nvPr/>
        </p:nvSpPr>
        <p:spPr>
          <a:xfrm>
            <a:off x="8949607" y="1574274"/>
            <a:ext cx="2829886" cy="3785652"/>
          </a:xfrm>
          <a:prstGeom prst="rect">
            <a:avLst/>
          </a:prstGeom>
          <a:solidFill>
            <a:srgbClr val="96D0DA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In 2020, payday loan companies in Utah charged 652% APR, or $12 for a $100 every 7 days.  </a:t>
            </a:r>
          </a:p>
          <a:p>
            <a:endParaRPr lang="en-US" sz="2400" dirty="0"/>
          </a:p>
          <a:p>
            <a:r>
              <a:rPr lang="en-US" sz="2400" dirty="0"/>
              <a:t>The highest rate charged was 1,669% APR, or $32 on a $100 loan for 7 days.</a:t>
            </a:r>
          </a:p>
        </p:txBody>
      </p:sp>
    </p:spTree>
    <p:extLst>
      <p:ext uri="{BB962C8B-B14F-4D97-AF65-F5344CB8AC3E}">
        <p14:creationId xmlns:p14="http://schemas.microsoft.com/office/powerpoint/2010/main" val="3328226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B9696-42B5-4F7F-AC6A-E98C471029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858BD-9772-4043-97DB-EBFEBA26DA0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Pre-business checklist.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71A757D5-F033-B523-D867-5CB1B86028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642" y="349564"/>
            <a:ext cx="4225678" cy="546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03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15794" y="940592"/>
            <a:ext cx="6057294" cy="3760499"/>
          </a:xfrm>
        </p:spPr>
        <p:txBody>
          <a:bodyPr/>
          <a:lstStyle/>
          <a:p>
            <a:r>
              <a:rPr lang="en-US" dirty="0"/>
              <a:t>Module 1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Part 2: Business plan – production considerations</a:t>
            </a:r>
          </a:p>
        </p:txBody>
      </p:sp>
      <p:pic>
        <p:nvPicPr>
          <p:cNvPr id="10" name="Picture Placeholder 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7F4C5053-1567-6E47-BA68-F6C919D125C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42344" r="42344"/>
          <a:stretch>
            <a:fillRect/>
          </a:stretch>
        </p:blipFill>
        <p:spPr/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1" t="6235" r="7030" b="6471"/>
          <a:stretch/>
        </p:blipFill>
        <p:spPr>
          <a:xfrm>
            <a:off x="0" y="-1"/>
            <a:ext cx="5330952" cy="6364223"/>
          </a:xfrm>
          <a:prstGeom prst="rect">
            <a:avLst/>
          </a:prstGeom>
        </p:spPr>
      </p:pic>
      <p:pic>
        <p:nvPicPr>
          <p:cNvPr id="7" name="Picture 6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A5FD66B6-CDF7-ECAA-9FED-A54E53CD6B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5794" y="86955"/>
            <a:ext cx="3379146" cy="1225176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1590067-4199-A193-D888-6F568F1653F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0409" y="137485"/>
            <a:ext cx="798419" cy="79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6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12947</TotalTime>
  <Words>1509</Words>
  <Application>Microsoft Office PowerPoint</Application>
  <PresentationFormat>Widescreen</PresentationFormat>
  <Paragraphs>184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Californian FB</vt:lpstr>
      <vt:lpstr>Office Theme</vt:lpstr>
      <vt:lpstr>Module 1: Business Plan</vt:lpstr>
      <vt:lpstr>Module 1: Business Plan</vt:lpstr>
      <vt:lpstr>Module 1  Part 1: Pre-business planning</vt:lpstr>
      <vt:lpstr>Hobby vs. Business</vt:lpstr>
      <vt:lpstr>Pre-Business Checklist</vt:lpstr>
      <vt:lpstr>Personal Life</vt:lpstr>
      <vt:lpstr>Finance</vt:lpstr>
      <vt:lpstr>Exercise</vt:lpstr>
      <vt:lpstr>Module 1  Part 2: Business plan – production considerations</vt:lpstr>
      <vt:lpstr>What is Your Idea of Success?</vt:lpstr>
      <vt:lpstr>Basic Questions for Starting a Food Business</vt:lpstr>
      <vt:lpstr>What is Your Food Business Idea?</vt:lpstr>
      <vt:lpstr>What is Your Food Product?</vt:lpstr>
      <vt:lpstr>What Certifications, Trainings, and Licenses are Needed?</vt:lpstr>
      <vt:lpstr>Where Will You Make Your Product?</vt:lpstr>
      <vt:lpstr>How Will You Package Your Product?</vt:lpstr>
      <vt:lpstr>Where Will You Sell Your Product?</vt:lpstr>
      <vt:lpstr>How Will You Store, Transport, and/or Ship Your Product</vt:lpstr>
      <vt:lpstr>Module 1  Part 3: Business plan – marketing and finance</vt:lpstr>
      <vt:lpstr>Do You Know Your Competition?</vt:lpstr>
      <vt:lpstr>Who Are Your Customers and Why Will They Buy From You?</vt:lpstr>
      <vt:lpstr>What Will You Need to Buy to Get Started?</vt:lpstr>
      <vt:lpstr>What Supplies Will You Need For Production and Where Can You Get Them?</vt:lpstr>
      <vt:lpstr>What Other Expenses Might There Be? </vt:lpstr>
      <vt:lpstr>Where Will You Get Your Money to Start?</vt:lpstr>
      <vt:lpstr>Think About Your Risk?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Karin Allen</cp:lastModifiedBy>
  <cp:revision>138</cp:revision>
  <dcterms:created xsi:type="dcterms:W3CDTF">2016-02-18T23:29:21Z</dcterms:created>
  <dcterms:modified xsi:type="dcterms:W3CDTF">2023-08-15T17:36:28Z</dcterms:modified>
</cp:coreProperties>
</file>