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2" r:id="rId2"/>
    <p:sldId id="260" r:id="rId3"/>
    <p:sldId id="261" r:id="rId4"/>
    <p:sldId id="267" r:id="rId5"/>
    <p:sldId id="268" r:id="rId6"/>
    <p:sldId id="269" r:id="rId7"/>
    <p:sldId id="266" r:id="rId8"/>
    <p:sldId id="263" r:id="rId9"/>
    <p:sldId id="265" r:id="rId10"/>
    <p:sldId id="258" r:id="rId11"/>
    <p:sldId id="259" r:id="rId12"/>
    <p:sldId id="270" r:id="rId13"/>
    <p:sldId id="360" r:id="rId14"/>
    <p:sldId id="271" r:id="rId15"/>
    <p:sldId id="257" r:id="rId16"/>
    <p:sldId id="366" r:id="rId17"/>
    <p:sldId id="362" r:id="rId18"/>
    <p:sldId id="272" r:id="rId19"/>
    <p:sldId id="364" r:id="rId20"/>
    <p:sldId id="363" r:id="rId21"/>
    <p:sldId id="256" r:id="rId22"/>
    <p:sldId id="3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254"/>
    <a:srgbClr val="C3B997"/>
    <a:srgbClr val="5398A2"/>
    <a:srgbClr val="64BBC9"/>
    <a:srgbClr val="DBD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744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9" d="100"/>
          <a:sy n="139" d="100"/>
        </p:scale>
        <p:origin x="40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A2D06-0F60-3742-A679-A50E629163FC}" type="datetimeFigureOut">
              <a:rPr lang="en-US" smtClean="0"/>
              <a:t>2/22/23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AFB80-FB9D-F145-A578-4166C77F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875" y="3631749"/>
            <a:ext cx="10870250" cy="6844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60875" y="1805433"/>
            <a:ext cx="10870250" cy="14452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7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7017" y="5792371"/>
            <a:ext cx="2006600" cy="368300"/>
          </a:xfrm>
          <a:prstGeom prst="rect">
            <a:avLst/>
          </a:prstGeom>
        </p:spPr>
      </p:pic>
      <p:sp>
        <p:nvSpPr>
          <p:cNvPr id="18" name="Rectangle 17"/>
          <p:cNvSpPr>
            <a:spLocks noChangeAspect="1"/>
          </p:cNvSpPr>
          <p:nvPr userDrawn="1"/>
        </p:nvSpPr>
        <p:spPr>
          <a:xfrm>
            <a:off x="0" y="5460613"/>
            <a:ext cx="2773017" cy="694944"/>
          </a:xfrm>
          <a:prstGeom prst="rect">
            <a:avLst/>
          </a:prstGeom>
          <a:solidFill>
            <a:srgbClr val="0D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569617" y="3410146"/>
            <a:ext cx="5052767" cy="0"/>
          </a:xfrm>
          <a:prstGeom prst="line">
            <a:avLst/>
          </a:prstGeom>
          <a:ln w="1905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0EC1276-0B3F-AB40-824C-FBDEB83890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77" y="5581510"/>
            <a:ext cx="2503399" cy="4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7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1189277" y="1489436"/>
            <a:ext cx="10104034" cy="411008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257-9405-244D-9AC0-487EEAD10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4144" y="6262156"/>
            <a:ext cx="1460500" cy="266700"/>
          </a:xfrm>
          <a:prstGeom prst="rect">
            <a:avLst/>
          </a:prstGeom>
        </p:spPr>
      </p:pic>
      <p:pic>
        <p:nvPicPr>
          <p:cNvPr id="9" name="Picture 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E715F5D-BE03-D14F-B2A8-5E2B6A990B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7712" y="622519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6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395167"/>
            <a:ext cx="11515345" cy="209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1189277" y="3761295"/>
            <a:ext cx="10104034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72AD1A-4B6E-B745-AA37-8A255BC030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4144" y="6262156"/>
            <a:ext cx="1460500" cy="266700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4F2EE57-060E-4E46-BD70-C664BF2474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7712" y="622519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3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536569"/>
            <a:ext cx="5290513" cy="4062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429079" y="1536569"/>
            <a:ext cx="4864232" cy="4062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CBAF1E-E39C-5340-AED4-C63FA6503C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4144" y="6262156"/>
            <a:ext cx="1460500" cy="266700"/>
          </a:xfrm>
          <a:prstGeom prst="rect">
            <a:avLst/>
          </a:prstGeom>
        </p:spPr>
      </p:pic>
      <p:pic>
        <p:nvPicPr>
          <p:cNvPr id="11" name="Picture 10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3882988E-4ECC-5243-B46B-1B2395AFB0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7712" y="622519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1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5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56759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36864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189277" y="3761295"/>
            <a:ext cx="10104034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691593-005F-E94D-8011-E6B895832C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4144" y="6262156"/>
            <a:ext cx="1460500" cy="266700"/>
          </a:xfrm>
          <a:prstGeom prst="rect">
            <a:avLst/>
          </a:prstGeom>
        </p:spPr>
      </p:pic>
      <p:pic>
        <p:nvPicPr>
          <p:cNvPr id="11" name="Picture 10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2BCAAF4E-BF28-E247-8813-467EA303F5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7712" y="622519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6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1395167"/>
            <a:ext cx="11509247" cy="45154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B5DA6-2CB8-5340-AEF0-EC50E487B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4144" y="6262156"/>
            <a:ext cx="1460500" cy="266700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40A959A-5CE5-234F-B878-A0AC1BE3ED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7712" y="622519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0"/>
            <a:ext cx="11509247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7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2/22/23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345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FBD78E-BA0D-4EF9-8267-05695CB3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AD63-E060-CA4D-A0F7-365BDD6F5F91}" type="datetimeFigureOut">
              <a:rPr lang="en-US" smtClean="0"/>
              <a:t>2/22/23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37813-5892-4A8D-27CE-D8DF3302D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017F3-E248-5103-FA49-DCD9ABDA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CA32-AA67-664A-B512-AC049CFA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6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6" r:id="rId3"/>
    <p:sldLayoutId id="2147483667" r:id="rId4"/>
    <p:sldLayoutId id="2147483665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Karl Hoopes, DVM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5D5D5D"/>
                </a:solidFill>
                <a:effectLst/>
                <a:latin typeface="Arial" panose="020B0604020202020204" pitchFamily="34" charset="0"/>
              </a:rPr>
              <a:t>Importance of a Balanced Hoof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4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768" y="411480"/>
            <a:ext cx="1113129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Center of Rotation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ground, black, mammal, bear&#10;&#10;Description automatically generated">
            <a:extLst>
              <a:ext uri="{FF2B5EF4-FFF2-40B4-BE49-F238E27FC236}">
                <a16:creationId xmlns:a16="http://schemas.microsoft.com/office/drawing/2014/main" id="{2F5ADAE7-A0B9-E758-A2A8-99928421F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9" r="18567" b="-4"/>
          <a:stretch/>
        </p:blipFill>
        <p:spPr>
          <a:xfrm>
            <a:off x="429767" y="1721922"/>
            <a:ext cx="3419856" cy="4520560"/>
          </a:xfrm>
          <a:prstGeom prst="rect">
            <a:avLst/>
          </a:prstGeom>
        </p:spPr>
      </p:pic>
      <p:pic>
        <p:nvPicPr>
          <p:cNvPr id="5" name="Content Placeholder 6" descr="A close-up of a human brain&#10;&#10;Description automatically generated with low confidence">
            <a:extLst>
              <a:ext uri="{FF2B5EF4-FFF2-40B4-BE49-F238E27FC236}">
                <a16:creationId xmlns:a16="http://schemas.microsoft.com/office/drawing/2014/main" id="{DCB6ABB5-8AE6-938E-135F-E6812FE25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7" r="13039" b="-4"/>
          <a:stretch/>
        </p:blipFill>
        <p:spPr>
          <a:xfrm>
            <a:off x="4226837" y="1721922"/>
            <a:ext cx="3420596" cy="452056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5C8A16C-3004-8EFB-FB8E-896BC65B1E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09348" y="2020824"/>
            <a:ext cx="2956060" cy="3959352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Correlates to the widest part of the foot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50% rule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distance between breakover (the forwardmost point of the shoe's ground contact) and the Bridge should equal the distance from the Bridge to the heel end of shoe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0609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Duckett’s Dot and Duckett’s Bridge</a:t>
            </a:r>
          </a:p>
        </p:txBody>
      </p:sp>
      <p:pic>
        <p:nvPicPr>
          <p:cNvPr id="4" name="Picture 2" descr="Duckett Vs. Russell">
            <a:extLst>
              <a:ext uri="{FF2B5EF4-FFF2-40B4-BE49-F238E27FC236}">
                <a16:creationId xmlns:a16="http://schemas.microsoft.com/office/drawing/2014/main" id="{3155DEA6-1436-BC7F-4DC5-6BF124715A4E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4946" y="1777588"/>
            <a:ext cx="5502108" cy="4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309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Recognizing Foot Imbalances in Horses | Myristol">
            <a:extLst>
              <a:ext uri="{FF2B5EF4-FFF2-40B4-BE49-F238E27FC236}">
                <a16:creationId xmlns:a16="http://schemas.microsoft.com/office/drawing/2014/main" id="{279612D5-FC75-D322-CF2E-F9C0816FC0E0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7463" y="3260725"/>
            <a:ext cx="3341688" cy="2222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Equine Therapeutic Farriery | Dr. Stephen O'Grady, veterinarians, farriers,  books, articles">
            <a:extLst>
              <a:ext uri="{FF2B5EF4-FFF2-40B4-BE49-F238E27FC236}">
                <a16:creationId xmlns:a16="http://schemas.microsoft.com/office/drawing/2014/main" id="{0BEE9C40-6550-4EE2-8B51-922D71E72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7413" y="3260725"/>
            <a:ext cx="2897188" cy="2222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he Relationship Between Conformation and Lameness, Part Two">
            <a:extLst>
              <a:ext uri="{FF2B5EF4-FFF2-40B4-BE49-F238E27FC236}">
                <a16:creationId xmlns:a16="http://schemas.microsoft.com/office/drawing/2014/main" id="{10134A11-E5CE-C316-8B87-88CD37ED2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4450" y="3260725"/>
            <a:ext cx="3687763" cy="2222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F96148-8EBE-8247-C15C-B131032B3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932" y="1204109"/>
            <a:ext cx="10023398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Hoof Pastern Axis</a:t>
            </a:r>
          </a:p>
        </p:txBody>
      </p:sp>
    </p:spTree>
    <p:extLst>
      <p:ext uri="{BB962C8B-B14F-4D97-AF65-F5344CB8AC3E}">
        <p14:creationId xmlns:p14="http://schemas.microsoft.com/office/powerpoint/2010/main" val="1609955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B90F424B-7E1C-FBB2-D73F-A7FCBB265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 Narrow" panose="020B0604020202020204" pitchFamily="34" charset="0"/>
              <a:sym typeface="Arial Narrow" panose="020B0604020202020204" pitchFamily="34" charset="0"/>
            </a:endParaRP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667DCAC1-9730-218D-ABDF-7200D654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12498" b="12581"/>
          <a:stretch>
            <a:fillRect/>
          </a:stretch>
        </p:blipFill>
        <p:spPr bwMode="auto">
          <a:xfrm>
            <a:off x="1524000" y="1"/>
            <a:ext cx="91440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Line 3">
            <a:extLst>
              <a:ext uri="{FF2B5EF4-FFF2-40B4-BE49-F238E27FC236}">
                <a16:creationId xmlns:a16="http://schemas.microsoft.com/office/drawing/2014/main" id="{F3BEC628-F7A6-94B1-E3AE-0A400E2C1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"/>
            <a:ext cx="3810000" cy="54086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58F74560-0A83-BE22-CF2F-34F0E2473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038600"/>
            <a:ext cx="1066800" cy="1447800"/>
          </a:xfrm>
          <a:prstGeom prst="line">
            <a:avLst/>
          </a:prstGeom>
          <a:noFill/>
          <a:ln w="76200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Line 5">
            <a:extLst>
              <a:ext uri="{FF2B5EF4-FFF2-40B4-BE49-F238E27FC236}">
                <a16:creationId xmlns:a16="http://schemas.microsoft.com/office/drawing/2014/main" id="{91ECDC5C-2AF2-C2D2-51DD-B4EED3A4DC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0"/>
            <a:ext cx="3733800" cy="5486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6">
            <a:extLst>
              <a:ext uri="{FF2B5EF4-FFF2-40B4-BE49-F238E27FC236}">
                <a16:creationId xmlns:a16="http://schemas.microsoft.com/office/drawing/2014/main" id="{CBFE04DC-8595-2E55-7969-C30D95C21B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5410200"/>
            <a:ext cx="4343400" cy="76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7">
            <a:extLst>
              <a:ext uri="{FF2B5EF4-FFF2-40B4-BE49-F238E27FC236}">
                <a16:creationId xmlns:a16="http://schemas.microsoft.com/office/drawing/2014/main" id="{D39E54F0-F855-EF3B-AB47-F161AFEC42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5486400"/>
            <a:ext cx="17526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AutoShape 8">
            <a:extLst>
              <a:ext uri="{FF2B5EF4-FFF2-40B4-BE49-F238E27FC236}">
                <a16:creationId xmlns:a16="http://schemas.microsoft.com/office/drawing/2014/main" id="{64070A22-B1B5-B58A-34C5-8A83F4B6AD91}"/>
              </a:ext>
            </a:extLst>
          </p:cNvPr>
          <p:cNvSpPr>
            <a:spLocks/>
          </p:cNvSpPr>
          <p:nvPr/>
        </p:nvSpPr>
        <p:spPr bwMode="auto">
          <a:xfrm>
            <a:off x="2667000" y="2260600"/>
            <a:ext cx="4953000" cy="1778000"/>
          </a:xfrm>
          <a:custGeom>
            <a:avLst/>
            <a:gdLst>
              <a:gd name="T0" fmla="*/ 2147483646 w 21600"/>
              <a:gd name="T1" fmla="*/ 715625278 h 21141"/>
              <a:gd name="T2" fmla="*/ 2147483646 w 21600"/>
              <a:gd name="T3" fmla="*/ 176078853 h 21141"/>
              <a:gd name="T4" fmla="*/ 2147483646 w 21600"/>
              <a:gd name="T5" fmla="*/ 2147483646 h 21141"/>
              <a:gd name="T6" fmla="*/ 0 w 21600"/>
              <a:gd name="T7" fmla="*/ 2147483646 h 211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141">
                <a:moveTo>
                  <a:pt x="21600" y="1203"/>
                </a:moveTo>
                <a:cubicBezTo>
                  <a:pt x="20963" y="372"/>
                  <a:pt x="20326" y="-459"/>
                  <a:pt x="18609" y="296"/>
                </a:cubicBezTo>
                <a:cubicBezTo>
                  <a:pt x="16892" y="1051"/>
                  <a:pt x="14400" y="2260"/>
                  <a:pt x="11298" y="5734"/>
                </a:cubicBezTo>
                <a:cubicBezTo>
                  <a:pt x="8197" y="9208"/>
                  <a:pt x="1883" y="18573"/>
                  <a:pt x="0" y="21141"/>
                </a:cubicBezTo>
              </a:path>
            </a:pathLst>
          </a:custGeom>
          <a:noFill/>
          <a:ln w="57150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id="{61737932-7A2E-FD73-2BA2-69D29E497D99}"/>
              </a:ext>
            </a:extLst>
          </p:cNvPr>
          <p:cNvSpPr>
            <a:spLocks/>
          </p:cNvSpPr>
          <p:nvPr/>
        </p:nvSpPr>
        <p:spPr bwMode="auto">
          <a:xfrm>
            <a:off x="1066800" y="6034088"/>
            <a:ext cx="9601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old" panose="020B0704020202020204" pitchFamily="34" charset="0"/>
                <a:ea typeface="ヒラギノ角ゴ ProN W3" charset="0"/>
                <a:cs typeface="Arial Bold" panose="020B0704020202020204" pitchFamily="34" charset="0"/>
                <a:sym typeface="Arial Bold" panose="020B0704020202020204" pitchFamily="34" charset="0"/>
              </a:rPr>
              <a:t> Good Foot Angles</a:t>
            </a:r>
          </a:p>
        </p:txBody>
      </p:sp>
      <p:sp>
        <p:nvSpPr>
          <p:cNvPr id="31756" name="Rectangle 11">
            <a:extLst>
              <a:ext uri="{FF2B5EF4-FFF2-40B4-BE49-F238E27FC236}">
                <a16:creationId xmlns:a16="http://schemas.microsoft.com/office/drawing/2014/main" id="{4BA33EF7-993F-5F4C-3C7B-C9207794E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67600" y="1981200"/>
            <a:ext cx="2971800" cy="4876800"/>
          </a:xfrm>
        </p:spPr>
        <p:txBody>
          <a:bodyPr/>
          <a:lstStyle/>
          <a:p>
            <a:pPr marL="304800" indent="-304800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84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F96148-8EBE-8247-C15C-B131032B3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Hoof Wall Distortion</a:t>
            </a:r>
            <a:br>
              <a:rPr lang="en-US" sz="30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(separation of lamina)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Hoof Wall Cracks in Horses | VCA Animal Hospital">
            <a:extLst>
              <a:ext uri="{FF2B5EF4-FFF2-40B4-BE49-F238E27FC236}">
                <a16:creationId xmlns:a16="http://schemas.microsoft.com/office/drawing/2014/main" id="{B1A14325-1458-2A4C-5947-89D17489DEF4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2" r="-2" b="-2"/>
          <a:stretch/>
        </p:blipFill>
        <p:spPr bwMode="auto">
          <a:xfrm>
            <a:off x="1524680" y="2426818"/>
            <a:ext cx="3069691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Rockley Farm: FAQs, flares and froth">
            <a:extLst>
              <a:ext uri="{FF2B5EF4-FFF2-40B4-BE49-F238E27FC236}">
                <a16:creationId xmlns:a16="http://schemas.microsoft.com/office/drawing/2014/main" id="{958A25B8-2752-D431-8760-16BE81C71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8" r="-1" b="-1"/>
          <a:stretch/>
        </p:blipFill>
        <p:spPr bwMode="auto">
          <a:xfrm>
            <a:off x="6445073" y="2649976"/>
            <a:ext cx="5455917" cy="355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622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264" y="4535424"/>
            <a:ext cx="3685032" cy="15910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Heel Support</a:t>
            </a:r>
          </a:p>
        </p:txBody>
      </p:sp>
      <p:pic>
        <p:nvPicPr>
          <p:cNvPr id="5" name="Picture 4" descr="A picture containing close&#10;&#10;Description automatically generated">
            <a:extLst>
              <a:ext uri="{FF2B5EF4-FFF2-40B4-BE49-F238E27FC236}">
                <a16:creationId xmlns:a16="http://schemas.microsoft.com/office/drawing/2014/main" id="{BBDFE803-47F0-8D92-E5EA-8709802E1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6"/>
          <a:stretch/>
        </p:blipFill>
        <p:spPr>
          <a:xfrm>
            <a:off x="20" y="10"/>
            <a:ext cx="4571980" cy="4224518"/>
          </a:xfrm>
          <a:prstGeom prst="rect">
            <a:avLst/>
          </a:prstGeom>
        </p:spPr>
      </p:pic>
      <p:pic>
        <p:nvPicPr>
          <p:cNvPr id="4" name="Picture 4" descr="Think Before you Trim - A Guide to Trimming Hooves with Gwen Santagate –  Scoot Boots">
            <a:extLst>
              <a:ext uri="{FF2B5EF4-FFF2-40B4-BE49-F238E27FC236}">
                <a16:creationId xmlns:a16="http://schemas.microsoft.com/office/drawing/2014/main" id="{C750EC81-DC29-7197-5991-002631EA0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6" r="-1" b="5445"/>
          <a:stretch/>
        </p:blipFill>
        <p:spPr bwMode="auto">
          <a:xfrm>
            <a:off x="4657344" y="10"/>
            <a:ext cx="7534656" cy="42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6C911F-6296-ABFB-5F46-C5D62265C6A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74920" y="4535424"/>
            <a:ext cx="4498848" cy="161848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</a:rPr>
              <a:t>The heels of the hoof capsule extending to the base of the frog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2000"/>
              <a:t>Heel Angle – parallel to dorsal hoof wall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3959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F5302-B261-EF43-3006-00050CC913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cognizing Foot Imbalances in Horses | Myristol Performance Products">
            <a:extLst>
              <a:ext uri="{FF2B5EF4-FFF2-40B4-BE49-F238E27FC236}">
                <a16:creationId xmlns:a16="http://schemas.microsoft.com/office/drawing/2014/main" id="{9F691DD4-73C9-E664-E069-5DF01836947A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6" y="2489994"/>
            <a:ext cx="317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397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close&#10;&#10;Description automatically generated">
            <a:extLst>
              <a:ext uri="{FF2B5EF4-FFF2-40B4-BE49-F238E27FC236}">
                <a16:creationId xmlns:a16="http://schemas.microsoft.com/office/drawing/2014/main" id="{68D0B1CA-FE2F-1BAB-762A-798AD8BBC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04" r="-1" b="789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C9A77-8618-D933-6BBB-7A4FFC157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Mediolateral Symmetry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AA6BE9-14D7-8DA2-30F6-F4413F9150B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Mediolateral balance refers to dividing the hoof into medial and lateral halves and comparing the symmetry or shape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53227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F96148-8EBE-8247-C15C-B131032B3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Breakover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F0CD7-FB8C-118F-6F34-EFFE08D524E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The “breakover” is where the last part of the hoof leaves the ground.</a:t>
            </a:r>
          </a:p>
          <a:p>
            <a:pPr marL="800100" lvl="2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Optimal breakover is determined by drawing a straight line down P3 to the ground surface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" name="Picture 2" descr="Breakover">
            <a:extLst>
              <a:ext uri="{FF2B5EF4-FFF2-40B4-BE49-F238E27FC236}">
                <a16:creationId xmlns:a16="http://schemas.microsoft.com/office/drawing/2014/main" id="{9745880F-2102-EA27-A9A3-AAF822BA1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0" b="2"/>
          <a:stretch/>
        </p:blipFill>
        <p:spPr bwMode="auto">
          <a:xfrm>
            <a:off x="5577907" y="484632"/>
            <a:ext cx="5662270" cy="57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795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1344-1952-2BC4-3459-46A5B4EC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Sole 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E1014-BE26-8E65-F8A7-F24BBD7AA16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sz="1800"/>
              <a:t>Sole depth: measured from the tip of the coffin bone to the bearing surface of the foot (the ground). Ideal sole depth is </a:t>
            </a:r>
            <a:r>
              <a:rPr lang="en-US" sz="1800" b="1"/>
              <a:t>15 mm give or take a couple mm</a:t>
            </a:r>
            <a:r>
              <a:rPr lang="en-US" sz="1800"/>
              <a:t>. </a:t>
            </a:r>
          </a:p>
          <a:p>
            <a:pPr marL="800100" lvl="2">
              <a:buFont typeface="Arial" panose="020B0604020202020204" pitchFamily="34" charset="0"/>
              <a:buChar char="•"/>
            </a:pPr>
            <a:r>
              <a:rPr lang="en-US" sz="1800"/>
              <a:t>Too little sole depth, the foot is vulnerable to bruising. </a:t>
            </a:r>
          </a:p>
          <a:p>
            <a:pPr marL="800100" lvl="2">
              <a:buFont typeface="Arial" panose="020B0604020202020204" pitchFamily="34" charset="0"/>
              <a:buChar char="•"/>
            </a:pPr>
            <a:r>
              <a:rPr lang="en-US" sz="1800"/>
              <a:t>Too much sole depth and the foot is likely too long causing tripping, lameness and other problems.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My Journey To Become A FormaHoof Certified Applicator">
            <a:extLst>
              <a:ext uri="{FF2B5EF4-FFF2-40B4-BE49-F238E27FC236}">
                <a16:creationId xmlns:a16="http://schemas.microsoft.com/office/drawing/2014/main" id="{0F575EB3-D1FA-69BE-5E8E-481DF2B20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r="2851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040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Definition of Hoof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Hoof balance should be considered a concept, as it has no universal definition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Each hoof is an individual and should be treated as such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Goals of a Balanced Hoof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Should not cause undue stresses to any part of the limb above it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The foot should contact the ground and load evenly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All the internal structures of the foot can function correctly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41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7418-4A03-7E3C-E756-0FB5A22FB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Palmar 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E24BC-FA09-71A6-1694-EAF5A742BE4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Angle of the coffin bone in relation to the weight bearing 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3-5 degrees</a:t>
            </a:r>
          </a:p>
          <a:p>
            <a:endParaRPr lang="en-US" dirty="0"/>
          </a:p>
        </p:txBody>
      </p:sp>
      <p:pic>
        <p:nvPicPr>
          <p:cNvPr id="4" name="Picture 8" descr="Understanding hoof X-rays - Horse &amp; Hound">
            <a:extLst>
              <a:ext uri="{FF2B5EF4-FFF2-40B4-BE49-F238E27FC236}">
                <a16:creationId xmlns:a16="http://schemas.microsoft.com/office/drawing/2014/main" id="{BA8A588C-EE1E-3062-8890-D7CC7D3CF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746" y="3442972"/>
            <a:ext cx="215434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ing Anatomy:">
            <a:extLst>
              <a:ext uri="{FF2B5EF4-FFF2-40B4-BE49-F238E27FC236}">
                <a16:creationId xmlns:a16="http://schemas.microsoft.com/office/drawing/2014/main" id="{076CA225-DE53-DFF8-42FF-EB352FC7E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2394" y="344297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Understanding x-rays - The Laminitis Site">
            <a:extLst>
              <a:ext uri="{FF2B5EF4-FFF2-40B4-BE49-F238E27FC236}">
                <a16:creationId xmlns:a16="http://schemas.microsoft.com/office/drawing/2014/main" id="{822B53DA-ECF9-55FF-2141-67C67A735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3519" y="3442972"/>
            <a:ext cx="315310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795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close&#10;&#10;Description automatically generated">
            <a:extLst>
              <a:ext uri="{FF2B5EF4-FFF2-40B4-BE49-F238E27FC236}">
                <a16:creationId xmlns:a16="http://schemas.microsoft.com/office/drawing/2014/main" id="{322A97E9-DF95-55B0-B690-48D5C53D6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93" y="0"/>
            <a:ext cx="6504214" cy="6858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7E2402-EEF9-E06D-EB27-59D435538951}"/>
              </a:ext>
            </a:extLst>
          </p:cNvPr>
          <p:cNvCxnSpPr/>
          <p:nvPr/>
        </p:nvCxnSpPr>
        <p:spPr>
          <a:xfrm>
            <a:off x="5784112" y="54119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EFE15EB-A41D-7711-B4E3-1DF2682F0903}"/>
              </a:ext>
            </a:extLst>
          </p:cNvPr>
          <p:cNvSpPr txBox="1"/>
          <p:nvPr/>
        </p:nvSpPr>
        <p:spPr>
          <a:xfrm>
            <a:off x="3493860" y="549824"/>
            <a:ext cx="3077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Value of x-ray</a:t>
            </a:r>
          </a:p>
        </p:txBody>
      </p:sp>
    </p:spTree>
    <p:extLst>
      <p:ext uri="{BB962C8B-B14F-4D97-AF65-F5344CB8AC3E}">
        <p14:creationId xmlns:p14="http://schemas.microsoft.com/office/powerpoint/2010/main" val="3130886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close&#10;&#10;Description automatically generated">
            <a:extLst>
              <a:ext uri="{FF2B5EF4-FFF2-40B4-BE49-F238E27FC236}">
                <a16:creationId xmlns:a16="http://schemas.microsoft.com/office/drawing/2014/main" id="{322A97E9-DF95-55B0-B690-48D5C53D6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93" y="0"/>
            <a:ext cx="6504214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6A2427-F094-FD27-92CE-289D7CDA5374}"/>
              </a:ext>
            </a:extLst>
          </p:cNvPr>
          <p:cNvCxnSpPr>
            <a:cxnSpLocks/>
          </p:cNvCxnSpPr>
          <p:nvPr/>
        </p:nvCxnSpPr>
        <p:spPr>
          <a:xfrm flipH="1">
            <a:off x="6570921" y="584790"/>
            <a:ext cx="1414129" cy="36097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DF18AD-E7D4-6BAB-5E04-A71466FF1396}"/>
              </a:ext>
            </a:extLst>
          </p:cNvPr>
          <p:cNvCxnSpPr>
            <a:cxnSpLocks/>
          </p:cNvCxnSpPr>
          <p:nvPr/>
        </p:nvCxnSpPr>
        <p:spPr>
          <a:xfrm flipH="1">
            <a:off x="5555510" y="3147237"/>
            <a:ext cx="1589569" cy="20946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952366-39A2-D846-90D2-03B6D351ADCB}"/>
              </a:ext>
            </a:extLst>
          </p:cNvPr>
          <p:cNvSpPr txBox="1"/>
          <p:nvPr/>
        </p:nvSpPr>
        <p:spPr>
          <a:xfrm>
            <a:off x="510363" y="903767"/>
            <a:ext cx="2204578" cy="535531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Hoof Pastern 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Broken 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Sole Depth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Break Over Point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Hoof Wall Distortion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Center of Rotation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Palmar Angle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Hoof Pastern 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Break Over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Anterior Posterior </a:t>
            </a:r>
          </a:p>
          <a:p>
            <a:r>
              <a:rPr lang="en-US" dirty="0"/>
              <a:t>      Balance</a:t>
            </a:r>
          </a:p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7E2402-EEF9-E06D-EB27-59D435538951}"/>
              </a:ext>
            </a:extLst>
          </p:cNvPr>
          <p:cNvCxnSpPr/>
          <p:nvPr/>
        </p:nvCxnSpPr>
        <p:spPr>
          <a:xfrm>
            <a:off x="5784112" y="54119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E55975-BA01-1E18-D1CE-997C380E8C32}"/>
              </a:ext>
            </a:extLst>
          </p:cNvPr>
          <p:cNvCxnSpPr/>
          <p:nvPr/>
        </p:nvCxnSpPr>
        <p:spPr>
          <a:xfrm>
            <a:off x="5890437" y="5369442"/>
            <a:ext cx="0" cy="680484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FDBACC-E109-8634-65FC-CFC91E4C84BA}"/>
              </a:ext>
            </a:extLst>
          </p:cNvPr>
          <p:cNvCxnSpPr/>
          <p:nvPr/>
        </p:nvCxnSpPr>
        <p:spPr>
          <a:xfrm flipH="1">
            <a:off x="3793727" y="4508205"/>
            <a:ext cx="1761783" cy="1594884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F40FAC-742C-03C0-1A02-31512823D998}"/>
              </a:ext>
            </a:extLst>
          </p:cNvPr>
          <p:cNvCxnSpPr>
            <a:cxnSpLocks/>
          </p:cNvCxnSpPr>
          <p:nvPr/>
        </p:nvCxnSpPr>
        <p:spPr>
          <a:xfrm>
            <a:off x="4937677" y="4327451"/>
            <a:ext cx="421132" cy="37214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F489FC-64B6-C5CC-9E46-6AD3BBC7509B}"/>
              </a:ext>
            </a:extLst>
          </p:cNvPr>
          <p:cNvCxnSpPr>
            <a:cxnSpLocks/>
          </p:cNvCxnSpPr>
          <p:nvPr/>
        </p:nvCxnSpPr>
        <p:spPr>
          <a:xfrm>
            <a:off x="4418195" y="4777563"/>
            <a:ext cx="421132" cy="37214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18549C6-CEBD-AC86-9953-BF6D52BE75D2}"/>
              </a:ext>
            </a:extLst>
          </p:cNvPr>
          <p:cNvCxnSpPr>
            <a:cxnSpLocks/>
          </p:cNvCxnSpPr>
          <p:nvPr/>
        </p:nvCxnSpPr>
        <p:spPr>
          <a:xfrm>
            <a:off x="3902774" y="5280838"/>
            <a:ext cx="421132" cy="37214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E0055A-3343-F64E-BA39-16787C682DE0}"/>
              </a:ext>
            </a:extLst>
          </p:cNvPr>
          <p:cNvCxnSpPr>
            <a:cxnSpLocks/>
          </p:cNvCxnSpPr>
          <p:nvPr/>
        </p:nvCxnSpPr>
        <p:spPr>
          <a:xfrm>
            <a:off x="6271693" y="4194544"/>
            <a:ext cx="0" cy="2020186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8F772D8-90BE-DEC1-49E3-8D91D5A253B2}"/>
              </a:ext>
            </a:extLst>
          </p:cNvPr>
          <p:cNvCxnSpPr>
            <a:cxnSpLocks/>
          </p:cNvCxnSpPr>
          <p:nvPr/>
        </p:nvCxnSpPr>
        <p:spPr>
          <a:xfrm flipV="1">
            <a:off x="3338623" y="6177517"/>
            <a:ext cx="4391247" cy="74427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5A179D2-080D-A575-4448-1FBFA78C9961}"/>
              </a:ext>
            </a:extLst>
          </p:cNvPr>
          <p:cNvSpPr txBox="1"/>
          <p:nvPr/>
        </p:nvSpPr>
        <p:spPr>
          <a:xfrm>
            <a:off x="4418195" y="626257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66%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13740E-D587-7585-694F-730989359C1F}"/>
              </a:ext>
            </a:extLst>
          </p:cNvPr>
          <p:cNvSpPr txBox="1"/>
          <p:nvPr/>
        </p:nvSpPr>
        <p:spPr>
          <a:xfrm>
            <a:off x="6766424" y="621967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33%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FE15EB-A41D-7711-B4E3-1DF2682F0903}"/>
              </a:ext>
            </a:extLst>
          </p:cNvPr>
          <p:cNvSpPr txBox="1"/>
          <p:nvPr/>
        </p:nvSpPr>
        <p:spPr>
          <a:xfrm>
            <a:off x="3493860" y="549824"/>
            <a:ext cx="3077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Value of x-ray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74268E-BA4D-1C2F-88C9-989A2D2A8126}"/>
              </a:ext>
            </a:extLst>
          </p:cNvPr>
          <p:cNvCxnSpPr>
            <a:cxnSpLocks/>
          </p:cNvCxnSpPr>
          <p:nvPr/>
        </p:nvCxnSpPr>
        <p:spPr>
          <a:xfrm flipH="1">
            <a:off x="4572670" y="5280838"/>
            <a:ext cx="3157200" cy="125019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BB88F0-99ED-675C-A01B-FA9D3B4FED59}"/>
              </a:ext>
            </a:extLst>
          </p:cNvPr>
          <p:cNvCxnSpPr>
            <a:cxnSpLocks/>
          </p:cNvCxnSpPr>
          <p:nvPr/>
        </p:nvCxnSpPr>
        <p:spPr>
          <a:xfrm flipH="1">
            <a:off x="4572670" y="5369442"/>
            <a:ext cx="3157200" cy="47049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00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Balanced Hoof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Geometric balance – How the hoof looks, is it symmetrical when not in motion.</a:t>
            </a:r>
          </a:p>
          <a:p>
            <a:r>
              <a:rPr lang="en-US" dirty="0"/>
              <a:t>Dynamic balance – How the hoof functions in movement</a:t>
            </a:r>
          </a:p>
        </p:txBody>
      </p:sp>
    </p:spTree>
    <p:extLst>
      <p:ext uri="{BB962C8B-B14F-4D97-AF65-F5344CB8AC3E}">
        <p14:creationId xmlns:p14="http://schemas.microsoft.com/office/powerpoint/2010/main" val="326700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7D7C-B6F9-E15E-BB9C-8760E177C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Hoof Anatomy</a:t>
            </a:r>
          </a:p>
        </p:txBody>
      </p:sp>
      <p:pic>
        <p:nvPicPr>
          <p:cNvPr id="8" name="Content Placeholder 7" descr="A picture containing indoor&#10;&#10;Description automatically generated">
            <a:extLst>
              <a:ext uri="{FF2B5EF4-FFF2-40B4-BE49-F238E27FC236}">
                <a16:creationId xmlns:a16="http://schemas.microsoft.com/office/drawing/2014/main" id="{DABA7AEE-54DD-41ED-681E-C0A34838BA1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3744097" y="1057726"/>
            <a:ext cx="4361935" cy="581591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5F0050-137B-862F-CCF0-3F97AB27F66B}"/>
              </a:ext>
            </a:extLst>
          </p:cNvPr>
          <p:cNvSpPr txBox="1"/>
          <p:nvPr/>
        </p:nvSpPr>
        <p:spPr>
          <a:xfrm>
            <a:off x="6400800" y="746234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Cannon Bone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E36881-5880-43EE-3A25-B8793A994FA6}"/>
              </a:ext>
            </a:extLst>
          </p:cNvPr>
          <p:cNvSpPr txBox="1"/>
          <p:nvPr/>
        </p:nvSpPr>
        <p:spPr>
          <a:xfrm>
            <a:off x="1548565" y="4818177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Hoof Wall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9BE375-0F35-9E83-3191-550B07ED7FCC}"/>
              </a:ext>
            </a:extLst>
          </p:cNvPr>
          <p:cNvSpPr txBox="1"/>
          <p:nvPr/>
        </p:nvSpPr>
        <p:spPr>
          <a:xfrm>
            <a:off x="8345524" y="1905926"/>
            <a:ext cx="139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 Pastern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A88F41-51F0-C518-0B00-557B71C94B75}"/>
              </a:ext>
            </a:extLst>
          </p:cNvPr>
          <p:cNvSpPr txBox="1"/>
          <p:nvPr/>
        </p:nvSpPr>
        <p:spPr>
          <a:xfrm>
            <a:off x="8290824" y="3124972"/>
            <a:ext cx="132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Short Paster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511D55-370D-DCEC-796A-3C07F83247F0}"/>
              </a:ext>
            </a:extLst>
          </p:cNvPr>
          <p:cNvSpPr txBox="1"/>
          <p:nvPr/>
        </p:nvSpPr>
        <p:spPr>
          <a:xfrm>
            <a:off x="1700985" y="3781017"/>
            <a:ext cx="128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Coffin Bone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CFCF18-1CAC-6A32-46DE-983B05372578}"/>
              </a:ext>
            </a:extLst>
          </p:cNvPr>
          <p:cNvSpPr txBox="1"/>
          <p:nvPr/>
        </p:nvSpPr>
        <p:spPr>
          <a:xfrm>
            <a:off x="1340069" y="5849007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Hoof Sole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B26D6C-4F51-1478-973C-8D48E2C6DBA6}"/>
              </a:ext>
            </a:extLst>
          </p:cNvPr>
          <p:cNvCxnSpPr>
            <a:cxnSpLocks/>
          </p:cNvCxnSpPr>
          <p:nvPr/>
        </p:nvCxnSpPr>
        <p:spPr>
          <a:xfrm flipH="1">
            <a:off x="6327228" y="1057726"/>
            <a:ext cx="546538" cy="518826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8BBF0E-B801-3DE1-356F-4A76B6E233FD}"/>
              </a:ext>
            </a:extLst>
          </p:cNvPr>
          <p:cNvCxnSpPr>
            <a:cxnSpLocks/>
          </p:cNvCxnSpPr>
          <p:nvPr/>
        </p:nvCxnSpPr>
        <p:spPr>
          <a:xfrm flipH="1">
            <a:off x="6096000" y="2262111"/>
            <a:ext cx="2578589" cy="452723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7B3BF1-3F02-D572-9D67-79301E93C017}"/>
              </a:ext>
            </a:extLst>
          </p:cNvPr>
          <p:cNvCxnSpPr>
            <a:cxnSpLocks/>
          </p:cNvCxnSpPr>
          <p:nvPr/>
        </p:nvCxnSpPr>
        <p:spPr>
          <a:xfrm flipV="1">
            <a:off x="5698829" y="3573517"/>
            <a:ext cx="3140371" cy="392166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58DC39-D56D-1BE4-D565-F6CA18DE2ED0}"/>
              </a:ext>
            </a:extLst>
          </p:cNvPr>
          <p:cNvCxnSpPr>
            <a:cxnSpLocks/>
          </p:cNvCxnSpPr>
          <p:nvPr/>
        </p:nvCxnSpPr>
        <p:spPr>
          <a:xfrm>
            <a:off x="2341224" y="4277175"/>
            <a:ext cx="2998031" cy="468406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77B5EE-5900-C325-D330-92A21304A113}"/>
              </a:ext>
            </a:extLst>
          </p:cNvPr>
          <p:cNvCxnSpPr>
            <a:cxnSpLocks/>
          </p:cNvCxnSpPr>
          <p:nvPr/>
        </p:nvCxnSpPr>
        <p:spPr>
          <a:xfrm flipV="1">
            <a:off x="2101732" y="5088247"/>
            <a:ext cx="2533330" cy="261519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869647-2615-03AA-3658-6A1BFBE4D691}"/>
              </a:ext>
            </a:extLst>
          </p:cNvPr>
          <p:cNvCxnSpPr>
            <a:cxnSpLocks/>
            <a:endCxn id="14" idx="3"/>
          </p:cNvCxnSpPr>
          <p:nvPr/>
        </p:nvCxnSpPr>
        <p:spPr>
          <a:xfrm flipH="1">
            <a:off x="2432035" y="5254202"/>
            <a:ext cx="3193995" cy="779471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A5F4FB7-FA5E-5FB3-2FDF-BEDE493F1195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6425188" y="4560915"/>
            <a:ext cx="2596318" cy="233579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421CBD4-C2F3-951B-1588-C3B4320BDBD5}"/>
              </a:ext>
            </a:extLst>
          </p:cNvPr>
          <p:cNvSpPr txBox="1"/>
          <p:nvPr/>
        </p:nvSpPr>
        <p:spPr>
          <a:xfrm>
            <a:off x="8228468" y="4425162"/>
            <a:ext cx="158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 Cushion</a:t>
            </a:r>
          </a:p>
        </p:txBody>
      </p:sp>
    </p:spTree>
    <p:extLst>
      <p:ext uri="{BB962C8B-B14F-4D97-AF65-F5344CB8AC3E}">
        <p14:creationId xmlns:p14="http://schemas.microsoft.com/office/powerpoint/2010/main" val="62714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8B1A-1651-A932-4A33-98D9BFAC9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Hoof Anatomy</a:t>
            </a:r>
          </a:p>
        </p:txBody>
      </p:sp>
      <p:pic>
        <p:nvPicPr>
          <p:cNvPr id="6" name="Content Placeholder 5" descr="A picture containing close&#10;&#10;Description automatically generated">
            <a:extLst>
              <a:ext uri="{FF2B5EF4-FFF2-40B4-BE49-F238E27FC236}">
                <a16:creationId xmlns:a16="http://schemas.microsoft.com/office/drawing/2014/main" id="{9C0757B8-34C2-1027-57C2-40D57BCC0E4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167039" y="1489075"/>
            <a:ext cx="4148435" cy="41100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4F47C5-3EEB-4477-3046-8B51E6A11708}"/>
              </a:ext>
            </a:extLst>
          </p:cNvPr>
          <p:cNvSpPr txBox="1"/>
          <p:nvPr/>
        </p:nvSpPr>
        <p:spPr>
          <a:xfrm>
            <a:off x="9552109" y="273424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37317-B0CD-4C3F-0C8A-672C0FE848E0}"/>
              </a:ext>
            </a:extLst>
          </p:cNvPr>
          <p:cNvSpPr txBox="1"/>
          <p:nvPr/>
        </p:nvSpPr>
        <p:spPr>
          <a:xfrm>
            <a:off x="8818072" y="414160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875F9-767C-CDD8-B792-DC13C3D41E5E}"/>
              </a:ext>
            </a:extLst>
          </p:cNvPr>
          <p:cNvSpPr txBox="1"/>
          <p:nvPr/>
        </p:nvSpPr>
        <p:spPr>
          <a:xfrm>
            <a:off x="8561271" y="4928198"/>
            <a:ext cx="51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59C996-756E-D28E-7CC2-9D5E50BE7F3E}"/>
              </a:ext>
            </a:extLst>
          </p:cNvPr>
          <p:cNvSpPr txBox="1"/>
          <p:nvPr/>
        </p:nvSpPr>
        <p:spPr>
          <a:xfrm>
            <a:off x="9345995" y="3253258"/>
            <a:ext cx="597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26CF47-4291-3FDC-C798-F0AE6041E52D}"/>
              </a:ext>
            </a:extLst>
          </p:cNvPr>
          <p:cNvCxnSpPr>
            <a:cxnSpLocks/>
          </p:cNvCxnSpPr>
          <p:nvPr/>
        </p:nvCxnSpPr>
        <p:spPr>
          <a:xfrm>
            <a:off x="6205624" y="3346382"/>
            <a:ext cx="3140371" cy="82618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EA76A9-908D-9EFF-1C02-C9340989795A}"/>
              </a:ext>
            </a:extLst>
          </p:cNvPr>
          <p:cNvCxnSpPr>
            <a:cxnSpLocks/>
          </p:cNvCxnSpPr>
          <p:nvPr/>
        </p:nvCxnSpPr>
        <p:spPr>
          <a:xfrm>
            <a:off x="6370381" y="2832728"/>
            <a:ext cx="3140371" cy="82618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B3DEFD-B78F-4B0C-D0E6-1543BC8DFA19}"/>
              </a:ext>
            </a:extLst>
          </p:cNvPr>
          <p:cNvCxnSpPr>
            <a:cxnSpLocks/>
          </p:cNvCxnSpPr>
          <p:nvPr/>
        </p:nvCxnSpPr>
        <p:spPr>
          <a:xfrm>
            <a:off x="5677701" y="4243656"/>
            <a:ext cx="3140371" cy="82618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AA7D57-80F1-2A7A-866C-02EFCE664861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053224" y="4941004"/>
            <a:ext cx="2508047" cy="17186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941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19A6-D9BC-0AB7-E94B-FFB275F93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Lamina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C52D62F-1B75-2B95-85FD-7D38BEABAF7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Interdigitating </a:t>
            </a:r>
            <a:r>
              <a:rPr lang="en-US" sz="1800"/>
              <a:t>epithelial tissue </a:t>
            </a:r>
            <a:r>
              <a:rPr lang="en-US" sz="1800" dirty="0"/>
              <a:t>connecting the </a:t>
            </a:r>
            <a:r>
              <a:rPr lang="en-US" sz="1800"/>
              <a:t>bone structures </a:t>
            </a:r>
            <a:r>
              <a:rPr lang="en-US" sz="1800" dirty="0"/>
              <a:t>to the hoof </a:t>
            </a:r>
            <a:r>
              <a:rPr lang="en-US" sz="1800"/>
              <a:t>wall and sole</a:t>
            </a:r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WHAT IS LAMINITIS? - HolisticHorse.com">
            <a:extLst>
              <a:ext uri="{FF2B5EF4-FFF2-40B4-BE49-F238E27FC236}">
                <a16:creationId xmlns:a16="http://schemas.microsoft.com/office/drawing/2014/main" id="{75BFB8A2-AC02-66D1-48F5-83F27FBD1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r="3384" b="1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61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93237-00EA-1977-504F-CF1417206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Biomechanics of Horse Hoof </a:t>
            </a:r>
            <a:br>
              <a:rPr lang="en-US" dirty="0"/>
            </a:br>
            <a:r>
              <a:rPr lang="en-US" sz="2400" dirty="0"/>
              <a:t>Dr. Steven O’Grady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0BFC18-B7E0-4CD0-C8FA-7F0C24C6EE4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3593344" y="2508606"/>
            <a:ext cx="5295900" cy="4025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1BE2C4-49DA-492E-3EC2-8F23B1586C49}"/>
              </a:ext>
            </a:extLst>
          </p:cNvPr>
          <p:cNvSpPr txBox="1"/>
          <p:nvPr/>
        </p:nvSpPr>
        <p:spPr>
          <a:xfrm>
            <a:off x="3192265" y="1578496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Force of weight bearing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Center of Rotation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5E7C1F84-17F0-A7EB-E91B-F6DB1AB56741}"/>
              </a:ext>
            </a:extLst>
          </p:cNvPr>
          <p:cNvSpPr/>
          <p:nvPr/>
        </p:nvSpPr>
        <p:spPr>
          <a:xfrm>
            <a:off x="6131566" y="2452688"/>
            <a:ext cx="219456" cy="1548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7D1BF9-5161-6AA7-A3F2-F098CD30620F}"/>
              </a:ext>
            </a:extLst>
          </p:cNvPr>
          <p:cNvSpPr txBox="1"/>
          <p:nvPr/>
        </p:nvSpPr>
        <p:spPr>
          <a:xfrm>
            <a:off x="4449299" y="6488668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pushing 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D1A5D2-08DD-92E2-84BE-30DAF6189C45}"/>
              </a:ext>
            </a:extLst>
          </p:cNvPr>
          <p:cNvSpPr txBox="1"/>
          <p:nvPr/>
        </p:nvSpPr>
        <p:spPr>
          <a:xfrm>
            <a:off x="4434285" y="2636916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Extension Force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C3112-B5DD-638C-8A57-AD4DC1D8362B}"/>
              </a:ext>
            </a:extLst>
          </p:cNvPr>
          <p:cNvSpPr txBox="1"/>
          <p:nvPr/>
        </p:nvSpPr>
        <p:spPr>
          <a:xfrm>
            <a:off x="8048303" y="3631740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Flexion Force</a:t>
            </a:r>
          </a:p>
        </p:txBody>
      </p:sp>
    </p:spTree>
    <p:extLst>
      <p:ext uri="{BB962C8B-B14F-4D97-AF65-F5344CB8AC3E}">
        <p14:creationId xmlns:p14="http://schemas.microsoft.com/office/powerpoint/2010/main" val="276557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34FA7-7F7B-4B3F-06C4-FAC76990D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452" y="1522604"/>
            <a:ext cx="3150129" cy="154442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Hoof Balance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86352-30BD-EDBE-C448-52584C8BEB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00450" y="3067026"/>
            <a:ext cx="3150131" cy="32723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sz="1400"/>
              <a:t>How can we determine that a foot is balanced?</a:t>
            </a:r>
          </a:p>
          <a:p>
            <a:pPr marL="800100" lvl="2">
              <a:buFont typeface="Arial" panose="020B0604020202020204" pitchFamily="34" charset="0"/>
              <a:buChar char="•"/>
            </a:pPr>
            <a:r>
              <a:rPr lang="en-US" sz="1400"/>
              <a:t>Looking at the outside of the foot</a:t>
            </a:r>
          </a:p>
          <a:p>
            <a:pPr marL="1257300" lvl="3">
              <a:buFont typeface="Arial" panose="020B0604020202020204" pitchFamily="34" charset="0"/>
              <a:buChar char="•"/>
            </a:pPr>
            <a:r>
              <a:rPr lang="en-US" sz="1400"/>
              <a:t>Must evaluate front view, side view, bottom, and in motion.</a:t>
            </a:r>
          </a:p>
          <a:p>
            <a:pPr marL="1257300" lvl="3">
              <a:buFont typeface="Arial" panose="020B0604020202020204" pitchFamily="34" charset="0"/>
              <a:buChar char="•"/>
            </a:pPr>
            <a:endParaRPr lang="en-US" sz="1400"/>
          </a:p>
          <a:p>
            <a:pPr marL="800100" lvl="2">
              <a:buFont typeface="Arial" panose="020B0604020202020204" pitchFamily="34" charset="0"/>
              <a:buChar char="•"/>
            </a:pPr>
            <a:r>
              <a:rPr lang="en-US" sz="1400"/>
              <a:t>Looking on the inside - x-ray </a:t>
            </a:r>
          </a:p>
          <a:p>
            <a:pPr marL="1028700" lvl="3">
              <a:buFont typeface="Arial" panose="020B0604020202020204" pitchFamily="34" charset="0"/>
              <a:buChar char="•"/>
            </a:pPr>
            <a:r>
              <a:rPr lang="en-US" sz="1400"/>
              <a:t>Not always available</a:t>
            </a:r>
          </a:p>
          <a:p>
            <a:pPr marL="1028700" lvl="3">
              <a:buFont typeface="Arial" panose="020B0604020202020204" pitchFamily="34" charset="0"/>
              <a:buChar char="•"/>
            </a:pPr>
            <a:r>
              <a:rPr lang="en-US" sz="1400"/>
              <a:t>Necessary to know for sure what is going on inside</a:t>
            </a:r>
          </a:p>
        </p:txBody>
      </p:sp>
      <p:pic>
        <p:nvPicPr>
          <p:cNvPr id="4" name="Picture 3" descr="A picture containing ground, black, mammal, bear&#10;&#10;Description automatically generated">
            <a:extLst>
              <a:ext uri="{FF2B5EF4-FFF2-40B4-BE49-F238E27FC236}">
                <a16:creationId xmlns:a16="http://schemas.microsoft.com/office/drawing/2014/main" id="{DB976A22-BBA0-AC18-13C5-433DC53B4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66" r="3" b="5744"/>
          <a:stretch/>
        </p:blipFill>
        <p:spPr>
          <a:xfrm>
            <a:off x="4601056" y="10"/>
            <a:ext cx="3749040" cy="3383270"/>
          </a:xfrm>
          <a:prstGeom prst="rect">
            <a:avLst/>
          </a:prstGeom>
        </p:spPr>
      </p:pic>
      <p:pic>
        <p:nvPicPr>
          <p:cNvPr id="7" name="Picture 2" descr="No Hoof, No Horse! 8 Spring Horse Hoof Care Tips">
            <a:extLst>
              <a:ext uri="{FF2B5EF4-FFF2-40B4-BE49-F238E27FC236}">
                <a16:creationId xmlns:a16="http://schemas.microsoft.com/office/drawing/2014/main" id="{4004587E-C670-10B5-1CE8-55EBA395A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2" r="29951" b="-2"/>
          <a:stretch/>
        </p:blipFill>
        <p:spPr bwMode="auto">
          <a:xfrm>
            <a:off x="8442960" y="10"/>
            <a:ext cx="3749040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9F8A809-95C3-2301-539E-F52CB03C91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59" b="-1"/>
          <a:stretch/>
        </p:blipFill>
        <p:spPr>
          <a:xfrm>
            <a:off x="4601056" y="3474722"/>
            <a:ext cx="3749040" cy="3383279"/>
          </a:xfrm>
          <a:prstGeom prst="rect">
            <a:avLst/>
          </a:prstGeom>
        </p:spPr>
      </p:pic>
      <p:pic>
        <p:nvPicPr>
          <p:cNvPr id="6" name="Picture 6" descr="It Behooves You to Know These Six Fun Facts About Horse Hooves! | ASPCA">
            <a:extLst>
              <a:ext uri="{FF2B5EF4-FFF2-40B4-BE49-F238E27FC236}">
                <a16:creationId xmlns:a16="http://schemas.microsoft.com/office/drawing/2014/main" id="{5B56CA9C-1E4B-587E-A871-1FB2AF52F2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0" r="16250" b="-1"/>
          <a:stretch/>
        </p:blipFill>
        <p:spPr bwMode="auto">
          <a:xfrm>
            <a:off x="8442960" y="3474719"/>
            <a:ext cx="3749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01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BE437E-AA1C-068D-D796-66503EE30E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Things to consider for a Balanced Hoof*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48793-3DA0-F6AC-DEAE-CF6368E0B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4996" y="2135658"/>
            <a:ext cx="4864232" cy="40629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Sole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Palmar Angle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Heel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Mediolateral Symmetry</a:t>
            </a:r>
          </a:p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B808EED-C917-D02F-4EBF-DA6B44059B03}"/>
              </a:ext>
            </a:extLst>
          </p:cNvPr>
          <p:cNvSpPr txBox="1">
            <a:spLocks/>
          </p:cNvSpPr>
          <p:nvPr/>
        </p:nvSpPr>
        <p:spPr>
          <a:xfrm>
            <a:off x="1335021" y="2148226"/>
            <a:ext cx="4864232" cy="40629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Center of Rotation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Hoof Pastern Axis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Hoof Wall Distortion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Breakover</a:t>
            </a:r>
          </a:p>
          <a:p>
            <a:endParaRPr lang="en-US" dirty="0"/>
          </a:p>
          <a:p>
            <a:r>
              <a:rPr lang="en-US" dirty="0"/>
              <a:t>*no particular order of importance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57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508</Words>
  <Application>Microsoft Macintosh PowerPoint</Application>
  <PresentationFormat>Widescreen</PresentationFormat>
  <Paragraphs>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Bold</vt:lpstr>
      <vt:lpstr>Arial Narrow</vt:lpstr>
      <vt:lpstr>Calibri</vt:lpstr>
      <vt:lpstr>Calibri Light</vt:lpstr>
      <vt:lpstr>Office Theme</vt:lpstr>
      <vt:lpstr>Importance of a Balanced Hoof</vt:lpstr>
      <vt:lpstr>Definition of Hoof Balance</vt:lpstr>
      <vt:lpstr>Balanced Hoof</vt:lpstr>
      <vt:lpstr>Hoof Anatomy</vt:lpstr>
      <vt:lpstr>Hoof Anatomy</vt:lpstr>
      <vt:lpstr>Lamina</vt:lpstr>
      <vt:lpstr>Biomechanics of Horse Hoof  Dr. Steven O’Grady</vt:lpstr>
      <vt:lpstr>Hoof Balance</vt:lpstr>
      <vt:lpstr>Things to consider for a Balanced Hoof*</vt:lpstr>
      <vt:lpstr>Center of Rotation</vt:lpstr>
      <vt:lpstr>Duckett’s Dot and Duckett’s Bridge</vt:lpstr>
      <vt:lpstr>Hoof Pastern Axis</vt:lpstr>
      <vt:lpstr>PowerPoint Presentation</vt:lpstr>
      <vt:lpstr>Hoof Wall Distortion (separation of lamina)</vt:lpstr>
      <vt:lpstr>Heel Support</vt:lpstr>
      <vt:lpstr>PowerPoint Presentation</vt:lpstr>
      <vt:lpstr>Mediolateral Symmetry</vt:lpstr>
      <vt:lpstr>Breakover</vt:lpstr>
      <vt:lpstr>Sole Depth</vt:lpstr>
      <vt:lpstr>Palmar Angle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Karl Hoopes</cp:lastModifiedBy>
  <cp:revision>71</cp:revision>
  <dcterms:created xsi:type="dcterms:W3CDTF">2016-02-18T23:29:21Z</dcterms:created>
  <dcterms:modified xsi:type="dcterms:W3CDTF">2023-02-22T20:20:51Z</dcterms:modified>
</cp:coreProperties>
</file>