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268" r:id="rId3"/>
    <p:sldId id="292" r:id="rId4"/>
    <p:sldId id="284" r:id="rId5"/>
    <p:sldId id="271" r:id="rId6"/>
    <p:sldId id="290" r:id="rId7"/>
    <p:sldId id="291" r:id="rId8"/>
    <p:sldId id="283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00"/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4558"/>
  </p:normalViewPr>
  <p:slideViewPr>
    <p:cSldViewPr snapToGrid="0" snapToObjects="1">
      <p:cViewPr varScale="1">
        <p:scale>
          <a:sx n="101" d="100"/>
          <a:sy n="101" d="100"/>
        </p:scale>
        <p:origin x="4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EF2B783-0755-484A-BE2B-E208B764A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081" y="5225548"/>
            <a:ext cx="2019532" cy="3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05400" y="462494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46BA13-D8FC-8A40-B3B2-FA44DB19F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76654" y="3761295"/>
            <a:ext cx="10616657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0AF54-5F38-7941-9211-DAA8AD913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D746C9-B51B-1444-BEB8-8FB45BCEA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C45FB-B439-2B43-A3EC-669165C17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51B401-D532-D54B-9275-D96A0F688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1061665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10616656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5FCB4-6BA9-F842-BD12-27E606E1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6F285E2-2797-144D-A142-6440021DE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462494"/>
            <a:ext cx="10616655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F381F-DDC6-CC4B-974B-058E8BC3C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04D691-5A98-B24B-A475-74D838B71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stackexchange.com/questions/256969/what-to-call-the-large-containers-of-bottled-w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stackexchange.com/questions/256969/what-to-call-the-large-containers-of-bottled-w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stackexchange.com/questions/256969/what-to-call-the-large-containers-of-bottled-wa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Ruby </a:t>
            </a:r>
            <a:r>
              <a:rPr lang="en-US" dirty="0" smtClean="0"/>
              <a:t>Ward, Amanda Nelson </a:t>
            </a:r>
          </a:p>
          <a:p>
            <a:r>
              <a:rPr lang="en-US" dirty="0" smtClean="0"/>
              <a:t>Sheriden Hansen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Budgets for Successful Small-Scale Operations</a:t>
            </a:r>
            <a:endParaRPr lang="en-US" dirty="0"/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6235" r="7030" b="6471"/>
          <a:stretch/>
        </p:blipFill>
        <p:spPr>
          <a:xfrm>
            <a:off x="0" y="-1"/>
            <a:ext cx="5330952" cy="6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" y="202681"/>
            <a:ext cx="10982768" cy="66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7" y="41602"/>
            <a:ext cx="11132154" cy="67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Budgets?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05399" y="1489436"/>
            <a:ext cx="10487911" cy="41100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to understanding your business from financial point of view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with physical and financial planning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data needed for financial analysis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budget?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05399" y="1489436"/>
            <a:ext cx="10487911" cy="4110085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the expenses and receipts for a set period of time under a set of production practices.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of yield, price, and income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containing variable costs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of fixed/overhead costs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estimate of profit or net income per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square foot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some other variable.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budget?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05399" y="1489436"/>
            <a:ext cx="10487911" cy="4110085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expenses and receipts for a set period of time under a set of production practices.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of yield, price, and income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containing variable costs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section of fixed/overhead costs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estimate of profit or net income per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square foot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some other variable.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225" y="123940"/>
            <a:ext cx="10487911" cy="677108"/>
          </a:xfrm>
        </p:spPr>
        <p:txBody>
          <a:bodyPr/>
          <a:lstStyle/>
          <a:p>
            <a:r>
              <a:rPr lang="en-US" dirty="0" smtClean="0"/>
              <a:t>Budget is an estimate of costs and returns for a period of time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E5E72-E45A-4CC2-B21F-C097156F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41420" y="1545616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87CC-E0F7-4C08-B802-725622BCD03C}"/>
              </a:ext>
            </a:extLst>
          </p:cNvPr>
          <p:cNvSpPr txBox="1"/>
          <p:nvPr/>
        </p:nvSpPr>
        <p:spPr>
          <a:xfrm>
            <a:off x="6249514" y="4398931"/>
            <a:ext cx="182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F4057-A753-4F01-A90D-5588B41FA5AE}"/>
              </a:ext>
            </a:extLst>
          </p:cNvPr>
          <p:cNvSpPr txBox="1"/>
          <p:nvPr/>
        </p:nvSpPr>
        <p:spPr>
          <a:xfrm>
            <a:off x="6096000" y="2515659"/>
            <a:ext cx="26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Water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2518666" y="1438441"/>
            <a:ext cx="1791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 in</a:t>
            </a:r>
          </a:p>
        </p:txBody>
      </p:sp>
    </p:spTree>
    <p:extLst>
      <p:ext uri="{BB962C8B-B14F-4D97-AF65-F5344CB8AC3E}">
        <p14:creationId xmlns:p14="http://schemas.microsoft.com/office/powerpoint/2010/main" val="3267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225" y="123940"/>
            <a:ext cx="10487911" cy="677108"/>
          </a:xfrm>
        </p:spPr>
        <p:txBody>
          <a:bodyPr/>
          <a:lstStyle/>
          <a:p>
            <a:r>
              <a:rPr lang="en-US" dirty="0" smtClean="0"/>
              <a:t>Budget is an estimate of costs and returns for a period of time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E5E72-E45A-4CC2-B21F-C097156F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35940" y="1724302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87CC-E0F7-4C08-B802-725622BCD03C}"/>
              </a:ext>
            </a:extLst>
          </p:cNvPr>
          <p:cNvSpPr txBox="1"/>
          <p:nvPr/>
        </p:nvSpPr>
        <p:spPr>
          <a:xfrm>
            <a:off x="6249514" y="4398931"/>
            <a:ext cx="182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F4057-A753-4F01-A90D-5588B41FA5AE}"/>
              </a:ext>
            </a:extLst>
          </p:cNvPr>
          <p:cNvSpPr txBox="1"/>
          <p:nvPr/>
        </p:nvSpPr>
        <p:spPr>
          <a:xfrm>
            <a:off x="5720976" y="2649990"/>
            <a:ext cx="26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Water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2518666" y="1438441"/>
            <a:ext cx="1791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535133" y="1572772"/>
            <a:ext cx="217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Yields/marketed yields and prices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3603" y="2515659"/>
            <a:ext cx="712605" cy="34936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3023736" y="4533261"/>
            <a:ext cx="288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Variable costs (supplies, labor, etc.)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Fixed/overhead costs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139640" flipV="1">
            <a:off x="5621434" y="4977771"/>
            <a:ext cx="680341" cy="148692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8765602" y="2034026"/>
            <a:ext cx="288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Profit/net income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“Bottom Line” 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225" y="123940"/>
            <a:ext cx="10487911" cy="677108"/>
          </a:xfrm>
        </p:spPr>
        <p:txBody>
          <a:bodyPr/>
          <a:lstStyle/>
          <a:p>
            <a:r>
              <a:rPr lang="en-US" dirty="0" smtClean="0"/>
              <a:t>Budget is an estimate of costs and returns for a period of time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E5E72-E45A-4CC2-B21F-C097156F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35940" y="1724302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87CC-E0F7-4C08-B802-725622BCD03C}"/>
              </a:ext>
            </a:extLst>
          </p:cNvPr>
          <p:cNvSpPr txBox="1"/>
          <p:nvPr/>
        </p:nvSpPr>
        <p:spPr>
          <a:xfrm>
            <a:off x="6249514" y="4398931"/>
            <a:ext cx="182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F4057-A753-4F01-A90D-5588B41FA5AE}"/>
              </a:ext>
            </a:extLst>
          </p:cNvPr>
          <p:cNvSpPr txBox="1"/>
          <p:nvPr/>
        </p:nvSpPr>
        <p:spPr>
          <a:xfrm>
            <a:off x="5720976" y="2649990"/>
            <a:ext cx="26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</a:rPr>
              <a:t>Water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2518666" y="1438441"/>
            <a:ext cx="1791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Money flows 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535133" y="1572772"/>
            <a:ext cx="217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Yields/marketed yields and prices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3603" y="2515659"/>
            <a:ext cx="712605" cy="34936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3023736" y="4533261"/>
            <a:ext cx="288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Variable costs (supplies, labor, etc.)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Fixed/overhead costs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139640" flipV="1">
            <a:off x="5621434" y="4977771"/>
            <a:ext cx="680341" cy="148692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CDAE4-5629-4215-BCDC-CBCFF43957A8}"/>
              </a:ext>
            </a:extLst>
          </p:cNvPr>
          <p:cNvSpPr txBox="1"/>
          <p:nvPr/>
        </p:nvSpPr>
        <p:spPr>
          <a:xfrm>
            <a:off x="8765602" y="2034026"/>
            <a:ext cx="288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Profit/net income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“Bottom Line”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BD8C0-7752-4ADB-84D7-DEAEA1237CC4}"/>
              </a:ext>
            </a:extLst>
          </p:cNvPr>
          <p:cNvSpPr txBox="1"/>
          <p:nvPr/>
        </p:nvSpPr>
        <p:spPr>
          <a:xfrm>
            <a:off x="8508874" y="2689959"/>
            <a:ext cx="3877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F65"/>
                </a:solidFill>
              </a:rPr>
              <a:t>Service debt (principal payments)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F65"/>
                </a:solidFill>
              </a:rPr>
              <a:t>Reinvest in business (working capital, down payment,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5F65"/>
                </a:solidFill>
              </a:rPr>
              <a:t>Money taken out of business for family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1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urved Left Arrow 2"/>
          <p:cNvSpPr/>
          <p:nvPr/>
        </p:nvSpPr>
        <p:spPr>
          <a:xfrm rot="18452040">
            <a:off x="6848356" y="390528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8297" y="186143"/>
            <a:ext cx="26193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to know something </a:t>
            </a:r>
            <a:r>
              <a:rPr lang="en-US" dirty="0" smtClean="0"/>
              <a:t>(Will it make money? Which crops should I plant, will it work?)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7006" y="2726735"/>
            <a:ext cx="2481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Organize budget and make assumptions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94413" y="4490023"/>
            <a:ext cx="189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Perform financial analysis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79494" y="449767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Decisions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24675" y="1511704"/>
            <a:ext cx="168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Gather information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57351" y="3053125"/>
            <a:ext cx="2695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 and operate farm keeping track of sales and costs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138" y="149602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actual results to estimates</a:t>
            </a:r>
            <a:endParaRPr lang="en-US" sz="2400" dirty="0"/>
          </a:p>
        </p:txBody>
      </p:sp>
      <p:sp>
        <p:nvSpPr>
          <p:cNvPr id="12" name="Curved Left Arrow 11"/>
          <p:cNvSpPr/>
          <p:nvPr/>
        </p:nvSpPr>
        <p:spPr>
          <a:xfrm rot="21385571">
            <a:off x="8524665" y="2117683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454894">
            <a:off x="7889653" y="3963735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2123345">
            <a:off x="1562417" y="1966207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6629019">
            <a:off x="2857864" y="4212389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5917514">
            <a:off x="5260588" y="5006363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4728716">
            <a:off x="3230940" y="351200"/>
            <a:ext cx="400469" cy="1224140"/>
          </a:xfrm>
          <a:prstGeom prst="curvedLeftArrow">
            <a:avLst>
              <a:gd name="adj1" fmla="val 25000"/>
              <a:gd name="adj2" fmla="val 50000"/>
              <a:gd name="adj3" fmla="val 3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Farm Demonstration Garden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248275" y="1226483"/>
            <a:ext cx="6505984" cy="442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950" y="1348085"/>
            <a:ext cx="3511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Utah State University Botanical Gardens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Sheriden Hansen, Assistant Professor, Horticulture, USU Extension, Davis County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8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355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Budgets for Successful Small-Scale Operations</vt:lpstr>
      <vt:lpstr>Why Budgets?</vt:lpstr>
      <vt:lpstr>What is a budget?</vt:lpstr>
      <vt:lpstr>What is a budget?</vt:lpstr>
      <vt:lpstr>Budget is an estimate of costs and returns for a period of time</vt:lpstr>
      <vt:lpstr>Budget is an estimate of costs and returns for a period of time</vt:lpstr>
      <vt:lpstr>Budget is an estimate of costs and returns for a period of time</vt:lpstr>
      <vt:lpstr>How?</vt:lpstr>
      <vt:lpstr>Urban Farm Demonstration Garden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Ruby Ward</cp:lastModifiedBy>
  <cp:revision>103</cp:revision>
  <dcterms:created xsi:type="dcterms:W3CDTF">2016-02-18T23:29:21Z</dcterms:created>
  <dcterms:modified xsi:type="dcterms:W3CDTF">2023-02-21T22:52:33Z</dcterms:modified>
</cp:coreProperties>
</file>