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handoutMasterIdLst>
    <p:handoutMasterId r:id="rId19"/>
  </p:handoutMasterIdLst>
  <p:sldIdLst>
    <p:sldId id="274" r:id="rId2"/>
    <p:sldId id="273" r:id="rId3"/>
    <p:sldId id="271" r:id="rId4"/>
    <p:sldId id="281" r:id="rId5"/>
    <p:sldId id="284" r:id="rId6"/>
    <p:sldId id="272" r:id="rId7"/>
    <p:sldId id="285" r:id="rId8"/>
    <p:sldId id="287" r:id="rId9"/>
    <p:sldId id="269" r:id="rId10"/>
    <p:sldId id="268" r:id="rId11"/>
    <p:sldId id="278" r:id="rId12"/>
    <p:sldId id="290" r:id="rId13"/>
    <p:sldId id="291" r:id="rId14"/>
    <p:sldId id="277" r:id="rId15"/>
    <p:sldId id="292" r:id="rId16"/>
    <p:sldId id="288"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x, Jamie - FSA, Coalville, UT" initials="RJ-FCU" lastIdx="1" clrIdx="0">
    <p:extLst>
      <p:ext uri="{19B8F6BF-5375-455C-9EA6-DF929625EA0E}">
        <p15:presenceInfo xmlns:p15="http://schemas.microsoft.com/office/powerpoint/2012/main" userId="S::jamie.rex@usda.gov::7ba13e1c-cb7e-4c71-888b-a204b8553f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25" autoAdjust="0"/>
  </p:normalViewPr>
  <p:slideViewPr>
    <p:cSldViewPr>
      <p:cViewPr varScale="1">
        <p:scale>
          <a:sx n="91" d="100"/>
          <a:sy n="91" d="100"/>
        </p:scale>
        <p:origin x="21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x, Jamie - FSA, Coalville, UT" userId="7ba13e1c-cb7e-4c71-888b-a204b8553ffb" providerId="ADAL" clId="{04141C50-78D9-421E-9F62-ED3D7F3B95FD}"/>
    <pc:docChg chg="modSld">
      <pc:chgData name="Rex, Jamie - FSA, Coalville, UT" userId="7ba13e1c-cb7e-4c71-888b-a204b8553ffb" providerId="ADAL" clId="{04141C50-78D9-421E-9F62-ED3D7F3B95FD}" dt="2023-02-17T21:01:09.075" v="17" actId="5793"/>
      <pc:docMkLst>
        <pc:docMk/>
      </pc:docMkLst>
      <pc:sldChg chg="modSp mod">
        <pc:chgData name="Rex, Jamie - FSA, Coalville, UT" userId="7ba13e1c-cb7e-4c71-888b-a204b8553ffb" providerId="ADAL" clId="{04141C50-78D9-421E-9F62-ED3D7F3B95FD}" dt="2023-02-14T19:21:21.269" v="1" actId="14100"/>
        <pc:sldMkLst>
          <pc:docMk/>
          <pc:sldMk cId="1779608776" sldId="269"/>
        </pc:sldMkLst>
        <pc:spChg chg="mod">
          <ac:chgData name="Rex, Jamie - FSA, Coalville, UT" userId="7ba13e1c-cb7e-4c71-888b-a204b8553ffb" providerId="ADAL" clId="{04141C50-78D9-421E-9F62-ED3D7F3B95FD}" dt="2023-02-14T19:21:21.269" v="1" actId="14100"/>
          <ac:spMkLst>
            <pc:docMk/>
            <pc:sldMk cId="1779608776" sldId="269"/>
            <ac:spMk id="3" creationId="{00000000-0000-0000-0000-000000000000}"/>
          </ac:spMkLst>
        </pc:spChg>
      </pc:sldChg>
      <pc:sldChg chg="modSp mod">
        <pc:chgData name="Rex, Jamie - FSA, Coalville, UT" userId="7ba13e1c-cb7e-4c71-888b-a204b8553ffb" providerId="ADAL" clId="{04141C50-78D9-421E-9F62-ED3D7F3B95FD}" dt="2023-02-14T19:21:52.304" v="4" actId="20577"/>
        <pc:sldMkLst>
          <pc:docMk/>
          <pc:sldMk cId="2730175762" sldId="278"/>
        </pc:sldMkLst>
        <pc:spChg chg="mod">
          <ac:chgData name="Rex, Jamie - FSA, Coalville, UT" userId="7ba13e1c-cb7e-4c71-888b-a204b8553ffb" providerId="ADAL" clId="{04141C50-78D9-421E-9F62-ED3D7F3B95FD}" dt="2023-02-14T19:21:52.304" v="4" actId="20577"/>
          <ac:spMkLst>
            <pc:docMk/>
            <pc:sldMk cId="2730175762" sldId="278"/>
            <ac:spMk id="2" creationId="{00000000-0000-0000-0000-000000000000}"/>
          </ac:spMkLst>
        </pc:spChg>
      </pc:sldChg>
      <pc:sldChg chg="modSp mod">
        <pc:chgData name="Rex, Jamie - FSA, Coalville, UT" userId="7ba13e1c-cb7e-4c71-888b-a204b8553ffb" providerId="ADAL" clId="{04141C50-78D9-421E-9F62-ED3D7F3B95FD}" dt="2023-02-17T21:01:09.075" v="17" actId="5793"/>
        <pc:sldMkLst>
          <pc:docMk/>
          <pc:sldMk cId="3039286998" sldId="285"/>
        </pc:sldMkLst>
        <pc:graphicFrameChg chg="modGraphic">
          <ac:chgData name="Rex, Jamie - FSA, Coalville, UT" userId="7ba13e1c-cb7e-4c71-888b-a204b8553ffb" providerId="ADAL" clId="{04141C50-78D9-421E-9F62-ED3D7F3B95FD}" dt="2023-02-17T21:01:09.075" v="17" actId="5793"/>
          <ac:graphicFrameMkLst>
            <pc:docMk/>
            <pc:sldMk cId="3039286998" sldId="285"/>
            <ac:graphicFrameMk id="4" creationId="{00000000-0000-0000-0000-000000000000}"/>
          </ac:graphicFrameMkLst>
        </pc:graphicFrameChg>
      </pc:sldChg>
      <pc:sldChg chg="modSp mod">
        <pc:chgData name="Rex, Jamie - FSA, Coalville, UT" userId="7ba13e1c-cb7e-4c71-888b-a204b8553ffb" providerId="ADAL" clId="{04141C50-78D9-421E-9F62-ED3D7F3B95FD}" dt="2023-02-14T19:22:12.196" v="8" actId="20577"/>
        <pc:sldMkLst>
          <pc:docMk/>
          <pc:sldMk cId="3171736305" sldId="290"/>
        </pc:sldMkLst>
        <pc:graphicFrameChg chg="modGraphic">
          <ac:chgData name="Rex, Jamie - FSA, Coalville, UT" userId="7ba13e1c-cb7e-4c71-888b-a204b8553ffb" providerId="ADAL" clId="{04141C50-78D9-421E-9F62-ED3D7F3B95FD}" dt="2023-02-14T19:22:12.196" v="8" actId="20577"/>
          <ac:graphicFrameMkLst>
            <pc:docMk/>
            <pc:sldMk cId="3171736305" sldId="290"/>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7071"/>
          </a:xfrm>
          <a:prstGeom prst="rect">
            <a:avLst/>
          </a:prstGeom>
        </p:spPr>
        <p:txBody>
          <a:bodyPr vert="horz" lIns="93324" tIns="46662" rIns="93324" bIns="46662" rtlCol="0"/>
          <a:lstStyle>
            <a:lvl1pPr algn="r">
              <a:defRPr sz="1200"/>
            </a:lvl1pPr>
          </a:lstStyle>
          <a:p>
            <a:fld id="{8A489072-07D4-45A9-8781-4C062CB314C7}" type="datetimeFigureOut">
              <a:rPr lang="en-US" smtClean="0"/>
              <a:t>2/17/2023</a:t>
            </a:fld>
            <a:endParaRPr lang="en-US"/>
          </a:p>
        </p:txBody>
      </p:sp>
      <p:sp>
        <p:nvSpPr>
          <p:cNvPr id="4" name="Footer Placeholder 3"/>
          <p:cNvSpPr>
            <a:spLocks noGrp="1"/>
          </p:cNvSpPr>
          <p:nvPr>
            <p:ph type="ftr" sz="quarter" idx="2"/>
          </p:nvPr>
        </p:nvSpPr>
        <p:spPr>
          <a:xfrm>
            <a:off x="1" y="8842030"/>
            <a:ext cx="3043343" cy="467070"/>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7070"/>
          </a:xfrm>
          <a:prstGeom prst="rect">
            <a:avLst/>
          </a:prstGeom>
        </p:spPr>
        <p:txBody>
          <a:bodyPr vert="horz" lIns="93324" tIns="46662" rIns="93324" bIns="46662" rtlCol="0" anchor="b"/>
          <a:lstStyle>
            <a:lvl1pPr algn="r">
              <a:defRPr sz="1200"/>
            </a:lvl1pPr>
          </a:lstStyle>
          <a:p>
            <a:fld id="{8DEC56EB-220F-4296-B341-93ACBE37B857}" type="slidenum">
              <a:rPr lang="en-US" smtClean="0"/>
              <a:t>‹#›</a:t>
            </a:fld>
            <a:endParaRPr lang="en-US"/>
          </a:p>
        </p:txBody>
      </p:sp>
    </p:spTree>
    <p:extLst>
      <p:ext uri="{BB962C8B-B14F-4D97-AF65-F5344CB8AC3E}">
        <p14:creationId xmlns:p14="http://schemas.microsoft.com/office/powerpoint/2010/main" val="4110709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24" tIns="46662" rIns="93324" bIns="46662" rtlCol="0"/>
          <a:lstStyle>
            <a:lvl1pPr algn="r">
              <a:defRPr sz="1200"/>
            </a:lvl1pPr>
          </a:lstStyle>
          <a:p>
            <a:fld id="{067A0949-F25A-48A6-A1F0-C10EB7579F25}" type="datetimeFigureOut">
              <a:rPr lang="en-US" smtClean="0"/>
              <a:t>2/17/2023</a:t>
            </a:fld>
            <a:endParaRPr lang="en-US"/>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F79F4EBF-3305-4118-951E-45A7C97D2356}" type="slidenum">
              <a:rPr lang="en-US" smtClean="0"/>
              <a:t>‹#›</a:t>
            </a:fld>
            <a:endParaRPr lang="en-US"/>
          </a:p>
        </p:txBody>
      </p:sp>
    </p:spTree>
    <p:extLst>
      <p:ext uri="{BB962C8B-B14F-4D97-AF65-F5344CB8AC3E}">
        <p14:creationId xmlns:p14="http://schemas.microsoft.com/office/powerpoint/2010/main" val="73418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F4EBF-3305-4118-951E-45A7C97D2356}" type="slidenum">
              <a:rPr lang="en-US" smtClean="0"/>
              <a:t>5</a:t>
            </a:fld>
            <a:endParaRPr lang="en-US"/>
          </a:p>
        </p:txBody>
      </p:sp>
    </p:spTree>
    <p:extLst>
      <p:ext uri="{BB962C8B-B14F-4D97-AF65-F5344CB8AC3E}">
        <p14:creationId xmlns:p14="http://schemas.microsoft.com/office/powerpoint/2010/main" val="306303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F4EBF-3305-4118-951E-45A7C97D2356}" type="slidenum">
              <a:rPr lang="en-US" smtClean="0"/>
              <a:t>7</a:t>
            </a:fld>
            <a:endParaRPr lang="en-US"/>
          </a:p>
        </p:txBody>
      </p:sp>
    </p:spTree>
    <p:extLst>
      <p:ext uri="{BB962C8B-B14F-4D97-AF65-F5344CB8AC3E}">
        <p14:creationId xmlns:p14="http://schemas.microsoft.com/office/powerpoint/2010/main" val="27587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F4EBF-3305-4118-951E-45A7C97D2356}" type="slidenum">
              <a:rPr lang="en-US" smtClean="0"/>
              <a:t>8</a:t>
            </a:fld>
            <a:endParaRPr lang="en-US"/>
          </a:p>
        </p:txBody>
      </p:sp>
    </p:spTree>
    <p:extLst>
      <p:ext uri="{BB962C8B-B14F-4D97-AF65-F5344CB8AC3E}">
        <p14:creationId xmlns:p14="http://schemas.microsoft.com/office/powerpoint/2010/main" val="326543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F4EBF-3305-4118-951E-45A7C97D2356}" type="slidenum">
              <a:rPr lang="en-US" smtClean="0"/>
              <a:t>11</a:t>
            </a:fld>
            <a:endParaRPr lang="en-US"/>
          </a:p>
        </p:txBody>
      </p:sp>
    </p:spTree>
    <p:extLst>
      <p:ext uri="{BB962C8B-B14F-4D97-AF65-F5344CB8AC3E}">
        <p14:creationId xmlns:p14="http://schemas.microsoft.com/office/powerpoint/2010/main" val="212572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F4EBF-3305-4118-951E-45A7C97D2356}" type="slidenum">
              <a:rPr lang="en-US" smtClean="0"/>
              <a:t>14</a:t>
            </a:fld>
            <a:endParaRPr lang="en-US"/>
          </a:p>
        </p:txBody>
      </p:sp>
    </p:spTree>
    <p:extLst>
      <p:ext uri="{BB962C8B-B14F-4D97-AF65-F5344CB8AC3E}">
        <p14:creationId xmlns:p14="http://schemas.microsoft.com/office/powerpoint/2010/main" val="2531767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5390AE0-52EF-4631-9442-F00A5FE820DD}" type="datetimeFigureOut">
              <a:rPr lang="en-US" smtClean="0"/>
              <a:t>2/17/2023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32067A7-601E-4C96-86E6-E8BF4B1A9C77}"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90AE0-52EF-4631-9442-F00A5FE820DD}"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067A7-601E-4C96-86E6-E8BF4B1A9C77}"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90AE0-52EF-4631-9442-F00A5FE820DD}"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067A7-601E-4C96-86E6-E8BF4B1A9C77}"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90AE0-52EF-4631-9442-F00A5FE820DD}"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067A7-601E-4C96-86E6-E8BF4B1A9C77}"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90AE0-52EF-4631-9442-F00A5FE820DD}"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067A7-601E-4C96-86E6-E8BF4B1A9C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390AE0-52EF-4631-9442-F00A5FE820DD}"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067A7-601E-4C96-86E6-E8BF4B1A9C77}"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90AE0-52EF-4631-9442-F00A5FE820DD}"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067A7-601E-4C96-86E6-E8BF4B1A9C77}"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90AE0-52EF-4631-9442-F00A5FE820DD}"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067A7-601E-4C96-86E6-E8BF4B1A9C77}"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90AE0-52EF-4631-9442-F00A5FE820DD}"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067A7-601E-4C96-86E6-E8BF4B1A9C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90AE0-52EF-4631-9442-F00A5FE820DD}"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067A7-601E-4C96-86E6-E8BF4B1A9C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90AE0-52EF-4631-9442-F00A5FE820DD}"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067A7-601E-4C96-86E6-E8BF4B1A9C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5390AE0-52EF-4631-9442-F00A5FE820DD}" type="datetimeFigureOut">
              <a:rPr lang="en-US" smtClean="0"/>
              <a:t>2/17/2023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32067A7-601E-4C96-86E6-E8BF4B1A9C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Demsey.mills@usda.gov" TargetMode="External"/><Relationship Id="rId2" Type="http://schemas.openxmlformats.org/officeDocument/2006/relationships/hyperlink" Target="mailto:jamie.rex@usd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3237" t="34354" r="41573" b="25896"/>
          <a:stretch/>
        </p:blipFill>
        <p:spPr bwMode="auto">
          <a:xfrm>
            <a:off x="914400" y="2514600"/>
            <a:ext cx="7162800" cy="3657599"/>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FARM SERVICE AGENCY</a:t>
            </a:r>
          </a:p>
        </p:txBody>
      </p:sp>
    </p:spTree>
    <p:extLst>
      <p:ext uri="{BB962C8B-B14F-4D97-AF65-F5344CB8AC3E}">
        <p14:creationId xmlns:p14="http://schemas.microsoft.com/office/powerpoint/2010/main" val="250057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286000"/>
            <a:ext cx="8229600" cy="3124200"/>
          </a:xfrm>
        </p:spPr>
        <p:txBody>
          <a:bodyPr>
            <a:normAutofit fontScale="92500" lnSpcReduction="10000"/>
          </a:bodyPr>
          <a:lstStyle/>
          <a:p>
            <a:r>
              <a:rPr lang="en-US" dirty="0"/>
              <a:t> The Microloan (ML) program was developed to better serve the unique financial operating needs of beginning, niche and the smallest of family farm operation</a:t>
            </a:r>
          </a:p>
          <a:p>
            <a:endParaRPr lang="en-US" dirty="0"/>
          </a:p>
          <a:p>
            <a:r>
              <a:rPr lang="en-US" dirty="0"/>
              <a:t> The application process for microloans is simpler, requiring less paperwork, to coincide with the smaller loan amount. Requirements for managerial experience have been modified to accommodate smaller farm operations, beginning farmers and those with no farm management experience. </a:t>
            </a:r>
          </a:p>
        </p:txBody>
      </p:sp>
      <p:sp>
        <p:nvSpPr>
          <p:cNvPr id="2" name="Title 1"/>
          <p:cNvSpPr>
            <a:spLocks noGrp="1"/>
          </p:cNvSpPr>
          <p:nvPr>
            <p:ph type="title"/>
          </p:nvPr>
        </p:nvSpPr>
        <p:spPr/>
        <p:txBody>
          <a:bodyPr/>
          <a:lstStyle/>
          <a:p>
            <a:r>
              <a:rPr lang="en-US" dirty="0"/>
              <a:t>Microloans</a:t>
            </a:r>
          </a:p>
        </p:txBody>
      </p:sp>
    </p:spTree>
    <p:extLst>
      <p:ext uri="{BB962C8B-B14F-4D97-AF65-F5344CB8AC3E}">
        <p14:creationId xmlns:p14="http://schemas.microsoft.com/office/powerpoint/2010/main" val="328936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48347"/>
            <a:ext cx="8763001" cy="4533453"/>
          </a:xfrm>
        </p:spPr>
        <p:txBody>
          <a:bodyPr>
            <a:normAutofit/>
          </a:bodyPr>
          <a:lstStyle/>
          <a:p>
            <a:r>
              <a:rPr lang="en-US" dirty="0"/>
              <a:t>Has not operated a farm for more than 10 years.</a:t>
            </a:r>
          </a:p>
          <a:p>
            <a:r>
              <a:rPr lang="en-US" dirty="0"/>
              <a:t>Meets the loan eligibility requirements of the program to which he/she is applying.</a:t>
            </a:r>
          </a:p>
          <a:p>
            <a:r>
              <a:rPr lang="en-US" dirty="0"/>
              <a:t>Substantially participates in the operation of the farm.</a:t>
            </a:r>
          </a:p>
          <a:p>
            <a:r>
              <a:rPr lang="en-US" dirty="0"/>
              <a:t>Applicants for FO purposes must be participated in the business operations of a farm for at least 3 out of the last      10 years.</a:t>
            </a:r>
          </a:p>
          <a:p>
            <a:r>
              <a:rPr lang="en-US" dirty="0"/>
              <a:t>For FO purposes, does not own a farm greater than 30 percent of the average size farm in the county, at the time of operation.		</a:t>
            </a:r>
          </a:p>
          <a:p>
            <a:pPr marL="411480" lvl="1" indent="0">
              <a:buNone/>
            </a:pPr>
            <a:endParaRPr lang="en-US" dirty="0"/>
          </a:p>
          <a:p>
            <a:endParaRPr lang="en-US" dirty="0"/>
          </a:p>
        </p:txBody>
      </p:sp>
      <p:sp>
        <p:nvSpPr>
          <p:cNvPr id="3" name="Title 2"/>
          <p:cNvSpPr>
            <a:spLocks noGrp="1"/>
          </p:cNvSpPr>
          <p:nvPr>
            <p:ph type="title"/>
          </p:nvPr>
        </p:nvSpPr>
        <p:spPr>
          <a:xfrm>
            <a:off x="688490" y="228600"/>
            <a:ext cx="7756263" cy="1395806"/>
          </a:xfrm>
        </p:spPr>
        <p:txBody>
          <a:bodyPr/>
          <a:lstStyle/>
          <a:p>
            <a:r>
              <a:rPr lang="en-US" dirty="0"/>
              <a:t>Beginning Farmer</a:t>
            </a:r>
          </a:p>
        </p:txBody>
      </p:sp>
    </p:spTree>
    <p:extLst>
      <p:ext uri="{BB962C8B-B14F-4D97-AF65-F5344CB8AC3E}">
        <p14:creationId xmlns:p14="http://schemas.microsoft.com/office/powerpoint/2010/main" val="273017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59007631"/>
              </p:ext>
            </p:extLst>
          </p:nvPr>
        </p:nvGraphicFramePr>
        <p:xfrm>
          <a:off x="3252390" y="762001"/>
          <a:ext cx="3300810" cy="5486398"/>
        </p:xfrm>
        <a:graphic>
          <a:graphicData uri="http://schemas.openxmlformats.org/drawingml/2006/table">
            <a:tbl>
              <a:tblPr/>
              <a:tblGrid>
                <a:gridCol w="1650405">
                  <a:extLst>
                    <a:ext uri="{9D8B030D-6E8A-4147-A177-3AD203B41FA5}">
                      <a16:colId xmlns:a16="http://schemas.microsoft.com/office/drawing/2014/main" val="20000"/>
                    </a:ext>
                  </a:extLst>
                </a:gridCol>
                <a:gridCol w="1491655">
                  <a:extLst>
                    <a:ext uri="{9D8B030D-6E8A-4147-A177-3AD203B41FA5}">
                      <a16:colId xmlns:a16="http://schemas.microsoft.com/office/drawing/2014/main" val="20001"/>
                    </a:ext>
                  </a:extLst>
                </a:gridCol>
                <a:gridCol w="158750">
                  <a:extLst>
                    <a:ext uri="{9D8B030D-6E8A-4147-A177-3AD203B41FA5}">
                      <a16:colId xmlns:a16="http://schemas.microsoft.com/office/drawing/2014/main" val="20002"/>
                    </a:ext>
                  </a:extLst>
                </a:gridCol>
              </a:tblGrid>
              <a:tr h="377287">
                <a:tc gridSpan="2">
                  <a:txBody>
                    <a:bodyPr/>
                    <a:lstStyle/>
                    <a:p>
                      <a:endParaRPr lang="en-US" sz="1300" dirty="0"/>
                    </a:p>
                  </a:txBody>
                  <a:tcPr marL="66675" marR="66675" marT="33338" marB="33338" anchor="ctr">
                    <a:lnL>
                      <a:noFill/>
                    </a:lnL>
                    <a:lnR>
                      <a:noFill/>
                    </a:lnR>
                    <a:lnT>
                      <a:noFill/>
                    </a:lnT>
                    <a:lnB>
                      <a:noFill/>
                    </a:lnB>
                  </a:tcPr>
                </a:tc>
                <a:tc hMerge="1">
                  <a:txBody>
                    <a:bodyPr/>
                    <a:lstStyle/>
                    <a:p>
                      <a:endParaRPr lang="en-US" sz="1300" dirty="0"/>
                    </a:p>
                  </a:txBody>
                  <a:tcPr marL="66675" marR="66675" marT="33338" marB="33338">
                    <a:lnL>
                      <a:noFill/>
                    </a:lnL>
                  </a:tcPr>
                </a:tc>
                <a:tc>
                  <a:txBody>
                    <a:bodyPr/>
                    <a:lstStyle/>
                    <a:p>
                      <a:endParaRPr lang="en-US" dirty="0"/>
                    </a:p>
                  </a:txBody>
                  <a:tcPr marL="66675" marR="66675" marT="33338" marB="33338">
                    <a:lnL>
                      <a:noFill/>
                    </a:lnL>
                  </a:tcPr>
                </a:tc>
                <a:extLst>
                  <a:ext uri="{0D108BD9-81ED-4DB2-BD59-A6C34878D82A}">
                    <a16:rowId xmlns:a16="http://schemas.microsoft.com/office/drawing/2014/main" val="10000"/>
                  </a:ext>
                </a:extLst>
              </a:tr>
              <a:tr h="958942">
                <a:tc gridSpan="3">
                  <a:txBody>
                    <a:bodyPr/>
                    <a:lstStyle/>
                    <a:p>
                      <a:r>
                        <a:rPr lang="en-US" sz="1300" b="1" dirty="0">
                          <a:latin typeface="Verdana" panose="020B0604030504040204" pitchFamily="34" charset="0"/>
                        </a:rPr>
                        <a:t>Essential Calculators for the Web</a:t>
                      </a:r>
                      <a:r>
                        <a:rPr lang="en-US" sz="1300" dirty="0"/>
                        <a:t> </a:t>
                      </a:r>
                      <a:r>
                        <a:rPr lang="en-US" sz="1300" b="1" dirty="0">
                          <a:latin typeface="Verdana" panose="020B0604030504040204" pitchFamily="34" charset="0"/>
                        </a:rPr>
                        <a:t>Standard Loan Calculator</a:t>
                      </a:r>
                      <a:r>
                        <a:rPr lang="en-US" sz="1300" dirty="0"/>
                        <a:t> </a:t>
                      </a:r>
                      <a:r>
                        <a:rPr lang="en-US" sz="1300" b="1" dirty="0">
                          <a:latin typeface="Verdana" panose="020B0604030504040204" pitchFamily="34" charset="0"/>
                        </a:rPr>
                        <a:t>Results</a:t>
                      </a:r>
                    </a:p>
                    <a:p>
                      <a:endParaRPr lang="en-US" sz="1300" b="1" dirty="0">
                        <a:latin typeface="Verdana" panose="020B0604030504040204" pitchFamily="34" charset="0"/>
                      </a:endParaRPr>
                    </a:p>
                    <a:p>
                      <a:r>
                        <a:rPr lang="en-US" sz="1300" b="1" dirty="0">
                          <a:latin typeface="Verdana" panose="020B0604030504040204" pitchFamily="34" charset="0"/>
                        </a:rPr>
                        <a:t>                Operating</a:t>
                      </a:r>
                      <a:r>
                        <a:rPr lang="en-US" sz="1300" b="1" baseline="0" dirty="0">
                          <a:latin typeface="Verdana" panose="020B0604030504040204" pitchFamily="34" charset="0"/>
                        </a:rPr>
                        <a:t> Loan</a:t>
                      </a:r>
                      <a:endParaRPr lang="en-US" sz="1300" dirty="0"/>
                    </a:p>
                  </a:txBody>
                  <a:tcPr marL="38894" marR="38894" marT="38894" marB="38894"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7287">
                <a:tc>
                  <a:txBody>
                    <a:bodyPr/>
                    <a:lstStyle/>
                    <a:p>
                      <a:endParaRPr lang="en-US" sz="1300"/>
                    </a:p>
                  </a:txBody>
                  <a:tcPr marL="66675" marR="66675" marT="33338" marB="33338">
                    <a:lnT>
                      <a:noFill/>
                    </a:lnT>
                  </a:tcPr>
                </a:tc>
                <a:tc gridSpan="2">
                  <a:txBody>
                    <a:bodyPr/>
                    <a:lstStyle/>
                    <a:p>
                      <a:endParaRPr lang="en-US" sz="1300"/>
                    </a:p>
                  </a:txBody>
                  <a:tcPr marL="66675" marR="66675" marT="33338" marB="33338">
                    <a:lnT>
                      <a:noFill/>
                    </a:lnT>
                  </a:tcPr>
                </a:tc>
                <a:tc hMerge="1">
                  <a:txBody>
                    <a:bodyPr/>
                    <a:lstStyle/>
                    <a:p>
                      <a:endParaRPr lang="en-US"/>
                    </a:p>
                  </a:txBody>
                  <a:tcPr/>
                </a:tc>
                <a:extLst>
                  <a:ext uri="{0D108BD9-81ED-4DB2-BD59-A6C34878D82A}">
                    <a16:rowId xmlns:a16="http://schemas.microsoft.com/office/drawing/2014/main" val="10002"/>
                  </a:ext>
                </a:extLst>
              </a:tr>
              <a:tr h="393009">
                <a:tc>
                  <a:txBody>
                    <a:bodyPr/>
                    <a:lstStyle/>
                    <a:p>
                      <a:r>
                        <a:rPr lang="en-US" sz="1300">
                          <a:latin typeface="Verdana" panose="020B0604030504040204" pitchFamily="34" charset="0"/>
                        </a:rPr>
                        <a:t>Loan Amount: </a:t>
                      </a:r>
                      <a:endParaRPr lang="en-US" sz="1300"/>
                    </a:p>
                  </a:txBody>
                  <a:tcPr marL="38894" marR="38894" marT="38894" marB="38894" anchor="ctr">
                    <a:lnL>
                      <a:noFill/>
                    </a:lnL>
                    <a:lnR>
                      <a:noFill/>
                    </a:lnR>
                    <a:lnB>
                      <a:noFill/>
                    </a:lnB>
                  </a:tcPr>
                </a:tc>
                <a:tc gridSpan="2">
                  <a:txBody>
                    <a:bodyPr/>
                    <a:lstStyle/>
                    <a:p>
                      <a:r>
                        <a:rPr lang="en-US" sz="1300" dirty="0">
                          <a:latin typeface="Verdana" panose="020B0604030504040204" pitchFamily="34" charset="0"/>
                        </a:rPr>
                        <a:t>$400,000.00 </a:t>
                      </a:r>
                      <a:endParaRPr lang="en-US" sz="1300" dirty="0"/>
                    </a:p>
                  </a:txBody>
                  <a:tcPr marL="38894" marR="38894" marT="38894" marB="38894" anchor="ctr">
                    <a:lnL>
                      <a:noFill/>
                    </a:lnL>
                    <a:lnR>
                      <a:noFill/>
                    </a:lnR>
                    <a:lnB>
                      <a:noFill/>
                    </a:lnB>
                  </a:tcPr>
                </a:tc>
                <a:tc hMerge="1">
                  <a:txBody>
                    <a:bodyPr/>
                    <a:lstStyle/>
                    <a:p>
                      <a:endParaRPr lang="en-US"/>
                    </a:p>
                  </a:txBody>
                  <a:tcPr/>
                </a:tc>
                <a:extLst>
                  <a:ext uri="{0D108BD9-81ED-4DB2-BD59-A6C34878D82A}">
                    <a16:rowId xmlns:a16="http://schemas.microsoft.com/office/drawing/2014/main" val="10003"/>
                  </a:ext>
                </a:extLst>
              </a:tr>
              <a:tr h="393009">
                <a:tc>
                  <a:txBody>
                    <a:bodyPr/>
                    <a:lstStyle/>
                    <a:p>
                      <a:r>
                        <a:rPr lang="en-US" sz="1300">
                          <a:latin typeface="Verdana" panose="020B0604030504040204" pitchFamily="34" charset="0"/>
                        </a:rPr>
                        <a:t>Interest Rate: </a:t>
                      </a:r>
                      <a:endParaRPr lang="en-US" sz="1300"/>
                    </a:p>
                  </a:txBody>
                  <a:tcPr marL="38894" marR="38894" marT="38894" marB="38894" anchor="ctr">
                    <a:lnL>
                      <a:noFill/>
                    </a:lnL>
                    <a:lnR>
                      <a:noFill/>
                    </a:lnR>
                    <a:lnT>
                      <a:noFill/>
                    </a:lnT>
                    <a:lnB>
                      <a:noFill/>
                    </a:lnB>
                  </a:tcPr>
                </a:tc>
                <a:tc gridSpan="2">
                  <a:txBody>
                    <a:bodyPr/>
                    <a:lstStyle/>
                    <a:p>
                      <a:r>
                        <a:rPr lang="en-US" sz="1300">
                          <a:latin typeface="Verdana" panose="020B0604030504040204" pitchFamily="34" charset="0"/>
                        </a:rPr>
                        <a:t>4.75</a:t>
                      </a:r>
                      <a:r>
                        <a:rPr lang="en-US" sz="1300" dirty="0">
                          <a:latin typeface="Verdana" panose="020B0604030504040204" pitchFamily="34" charset="0"/>
                        </a:rPr>
                        <a:t>% </a:t>
                      </a:r>
                      <a:endParaRPr lang="en-US" sz="1300" dirty="0"/>
                    </a:p>
                  </a:txBody>
                  <a:tcPr marL="38894" marR="38894" marT="38894" marB="38894"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4"/>
                  </a:ext>
                </a:extLst>
              </a:tr>
              <a:tr h="675974">
                <a:tc>
                  <a:txBody>
                    <a:bodyPr/>
                    <a:lstStyle/>
                    <a:p>
                      <a:r>
                        <a:rPr lang="en-US" sz="1300" dirty="0">
                          <a:latin typeface="Verdana" panose="020B0604030504040204" pitchFamily="34" charset="0"/>
                        </a:rPr>
                        <a:t>Number of Years: </a:t>
                      </a:r>
                      <a:endParaRPr lang="en-US" sz="1300" dirty="0"/>
                    </a:p>
                  </a:txBody>
                  <a:tcPr marL="38894" marR="38894" marT="38894" marB="38894" anchor="ctr">
                    <a:lnL>
                      <a:noFill/>
                    </a:lnL>
                    <a:lnR>
                      <a:noFill/>
                    </a:lnR>
                    <a:lnT>
                      <a:noFill/>
                    </a:lnT>
                    <a:lnB>
                      <a:noFill/>
                    </a:lnB>
                  </a:tcPr>
                </a:tc>
                <a:tc gridSpan="2">
                  <a:txBody>
                    <a:bodyPr/>
                    <a:lstStyle/>
                    <a:p>
                      <a:r>
                        <a:rPr lang="en-US" sz="1300">
                          <a:latin typeface="Verdana" panose="020B0604030504040204" pitchFamily="34" charset="0"/>
                        </a:rPr>
                        <a:t>7 </a:t>
                      </a:r>
                      <a:endParaRPr lang="en-US" sz="1300"/>
                    </a:p>
                  </a:txBody>
                  <a:tcPr marL="38894" marR="38894" marT="38894" marB="38894"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5"/>
                  </a:ext>
                </a:extLst>
              </a:tr>
              <a:tr h="958942">
                <a:tc>
                  <a:txBody>
                    <a:bodyPr/>
                    <a:lstStyle/>
                    <a:p>
                      <a:r>
                        <a:rPr lang="en-US" sz="1300">
                          <a:latin typeface="Verdana" panose="020B0604030504040204" pitchFamily="34" charset="0"/>
                        </a:rPr>
                        <a:t>Number of Periods Per Year: </a:t>
                      </a:r>
                      <a:endParaRPr lang="en-US" sz="1300"/>
                    </a:p>
                  </a:txBody>
                  <a:tcPr marL="38894" marR="38894" marT="38894" marB="38894" anchor="ctr">
                    <a:lnL>
                      <a:noFill/>
                    </a:lnL>
                    <a:lnR>
                      <a:noFill/>
                    </a:lnR>
                    <a:lnT>
                      <a:noFill/>
                    </a:lnT>
                    <a:lnB>
                      <a:noFill/>
                    </a:lnB>
                  </a:tcPr>
                </a:tc>
                <a:tc gridSpan="2">
                  <a:txBody>
                    <a:bodyPr/>
                    <a:lstStyle/>
                    <a:p>
                      <a:r>
                        <a:rPr lang="en-US" sz="1300">
                          <a:latin typeface="Verdana" panose="020B0604030504040204" pitchFamily="34" charset="0"/>
                        </a:rPr>
                        <a:t>1 </a:t>
                      </a:r>
                      <a:endParaRPr lang="en-US" sz="1300"/>
                    </a:p>
                  </a:txBody>
                  <a:tcPr marL="38894" marR="38894" marT="38894" marB="38894"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6"/>
                  </a:ext>
                </a:extLst>
              </a:tr>
              <a:tr h="675974">
                <a:tc>
                  <a:txBody>
                    <a:bodyPr/>
                    <a:lstStyle/>
                    <a:p>
                      <a:r>
                        <a:rPr lang="en-US" sz="1300">
                          <a:latin typeface="Verdana" panose="020B0604030504040204" pitchFamily="34" charset="0"/>
                        </a:rPr>
                        <a:t>Payment Amount: </a:t>
                      </a:r>
                      <a:endParaRPr lang="en-US" sz="1300"/>
                    </a:p>
                  </a:txBody>
                  <a:tcPr marL="38894" marR="38894" marT="38894" marB="38894" anchor="ctr">
                    <a:lnL>
                      <a:noFill/>
                    </a:lnL>
                    <a:lnR>
                      <a:noFill/>
                    </a:lnR>
                    <a:lnT>
                      <a:noFill/>
                    </a:lnT>
                    <a:lnB>
                      <a:noFill/>
                    </a:lnB>
                  </a:tcPr>
                </a:tc>
                <a:tc gridSpan="2">
                  <a:txBody>
                    <a:bodyPr/>
                    <a:lstStyle/>
                    <a:p>
                      <a:r>
                        <a:rPr lang="en-US" sz="1300" dirty="0">
                          <a:latin typeface="Verdana" panose="020B0604030504040204" pitchFamily="34" charset="0"/>
                        </a:rPr>
                        <a:t>$68,502.94 </a:t>
                      </a:r>
                      <a:endParaRPr lang="en-US" sz="1300" dirty="0"/>
                    </a:p>
                  </a:txBody>
                  <a:tcPr marL="38894" marR="38894" marT="38894" marB="38894"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7"/>
                  </a:ext>
                </a:extLst>
              </a:tr>
              <a:tr h="675974">
                <a:tc>
                  <a:txBody>
                    <a:bodyPr/>
                    <a:lstStyle/>
                    <a:p>
                      <a:r>
                        <a:rPr lang="en-US" sz="1300" dirty="0">
                          <a:latin typeface="Verdana" panose="020B0604030504040204" pitchFamily="34" charset="0"/>
                        </a:rPr>
                        <a:t>Total Interest Paid: </a:t>
                      </a:r>
                      <a:endParaRPr lang="en-US" sz="1300" dirty="0"/>
                    </a:p>
                  </a:txBody>
                  <a:tcPr marL="38894" marR="38894" marT="38894" marB="38894" anchor="ctr">
                    <a:lnL>
                      <a:noFill/>
                    </a:lnL>
                    <a:lnR>
                      <a:noFill/>
                    </a:lnR>
                    <a:lnT>
                      <a:noFill/>
                    </a:lnT>
                    <a:lnB>
                      <a:noFill/>
                    </a:lnB>
                  </a:tcPr>
                </a:tc>
                <a:tc gridSpan="2">
                  <a:txBody>
                    <a:bodyPr/>
                    <a:lstStyle/>
                    <a:p>
                      <a:r>
                        <a:rPr lang="en-US" sz="1300" dirty="0">
                          <a:latin typeface="Verdana" panose="020B0604030504040204" pitchFamily="34" charset="0"/>
                        </a:rPr>
                        <a:t>$79,520.57</a:t>
                      </a:r>
                      <a:endParaRPr lang="en-US" sz="1300" dirty="0"/>
                    </a:p>
                  </a:txBody>
                  <a:tcPr marL="38894" marR="38894" marT="38894" marB="38894"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7173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2215873"/>
              </p:ext>
            </p:extLst>
          </p:nvPr>
        </p:nvGraphicFramePr>
        <p:xfrm>
          <a:off x="3252390" y="838201"/>
          <a:ext cx="2919810" cy="5432095"/>
        </p:xfrm>
        <a:graphic>
          <a:graphicData uri="http://schemas.openxmlformats.org/drawingml/2006/table">
            <a:tbl>
              <a:tblPr/>
              <a:tblGrid>
                <a:gridCol w="1459905">
                  <a:extLst>
                    <a:ext uri="{9D8B030D-6E8A-4147-A177-3AD203B41FA5}">
                      <a16:colId xmlns:a16="http://schemas.microsoft.com/office/drawing/2014/main" val="20000"/>
                    </a:ext>
                  </a:extLst>
                </a:gridCol>
                <a:gridCol w="1459905">
                  <a:extLst>
                    <a:ext uri="{9D8B030D-6E8A-4147-A177-3AD203B41FA5}">
                      <a16:colId xmlns:a16="http://schemas.microsoft.com/office/drawing/2014/main" val="20001"/>
                    </a:ext>
                  </a:extLst>
                </a:gridCol>
              </a:tblGrid>
              <a:tr h="363642">
                <a:tc>
                  <a:txBody>
                    <a:bodyPr/>
                    <a:lstStyle/>
                    <a:p>
                      <a:endParaRPr lang="en-US" sz="1300" dirty="0"/>
                    </a:p>
                  </a:txBody>
                  <a:tcPr marL="66675" marR="66675" marT="33338" marB="33338" anchor="ctr">
                    <a:lnL>
                      <a:noFill/>
                    </a:lnL>
                    <a:lnR>
                      <a:noFill/>
                    </a:lnR>
                    <a:lnT>
                      <a:noFill/>
                    </a:lnT>
                    <a:lnB>
                      <a:noFill/>
                    </a:lnB>
                  </a:tcPr>
                </a:tc>
                <a:tc>
                  <a:txBody>
                    <a:bodyPr/>
                    <a:lstStyle/>
                    <a:p>
                      <a:endParaRPr lang="en-US" sz="1300" dirty="0"/>
                    </a:p>
                  </a:txBody>
                  <a:tcPr marL="66675" marR="66675" marT="33338" marB="33338">
                    <a:lnL>
                      <a:noFill/>
                    </a:lnL>
                  </a:tcPr>
                </a:tc>
                <a:extLst>
                  <a:ext uri="{0D108BD9-81ED-4DB2-BD59-A6C34878D82A}">
                    <a16:rowId xmlns:a16="http://schemas.microsoft.com/office/drawing/2014/main" val="10000"/>
                  </a:ext>
                </a:extLst>
              </a:tr>
              <a:tr h="924257">
                <a:tc gridSpan="2">
                  <a:txBody>
                    <a:bodyPr/>
                    <a:lstStyle/>
                    <a:p>
                      <a:r>
                        <a:rPr lang="en-US" sz="1300" b="1" dirty="0">
                          <a:latin typeface="Verdana" panose="020B0604030504040204" pitchFamily="34" charset="0"/>
                        </a:rPr>
                        <a:t>Essential Calculators for the Web</a:t>
                      </a:r>
                      <a:r>
                        <a:rPr lang="en-US" sz="1300" dirty="0"/>
                        <a:t>  </a:t>
                      </a:r>
                      <a:r>
                        <a:rPr lang="en-US" sz="1300" b="1" dirty="0">
                          <a:latin typeface="Verdana" panose="020B0604030504040204" pitchFamily="34" charset="0"/>
                        </a:rPr>
                        <a:t>Standard Loan Calculator</a:t>
                      </a:r>
                      <a:r>
                        <a:rPr lang="en-US" sz="1300" dirty="0"/>
                        <a:t> </a:t>
                      </a:r>
                      <a:r>
                        <a:rPr lang="en-US" sz="1300" b="1" dirty="0">
                          <a:latin typeface="Verdana" panose="020B0604030504040204" pitchFamily="34" charset="0"/>
                        </a:rPr>
                        <a:t>Results</a:t>
                      </a:r>
                    </a:p>
                    <a:p>
                      <a:endParaRPr lang="en-US" sz="1300" b="1" dirty="0">
                        <a:latin typeface="Verdana" panose="020B0604030504040204" pitchFamily="34" charset="0"/>
                      </a:endParaRPr>
                    </a:p>
                    <a:p>
                      <a:r>
                        <a:rPr lang="en-US" sz="1300" b="1" dirty="0">
                          <a:latin typeface="Verdana" panose="020B0604030504040204" pitchFamily="34" charset="0"/>
                        </a:rPr>
                        <a:t>            Farm Ownership</a:t>
                      </a:r>
                      <a:endParaRPr lang="en-US" sz="1300" dirty="0"/>
                    </a:p>
                  </a:txBody>
                  <a:tcPr marL="38894" marR="38894" marT="38894" marB="38894"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1"/>
                  </a:ext>
                </a:extLst>
              </a:tr>
              <a:tr h="363642">
                <a:tc>
                  <a:txBody>
                    <a:bodyPr/>
                    <a:lstStyle/>
                    <a:p>
                      <a:endParaRPr lang="en-US" sz="1300"/>
                    </a:p>
                  </a:txBody>
                  <a:tcPr marL="66675" marR="66675" marT="33338" marB="33338">
                    <a:lnT>
                      <a:noFill/>
                    </a:lnT>
                  </a:tcPr>
                </a:tc>
                <a:tc>
                  <a:txBody>
                    <a:bodyPr/>
                    <a:lstStyle/>
                    <a:p>
                      <a:endParaRPr lang="en-US" sz="1300"/>
                    </a:p>
                  </a:txBody>
                  <a:tcPr marL="66675" marR="66675" marT="33338" marB="33338">
                    <a:lnT>
                      <a:noFill/>
                    </a:lnT>
                  </a:tcPr>
                </a:tc>
                <a:extLst>
                  <a:ext uri="{0D108BD9-81ED-4DB2-BD59-A6C34878D82A}">
                    <a16:rowId xmlns:a16="http://schemas.microsoft.com/office/drawing/2014/main" val="10002"/>
                  </a:ext>
                </a:extLst>
              </a:tr>
              <a:tr h="378794">
                <a:tc>
                  <a:txBody>
                    <a:bodyPr/>
                    <a:lstStyle/>
                    <a:p>
                      <a:r>
                        <a:rPr lang="en-US" sz="1300">
                          <a:latin typeface="Verdana" panose="020B0604030504040204" pitchFamily="34" charset="0"/>
                        </a:rPr>
                        <a:t>Loan Amount: </a:t>
                      </a:r>
                      <a:endParaRPr lang="en-US" sz="1300"/>
                    </a:p>
                  </a:txBody>
                  <a:tcPr marL="38894" marR="38894" marT="38894" marB="38894" anchor="ctr">
                    <a:lnL>
                      <a:noFill/>
                    </a:lnL>
                    <a:lnR>
                      <a:noFill/>
                    </a:lnR>
                    <a:lnB>
                      <a:noFill/>
                    </a:lnB>
                  </a:tcPr>
                </a:tc>
                <a:tc>
                  <a:txBody>
                    <a:bodyPr/>
                    <a:lstStyle/>
                    <a:p>
                      <a:r>
                        <a:rPr lang="en-US" sz="1300" dirty="0">
                          <a:latin typeface="Verdana" panose="020B0604030504040204" pitchFamily="34" charset="0"/>
                        </a:rPr>
                        <a:t>$400,000.00 </a:t>
                      </a:r>
                      <a:endParaRPr lang="en-US" sz="1300" dirty="0"/>
                    </a:p>
                  </a:txBody>
                  <a:tcPr marL="38894" marR="38894" marT="38894" marB="38894" anchor="ctr">
                    <a:lnL>
                      <a:noFill/>
                    </a:lnL>
                    <a:lnR>
                      <a:noFill/>
                    </a:lnR>
                    <a:lnB>
                      <a:noFill/>
                    </a:lnB>
                  </a:tcPr>
                </a:tc>
                <a:extLst>
                  <a:ext uri="{0D108BD9-81ED-4DB2-BD59-A6C34878D82A}">
                    <a16:rowId xmlns:a16="http://schemas.microsoft.com/office/drawing/2014/main" val="10003"/>
                  </a:ext>
                </a:extLst>
              </a:tr>
              <a:tr h="378794">
                <a:tc>
                  <a:txBody>
                    <a:bodyPr/>
                    <a:lstStyle/>
                    <a:p>
                      <a:r>
                        <a:rPr lang="en-US" sz="1300">
                          <a:latin typeface="Verdana" panose="020B0604030504040204" pitchFamily="34" charset="0"/>
                        </a:rPr>
                        <a:t>Interest Rate: </a:t>
                      </a:r>
                      <a:endParaRPr lang="en-US" sz="1300"/>
                    </a:p>
                  </a:txBody>
                  <a:tcPr marL="38894" marR="38894" marT="38894" marB="38894" anchor="ctr">
                    <a:lnL>
                      <a:noFill/>
                    </a:lnL>
                    <a:lnR>
                      <a:noFill/>
                    </a:lnR>
                    <a:lnT>
                      <a:noFill/>
                    </a:lnT>
                    <a:lnB>
                      <a:noFill/>
                    </a:lnB>
                  </a:tcPr>
                </a:tc>
                <a:tc>
                  <a:txBody>
                    <a:bodyPr/>
                    <a:lstStyle/>
                    <a:p>
                      <a:r>
                        <a:rPr lang="en-US" sz="1300" dirty="0">
                          <a:latin typeface="Verdana" panose="020B0604030504040204" pitchFamily="34" charset="0"/>
                        </a:rPr>
                        <a:t>4.75% </a:t>
                      </a:r>
                      <a:endParaRPr lang="en-US" sz="1300" dirty="0"/>
                    </a:p>
                  </a:txBody>
                  <a:tcPr marL="38894" marR="38894" marT="38894" marB="38894" anchor="ctr">
                    <a:lnL>
                      <a:noFill/>
                    </a:lnL>
                    <a:lnR>
                      <a:noFill/>
                    </a:lnR>
                    <a:lnT>
                      <a:noFill/>
                    </a:lnT>
                    <a:lnB>
                      <a:noFill/>
                    </a:lnB>
                  </a:tcPr>
                </a:tc>
                <a:extLst>
                  <a:ext uri="{0D108BD9-81ED-4DB2-BD59-A6C34878D82A}">
                    <a16:rowId xmlns:a16="http://schemas.microsoft.com/office/drawing/2014/main" val="10004"/>
                  </a:ext>
                </a:extLst>
              </a:tr>
              <a:tr h="651526">
                <a:tc>
                  <a:txBody>
                    <a:bodyPr/>
                    <a:lstStyle/>
                    <a:p>
                      <a:r>
                        <a:rPr lang="en-US" sz="1300">
                          <a:latin typeface="Verdana" panose="020B0604030504040204" pitchFamily="34" charset="0"/>
                        </a:rPr>
                        <a:t>Number of Years: </a:t>
                      </a:r>
                      <a:endParaRPr lang="en-US" sz="1300"/>
                    </a:p>
                  </a:txBody>
                  <a:tcPr marL="38894" marR="38894" marT="38894" marB="38894" anchor="ctr">
                    <a:lnL>
                      <a:noFill/>
                    </a:lnL>
                    <a:lnR>
                      <a:noFill/>
                    </a:lnR>
                    <a:lnT>
                      <a:noFill/>
                    </a:lnT>
                    <a:lnB>
                      <a:noFill/>
                    </a:lnB>
                  </a:tcPr>
                </a:tc>
                <a:tc>
                  <a:txBody>
                    <a:bodyPr/>
                    <a:lstStyle/>
                    <a:p>
                      <a:r>
                        <a:rPr lang="en-US" sz="1300">
                          <a:latin typeface="Verdana" panose="020B0604030504040204" pitchFamily="34" charset="0"/>
                        </a:rPr>
                        <a:t>40 </a:t>
                      </a:r>
                      <a:endParaRPr lang="en-US" sz="1300"/>
                    </a:p>
                  </a:txBody>
                  <a:tcPr marL="38894" marR="38894" marT="38894" marB="38894" anchor="ctr">
                    <a:lnL>
                      <a:noFill/>
                    </a:lnL>
                    <a:lnR>
                      <a:noFill/>
                    </a:lnR>
                    <a:lnT>
                      <a:noFill/>
                    </a:lnT>
                    <a:lnB>
                      <a:noFill/>
                    </a:lnB>
                  </a:tcPr>
                </a:tc>
                <a:extLst>
                  <a:ext uri="{0D108BD9-81ED-4DB2-BD59-A6C34878D82A}">
                    <a16:rowId xmlns:a16="http://schemas.microsoft.com/office/drawing/2014/main" val="10005"/>
                  </a:ext>
                </a:extLst>
              </a:tr>
              <a:tr h="924257">
                <a:tc>
                  <a:txBody>
                    <a:bodyPr/>
                    <a:lstStyle/>
                    <a:p>
                      <a:r>
                        <a:rPr lang="en-US" sz="1300">
                          <a:latin typeface="Verdana" panose="020B0604030504040204" pitchFamily="34" charset="0"/>
                        </a:rPr>
                        <a:t>Number of Periods Per Year: </a:t>
                      </a:r>
                      <a:endParaRPr lang="en-US" sz="1300"/>
                    </a:p>
                  </a:txBody>
                  <a:tcPr marL="38894" marR="38894" marT="38894" marB="38894" anchor="ctr">
                    <a:lnL>
                      <a:noFill/>
                    </a:lnL>
                    <a:lnR>
                      <a:noFill/>
                    </a:lnR>
                    <a:lnT>
                      <a:noFill/>
                    </a:lnT>
                    <a:lnB>
                      <a:noFill/>
                    </a:lnB>
                  </a:tcPr>
                </a:tc>
                <a:tc>
                  <a:txBody>
                    <a:bodyPr/>
                    <a:lstStyle/>
                    <a:p>
                      <a:r>
                        <a:rPr lang="en-US" sz="1300">
                          <a:latin typeface="Verdana" panose="020B0604030504040204" pitchFamily="34" charset="0"/>
                        </a:rPr>
                        <a:t>1 </a:t>
                      </a:r>
                      <a:endParaRPr lang="en-US" sz="1300"/>
                    </a:p>
                  </a:txBody>
                  <a:tcPr marL="38894" marR="38894" marT="38894" marB="38894" anchor="ctr">
                    <a:lnL>
                      <a:noFill/>
                    </a:lnL>
                    <a:lnR>
                      <a:noFill/>
                    </a:lnR>
                    <a:lnT>
                      <a:noFill/>
                    </a:lnT>
                    <a:lnB>
                      <a:noFill/>
                    </a:lnB>
                  </a:tcPr>
                </a:tc>
                <a:extLst>
                  <a:ext uri="{0D108BD9-81ED-4DB2-BD59-A6C34878D82A}">
                    <a16:rowId xmlns:a16="http://schemas.microsoft.com/office/drawing/2014/main" val="10006"/>
                  </a:ext>
                </a:extLst>
              </a:tr>
              <a:tr h="651526">
                <a:tc>
                  <a:txBody>
                    <a:bodyPr/>
                    <a:lstStyle/>
                    <a:p>
                      <a:r>
                        <a:rPr lang="en-US" sz="1300">
                          <a:latin typeface="Verdana" panose="020B0604030504040204" pitchFamily="34" charset="0"/>
                        </a:rPr>
                        <a:t>Payment Amount: </a:t>
                      </a:r>
                      <a:endParaRPr lang="en-US" sz="1300"/>
                    </a:p>
                  </a:txBody>
                  <a:tcPr marL="38894" marR="38894" marT="38894" marB="38894" anchor="ctr">
                    <a:lnL>
                      <a:noFill/>
                    </a:lnL>
                    <a:lnR>
                      <a:noFill/>
                    </a:lnR>
                    <a:lnT>
                      <a:noFill/>
                    </a:lnT>
                    <a:lnB>
                      <a:noFill/>
                    </a:lnB>
                  </a:tcPr>
                </a:tc>
                <a:tc>
                  <a:txBody>
                    <a:bodyPr/>
                    <a:lstStyle/>
                    <a:p>
                      <a:r>
                        <a:rPr lang="en-US" sz="1300" dirty="0">
                          <a:latin typeface="Verdana" panose="020B0604030504040204" pitchFamily="34" charset="0"/>
                        </a:rPr>
                        <a:t>$22,518.70</a:t>
                      </a:r>
                      <a:endParaRPr lang="en-US" sz="1300" dirty="0"/>
                    </a:p>
                  </a:txBody>
                  <a:tcPr marL="38894" marR="38894" marT="38894" marB="38894" anchor="ctr">
                    <a:lnL>
                      <a:noFill/>
                    </a:lnL>
                    <a:lnR>
                      <a:noFill/>
                    </a:lnR>
                    <a:lnT>
                      <a:noFill/>
                    </a:lnT>
                    <a:lnB>
                      <a:noFill/>
                    </a:lnB>
                  </a:tcPr>
                </a:tc>
                <a:extLst>
                  <a:ext uri="{0D108BD9-81ED-4DB2-BD59-A6C34878D82A}">
                    <a16:rowId xmlns:a16="http://schemas.microsoft.com/office/drawing/2014/main" val="10007"/>
                  </a:ext>
                </a:extLst>
              </a:tr>
              <a:tr h="651526">
                <a:tc>
                  <a:txBody>
                    <a:bodyPr/>
                    <a:lstStyle/>
                    <a:p>
                      <a:r>
                        <a:rPr lang="en-US" sz="1300">
                          <a:latin typeface="Verdana" panose="020B0604030504040204" pitchFamily="34" charset="0"/>
                        </a:rPr>
                        <a:t>Total Interest Paid: </a:t>
                      </a:r>
                      <a:endParaRPr lang="en-US" sz="1300"/>
                    </a:p>
                  </a:txBody>
                  <a:tcPr marL="38894" marR="38894" marT="38894" marB="38894" anchor="ctr">
                    <a:lnL>
                      <a:noFill/>
                    </a:lnL>
                    <a:lnR>
                      <a:noFill/>
                    </a:lnR>
                    <a:lnT>
                      <a:noFill/>
                    </a:lnT>
                    <a:lnB>
                      <a:noFill/>
                    </a:lnB>
                  </a:tcPr>
                </a:tc>
                <a:tc>
                  <a:txBody>
                    <a:bodyPr/>
                    <a:lstStyle/>
                    <a:p>
                      <a:r>
                        <a:rPr lang="en-US" sz="1300" dirty="0">
                          <a:latin typeface="Verdana" panose="020B0604030504040204" pitchFamily="34" charset="0"/>
                        </a:rPr>
                        <a:t>$500,747.93 </a:t>
                      </a:r>
                      <a:endParaRPr lang="en-US" sz="1300" dirty="0"/>
                    </a:p>
                  </a:txBody>
                  <a:tcPr marL="38894" marR="38894" marT="38894" marB="38894" anchor="ctr">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2768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Must be producing an agricultural commodity</a:t>
            </a:r>
          </a:p>
          <a:p>
            <a:r>
              <a:rPr lang="en-US" dirty="0"/>
              <a:t>What are you going to produce?</a:t>
            </a:r>
          </a:p>
          <a:p>
            <a:r>
              <a:rPr lang="en-US" dirty="0"/>
              <a:t>Where are you going to market the products?</a:t>
            </a:r>
          </a:p>
          <a:p>
            <a:r>
              <a:rPr lang="en-US" dirty="0"/>
              <a:t>How are you going to repay the loan?</a:t>
            </a:r>
          </a:p>
          <a:p>
            <a:r>
              <a:rPr lang="en-US" dirty="0"/>
              <a:t>What are your goals for the operation?</a:t>
            </a:r>
          </a:p>
          <a:p>
            <a:endParaRPr lang="en-US" dirty="0"/>
          </a:p>
        </p:txBody>
      </p:sp>
      <p:sp>
        <p:nvSpPr>
          <p:cNvPr id="3" name="Title 2"/>
          <p:cNvSpPr>
            <a:spLocks noGrp="1"/>
          </p:cNvSpPr>
          <p:nvPr>
            <p:ph type="title"/>
          </p:nvPr>
        </p:nvSpPr>
        <p:spPr/>
        <p:txBody>
          <a:bodyPr/>
          <a:lstStyle/>
          <a:p>
            <a:r>
              <a:rPr lang="en-US" dirty="0"/>
              <a:t>Things to think about?</a:t>
            </a:r>
          </a:p>
        </p:txBody>
      </p:sp>
    </p:spTree>
    <p:extLst>
      <p:ext uri="{BB962C8B-B14F-4D97-AF65-F5344CB8AC3E}">
        <p14:creationId xmlns:p14="http://schemas.microsoft.com/office/powerpoint/2010/main" val="102838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08BC53-D1BD-44D3-8E77-180FE5B9FBF8}"/>
              </a:ext>
            </a:extLst>
          </p:cNvPr>
          <p:cNvSpPr>
            <a:spLocks noGrp="1"/>
          </p:cNvSpPr>
          <p:nvPr>
            <p:ph idx="1"/>
          </p:nvPr>
        </p:nvSpPr>
        <p:spPr>
          <a:xfrm>
            <a:off x="699248" y="2286000"/>
            <a:ext cx="7745505" cy="3877815"/>
          </a:xfrm>
        </p:spPr>
        <p:txBody>
          <a:bodyPr>
            <a:normAutofit lnSpcReduction="10000"/>
          </a:bodyPr>
          <a:lstStyle/>
          <a:p>
            <a:r>
              <a:rPr lang="en-US" dirty="0"/>
              <a:t>Agriculture Risk Coverage (ARC) and Price Loss Coverage (PLC)</a:t>
            </a:r>
          </a:p>
          <a:p>
            <a:r>
              <a:rPr lang="en-US" dirty="0"/>
              <a:t>Conservation Reserve Program</a:t>
            </a:r>
          </a:p>
          <a:p>
            <a:r>
              <a:rPr lang="en-US" dirty="0"/>
              <a:t>Dairy Margin Coverage Program (DMC)</a:t>
            </a:r>
          </a:p>
          <a:p>
            <a:r>
              <a:rPr lang="en-US" dirty="0"/>
              <a:t>Emergency Assistance for Livestock, Honey Bees as Farm Raised Fish. (ELAP)</a:t>
            </a:r>
          </a:p>
          <a:p>
            <a:r>
              <a:rPr lang="en-US" dirty="0"/>
              <a:t>Livestock Forage Disaster Program(LFP)</a:t>
            </a:r>
          </a:p>
          <a:p>
            <a:r>
              <a:rPr lang="en-US" dirty="0"/>
              <a:t>Livestock Indemnity Program (LIP)</a:t>
            </a:r>
          </a:p>
          <a:p>
            <a:r>
              <a:rPr lang="en-US" dirty="0"/>
              <a:t>Noninsured Crop Disaster Assistance Crop Program (NAP)</a:t>
            </a:r>
          </a:p>
        </p:txBody>
      </p:sp>
      <p:sp>
        <p:nvSpPr>
          <p:cNvPr id="3" name="Title 2">
            <a:extLst>
              <a:ext uri="{FF2B5EF4-FFF2-40B4-BE49-F238E27FC236}">
                <a16:creationId xmlns:a16="http://schemas.microsoft.com/office/drawing/2014/main" id="{4B4EBBBC-DEA4-4E55-8AF8-E10369F0EE25}"/>
              </a:ext>
            </a:extLst>
          </p:cNvPr>
          <p:cNvSpPr>
            <a:spLocks noGrp="1"/>
          </p:cNvSpPr>
          <p:nvPr>
            <p:ph type="title"/>
          </p:nvPr>
        </p:nvSpPr>
        <p:spPr/>
        <p:txBody>
          <a:bodyPr/>
          <a:lstStyle/>
          <a:p>
            <a:r>
              <a:rPr lang="en-US" dirty="0"/>
              <a:t>FSA Farm Programs </a:t>
            </a:r>
          </a:p>
        </p:txBody>
      </p:sp>
    </p:spTree>
    <p:extLst>
      <p:ext uri="{BB962C8B-B14F-4D97-AF65-F5344CB8AC3E}">
        <p14:creationId xmlns:p14="http://schemas.microsoft.com/office/powerpoint/2010/main" val="10424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Jamie Rex-Farm Loan Manager</a:t>
            </a:r>
          </a:p>
          <a:p>
            <a:pPr marL="0" indent="0">
              <a:buNone/>
            </a:pPr>
            <a:r>
              <a:rPr lang="en-US" dirty="0">
                <a:hlinkClick r:id="rId2"/>
              </a:rPr>
              <a:t>jamie.rex@usda.gov</a:t>
            </a:r>
            <a:endParaRPr lang="en-US" dirty="0"/>
          </a:p>
          <a:p>
            <a:pPr marL="0" indent="0">
              <a:buNone/>
            </a:pPr>
            <a:r>
              <a:rPr lang="en-US" dirty="0"/>
              <a:t>435-336- 5573 Ext. 101</a:t>
            </a:r>
          </a:p>
          <a:p>
            <a:pPr>
              <a:buFont typeface="Arial" panose="020B0604020202020204" pitchFamily="34" charset="0"/>
              <a:buChar char="•"/>
            </a:pPr>
            <a:endParaRPr lang="en-US" dirty="0"/>
          </a:p>
          <a:p>
            <a:pPr marL="0" indent="0">
              <a:buNone/>
            </a:pPr>
            <a:r>
              <a:rPr lang="en-US" dirty="0"/>
              <a:t>Tyra Jackman, Program Technician</a:t>
            </a:r>
          </a:p>
          <a:p>
            <a:pPr marL="0" indent="0">
              <a:buNone/>
            </a:pPr>
            <a:r>
              <a:rPr lang="en-US" dirty="0">
                <a:hlinkClick r:id="rId3"/>
              </a:rPr>
              <a:t>tyra.jackman@usda.gov</a:t>
            </a:r>
            <a:endParaRPr lang="en-US" dirty="0"/>
          </a:p>
          <a:p>
            <a:pPr marL="0" indent="0">
              <a:buNone/>
            </a:pPr>
            <a:r>
              <a:rPr lang="en-US" dirty="0"/>
              <a:t>(801) 377-5296  </a:t>
            </a:r>
          </a:p>
          <a:p>
            <a:pPr marL="0" indent="0">
              <a:buNone/>
            </a:pPr>
            <a:endParaRPr lang="en-US" dirty="0"/>
          </a:p>
        </p:txBody>
      </p:sp>
      <p:sp>
        <p:nvSpPr>
          <p:cNvPr id="2" name="Title 1"/>
          <p:cNvSpPr>
            <a:spLocks noGrp="1"/>
          </p:cNvSpPr>
          <p:nvPr>
            <p:ph type="title"/>
          </p:nvPr>
        </p:nvSpPr>
        <p:spPr/>
        <p:txBody>
          <a:bodyPr/>
          <a:lstStyle/>
          <a:p>
            <a:r>
              <a:rPr lang="en-US" dirty="0"/>
              <a:t>Contact Information	</a:t>
            </a:r>
          </a:p>
        </p:txBody>
      </p:sp>
    </p:spTree>
    <p:extLst>
      <p:ext uri="{BB962C8B-B14F-4D97-AF65-F5344CB8AC3E}">
        <p14:creationId xmlns:p14="http://schemas.microsoft.com/office/powerpoint/2010/main" val="86108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99247" y="2248347"/>
            <a:ext cx="7745505" cy="3161853"/>
          </a:xfrm>
        </p:spPr>
        <p:txBody>
          <a:bodyPr>
            <a:normAutofit fontScale="85000" lnSpcReduction="10000"/>
          </a:bodyPr>
          <a:lstStyle/>
          <a:p>
            <a:pPr marL="0" indent="0">
              <a:buNone/>
            </a:pPr>
            <a:r>
              <a:rPr lang="en-US" dirty="0">
                <a:solidFill>
                  <a:schemeClr val="tx2"/>
                </a:solidFill>
                <a:latin typeface="Tahoma" pitchFamily="34" charset="0"/>
                <a:ea typeface="Tahoma" pitchFamily="34" charset="0"/>
                <a:cs typeface="Tahoma" pitchFamily="34" charset="0"/>
              </a:rPr>
              <a:t>The Farm Service Agency (FSA), is an agency within the United States Department of Agriculture (USDA).  </a:t>
            </a:r>
          </a:p>
          <a:p>
            <a:pPr marL="0" indent="0">
              <a:buNone/>
            </a:pPr>
            <a:endParaRPr lang="en-US" dirty="0">
              <a:solidFill>
                <a:schemeClr val="tx2"/>
              </a:solidFill>
              <a:latin typeface="Tahoma" pitchFamily="34" charset="0"/>
              <a:ea typeface="Tahoma" pitchFamily="34" charset="0"/>
              <a:cs typeface="Tahoma" pitchFamily="34" charset="0"/>
            </a:endParaRPr>
          </a:p>
          <a:p>
            <a:pPr marL="0" indent="0">
              <a:buNone/>
            </a:pPr>
            <a:r>
              <a:rPr lang="en-US" dirty="0">
                <a:solidFill>
                  <a:schemeClr val="tx2"/>
                </a:solidFill>
                <a:latin typeface="Tahoma" pitchFamily="34" charset="0"/>
                <a:cs typeface="Tahoma" pitchFamily="34" charset="0"/>
              </a:rPr>
              <a:t>FSA’s Farm Loan Programs (FLP) provide temporary credit to agricultural producers who are unable to obtain private, commercial credit.  FSA places special emphasis on providing loans to beginning, minority and women farmers and ranchers. </a:t>
            </a:r>
          </a:p>
          <a:p>
            <a:pPr marL="0" indent="0">
              <a:buNone/>
            </a:pPr>
            <a:endParaRPr lang="en-US" dirty="0">
              <a:solidFill>
                <a:schemeClr val="tx2"/>
              </a:solidFill>
              <a:latin typeface="Tahoma" pitchFamily="34" charset="0"/>
              <a:cs typeface="Tahoma" pitchFamily="34" charset="0"/>
            </a:endParaRPr>
          </a:p>
          <a:p>
            <a:pPr marL="0" indent="0">
              <a:buNone/>
            </a:pPr>
            <a:r>
              <a:rPr lang="en-US" dirty="0">
                <a:solidFill>
                  <a:schemeClr val="tx2"/>
                </a:solidFill>
                <a:latin typeface="Tahoma" pitchFamily="34" charset="0"/>
                <a:cs typeface="Tahoma" pitchFamily="34" charset="0"/>
              </a:rPr>
              <a:t>Goal of FSA’s loan programs is to graduate the borrowers to commercial credit.</a:t>
            </a:r>
          </a:p>
          <a:p>
            <a:pPr marL="0" indent="0">
              <a:buNone/>
            </a:pPr>
            <a:endParaRPr lang="en-US" dirty="0">
              <a:solidFill>
                <a:schemeClr val="tx2"/>
              </a:solidFill>
              <a:latin typeface="Tahoma" pitchFamily="34" charset="0"/>
              <a:cs typeface="Tahoma" pitchFamily="34" charset="0"/>
            </a:endParaRPr>
          </a:p>
          <a:p>
            <a:pPr marL="0" indent="0">
              <a:buNone/>
            </a:pPr>
            <a:endParaRPr lang="en-US" dirty="0">
              <a:solidFill>
                <a:schemeClr val="tx2"/>
              </a:solidFill>
              <a:latin typeface="Tahoma" pitchFamily="34" charset="0"/>
              <a:cs typeface="Tahoma" pitchFamily="34" charset="0"/>
            </a:endParaRPr>
          </a:p>
          <a:p>
            <a:pPr marL="0" indent="0">
              <a:buNone/>
            </a:pPr>
            <a:endParaRPr lang="en-US" dirty="0">
              <a:solidFill>
                <a:schemeClr val="tx2"/>
              </a:solidFill>
              <a:latin typeface="Tahoma" pitchFamily="34" charset="0"/>
              <a:cs typeface="Tahoma" pitchFamily="34" charset="0"/>
            </a:endParaRPr>
          </a:p>
          <a:p>
            <a:pPr marL="0" indent="0">
              <a:buNone/>
            </a:pPr>
            <a:endParaRPr lang="en-US" dirty="0">
              <a:solidFill>
                <a:schemeClr val="tx2"/>
              </a:solidFill>
              <a:latin typeface="Tahoma" pitchFamily="34" charset="0"/>
              <a:cs typeface="Tahoma" pitchFamily="34" charset="0"/>
            </a:endParaRPr>
          </a:p>
          <a:p>
            <a:pPr marL="0" indent="0">
              <a:buNone/>
            </a:pPr>
            <a:endParaRPr lang="en-US" dirty="0">
              <a:solidFill>
                <a:schemeClr val="tx2"/>
              </a:solidFill>
              <a:latin typeface="Tahoma" pitchFamily="34" charset="0"/>
              <a:ea typeface="Tahoma" pitchFamily="34" charset="0"/>
              <a:cs typeface="Tahoma" pitchFamily="34" charset="0"/>
            </a:endParaRPr>
          </a:p>
          <a:p>
            <a:pPr marL="0" indent="0">
              <a:buNone/>
            </a:pPr>
            <a:endParaRPr lang="en-US" dirty="0">
              <a:solidFill>
                <a:schemeClr val="tx2"/>
              </a:solidFill>
              <a:latin typeface="Tahoma" pitchFamily="34" charset="0"/>
              <a:ea typeface="Tahoma" pitchFamily="34" charset="0"/>
              <a:cs typeface="Tahoma" pitchFamily="34" charset="0"/>
            </a:endParaRPr>
          </a:p>
          <a:p>
            <a:endParaRPr lang="en-US" dirty="0"/>
          </a:p>
        </p:txBody>
      </p:sp>
      <p:sp>
        <p:nvSpPr>
          <p:cNvPr id="5" name="Title 4"/>
          <p:cNvSpPr>
            <a:spLocks noGrp="1"/>
          </p:cNvSpPr>
          <p:nvPr>
            <p:ph type="title"/>
          </p:nvPr>
        </p:nvSpPr>
        <p:spPr/>
        <p:txBody>
          <a:bodyPr/>
          <a:lstStyle/>
          <a:p>
            <a:r>
              <a:rPr lang="en-US" dirty="0"/>
              <a:t>Who is FSA</a:t>
            </a:r>
          </a:p>
        </p:txBody>
      </p:sp>
    </p:spTree>
    <p:extLst>
      <p:ext uri="{BB962C8B-B14F-4D97-AF65-F5344CB8AC3E}">
        <p14:creationId xmlns:p14="http://schemas.microsoft.com/office/powerpoint/2010/main" val="151993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2133600"/>
            <a:ext cx="8229600" cy="2825389"/>
          </a:xfrm>
          <a:prstGeom prst="rect">
            <a:avLst/>
          </a:prstGeom>
        </p:spPr>
        <p:txBody>
          <a:bodyPr>
            <a:spAutoFit/>
          </a:bodyPr>
          <a:lstStyle/>
          <a:p>
            <a:pPr>
              <a:buFont typeface="Wingdings" pitchFamily="2" charset="2"/>
              <a:buChar char="Ø"/>
            </a:pPr>
            <a:r>
              <a:rPr lang="en-US" dirty="0">
                <a:solidFill>
                  <a:schemeClr val="tx2"/>
                </a:solidFill>
                <a:latin typeface="Tahoma" pitchFamily="34" charset="0"/>
                <a:cs typeface="Tahoma" pitchFamily="34" charset="0"/>
              </a:rPr>
              <a:t>If you are a farmer or rancher who is unable to obtain credit from another lender to start, purchase, sustain, or expand your family farm you may be able to get a loan through FSA’s Farm Loan Programs.</a:t>
            </a:r>
          </a:p>
          <a:p>
            <a:endParaRPr lang="en-US" dirty="0">
              <a:solidFill>
                <a:srgbClr val="FF0000"/>
              </a:solidFill>
              <a:latin typeface="Tahoma" pitchFamily="34" charset="0"/>
              <a:cs typeface="Tahoma" pitchFamily="34" charset="0"/>
            </a:endParaRPr>
          </a:p>
          <a:p>
            <a:pPr>
              <a:buFont typeface="Wingdings" pitchFamily="2" charset="2"/>
              <a:buChar char="Ø"/>
            </a:pPr>
            <a:r>
              <a:rPr lang="en-US" dirty="0">
                <a:solidFill>
                  <a:schemeClr val="tx2"/>
                </a:solidFill>
                <a:latin typeface="Tahoma" pitchFamily="34" charset="0"/>
                <a:cs typeface="Tahoma" pitchFamily="34" charset="0"/>
              </a:rPr>
              <a:t> FSA has different types of loans depending on your current situation and what you need the loan for.  </a:t>
            </a:r>
          </a:p>
        </p:txBody>
      </p:sp>
      <p:sp>
        <p:nvSpPr>
          <p:cNvPr id="6" name="Title 5"/>
          <p:cNvSpPr>
            <a:spLocks noGrp="1"/>
          </p:cNvSpPr>
          <p:nvPr>
            <p:ph type="title"/>
          </p:nvPr>
        </p:nvSpPr>
        <p:spPr/>
        <p:txBody>
          <a:bodyPr/>
          <a:lstStyle/>
          <a:p>
            <a:r>
              <a:rPr lang="en-US" dirty="0"/>
              <a:t>Intro to FSA Loan Programs</a:t>
            </a:r>
          </a:p>
        </p:txBody>
      </p:sp>
    </p:spTree>
    <p:extLst>
      <p:ext uri="{BB962C8B-B14F-4D97-AF65-F5344CB8AC3E}">
        <p14:creationId xmlns:p14="http://schemas.microsoft.com/office/powerpoint/2010/main" val="385900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Commercial lender</a:t>
            </a:r>
          </a:p>
          <a:p>
            <a:pPr lvl="1"/>
            <a:r>
              <a:rPr lang="en-US" dirty="0"/>
              <a:t>EZ Guarantee</a:t>
            </a:r>
          </a:p>
          <a:p>
            <a:pPr lvl="1"/>
            <a:r>
              <a:rPr lang="en-US" dirty="0"/>
              <a:t>Farm Ownership</a:t>
            </a:r>
          </a:p>
          <a:p>
            <a:pPr lvl="1"/>
            <a:r>
              <a:rPr lang="en-US" dirty="0"/>
              <a:t>Operating</a:t>
            </a:r>
          </a:p>
          <a:p>
            <a:pPr marL="0" indent="0">
              <a:buNone/>
            </a:pPr>
            <a:endParaRPr lang="en-US" dirty="0"/>
          </a:p>
        </p:txBody>
      </p:sp>
      <p:sp>
        <p:nvSpPr>
          <p:cNvPr id="3" name="Title 2"/>
          <p:cNvSpPr>
            <a:spLocks noGrp="1"/>
          </p:cNvSpPr>
          <p:nvPr>
            <p:ph type="title"/>
          </p:nvPr>
        </p:nvSpPr>
        <p:spPr/>
        <p:txBody>
          <a:bodyPr/>
          <a:lstStyle/>
          <a:p>
            <a:r>
              <a:rPr lang="en-US" dirty="0"/>
              <a:t>Guaranteed Loans</a:t>
            </a:r>
          </a:p>
        </p:txBody>
      </p:sp>
    </p:spTree>
    <p:extLst>
      <p:ext uri="{BB962C8B-B14F-4D97-AF65-F5344CB8AC3E}">
        <p14:creationId xmlns:p14="http://schemas.microsoft.com/office/powerpoint/2010/main" val="237307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55317539"/>
              </p:ext>
            </p:extLst>
          </p:nvPr>
        </p:nvGraphicFramePr>
        <p:xfrm>
          <a:off x="228600" y="152401"/>
          <a:ext cx="8686800" cy="4932953"/>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02024">
                <a:tc>
                  <a:txBody>
                    <a:bodyPr/>
                    <a:lstStyle/>
                    <a:p>
                      <a:r>
                        <a:rPr lang="en-US" dirty="0">
                          <a:solidFill>
                            <a:schemeClr val="bg1"/>
                          </a:solidFill>
                        </a:rPr>
                        <a:t>TYPE OF LOAN</a:t>
                      </a:r>
                    </a:p>
                  </a:txBody>
                  <a:tcPr marL="88678" marR="88678"/>
                </a:tc>
                <a:tc>
                  <a:txBody>
                    <a:bodyPr/>
                    <a:lstStyle/>
                    <a:p>
                      <a:r>
                        <a:rPr lang="en-US" dirty="0"/>
                        <a:t>MAXIMUM</a:t>
                      </a:r>
                      <a:r>
                        <a:rPr lang="en-US" baseline="0" dirty="0"/>
                        <a:t> LOAN AMT</a:t>
                      </a:r>
                      <a:endParaRPr lang="en-US" dirty="0"/>
                    </a:p>
                  </a:txBody>
                  <a:tcPr marL="88678" marR="88678"/>
                </a:tc>
                <a:tc>
                  <a:txBody>
                    <a:bodyPr/>
                    <a:lstStyle/>
                    <a:p>
                      <a:r>
                        <a:rPr lang="en-US" dirty="0"/>
                        <a:t>RATES</a:t>
                      </a:r>
                      <a:r>
                        <a:rPr lang="en-US" baseline="0" dirty="0"/>
                        <a:t> AND TERMS</a:t>
                      </a:r>
                      <a:endParaRPr lang="en-US" dirty="0"/>
                    </a:p>
                  </a:txBody>
                  <a:tcPr marL="88678" marR="88678"/>
                </a:tc>
                <a:extLst>
                  <a:ext uri="{0D108BD9-81ED-4DB2-BD59-A6C34878D82A}">
                    <a16:rowId xmlns:a16="http://schemas.microsoft.com/office/drawing/2014/main" val="10000"/>
                  </a:ext>
                </a:extLst>
              </a:tr>
              <a:tr h="755061">
                <a:tc>
                  <a:txBody>
                    <a:bodyPr/>
                    <a:lstStyle/>
                    <a:p>
                      <a:r>
                        <a:rPr lang="en-US" dirty="0"/>
                        <a:t>EZ</a:t>
                      </a:r>
                      <a:r>
                        <a:rPr lang="en-US" baseline="0" dirty="0"/>
                        <a:t> Guarantee</a:t>
                      </a:r>
                      <a:endParaRPr lang="en-US" dirty="0"/>
                    </a:p>
                  </a:txBody>
                  <a:tcPr marL="88678" marR="88678"/>
                </a:tc>
                <a:tc>
                  <a:txBody>
                    <a:bodyPr/>
                    <a:lstStyle/>
                    <a:p>
                      <a:r>
                        <a:rPr lang="en-US" dirty="0"/>
                        <a:t>$100,000</a:t>
                      </a:r>
                    </a:p>
                  </a:txBody>
                  <a:tcPr marL="88678" marR="88678"/>
                </a:tc>
                <a:tc>
                  <a:txBody>
                    <a:bodyPr/>
                    <a:lstStyle/>
                    <a:p>
                      <a:r>
                        <a:rPr lang="en-US" dirty="0"/>
                        <a:t>Same</a:t>
                      </a:r>
                      <a:r>
                        <a:rPr lang="en-US" baseline="0" dirty="0"/>
                        <a:t> as guaranteed farm ownership and guaranteed operating.</a:t>
                      </a:r>
                      <a:endParaRPr lang="en-US" dirty="0"/>
                    </a:p>
                  </a:txBody>
                  <a:tcPr marL="88678" marR="88678"/>
                </a:tc>
                <a:extLst>
                  <a:ext uri="{0D108BD9-81ED-4DB2-BD59-A6C34878D82A}">
                    <a16:rowId xmlns:a16="http://schemas.microsoft.com/office/drawing/2014/main" val="10001"/>
                  </a:ext>
                </a:extLst>
              </a:tr>
              <a:tr h="755061">
                <a:tc>
                  <a:txBody>
                    <a:bodyPr/>
                    <a:lstStyle/>
                    <a:p>
                      <a:r>
                        <a:rPr lang="en-US" dirty="0"/>
                        <a:t>Farm Ownership</a:t>
                      </a:r>
                    </a:p>
                  </a:txBody>
                  <a:tcPr marL="88678" marR="88678"/>
                </a:tc>
                <a:tc>
                  <a:txBody>
                    <a:bodyPr/>
                    <a:lstStyle/>
                    <a:p>
                      <a:r>
                        <a:rPr lang="en-US" dirty="0"/>
                        <a:t>$2,037,000 – adjusted annually for inflation.</a:t>
                      </a:r>
                    </a:p>
                  </a:txBody>
                  <a:tcPr marL="88678" marR="88678"/>
                </a:tc>
                <a:tc>
                  <a:txBody>
                    <a:bodyPr/>
                    <a:lstStyle/>
                    <a:p>
                      <a:pPr marL="285750" indent="-285750">
                        <a:buFont typeface="Arial" panose="020B0604020202020204" pitchFamily="34" charset="0"/>
                        <a:buChar char="•"/>
                      </a:pPr>
                      <a:r>
                        <a:rPr lang="en-US" dirty="0"/>
                        <a:t>Term:</a:t>
                      </a:r>
                      <a:r>
                        <a:rPr lang="en-US" baseline="0" dirty="0"/>
                        <a:t> Up to 40 years</a:t>
                      </a:r>
                    </a:p>
                    <a:p>
                      <a:pPr marL="285750" indent="-285750">
                        <a:buFont typeface="Arial" panose="020B0604020202020204" pitchFamily="34" charset="0"/>
                        <a:buChar char="•"/>
                      </a:pPr>
                      <a:r>
                        <a:rPr lang="en-US" baseline="0" dirty="0"/>
                        <a:t>Rate:  Determined by lender.</a:t>
                      </a:r>
                      <a:endParaRPr lang="en-US" dirty="0"/>
                    </a:p>
                  </a:txBody>
                  <a:tcPr marL="88678" marR="88678"/>
                </a:tc>
                <a:extLst>
                  <a:ext uri="{0D108BD9-81ED-4DB2-BD59-A6C34878D82A}">
                    <a16:rowId xmlns:a16="http://schemas.microsoft.com/office/drawing/2014/main" val="10002"/>
                  </a:ext>
                </a:extLst>
              </a:tr>
              <a:tr h="981579">
                <a:tc>
                  <a:txBody>
                    <a:bodyPr/>
                    <a:lstStyle/>
                    <a:p>
                      <a:r>
                        <a:rPr lang="en-US" dirty="0"/>
                        <a:t>Farm Operating</a:t>
                      </a:r>
                    </a:p>
                  </a:txBody>
                  <a:tcPr marL="88678" marR="886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$2,037,000 – adjusted annually for inflation.</a:t>
                      </a:r>
                    </a:p>
                    <a:p>
                      <a:endParaRPr lang="en-US" dirty="0"/>
                    </a:p>
                  </a:txBody>
                  <a:tcPr marL="88678" marR="88678"/>
                </a:tc>
                <a:tc>
                  <a:txBody>
                    <a:bodyPr/>
                    <a:lstStyle/>
                    <a:p>
                      <a:pPr marL="285750" indent="-285750">
                        <a:buFont typeface="Arial" panose="020B0604020202020204" pitchFamily="34" charset="0"/>
                        <a:buChar char="•"/>
                      </a:pPr>
                      <a:r>
                        <a:rPr lang="en-US" dirty="0"/>
                        <a:t>Term:</a:t>
                      </a:r>
                      <a:r>
                        <a:rPr lang="en-US" baseline="0" dirty="0"/>
                        <a:t> 1-7 years</a:t>
                      </a:r>
                    </a:p>
                    <a:p>
                      <a:pPr marL="285750" indent="-285750">
                        <a:buFont typeface="Arial" panose="020B0604020202020204" pitchFamily="34" charset="0"/>
                        <a:buChar char="•"/>
                      </a:pPr>
                      <a:r>
                        <a:rPr lang="en-US" baseline="0" dirty="0"/>
                        <a:t>Rate:  Determined by lender.</a:t>
                      </a:r>
                      <a:endParaRPr lang="en-US" dirty="0"/>
                    </a:p>
                    <a:p>
                      <a:endParaRPr lang="en-US" dirty="0"/>
                    </a:p>
                  </a:txBody>
                  <a:tcPr marL="88678" marR="88678"/>
                </a:tc>
                <a:extLst>
                  <a:ext uri="{0D108BD9-81ED-4DB2-BD59-A6C34878D82A}">
                    <a16:rowId xmlns:a16="http://schemas.microsoft.com/office/drawing/2014/main" val="10003"/>
                  </a:ext>
                </a:extLst>
              </a:tr>
              <a:tr h="755061">
                <a:tc>
                  <a:txBody>
                    <a:bodyPr/>
                    <a:lstStyle/>
                    <a:p>
                      <a:endParaRPr lang="en-US" dirty="0">
                        <a:solidFill>
                          <a:srgbClr val="FF0000"/>
                        </a:solidFill>
                      </a:endParaRPr>
                    </a:p>
                  </a:txBody>
                  <a:tcPr marL="88678" marR="886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txBody>
                  <a:tcPr marL="88678" marR="88678"/>
                </a:tc>
                <a:tc>
                  <a:txBody>
                    <a:bodyPr/>
                    <a:lstStyle/>
                    <a:p>
                      <a:pPr marL="285750" indent="-285750">
                        <a:buFont typeface="Arial" panose="020B0604020202020204" pitchFamily="34" charset="0"/>
                        <a:buChar char="•"/>
                      </a:pPr>
                      <a:endParaRPr lang="en-US" dirty="0">
                        <a:solidFill>
                          <a:srgbClr val="FF0000"/>
                        </a:solidFill>
                      </a:endParaRPr>
                    </a:p>
                  </a:txBody>
                  <a:tcPr marL="88678" marR="88678"/>
                </a:tc>
                <a:extLst>
                  <a:ext uri="{0D108BD9-81ED-4DB2-BD59-A6C34878D82A}">
                    <a16:rowId xmlns:a16="http://schemas.microsoft.com/office/drawing/2014/main" val="10004"/>
                  </a:ext>
                </a:extLst>
              </a:tr>
              <a:tr h="794612">
                <a:tc>
                  <a:txBody>
                    <a:bodyPr/>
                    <a:lstStyle/>
                    <a:p>
                      <a:endParaRPr lang="en-US" dirty="0"/>
                    </a:p>
                  </a:txBody>
                  <a:tcPr marL="88678" marR="88678"/>
                </a:tc>
                <a:tc>
                  <a:txBody>
                    <a:bodyPr/>
                    <a:lstStyle/>
                    <a:p>
                      <a:endParaRPr lang="en-US" dirty="0"/>
                    </a:p>
                  </a:txBody>
                  <a:tcPr marL="88678" marR="88678"/>
                </a:tc>
                <a:tc>
                  <a:txBody>
                    <a:bodyPr/>
                    <a:lstStyle/>
                    <a:p>
                      <a:endParaRPr lang="en-US" dirty="0">
                        <a:solidFill>
                          <a:schemeClr val="tx1"/>
                        </a:solidFill>
                        <a:latin typeface="+mn-lt"/>
                      </a:endParaRPr>
                    </a:p>
                  </a:txBody>
                  <a:tcPr marL="88678" marR="8867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5581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99247" y="2248347"/>
            <a:ext cx="7745505" cy="3161853"/>
          </a:xfrm>
        </p:spPr>
        <p:txBody>
          <a:bodyPr>
            <a:normAutofit/>
          </a:bodyPr>
          <a:lstStyle/>
          <a:p>
            <a:r>
              <a:rPr lang="en-US" dirty="0">
                <a:solidFill>
                  <a:schemeClr val="tx2"/>
                </a:solidFill>
                <a:latin typeface="Tahoma" pitchFamily="34" charset="0"/>
                <a:cs typeface="Tahoma" pitchFamily="34" charset="0"/>
              </a:rPr>
              <a:t>FSA is the lender</a:t>
            </a:r>
          </a:p>
          <a:p>
            <a:pPr lvl="1"/>
            <a:r>
              <a:rPr lang="en-US" dirty="0">
                <a:solidFill>
                  <a:schemeClr val="tx2"/>
                </a:solidFill>
                <a:latin typeface="Tahoma" pitchFamily="34" charset="0"/>
                <a:cs typeface="Tahoma" pitchFamily="34" charset="0"/>
              </a:rPr>
              <a:t>Farm Ownership</a:t>
            </a:r>
          </a:p>
          <a:p>
            <a:pPr lvl="1"/>
            <a:r>
              <a:rPr lang="en-US" dirty="0">
                <a:solidFill>
                  <a:schemeClr val="tx2"/>
                </a:solidFill>
                <a:latin typeface="Tahoma" pitchFamily="34" charset="0"/>
                <a:cs typeface="Tahoma" pitchFamily="34" charset="0"/>
              </a:rPr>
              <a:t>Operating </a:t>
            </a:r>
          </a:p>
          <a:p>
            <a:pPr lvl="1"/>
            <a:r>
              <a:rPr lang="en-US" dirty="0">
                <a:solidFill>
                  <a:schemeClr val="tx2"/>
                </a:solidFill>
                <a:latin typeface="Tahoma" pitchFamily="34" charset="0"/>
                <a:cs typeface="Tahoma" pitchFamily="34" charset="0"/>
              </a:rPr>
              <a:t>Microloans (Farm Ownership and Operating)</a:t>
            </a:r>
          </a:p>
          <a:p>
            <a:pPr lvl="1"/>
            <a:r>
              <a:rPr lang="en-US" dirty="0">
                <a:solidFill>
                  <a:schemeClr val="tx2"/>
                </a:solidFill>
                <a:latin typeface="Tahoma" pitchFamily="34" charset="0"/>
                <a:cs typeface="Tahoma" pitchFamily="34" charset="0"/>
              </a:rPr>
              <a:t>Emergency</a:t>
            </a:r>
          </a:p>
          <a:p>
            <a:pPr marL="0" indent="0">
              <a:buNone/>
            </a:pPr>
            <a:r>
              <a:rPr lang="en-US" dirty="0">
                <a:solidFill>
                  <a:schemeClr val="tx2"/>
                </a:solidFill>
                <a:latin typeface="Tahoma" pitchFamily="34" charset="0"/>
                <a:cs typeface="Tahoma" pitchFamily="34" charset="0"/>
              </a:rPr>
              <a:t> </a:t>
            </a:r>
          </a:p>
          <a:p>
            <a:pPr marL="0" indent="0">
              <a:buNone/>
            </a:pPr>
            <a:endParaRPr lang="en-US" dirty="0">
              <a:solidFill>
                <a:schemeClr val="tx2"/>
              </a:solidFill>
              <a:latin typeface="Tahoma" pitchFamily="34" charset="0"/>
              <a:cs typeface="Tahoma" pitchFamily="34" charset="0"/>
            </a:endParaRPr>
          </a:p>
          <a:p>
            <a:pPr marL="0" indent="0">
              <a:buNone/>
            </a:pPr>
            <a:endParaRPr lang="en-US" dirty="0"/>
          </a:p>
        </p:txBody>
      </p:sp>
      <p:sp>
        <p:nvSpPr>
          <p:cNvPr id="5" name="Title 4"/>
          <p:cNvSpPr>
            <a:spLocks noGrp="1"/>
          </p:cNvSpPr>
          <p:nvPr>
            <p:ph type="title"/>
          </p:nvPr>
        </p:nvSpPr>
        <p:spPr/>
        <p:txBody>
          <a:bodyPr/>
          <a:lstStyle/>
          <a:p>
            <a:r>
              <a:rPr lang="en-US" dirty="0"/>
              <a:t>Direct Loans</a:t>
            </a:r>
          </a:p>
        </p:txBody>
      </p:sp>
    </p:spTree>
    <p:extLst>
      <p:ext uri="{BB962C8B-B14F-4D97-AF65-F5344CB8AC3E}">
        <p14:creationId xmlns:p14="http://schemas.microsoft.com/office/powerpoint/2010/main" val="316292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46043063"/>
              </p:ext>
            </p:extLst>
          </p:nvPr>
        </p:nvGraphicFramePr>
        <p:xfrm>
          <a:off x="76200" y="650784"/>
          <a:ext cx="8915400" cy="6005718"/>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375735">
                <a:tc>
                  <a:txBody>
                    <a:bodyPr/>
                    <a:lstStyle/>
                    <a:p>
                      <a:r>
                        <a:rPr lang="en-US" dirty="0"/>
                        <a:t>Type of Loan</a:t>
                      </a:r>
                    </a:p>
                  </a:txBody>
                  <a:tcPr/>
                </a:tc>
                <a:tc>
                  <a:txBody>
                    <a:bodyPr/>
                    <a:lstStyle/>
                    <a:p>
                      <a:r>
                        <a:rPr lang="en-US" dirty="0"/>
                        <a:t>Maximum Loan Amount</a:t>
                      </a:r>
                    </a:p>
                  </a:txBody>
                  <a:tcPr/>
                </a:tc>
                <a:tc>
                  <a:txBody>
                    <a:bodyPr/>
                    <a:lstStyle/>
                    <a:p>
                      <a:r>
                        <a:rPr lang="en-US" dirty="0"/>
                        <a:t>Rate</a:t>
                      </a:r>
                      <a:r>
                        <a:rPr lang="en-US" baseline="0" dirty="0"/>
                        <a:t>s and Terms</a:t>
                      </a:r>
                      <a:endParaRPr lang="en-US" dirty="0"/>
                    </a:p>
                  </a:txBody>
                  <a:tcPr/>
                </a:tc>
                <a:extLst>
                  <a:ext uri="{0D108BD9-81ED-4DB2-BD59-A6C34878D82A}">
                    <a16:rowId xmlns:a16="http://schemas.microsoft.com/office/drawing/2014/main" val="10000"/>
                  </a:ext>
                </a:extLst>
              </a:tr>
              <a:tr h="632432">
                <a:tc>
                  <a:txBody>
                    <a:bodyPr/>
                    <a:lstStyle/>
                    <a:p>
                      <a:r>
                        <a:rPr lang="en-US" dirty="0"/>
                        <a:t>Farm Ownership</a:t>
                      </a:r>
                    </a:p>
                  </a:txBody>
                  <a:tcPr/>
                </a:tc>
                <a:tc>
                  <a:txBody>
                    <a:bodyPr/>
                    <a:lstStyle/>
                    <a:p>
                      <a:r>
                        <a:rPr lang="en-US" dirty="0"/>
                        <a:t>$600,000</a:t>
                      </a:r>
                    </a:p>
                  </a:txBody>
                  <a:tcPr/>
                </a:tc>
                <a:tc>
                  <a:txBody>
                    <a:bodyPr/>
                    <a:lstStyle/>
                    <a:p>
                      <a:pPr marL="285750" indent="-285750">
                        <a:buFont typeface="Arial" panose="020B0604020202020204" pitchFamily="34" charset="0"/>
                        <a:buChar char="•"/>
                      </a:pPr>
                      <a:r>
                        <a:rPr lang="en-US" dirty="0"/>
                        <a:t>Term:  Up to 40</a:t>
                      </a:r>
                      <a:r>
                        <a:rPr lang="en-US" baseline="0" dirty="0"/>
                        <a:t> years</a:t>
                      </a:r>
                    </a:p>
                    <a:p>
                      <a:pPr marL="285750" indent="-285750">
                        <a:buFont typeface="Arial" panose="020B0604020202020204" pitchFamily="34" charset="0"/>
                        <a:buChar char="•"/>
                      </a:pPr>
                      <a:r>
                        <a:rPr lang="en-US" baseline="0" dirty="0"/>
                        <a:t>Interest Rate:  Fixed**</a:t>
                      </a:r>
                    </a:p>
                  </a:txBody>
                  <a:tcPr/>
                </a:tc>
                <a:extLst>
                  <a:ext uri="{0D108BD9-81ED-4DB2-BD59-A6C34878D82A}">
                    <a16:rowId xmlns:a16="http://schemas.microsoft.com/office/drawing/2014/main" val="10001"/>
                  </a:ext>
                </a:extLst>
              </a:tr>
              <a:tr h="1259769">
                <a:tc>
                  <a:txBody>
                    <a:bodyPr/>
                    <a:lstStyle/>
                    <a:p>
                      <a:r>
                        <a:rPr lang="en-US" dirty="0"/>
                        <a:t>Farm</a:t>
                      </a:r>
                      <a:r>
                        <a:rPr lang="en-US" baseline="0" dirty="0"/>
                        <a:t> Ownership Participation</a:t>
                      </a:r>
                      <a:endParaRPr lang="en-US" dirty="0"/>
                    </a:p>
                  </a:txBody>
                  <a:tcPr/>
                </a:tc>
                <a:tc>
                  <a:txBody>
                    <a:bodyPr/>
                    <a:lstStyle/>
                    <a:p>
                      <a:r>
                        <a:rPr lang="en-US" dirty="0"/>
                        <a:t>$600,000</a:t>
                      </a:r>
                    </a:p>
                  </a:txBody>
                  <a:tcPr/>
                </a:tc>
                <a:tc>
                  <a:txBody>
                    <a:bodyPr/>
                    <a:lstStyle/>
                    <a:p>
                      <a:pPr marL="285750" indent="-285750">
                        <a:buFont typeface="Arial" panose="020B0604020202020204" pitchFamily="34" charset="0"/>
                        <a:buChar char="•"/>
                      </a:pPr>
                      <a:r>
                        <a:rPr lang="en-US" dirty="0"/>
                        <a:t>Term:  Up to 40</a:t>
                      </a:r>
                      <a:r>
                        <a:rPr lang="en-US" baseline="0" dirty="0"/>
                        <a:t> years</a:t>
                      </a:r>
                    </a:p>
                    <a:p>
                      <a:pPr marL="285750" indent="-285750">
                        <a:buFont typeface="Arial" panose="020B0604020202020204" pitchFamily="34" charset="0"/>
                        <a:buChar char="•"/>
                      </a:pPr>
                      <a:r>
                        <a:rPr lang="en-US" baseline="0" dirty="0"/>
                        <a:t>Interest Rate: Fixed**</a:t>
                      </a:r>
                    </a:p>
                    <a:p>
                      <a:pPr marL="285750" indent="-285750">
                        <a:buFont typeface="Arial" panose="020B0604020202020204" pitchFamily="34" charset="0"/>
                        <a:buChar char="•"/>
                      </a:pPr>
                      <a:r>
                        <a:rPr lang="en-US" baseline="0" dirty="0"/>
                        <a:t>At least 50% of loan amount provided by another lender</a:t>
                      </a:r>
                    </a:p>
                  </a:txBody>
                  <a:tcPr/>
                </a:tc>
                <a:extLst>
                  <a:ext uri="{0D108BD9-81ED-4DB2-BD59-A6C34878D82A}">
                    <a16:rowId xmlns:a16="http://schemas.microsoft.com/office/drawing/2014/main" val="10002"/>
                  </a:ext>
                </a:extLst>
              </a:tr>
              <a:tr h="1694291">
                <a:tc>
                  <a:txBody>
                    <a:bodyPr/>
                    <a:lstStyle/>
                    <a:p>
                      <a:r>
                        <a:rPr lang="en-US" dirty="0"/>
                        <a:t>Direct Down Payment</a:t>
                      </a:r>
                      <a:r>
                        <a:rPr lang="en-US" baseline="0" dirty="0"/>
                        <a:t> </a:t>
                      </a:r>
                      <a:endParaRPr lang="en-US" dirty="0"/>
                    </a:p>
                  </a:txBody>
                  <a:tcPr/>
                </a:tc>
                <a:tc>
                  <a:txBody>
                    <a:bodyPr/>
                    <a:lstStyle/>
                    <a:p>
                      <a:pPr marL="0" marR="0">
                        <a:lnSpc>
                          <a:spcPct val="115000"/>
                        </a:lnSpc>
                        <a:spcBef>
                          <a:spcPts val="0"/>
                        </a:spcBef>
                        <a:spcAft>
                          <a:spcPts val="0"/>
                        </a:spcAft>
                      </a:pPr>
                      <a:r>
                        <a:rPr lang="en-US" sz="1800" dirty="0">
                          <a:solidFill>
                            <a:schemeClr val="tx1"/>
                          </a:solidFill>
                          <a:latin typeface="+mn-lt"/>
                          <a:ea typeface="Calibri"/>
                          <a:cs typeface="Times New Roman"/>
                        </a:rPr>
                        <a:t>The lesser of the following:</a:t>
                      </a:r>
                    </a:p>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45% of the farm or ranch purchase price</a:t>
                      </a:r>
                    </a:p>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45% of the appraised value</a:t>
                      </a:r>
                    </a:p>
                    <a:p>
                      <a:pPr marL="0" marR="0" lvl="0" indent="0">
                        <a:lnSpc>
                          <a:spcPct val="115000"/>
                        </a:lnSpc>
                        <a:spcBef>
                          <a:spcPts val="0"/>
                        </a:spcBef>
                        <a:spcAft>
                          <a:spcPts val="0"/>
                        </a:spcAft>
                        <a:buFont typeface="Symbol"/>
                        <a:buNone/>
                      </a:pPr>
                      <a:endParaRPr lang="en-US" sz="1800" dirty="0">
                        <a:solidFill>
                          <a:schemeClr val="tx1"/>
                        </a:solidFill>
                        <a:latin typeface="+mn-lt"/>
                        <a:ea typeface="Calibri"/>
                        <a:cs typeface="Times New Roman"/>
                      </a:endParaRPr>
                    </a:p>
                  </a:txBody>
                  <a:tcPr/>
                </a:tc>
                <a:tc>
                  <a:txBody>
                    <a:bodyPr/>
                    <a:lstStyle/>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Term: Up to 20 years</a:t>
                      </a:r>
                    </a:p>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Interest Rate: Fixed**</a:t>
                      </a:r>
                    </a:p>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Down payment of</a:t>
                      </a:r>
                      <a:r>
                        <a:rPr lang="en-US" sz="1800" baseline="0" dirty="0">
                          <a:solidFill>
                            <a:schemeClr val="tx1"/>
                          </a:solidFill>
                          <a:latin typeface="+mn-lt"/>
                          <a:ea typeface="Calibri"/>
                          <a:cs typeface="Times New Roman"/>
                        </a:rPr>
                        <a:t> at least 5%</a:t>
                      </a:r>
                    </a:p>
                    <a:p>
                      <a:pPr marL="342900" marR="0" lvl="0" indent="-342900">
                        <a:lnSpc>
                          <a:spcPct val="115000"/>
                        </a:lnSpc>
                        <a:spcBef>
                          <a:spcPts val="0"/>
                        </a:spcBef>
                        <a:spcAft>
                          <a:spcPts val="0"/>
                        </a:spcAft>
                        <a:buFont typeface="Symbol"/>
                        <a:buChar char=""/>
                      </a:pPr>
                      <a:r>
                        <a:rPr lang="en-US" sz="1800" baseline="0" dirty="0">
                          <a:solidFill>
                            <a:schemeClr val="tx1"/>
                          </a:solidFill>
                          <a:latin typeface="+mn-lt"/>
                          <a:ea typeface="Calibri"/>
                          <a:cs typeface="Times New Roman"/>
                        </a:rPr>
                        <a:t>Must be a beginning farmer.</a:t>
                      </a:r>
                      <a:endParaRPr lang="en-US" sz="1800" dirty="0">
                        <a:solidFill>
                          <a:schemeClr val="tx1"/>
                        </a:solidFill>
                        <a:latin typeface="+mn-lt"/>
                        <a:ea typeface="Calibri"/>
                        <a:cs typeface="Times New Roman"/>
                      </a:endParaRPr>
                    </a:p>
                  </a:txBody>
                  <a:tcPr/>
                </a:tc>
                <a:extLst>
                  <a:ext uri="{0D108BD9-81ED-4DB2-BD59-A6C34878D82A}">
                    <a16:rowId xmlns:a16="http://schemas.microsoft.com/office/drawing/2014/main" val="10003"/>
                  </a:ext>
                </a:extLst>
              </a:tr>
              <a:tr h="1559188">
                <a:tc>
                  <a:txBody>
                    <a:bodyPr/>
                    <a:lstStyle/>
                    <a:p>
                      <a:r>
                        <a:rPr lang="en-US" dirty="0"/>
                        <a:t>Farm</a:t>
                      </a:r>
                      <a:r>
                        <a:rPr lang="en-US" baseline="0" dirty="0"/>
                        <a:t> Ownership Microloan</a:t>
                      </a:r>
                      <a:endParaRPr lang="en-US" dirty="0"/>
                    </a:p>
                  </a:txBody>
                  <a:tcPr/>
                </a:tc>
                <a:tc>
                  <a:txBody>
                    <a:bodyPr/>
                    <a:lstStyle/>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$50,000</a:t>
                      </a:r>
                    </a:p>
                  </a:txBody>
                  <a:tcPr/>
                </a:tc>
                <a:tc>
                  <a:txBody>
                    <a:bodyPr/>
                    <a:lstStyle/>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Term:</a:t>
                      </a:r>
                      <a:r>
                        <a:rPr lang="en-US" sz="1800" baseline="0" dirty="0">
                          <a:solidFill>
                            <a:schemeClr val="tx1"/>
                          </a:solidFill>
                          <a:latin typeface="+mn-lt"/>
                          <a:ea typeface="Calibri"/>
                          <a:cs typeface="Times New Roman"/>
                        </a:rPr>
                        <a:t>  Up to 25 years</a:t>
                      </a:r>
                    </a:p>
                    <a:p>
                      <a:pPr marL="342900" marR="0" lvl="0" indent="-342900">
                        <a:lnSpc>
                          <a:spcPct val="115000"/>
                        </a:lnSpc>
                        <a:spcBef>
                          <a:spcPts val="0"/>
                        </a:spcBef>
                        <a:spcAft>
                          <a:spcPts val="0"/>
                        </a:spcAft>
                        <a:buFont typeface="Symbol"/>
                        <a:buChar char=""/>
                      </a:pPr>
                      <a:r>
                        <a:rPr lang="en-US" sz="1800" baseline="0" dirty="0">
                          <a:solidFill>
                            <a:schemeClr val="tx1"/>
                          </a:solidFill>
                          <a:latin typeface="+mn-lt"/>
                          <a:ea typeface="Calibri"/>
                          <a:cs typeface="Times New Roman"/>
                        </a:rPr>
                        <a:t>Interest Rate:  Fixed**</a:t>
                      </a:r>
                      <a:endParaRPr lang="en-US" sz="1800" dirty="0">
                        <a:solidFill>
                          <a:schemeClr val="tx1"/>
                        </a:solidFill>
                        <a:latin typeface="+mn-lt"/>
                        <a:ea typeface="Calibri"/>
                        <a:cs typeface="Times New Roman"/>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3928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51562865"/>
              </p:ext>
            </p:extLst>
          </p:nvPr>
        </p:nvGraphicFramePr>
        <p:xfrm>
          <a:off x="76200" y="533399"/>
          <a:ext cx="8915400" cy="5943601"/>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390140">
                <a:tc>
                  <a:txBody>
                    <a:bodyPr/>
                    <a:lstStyle/>
                    <a:p>
                      <a:r>
                        <a:rPr lang="en-US" dirty="0"/>
                        <a:t>Type of Loan</a:t>
                      </a:r>
                    </a:p>
                  </a:txBody>
                  <a:tcPr/>
                </a:tc>
                <a:tc>
                  <a:txBody>
                    <a:bodyPr/>
                    <a:lstStyle/>
                    <a:p>
                      <a:r>
                        <a:rPr lang="en-US" dirty="0"/>
                        <a:t>Maximum Loan Amount</a:t>
                      </a:r>
                    </a:p>
                  </a:txBody>
                  <a:tcPr/>
                </a:tc>
                <a:tc>
                  <a:txBody>
                    <a:bodyPr/>
                    <a:lstStyle/>
                    <a:p>
                      <a:r>
                        <a:rPr lang="en-US" dirty="0"/>
                        <a:t>Rate</a:t>
                      </a:r>
                      <a:r>
                        <a:rPr lang="en-US" baseline="0" dirty="0"/>
                        <a:t>s and Terms</a:t>
                      </a:r>
                      <a:endParaRPr lang="en-US" dirty="0"/>
                    </a:p>
                  </a:txBody>
                  <a:tcPr/>
                </a:tc>
                <a:extLst>
                  <a:ext uri="{0D108BD9-81ED-4DB2-BD59-A6C34878D82A}">
                    <a16:rowId xmlns:a16="http://schemas.microsoft.com/office/drawing/2014/main" val="10000"/>
                  </a:ext>
                </a:extLst>
              </a:tr>
              <a:tr h="682744">
                <a:tc>
                  <a:txBody>
                    <a:bodyPr/>
                    <a:lstStyle/>
                    <a:p>
                      <a:r>
                        <a:rPr lang="en-US" dirty="0"/>
                        <a:t>Direct Operating</a:t>
                      </a:r>
                    </a:p>
                  </a:txBody>
                  <a:tcPr/>
                </a:tc>
                <a:tc>
                  <a:txBody>
                    <a:bodyPr/>
                    <a:lstStyle/>
                    <a:p>
                      <a:r>
                        <a:rPr lang="en-US" dirty="0"/>
                        <a:t>$400,000</a:t>
                      </a:r>
                    </a:p>
                  </a:txBody>
                  <a:tcPr/>
                </a:tc>
                <a:tc>
                  <a:txBody>
                    <a:bodyPr/>
                    <a:lstStyle/>
                    <a:p>
                      <a:pPr marL="285750" indent="-285750">
                        <a:buFont typeface="Arial" panose="020B0604020202020204" pitchFamily="34" charset="0"/>
                        <a:buChar char="•"/>
                      </a:pPr>
                      <a:r>
                        <a:rPr lang="en-US" dirty="0"/>
                        <a:t>Term:  1 to 7</a:t>
                      </a:r>
                      <a:r>
                        <a:rPr lang="en-US" baseline="0" dirty="0"/>
                        <a:t> years</a:t>
                      </a:r>
                    </a:p>
                    <a:p>
                      <a:pPr marL="285750" indent="-285750">
                        <a:buFont typeface="Arial" panose="020B0604020202020204" pitchFamily="34" charset="0"/>
                        <a:buChar char="•"/>
                      </a:pPr>
                      <a:r>
                        <a:rPr lang="en-US" baseline="0" dirty="0"/>
                        <a:t>Interest Rate:  Fixed**</a:t>
                      </a:r>
                    </a:p>
                  </a:txBody>
                  <a:tcPr/>
                </a:tc>
                <a:extLst>
                  <a:ext uri="{0D108BD9-81ED-4DB2-BD59-A6C34878D82A}">
                    <a16:rowId xmlns:a16="http://schemas.microsoft.com/office/drawing/2014/main" val="10001"/>
                  </a:ext>
                </a:extLst>
              </a:tr>
              <a:tr h="744362">
                <a:tc>
                  <a:txBody>
                    <a:bodyPr/>
                    <a:lstStyle/>
                    <a:p>
                      <a:r>
                        <a:rPr lang="en-US" dirty="0"/>
                        <a:t>Direct Operating Microloan</a:t>
                      </a:r>
                    </a:p>
                  </a:txBody>
                  <a:tcPr/>
                </a:tc>
                <a:tc>
                  <a:txBody>
                    <a:bodyPr/>
                    <a:lstStyle/>
                    <a:p>
                      <a:r>
                        <a:rPr lang="en-US" dirty="0"/>
                        <a:t>$50,000</a:t>
                      </a:r>
                    </a:p>
                  </a:txBody>
                  <a:tcPr/>
                </a:tc>
                <a:tc>
                  <a:txBody>
                    <a:bodyPr/>
                    <a:lstStyle/>
                    <a:p>
                      <a:pPr marL="285750" indent="-285750">
                        <a:buFont typeface="Arial" panose="020B0604020202020204" pitchFamily="34" charset="0"/>
                        <a:buChar char="•"/>
                      </a:pPr>
                      <a:r>
                        <a:rPr lang="en-US" dirty="0"/>
                        <a:t>Term:  1 to 7</a:t>
                      </a:r>
                      <a:r>
                        <a:rPr lang="en-US" baseline="0" dirty="0"/>
                        <a:t> years</a:t>
                      </a:r>
                    </a:p>
                    <a:p>
                      <a:pPr marL="285750" indent="-285750">
                        <a:buFont typeface="Arial" panose="020B0604020202020204" pitchFamily="34" charset="0"/>
                        <a:buChar char="•"/>
                      </a:pPr>
                      <a:r>
                        <a:rPr lang="en-US" baseline="0" dirty="0"/>
                        <a:t>Interest Rate:  Fixed**</a:t>
                      </a:r>
                    </a:p>
                  </a:txBody>
                  <a:tcPr/>
                </a:tc>
                <a:extLst>
                  <a:ext uri="{0D108BD9-81ED-4DB2-BD59-A6C34878D82A}">
                    <a16:rowId xmlns:a16="http://schemas.microsoft.com/office/drawing/2014/main" val="10002"/>
                  </a:ext>
                </a:extLst>
              </a:tr>
              <a:tr h="2771820">
                <a:tc>
                  <a:txBody>
                    <a:bodyPr/>
                    <a:lstStyle/>
                    <a:p>
                      <a:r>
                        <a:rPr lang="en-US" dirty="0"/>
                        <a:t>Emergency</a:t>
                      </a:r>
                    </a:p>
                  </a:txBody>
                  <a:tcPr/>
                </a:tc>
                <a:tc>
                  <a:txBody>
                    <a:bodyPr/>
                    <a:lstStyle/>
                    <a:p>
                      <a:pPr marL="0" marR="0">
                        <a:lnSpc>
                          <a:spcPct val="115000"/>
                        </a:lnSpc>
                        <a:spcBef>
                          <a:spcPts val="0"/>
                        </a:spcBef>
                        <a:spcAft>
                          <a:spcPts val="0"/>
                        </a:spcAft>
                      </a:pPr>
                      <a:r>
                        <a:rPr lang="en-US" sz="1800" dirty="0">
                          <a:solidFill>
                            <a:schemeClr val="tx1"/>
                          </a:solidFill>
                          <a:latin typeface="+mn-lt"/>
                          <a:ea typeface="Calibri"/>
                          <a:cs typeface="Times New Roman"/>
                        </a:rPr>
                        <a:t>The lowest of the following:</a:t>
                      </a:r>
                    </a:p>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100% of actual or physical losses</a:t>
                      </a:r>
                    </a:p>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$500,000</a:t>
                      </a:r>
                    </a:p>
                  </a:txBody>
                  <a:tcPr/>
                </a:tc>
                <a:tc>
                  <a:txBody>
                    <a:bodyPr/>
                    <a:lstStyle/>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Term: 1 to 7 years (possibly up to 20 years) for non-real estate purposes</a:t>
                      </a:r>
                    </a:p>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Up to 40 years for physical losses on real estate</a:t>
                      </a:r>
                    </a:p>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Interest Rate: Fixed**</a:t>
                      </a:r>
                    </a:p>
                  </a:txBody>
                  <a:tcPr/>
                </a:tc>
                <a:extLst>
                  <a:ext uri="{0D108BD9-81ED-4DB2-BD59-A6C34878D82A}">
                    <a16:rowId xmlns:a16="http://schemas.microsoft.com/office/drawing/2014/main" val="10003"/>
                  </a:ext>
                </a:extLst>
              </a:tr>
              <a:tr h="1354535">
                <a:tc>
                  <a:txBody>
                    <a:bodyPr/>
                    <a:lstStyle/>
                    <a:p>
                      <a:r>
                        <a:rPr lang="en-US" dirty="0"/>
                        <a:t>Youth</a:t>
                      </a:r>
                    </a:p>
                  </a:txBody>
                  <a:tcPr/>
                </a:tc>
                <a:tc>
                  <a:txBody>
                    <a:bodyPr/>
                    <a:lstStyle/>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$5,000</a:t>
                      </a:r>
                    </a:p>
                  </a:txBody>
                  <a:tcPr/>
                </a:tc>
                <a:tc>
                  <a:txBody>
                    <a:bodyPr/>
                    <a:lstStyle/>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Term:  1 to 7 years</a:t>
                      </a:r>
                    </a:p>
                    <a:p>
                      <a:pPr marL="342900" marR="0" lvl="0" indent="-342900">
                        <a:lnSpc>
                          <a:spcPct val="115000"/>
                        </a:lnSpc>
                        <a:spcBef>
                          <a:spcPts val="0"/>
                        </a:spcBef>
                        <a:spcAft>
                          <a:spcPts val="0"/>
                        </a:spcAft>
                        <a:buFont typeface="Symbol"/>
                        <a:buChar char=""/>
                      </a:pPr>
                      <a:r>
                        <a:rPr lang="en-US" sz="1800" dirty="0">
                          <a:solidFill>
                            <a:schemeClr val="tx1"/>
                          </a:solidFill>
                          <a:latin typeface="+mn-lt"/>
                          <a:ea typeface="Calibri"/>
                          <a:cs typeface="Times New Roman"/>
                        </a:rPr>
                        <a:t>Interest Rate:  Fixed**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4874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47900"/>
            <a:ext cx="8153400" cy="3162300"/>
          </a:xfrm>
        </p:spPr>
        <p:txBody>
          <a:bodyPr/>
          <a:lstStyle/>
          <a:p>
            <a:r>
              <a:rPr lang="en-US" dirty="0"/>
              <a:t>Eligibility requirements different for each type of loan</a:t>
            </a:r>
          </a:p>
          <a:p>
            <a:pPr lvl="1"/>
            <a:r>
              <a:rPr lang="en-US" dirty="0"/>
              <a:t>BASICS</a:t>
            </a:r>
          </a:p>
          <a:p>
            <a:pPr lvl="2"/>
            <a:r>
              <a:rPr lang="en-US" dirty="0"/>
              <a:t>Credit history </a:t>
            </a:r>
          </a:p>
          <a:p>
            <a:pPr lvl="2"/>
            <a:r>
              <a:rPr lang="en-US" dirty="0"/>
              <a:t>Credit elsewhere</a:t>
            </a:r>
          </a:p>
          <a:p>
            <a:pPr lvl="2"/>
            <a:r>
              <a:rPr lang="en-US" dirty="0"/>
              <a:t>Managerial experience</a:t>
            </a:r>
          </a:p>
          <a:p>
            <a:pPr lvl="2"/>
            <a:r>
              <a:rPr lang="en-US" dirty="0"/>
              <a:t>Owner operator</a:t>
            </a:r>
          </a:p>
          <a:p>
            <a:pPr lvl="2"/>
            <a:r>
              <a:rPr lang="en-US" dirty="0"/>
              <a:t>Family sized operation</a:t>
            </a:r>
          </a:p>
          <a:p>
            <a:endParaRPr lang="en-US" dirty="0"/>
          </a:p>
        </p:txBody>
      </p:sp>
      <p:sp>
        <p:nvSpPr>
          <p:cNvPr id="2" name="Title 1"/>
          <p:cNvSpPr>
            <a:spLocks noGrp="1"/>
          </p:cNvSpPr>
          <p:nvPr>
            <p:ph type="title" idx="4294967295"/>
          </p:nvPr>
        </p:nvSpPr>
        <p:spPr>
          <a:xfrm>
            <a:off x="0" y="569913"/>
            <a:ext cx="7756525" cy="1054100"/>
          </a:xfrm>
        </p:spPr>
        <p:txBody>
          <a:bodyPr/>
          <a:lstStyle/>
          <a:p>
            <a:r>
              <a:rPr lang="en-US" dirty="0"/>
              <a:t>Eligibility  </a:t>
            </a:r>
          </a:p>
        </p:txBody>
      </p:sp>
    </p:spTree>
    <p:extLst>
      <p:ext uri="{BB962C8B-B14F-4D97-AF65-F5344CB8AC3E}">
        <p14:creationId xmlns:p14="http://schemas.microsoft.com/office/powerpoint/2010/main" val="17796087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941</TotalTime>
  <Words>879</Words>
  <Application>Microsoft Office PowerPoint</Application>
  <PresentationFormat>On-screen Show (4:3)</PresentationFormat>
  <Paragraphs>163</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Book Antiqua</vt:lpstr>
      <vt:lpstr>Calibri</vt:lpstr>
      <vt:lpstr>Symbol</vt:lpstr>
      <vt:lpstr>Tahoma</vt:lpstr>
      <vt:lpstr>Verdana</vt:lpstr>
      <vt:lpstr>Wingdings</vt:lpstr>
      <vt:lpstr>Hardcover</vt:lpstr>
      <vt:lpstr>FARM SERVICE AGENCY</vt:lpstr>
      <vt:lpstr>Who is FSA</vt:lpstr>
      <vt:lpstr>Intro to FSA Loan Programs</vt:lpstr>
      <vt:lpstr>Guaranteed Loans</vt:lpstr>
      <vt:lpstr>PowerPoint Presentation</vt:lpstr>
      <vt:lpstr>Direct Loans</vt:lpstr>
      <vt:lpstr>PowerPoint Presentation</vt:lpstr>
      <vt:lpstr>PowerPoint Presentation</vt:lpstr>
      <vt:lpstr>Eligibility  </vt:lpstr>
      <vt:lpstr>Microloans</vt:lpstr>
      <vt:lpstr>Beginning Farmer</vt:lpstr>
      <vt:lpstr>PowerPoint Presentation</vt:lpstr>
      <vt:lpstr>PowerPoint Presentation</vt:lpstr>
      <vt:lpstr>Things to think about?</vt:lpstr>
      <vt:lpstr>FSA Farm Programs </vt:lpstr>
      <vt:lpstr>Contact Information </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Clifford - FSA, Tremonton, UT</dc:creator>
  <cp:lastModifiedBy>Rex, Jamie - FSA, Coalville, UT</cp:lastModifiedBy>
  <cp:revision>60</cp:revision>
  <cp:lastPrinted>2019-02-19T16:40:22Z</cp:lastPrinted>
  <dcterms:created xsi:type="dcterms:W3CDTF">2013-04-09T17:38:23Z</dcterms:created>
  <dcterms:modified xsi:type="dcterms:W3CDTF">2023-02-17T21:01:15Z</dcterms:modified>
</cp:coreProperties>
</file>