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</p:sldIdLst>
  <p:sldSz cx="18288000" cy="102870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rops" pitchFamily="2" charset="0"/>
      <p:regular r:id="rId8"/>
    </p:embeddedFont>
    <p:embeddedFont>
      <p:font typeface="Public Sans" pitchFamily="2" charset="77"/>
      <p:regular r:id="rId9"/>
    </p:embeddedFont>
    <p:embeddedFont>
      <p:font typeface="Raleway Bold" panose="020B0803030101060003" pitchFamily="34" charset="77"/>
      <p:regular r:id="rId10"/>
      <p:bold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588" autoAdjust="0"/>
  </p:normalViewPr>
  <p:slideViewPr>
    <p:cSldViewPr>
      <p:cViewPr varScale="1">
        <p:scale>
          <a:sx n="71" d="100"/>
          <a:sy n="71" d="100"/>
        </p:scale>
        <p:origin x="76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B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90697" y="263109"/>
            <a:ext cx="8553303" cy="9760782"/>
            <a:chOff x="0" y="0"/>
            <a:chExt cx="3120268" cy="35607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120268" cy="3560760"/>
            </a:xfrm>
            <a:custGeom>
              <a:avLst/>
              <a:gdLst/>
              <a:ahLst/>
              <a:cxnLst/>
              <a:rect l="l" t="t" r="r" b="b"/>
              <a:pathLst>
                <a:path w="3120268" h="3560760">
                  <a:moveTo>
                    <a:pt x="2995808" y="3560760"/>
                  </a:moveTo>
                  <a:lnTo>
                    <a:pt x="124460" y="3560760"/>
                  </a:lnTo>
                  <a:cubicBezTo>
                    <a:pt x="55880" y="3560760"/>
                    <a:pt x="0" y="3504880"/>
                    <a:pt x="0" y="343630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995808" y="0"/>
                  </a:lnTo>
                  <a:cubicBezTo>
                    <a:pt x="3064388" y="0"/>
                    <a:pt x="3120268" y="55880"/>
                    <a:pt x="3120268" y="124460"/>
                  </a:cubicBezTo>
                  <a:lnTo>
                    <a:pt x="3120268" y="3436300"/>
                  </a:lnTo>
                  <a:cubicBezTo>
                    <a:pt x="3120268" y="3504880"/>
                    <a:pt x="3064388" y="3560760"/>
                    <a:pt x="2995808" y="3560760"/>
                  </a:cubicBezTo>
                  <a:close/>
                </a:path>
              </a:pathLst>
            </a:custGeom>
            <a:solidFill>
              <a:srgbClr val="FFFFEF"/>
            </a:solidFill>
            <a:ln w="47625">
              <a:solidFill>
                <a:srgbClr val="00492C"/>
              </a:solidFill>
            </a:ln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347166" y="263109"/>
            <a:ext cx="3040366" cy="2084340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590697" y="5418940"/>
            <a:ext cx="8553303" cy="0"/>
          </a:xfrm>
          <a:prstGeom prst="line">
            <a:avLst/>
          </a:prstGeom>
          <a:ln w="47625" cap="flat">
            <a:solidFill>
              <a:srgbClr val="00492C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TextBox 6"/>
          <p:cNvSpPr txBox="1"/>
          <p:nvPr/>
        </p:nvSpPr>
        <p:spPr>
          <a:xfrm>
            <a:off x="820340" y="2284348"/>
            <a:ext cx="8094018" cy="598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29"/>
              </a:lnSpc>
            </a:pPr>
            <a:r>
              <a:rPr lang="en-US" sz="3449">
                <a:solidFill>
                  <a:srgbClr val="000000"/>
                </a:solidFill>
                <a:latin typeface="Raleway Bold"/>
              </a:rPr>
              <a:t>LOCAL FOOD MICROGRANT PROGRAM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01291" y="2880172"/>
            <a:ext cx="7961709" cy="4335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92"/>
              </a:lnSpc>
            </a:pPr>
            <a:r>
              <a:rPr lang="en-US" sz="2637" dirty="0">
                <a:solidFill>
                  <a:srgbClr val="000000"/>
                </a:solidFill>
                <a:latin typeface="Public Sans"/>
              </a:rPr>
              <a:t>APPLICATIONS OPEN FEB 1 – MAR 15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20340" y="3421971"/>
            <a:ext cx="8094018" cy="72491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39"/>
              </a:lnSpc>
            </a:pPr>
            <a:r>
              <a:rPr lang="en-US" sz="2599" dirty="0">
                <a:solidFill>
                  <a:srgbClr val="000000"/>
                </a:solidFill>
                <a:latin typeface="Public Sans"/>
              </a:rPr>
              <a:t>WHO CAN APPLY?: </a:t>
            </a:r>
          </a:p>
          <a:p>
            <a:pPr marL="561336" lvl="1" indent="-280668">
              <a:lnSpc>
                <a:spcPts val="3639"/>
              </a:lnSpc>
              <a:buFont typeface="Arial"/>
              <a:buChar char="•"/>
            </a:pPr>
            <a:r>
              <a:rPr lang="en-US" sz="2599" dirty="0">
                <a:solidFill>
                  <a:srgbClr val="000000"/>
                </a:solidFill>
                <a:latin typeface="Public Sans"/>
              </a:rPr>
              <a:t>Produce farmers growing in Utah</a:t>
            </a:r>
          </a:p>
          <a:p>
            <a:pPr marL="561336" lvl="1" indent="-280668">
              <a:lnSpc>
                <a:spcPts val="3639"/>
              </a:lnSpc>
              <a:buFont typeface="Arial"/>
              <a:buChar char="•"/>
            </a:pPr>
            <a:r>
              <a:rPr lang="en-US" sz="2599" dirty="0">
                <a:solidFill>
                  <a:srgbClr val="000000"/>
                </a:solidFill>
                <a:latin typeface="Public Sans"/>
              </a:rPr>
              <a:t>MUST sell at a venue that operates a SNAP and DUFB program</a:t>
            </a:r>
          </a:p>
          <a:p>
            <a:pPr>
              <a:lnSpc>
                <a:spcPts val="3079"/>
              </a:lnSpc>
            </a:pPr>
            <a:endParaRPr lang="en-US" sz="2599" dirty="0">
              <a:solidFill>
                <a:srgbClr val="000000"/>
              </a:solidFill>
              <a:latin typeface="Public Sans"/>
            </a:endParaRPr>
          </a:p>
          <a:p>
            <a:pPr>
              <a:lnSpc>
                <a:spcPts val="3639"/>
              </a:lnSpc>
            </a:pPr>
            <a:r>
              <a:rPr lang="en-US" sz="2599" dirty="0">
                <a:solidFill>
                  <a:srgbClr val="000000"/>
                </a:solidFill>
                <a:latin typeface="Public Sans"/>
              </a:rPr>
              <a:t>PROJECTS THAT QUALIFY:</a:t>
            </a:r>
          </a:p>
          <a:p>
            <a:pPr marL="561336" lvl="1" indent="-280668">
              <a:lnSpc>
                <a:spcPts val="3639"/>
              </a:lnSpc>
              <a:buFont typeface="Arial"/>
              <a:buChar char="•"/>
            </a:pPr>
            <a:r>
              <a:rPr lang="en-US" sz="2599" dirty="0">
                <a:solidFill>
                  <a:srgbClr val="000000"/>
                </a:solidFill>
                <a:latin typeface="Public Sans"/>
              </a:rPr>
              <a:t>Implementation of sustainable farming techniques such as water-wise irrigation, increased storage capabilities, solar panels, </a:t>
            </a:r>
            <a:r>
              <a:rPr lang="en-US" sz="2599" dirty="0" err="1">
                <a:solidFill>
                  <a:srgbClr val="000000"/>
                </a:solidFill>
                <a:latin typeface="Public Sans"/>
              </a:rPr>
              <a:t>etc</a:t>
            </a:r>
            <a:endParaRPr lang="en-US" sz="2599" dirty="0">
              <a:solidFill>
                <a:srgbClr val="000000"/>
              </a:solidFill>
              <a:latin typeface="Public Sans"/>
            </a:endParaRPr>
          </a:p>
          <a:p>
            <a:pPr marL="561336" lvl="1" indent="-280668">
              <a:lnSpc>
                <a:spcPts val="3639"/>
              </a:lnSpc>
              <a:buFont typeface="Arial"/>
              <a:buChar char="•"/>
            </a:pPr>
            <a:r>
              <a:rPr lang="en-US" sz="2599" dirty="0">
                <a:solidFill>
                  <a:srgbClr val="000000"/>
                </a:solidFill>
                <a:latin typeface="Public Sans"/>
              </a:rPr>
              <a:t>Building season extenders</a:t>
            </a:r>
          </a:p>
          <a:p>
            <a:pPr marL="561336" lvl="1" indent="-280668">
              <a:lnSpc>
                <a:spcPts val="3639"/>
              </a:lnSpc>
              <a:buFont typeface="Arial"/>
              <a:buChar char="•"/>
            </a:pPr>
            <a:r>
              <a:rPr lang="en-US" sz="2599" dirty="0">
                <a:solidFill>
                  <a:srgbClr val="000000"/>
                </a:solidFill>
                <a:latin typeface="Public Sans"/>
              </a:rPr>
              <a:t>Organic pest controls</a:t>
            </a:r>
          </a:p>
          <a:p>
            <a:pPr marL="561336" lvl="1" indent="-280668">
              <a:lnSpc>
                <a:spcPts val="3639"/>
              </a:lnSpc>
              <a:buFont typeface="Arial"/>
              <a:buChar char="•"/>
            </a:pPr>
            <a:r>
              <a:rPr lang="en-US" sz="2599" dirty="0">
                <a:solidFill>
                  <a:srgbClr val="000000"/>
                </a:solidFill>
                <a:latin typeface="Public Sans"/>
              </a:rPr>
              <a:t>Purchase of perennial food producing plants </a:t>
            </a:r>
          </a:p>
          <a:p>
            <a:pPr marL="561336" lvl="1" indent="-280668">
              <a:lnSpc>
                <a:spcPts val="3639"/>
              </a:lnSpc>
              <a:buFont typeface="Arial"/>
              <a:buChar char="•"/>
            </a:pPr>
            <a:r>
              <a:rPr lang="en-US" sz="2599" dirty="0">
                <a:solidFill>
                  <a:srgbClr val="000000"/>
                </a:solidFill>
                <a:latin typeface="Public Sans"/>
              </a:rPr>
              <a:t>Continuing education for farmers (classes, conferences, webinars, </a:t>
            </a:r>
            <a:r>
              <a:rPr lang="en-US" sz="2599" dirty="0" err="1">
                <a:solidFill>
                  <a:srgbClr val="000000"/>
                </a:solidFill>
                <a:latin typeface="Public Sans"/>
              </a:rPr>
              <a:t>etc</a:t>
            </a:r>
            <a:r>
              <a:rPr lang="en-US" sz="2599" dirty="0">
                <a:solidFill>
                  <a:srgbClr val="000000"/>
                </a:solidFill>
                <a:latin typeface="Public Sans"/>
              </a:rPr>
              <a:t>)</a:t>
            </a:r>
          </a:p>
          <a:p>
            <a:pPr>
              <a:lnSpc>
                <a:spcPts val="3639"/>
              </a:lnSpc>
            </a:pPr>
            <a:endParaRPr lang="en-US" sz="2599" dirty="0">
              <a:solidFill>
                <a:srgbClr val="000000"/>
              </a:solidFill>
              <a:latin typeface="Public Sans"/>
            </a:endParaRPr>
          </a:p>
          <a:p>
            <a:pPr>
              <a:lnSpc>
                <a:spcPts val="3639"/>
              </a:lnSpc>
            </a:pPr>
            <a:endParaRPr lang="en-US" sz="2599" dirty="0">
              <a:solidFill>
                <a:srgbClr val="000000"/>
              </a:solidFill>
              <a:latin typeface="Public Sans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9360501" y="263109"/>
            <a:ext cx="8553303" cy="9760782"/>
            <a:chOff x="0" y="0"/>
            <a:chExt cx="3120268" cy="356076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120268" cy="3560760"/>
            </a:xfrm>
            <a:custGeom>
              <a:avLst/>
              <a:gdLst/>
              <a:ahLst/>
              <a:cxnLst/>
              <a:rect l="l" t="t" r="r" b="b"/>
              <a:pathLst>
                <a:path w="3120268" h="3560760">
                  <a:moveTo>
                    <a:pt x="2995808" y="3560760"/>
                  </a:moveTo>
                  <a:lnTo>
                    <a:pt x="124460" y="3560760"/>
                  </a:lnTo>
                  <a:cubicBezTo>
                    <a:pt x="55880" y="3560760"/>
                    <a:pt x="0" y="3504880"/>
                    <a:pt x="0" y="343630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995808" y="0"/>
                  </a:lnTo>
                  <a:cubicBezTo>
                    <a:pt x="3064388" y="0"/>
                    <a:pt x="3120268" y="55880"/>
                    <a:pt x="3120268" y="124460"/>
                  </a:cubicBezTo>
                  <a:lnTo>
                    <a:pt x="3120268" y="3436300"/>
                  </a:lnTo>
                  <a:cubicBezTo>
                    <a:pt x="3120268" y="3504880"/>
                    <a:pt x="3064388" y="3560760"/>
                    <a:pt x="2995808" y="3560760"/>
                  </a:cubicBezTo>
                  <a:close/>
                </a:path>
              </a:pathLst>
            </a:custGeom>
            <a:solidFill>
              <a:srgbClr val="FFFFEF"/>
            </a:solidFill>
            <a:ln w="47625">
              <a:solidFill>
                <a:srgbClr val="00492C"/>
              </a:solidFill>
            </a:ln>
          </p:spPr>
        </p:sp>
      </p:grpSp>
      <p:sp>
        <p:nvSpPr>
          <p:cNvPr id="11" name="TextBox 11"/>
          <p:cNvSpPr txBox="1"/>
          <p:nvPr/>
        </p:nvSpPr>
        <p:spPr>
          <a:xfrm>
            <a:off x="9800737" y="150330"/>
            <a:ext cx="8094018" cy="9412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39"/>
              </a:lnSpc>
            </a:pPr>
            <a:endParaRPr dirty="0"/>
          </a:p>
          <a:p>
            <a:pPr>
              <a:lnSpc>
                <a:spcPts val="3639"/>
              </a:lnSpc>
            </a:pPr>
            <a:r>
              <a:rPr lang="en-US" sz="2599" dirty="0">
                <a:solidFill>
                  <a:srgbClr val="000000"/>
                </a:solidFill>
                <a:latin typeface="Public Sans"/>
              </a:rPr>
              <a:t>PROJECTS THAT HAVE BEEN FUNDED:</a:t>
            </a:r>
          </a:p>
          <a:p>
            <a:pPr marL="539746" lvl="1" indent="-269873">
              <a:lnSpc>
                <a:spcPts val="3499"/>
              </a:lnSpc>
              <a:buFont typeface="Arial"/>
              <a:buChar char="•"/>
            </a:pPr>
            <a:r>
              <a:rPr lang="en-US" sz="2499" dirty="0">
                <a:solidFill>
                  <a:srgbClr val="000000"/>
                </a:solidFill>
                <a:latin typeface="Public Sans"/>
              </a:rPr>
              <a:t>Orchard creation/rejuvenation:</a:t>
            </a:r>
          </a:p>
          <a:p>
            <a:pPr marL="1079492" lvl="2" indent="-359831">
              <a:lnSpc>
                <a:spcPts val="3499"/>
              </a:lnSpc>
              <a:buFont typeface="Arial"/>
              <a:buChar char="⚬"/>
            </a:pPr>
            <a:r>
              <a:rPr lang="en-US" sz="2499" dirty="0">
                <a:solidFill>
                  <a:srgbClr val="000000"/>
                </a:solidFill>
                <a:latin typeface="Public Sans"/>
              </a:rPr>
              <a:t>bare root fruit trees</a:t>
            </a:r>
          </a:p>
          <a:p>
            <a:pPr marL="1079492" lvl="2" indent="-359831">
              <a:lnSpc>
                <a:spcPts val="3499"/>
              </a:lnSpc>
              <a:buFont typeface="Arial"/>
              <a:buChar char="⚬"/>
            </a:pPr>
            <a:r>
              <a:rPr lang="en-US" sz="2499" dirty="0">
                <a:solidFill>
                  <a:srgbClr val="000000"/>
                </a:solidFill>
                <a:latin typeface="Public Sans"/>
              </a:rPr>
              <a:t>fencing, deer/gopher proofing</a:t>
            </a:r>
          </a:p>
          <a:p>
            <a:pPr marL="539746" lvl="1" indent="-269873">
              <a:lnSpc>
                <a:spcPts val="3499"/>
              </a:lnSpc>
              <a:buFont typeface="Arial"/>
              <a:buChar char="•"/>
            </a:pPr>
            <a:r>
              <a:rPr lang="en-US" sz="2499" dirty="0">
                <a:solidFill>
                  <a:srgbClr val="000000"/>
                </a:solidFill>
                <a:latin typeface="Public Sans"/>
              </a:rPr>
              <a:t>Season extender projects:</a:t>
            </a:r>
          </a:p>
          <a:p>
            <a:pPr marL="1079492" lvl="2" indent="-359831">
              <a:lnSpc>
                <a:spcPts val="3499"/>
              </a:lnSpc>
              <a:buFont typeface="Arial"/>
              <a:buChar char="⚬"/>
            </a:pPr>
            <a:r>
              <a:rPr lang="en-US" sz="2499" dirty="0">
                <a:solidFill>
                  <a:srgbClr val="000000"/>
                </a:solidFill>
                <a:latin typeface="Public Sans"/>
              </a:rPr>
              <a:t>caterpillar kits, high tunnel building supplies</a:t>
            </a:r>
          </a:p>
          <a:p>
            <a:pPr marL="1079492" lvl="2" indent="-359831">
              <a:lnSpc>
                <a:spcPts val="3499"/>
              </a:lnSpc>
              <a:buFont typeface="Arial"/>
              <a:buChar char="⚬"/>
            </a:pPr>
            <a:r>
              <a:rPr lang="en-US" sz="2499" dirty="0">
                <a:solidFill>
                  <a:srgbClr val="000000"/>
                </a:solidFill>
                <a:latin typeface="Public Sans"/>
              </a:rPr>
              <a:t>greenhouse improvements</a:t>
            </a:r>
          </a:p>
          <a:p>
            <a:pPr marL="1079492" lvl="2" indent="-359831">
              <a:lnSpc>
                <a:spcPts val="3499"/>
              </a:lnSpc>
              <a:buFont typeface="Arial"/>
              <a:buChar char="⚬"/>
            </a:pPr>
            <a:r>
              <a:rPr lang="en-US" sz="2499" dirty="0">
                <a:solidFill>
                  <a:srgbClr val="000000"/>
                </a:solidFill>
                <a:latin typeface="Public Sans"/>
              </a:rPr>
              <a:t>row cover</a:t>
            </a:r>
          </a:p>
          <a:p>
            <a:pPr marL="539746" lvl="1" indent="-269873">
              <a:lnSpc>
                <a:spcPts val="3499"/>
              </a:lnSpc>
              <a:buFont typeface="Arial"/>
              <a:buChar char="•"/>
            </a:pPr>
            <a:r>
              <a:rPr lang="en-US" sz="2499" dirty="0">
                <a:solidFill>
                  <a:srgbClr val="000000"/>
                </a:solidFill>
                <a:latin typeface="Public Sans"/>
              </a:rPr>
              <a:t>Cold storage:</a:t>
            </a:r>
          </a:p>
          <a:p>
            <a:pPr marL="1079492" lvl="2" indent="-359831">
              <a:lnSpc>
                <a:spcPts val="3499"/>
              </a:lnSpc>
              <a:buFont typeface="Arial"/>
              <a:buChar char="⚬"/>
            </a:pPr>
            <a:r>
              <a:rPr lang="en-US" sz="2499" dirty="0">
                <a:solidFill>
                  <a:srgbClr val="000000"/>
                </a:solidFill>
                <a:latin typeface="Public Sans"/>
              </a:rPr>
              <a:t>walk-in cooler build out</a:t>
            </a:r>
          </a:p>
          <a:p>
            <a:pPr marL="1079492" lvl="2" indent="-359831">
              <a:lnSpc>
                <a:spcPts val="3499"/>
              </a:lnSpc>
              <a:buFont typeface="Arial"/>
              <a:buChar char="⚬"/>
            </a:pPr>
            <a:r>
              <a:rPr lang="en-US" sz="2499" dirty="0">
                <a:solidFill>
                  <a:srgbClr val="000000"/>
                </a:solidFill>
                <a:latin typeface="Public Sans"/>
              </a:rPr>
              <a:t>commercial refrigerator</a:t>
            </a:r>
          </a:p>
          <a:p>
            <a:pPr marL="1079492" lvl="2" indent="-359831">
              <a:lnSpc>
                <a:spcPts val="3499"/>
              </a:lnSpc>
              <a:buFont typeface="Arial"/>
              <a:buChar char="⚬"/>
            </a:pPr>
            <a:r>
              <a:rPr lang="en-US" sz="2499" dirty="0">
                <a:solidFill>
                  <a:srgbClr val="000000"/>
                </a:solidFill>
                <a:latin typeface="Public Sans"/>
              </a:rPr>
              <a:t>storage shed / farm stand build out</a:t>
            </a:r>
          </a:p>
          <a:p>
            <a:pPr marL="539746" lvl="1" indent="-269873">
              <a:lnSpc>
                <a:spcPts val="3499"/>
              </a:lnSpc>
              <a:buFont typeface="Arial"/>
              <a:buChar char="•"/>
            </a:pPr>
            <a:r>
              <a:rPr lang="en-US" sz="2499" dirty="0">
                <a:solidFill>
                  <a:srgbClr val="000000"/>
                </a:solidFill>
                <a:latin typeface="Public Sans"/>
              </a:rPr>
              <a:t>Irrigation projects:</a:t>
            </a:r>
          </a:p>
          <a:p>
            <a:pPr marL="1079492" lvl="2" indent="-359831">
              <a:lnSpc>
                <a:spcPts val="3499"/>
              </a:lnSpc>
              <a:buFont typeface="Arial"/>
              <a:buChar char="⚬"/>
            </a:pPr>
            <a:r>
              <a:rPr lang="en-US" sz="2499" dirty="0">
                <a:solidFill>
                  <a:srgbClr val="000000"/>
                </a:solidFill>
                <a:latin typeface="Public Sans"/>
              </a:rPr>
              <a:t>drip irrigation supplies</a:t>
            </a:r>
          </a:p>
          <a:p>
            <a:pPr marL="1079492" lvl="2" indent="-359831">
              <a:lnSpc>
                <a:spcPts val="3499"/>
              </a:lnSpc>
              <a:buFont typeface="Arial"/>
              <a:buChar char="⚬"/>
            </a:pPr>
            <a:r>
              <a:rPr lang="en-US" sz="2499" dirty="0">
                <a:solidFill>
                  <a:srgbClr val="000000"/>
                </a:solidFill>
                <a:latin typeface="Public Sans"/>
              </a:rPr>
              <a:t>solar panels for pumps/irrigation timers</a:t>
            </a:r>
          </a:p>
          <a:p>
            <a:pPr marL="539746" lvl="1" indent="-269873">
              <a:lnSpc>
                <a:spcPts val="3499"/>
              </a:lnSpc>
              <a:buFont typeface="Arial"/>
              <a:buChar char="•"/>
            </a:pPr>
            <a:r>
              <a:rPr lang="en-US" sz="2499" dirty="0">
                <a:solidFill>
                  <a:srgbClr val="000000"/>
                </a:solidFill>
                <a:latin typeface="Public Sans"/>
              </a:rPr>
              <a:t>Tools and amendments:</a:t>
            </a:r>
          </a:p>
          <a:p>
            <a:pPr marL="1079492" lvl="2" indent="-359831">
              <a:lnSpc>
                <a:spcPts val="3499"/>
              </a:lnSpc>
              <a:buFont typeface="Arial"/>
              <a:buChar char="⚬"/>
            </a:pPr>
            <a:r>
              <a:rPr lang="en-US" sz="2499" dirty="0">
                <a:solidFill>
                  <a:srgbClr val="000000"/>
                </a:solidFill>
                <a:latin typeface="Public Sans"/>
              </a:rPr>
              <a:t>walk-behind tractors and implements</a:t>
            </a:r>
          </a:p>
          <a:p>
            <a:pPr marL="1079492" lvl="2" indent="-359831">
              <a:lnSpc>
                <a:spcPts val="3499"/>
              </a:lnSpc>
              <a:buFont typeface="Arial"/>
              <a:buChar char="⚬"/>
            </a:pPr>
            <a:r>
              <a:rPr lang="en-US" sz="2499" dirty="0">
                <a:solidFill>
                  <a:srgbClr val="000000"/>
                </a:solidFill>
                <a:latin typeface="Public Sans"/>
              </a:rPr>
              <a:t>seeders, broad forks, </a:t>
            </a:r>
            <a:r>
              <a:rPr lang="en-US" sz="2499" dirty="0" err="1">
                <a:solidFill>
                  <a:srgbClr val="000000"/>
                </a:solidFill>
                <a:latin typeface="Public Sans"/>
              </a:rPr>
              <a:t>etc</a:t>
            </a:r>
            <a:r>
              <a:rPr lang="en-US" sz="2499" dirty="0">
                <a:solidFill>
                  <a:srgbClr val="000000"/>
                </a:solidFill>
                <a:latin typeface="Public Sans"/>
              </a:rPr>
              <a:t>…</a:t>
            </a:r>
          </a:p>
          <a:p>
            <a:pPr marL="1079492" lvl="2" indent="-359831">
              <a:lnSpc>
                <a:spcPts val="3499"/>
              </a:lnSpc>
              <a:buFont typeface="Arial"/>
              <a:buChar char="⚬"/>
            </a:pPr>
            <a:r>
              <a:rPr lang="en-US" sz="2499" dirty="0">
                <a:solidFill>
                  <a:srgbClr val="000000"/>
                </a:solidFill>
                <a:latin typeface="Public Sans"/>
              </a:rPr>
              <a:t>row cover, weed barrier, </a:t>
            </a:r>
            <a:r>
              <a:rPr lang="en-US" sz="2499" dirty="0" err="1">
                <a:solidFill>
                  <a:srgbClr val="000000"/>
                </a:solidFill>
                <a:latin typeface="Public Sans"/>
              </a:rPr>
              <a:t>etc</a:t>
            </a:r>
            <a:r>
              <a:rPr lang="en-US" sz="2499" dirty="0">
                <a:solidFill>
                  <a:srgbClr val="000000"/>
                </a:solidFill>
                <a:latin typeface="Public Sans"/>
              </a:rPr>
              <a:t>…</a:t>
            </a:r>
          </a:p>
          <a:p>
            <a:pPr marL="1079492" lvl="2" indent="-359831">
              <a:lnSpc>
                <a:spcPts val="3499"/>
              </a:lnSpc>
              <a:buFont typeface="Arial"/>
              <a:buChar char="⚬"/>
            </a:pPr>
            <a:r>
              <a:rPr lang="en-US" sz="2499" dirty="0">
                <a:solidFill>
                  <a:srgbClr val="000000"/>
                </a:solidFill>
                <a:latin typeface="Public Sans"/>
              </a:rPr>
              <a:t>compost, soil amendments, mulch, </a:t>
            </a:r>
            <a:r>
              <a:rPr lang="en-US" sz="2499" dirty="0" err="1">
                <a:solidFill>
                  <a:srgbClr val="000000"/>
                </a:solidFill>
                <a:latin typeface="Public Sans"/>
              </a:rPr>
              <a:t>etc</a:t>
            </a:r>
            <a:r>
              <a:rPr lang="en-US" sz="2499" dirty="0">
                <a:solidFill>
                  <a:srgbClr val="000000"/>
                </a:solidFill>
                <a:latin typeface="Public Sans"/>
              </a:rPr>
              <a:t>…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B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52639" y="263109"/>
            <a:ext cx="17547719" cy="9760782"/>
            <a:chOff x="0" y="0"/>
            <a:chExt cx="6401455" cy="35607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01455" cy="3560760"/>
            </a:xfrm>
            <a:custGeom>
              <a:avLst/>
              <a:gdLst/>
              <a:ahLst/>
              <a:cxnLst/>
              <a:rect l="l" t="t" r="r" b="b"/>
              <a:pathLst>
                <a:path w="6401455" h="3560760">
                  <a:moveTo>
                    <a:pt x="6276995" y="3560760"/>
                  </a:moveTo>
                  <a:lnTo>
                    <a:pt x="124460" y="3560760"/>
                  </a:lnTo>
                  <a:cubicBezTo>
                    <a:pt x="55880" y="3560760"/>
                    <a:pt x="0" y="3504880"/>
                    <a:pt x="0" y="343630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276996" y="0"/>
                  </a:lnTo>
                  <a:cubicBezTo>
                    <a:pt x="6345575" y="0"/>
                    <a:pt x="6401455" y="55880"/>
                    <a:pt x="6401455" y="124460"/>
                  </a:cubicBezTo>
                  <a:lnTo>
                    <a:pt x="6401455" y="3436300"/>
                  </a:lnTo>
                  <a:cubicBezTo>
                    <a:pt x="6401455" y="3504880"/>
                    <a:pt x="6345575" y="3560760"/>
                    <a:pt x="6276996" y="3560760"/>
                  </a:cubicBezTo>
                  <a:close/>
                </a:path>
              </a:pathLst>
            </a:custGeom>
            <a:solidFill>
              <a:srgbClr val="FFFFEF"/>
            </a:solidFill>
            <a:ln w="47625">
              <a:solidFill>
                <a:srgbClr val="00492C"/>
              </a:solidFill>
            </a:ln>
          </p:spPr>
        </p:sp>
      </p:grpSp>
      <p:sp>
        <p:nvSpPr>
          <p:cNvPr id="4" name="TextBox 4"/>
          <p:cNvSpPr txBox="1"/>
          <p:nvPr/>
        </p:nvSpPr>
        <p:spPr>
          <a:xfrm>
            <a:off x="4733576" y="1079390"/>
            <a:ext cx="9144000" cy="7982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949"/>
              </a:lnSpc>
            </a:pPr>
            <a:r>
              <a:rPr lang="en-US" sz="6000" dirty="0">
                <a:solidFill>
                  <a:srgbClr val="000000"/>
                </a:solidFill>
                <a:latin typeface="Crops"/>
              </a:rPr>
              <a:t>How to apply: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954397" y="5010150"/>
            <a:ext cx="14702358" cy="31680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49"/>
              </a:lnSpc>
            </a:pPr>
            <a:r>
              <a:rPr lang="en-US" sz="4249" dirty="0">
                <a:solidFill>
                  <a:srgbClr val="000000"/>
                </a:solidFill>
                <a:latin typeface="Crops"/>
              </a:rPr>
              <a:t>applications are </a:t>
            </a:r>
            <a:r>
              <a:rPr lang="en-US" sz="4249">
                <a:solidFill>
                  <a:srgbClr val="000000"/>
                </a:solidFill>
                <a:latin typeface="Crops"/>
              </a:rPr>
              <a:t>Open through </a:t>
            </a:r>
            <a:r>
              <a:rPr lang="en-US" sz="4249" dirty="0">
                <a:solidFill>
                  <a:srgbClr val="000000"/>
                </a:solidFill>
                <a:latin typeface="Crops"/>
              </a:rPr>
              <a:t>march 15</a:t>
            </a:r>
          </a:p>
          <a:p>
            <a:pPr algn="ctr">
              <a:lnSpc>
                <a:spcPts val="5949"/>
              </a:lnSpc>
            </a:pPr>
            <a:endParaRPr lang="en-US" sz="4249" dirty="0">
              <a:solidFill>
                <a:srgbClr val="000000"/>
              </a:solidFill>
              <a:latin typeface="Crops"/>
            </a:endParaRPr>
          </a:p>
          <a:p>
            <a:pPr algn="ctr">
              <a:lnSpc>
                <a:spcPts val="5949"/>
              </a:lnSpc>
            </a:pPr>
            <a:r>
              <a:rPr lang="en-US" sz="4249" dirty="0">
                <a:solidFill>
                  <a:srgbClr val="000000"/>
                </a:solidFill>
                <a:latin typeface="Crops"/>
              </a:rPr>
              <a:t>questions? contact </a:t>
            </a:r>
            <a:r>
              <a:rPr lang="en-US" sz="4249" dirty="0" err="1">
                <a:solidFill>
                  <a:srgbClr val="000000"/>
                </a:solidFill>
                <a:latin typeface="Crops"/>
              </a:rPr>
              <a:t>carly@downtownslc.org</a:t>
            </a:r>
            <a:endParaRPr lang="en-US" sz="4249" dirty="0">
              <a:solidFill>
                <a:srgbClr val="000000"/>
              </a:solidFill>
              <a:latin typeface="Crops"/>
            </a:endParaRPr>
          </a:p>
          <a:p>
            <a:pPr algn="ctr">
              <a:lnSpc>
                <a:spcPts val="7069"/>
              </a:lnSpc>
            </a:pPr>
            <a:endParaRPr lang="en-US" sz="4249" dirty="0">
              <a:solidFill>
                <a:srgbClr val="000000"/>
              </a:solidFill>
              <a:latin typeface="Crop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74195" y="2797492"/>
            <a:ext cx="17539610" cy="13099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569"/>
              </a:lnSpc>
            </a:pPr>
            <a:r>
              <a:rPr lang="en-US" sz="7549" dirty="0" err="1">
                <a:solidFill>
                  <a:srgbClr val="000000"/>
                </a:solidFill>
                <a:latin typeface="Crops"/>
              </a:rPr>
              <a:t>www.slcfarmersmarket.org</a:t>
            </a:r>
            <a:endParaRPr lang="en-US" sz="7549" dirty="0">
              <a:solidFill>
                <a:srgbClr val="000000"/>
              </a:solidFill>
              <a:latin typeface="Crop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199</Words>
  <Application>Microsoft Macintosh PowerPoint</Application>
  <PresentationFormat>Custom</PresentationFormat>
  <Paragraphs>38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Public Sans</vt:lpstr>
      <vt:lpstr>Crops</vt:lpstr>
      <vt:lpstr>Arial</vt:lpstr>
      <vt:lpstr>Raleway Bold</vt:lpstr>
      <vt:lpstr>Calibri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Copy of Programs I-Team</dc:title>
  <cp:lastModifiedBy>Carly Gillespie</cp:lastModifiedBy>
  <cp:revision>3</cp:revision>
  <dcterms:created xsi:type="dcterms:W3CDTF">2006-08-16T00:00:00Z</dcterms:created>
  <dcterms:modified xsi:type="dcterms:W3CDTF">2023-02-16T17:32:28Z</dcterms:modified>
  <dc:identifier>DAFSPJELFFQ</dc:identifier>
</cp:coreProperties>
</file>